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1"/>
  </p:sldMasterIdLst>
  <p:notesMasterIdLst>
    <p:notesMasterId r:id="rId133"/>
  </p:notesMasterIdLst>
  <p:handoutMasterIdLst>
    <p:handoutMasterId r:id="rId134"/>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6" autoAdjust="0"/>
    <p:restoredTop sz="95578" autoAdjust="0"/>
  </p:normalViewPr>
  <p:slideViewPr>
    <p:cSldViewPr>
      <p:cViewPr varScale="1">
        <p:scale>
          <a:sx n="105" d="100"/>
          <a:sy n="105" d="100"/>
        </p:scale>
        <p:origin x="119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DCD22-E74E-4AC0-8E4F-54706FAC98BA}"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zh-CN" altLang="en-US"/>
        </a:p>
      </dgm:t>
    </dgm:pt>
    <dgm:pt modelId="{9C1E2AA7-9FD5-4485-9125-745151F6F08A}">
      <dgm:prSet phldrT="[文本]" custT="1"/>
      <dgm:spPr>
        <a:xfrm>
          <a:off x="3178" y="14266"/>
          <a:ext cx="3099048" cy="432000"/>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项目沟通管理</a:t>
          </a:r>
        </a:p>
      </dgm:t>
    </dgm:pt>
    <dgm:pt modelId="{8B82E878-3B51-426A-9417-0B3F62DB7FD3}" type="parTrans" cxnId="{108FE909-DF21-4D42-BD60-A8C0440C7B97}">
      <dgm:prSet/>
      <dgm:spPr/>
      <dgm:t>
        <a:bodyPr/>
        <a:lstStyle/>
        <a:p>
          <a:endParaRPr lang="zh-CN" altLang="en-US" sz="1400" b="0"/>
        </a:p>
      </dgm:t>
    </dgm:pt>
    <dgm:pt modelId="{6B3F8019-1DE3-4BCF-8B7F-BB8B025344DA}" type="sibTrans" cxnId="{108FE909-DF21-4D42-BD60-A8C0440C7B97}">
      <dgm:prSet/>
      <dgm:spPr/>
      <dgm:t>
        <a:bodyPr/>
        <a:lstStyle/>
        <a:p>
          <a:endParaRPr lang="zh-CN" altLang="en-US" sz="1400" b="0"/>
        </a:p>
      </dgm:t>
    </dgm:pt>
    <dgm:pt modelId="{184A9DB1-2449-49FB-AABE-0E20611A9F1F}">
      <dgm:prSet phldrT="[文本]" custT="1"/>
      <dgm:spPr>
        <a:xfrm>
          <a:off x="3178" y="446266"/>
          <a:ext cx="3099048" cy="1627699"/>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沟通计划</a:t>
          </a:r>
        </a:p>
      </dgm:t>
    </dgm:pt>
    <dgm:pt modelId="{FD3670A8-DB1E-45DA-8778-89AA3CB15BF6}" type="parTrans" cxnId="{3E93A824-FCBB-47CD-80A6-535F36238781}">
      <dgm:prSet/>
      <dgm:spPr/>
      <dgm:t>
        <a:bodyPr/>
        <a:lstStyle/>
        <a:p>
          <a:endParaRPr lang="zh-CN" altLang="en-US" sz="1400" b="0"/>
        </a:p>
      </dgm:t>
    </dgm:pt>
    <dgm:pt modelId="{8F3876CF-D08F-49D3-9376-AEE7E000B275}" type="sibTrans" cxnId="{3E93A824-FCBB-47CD-80A6-535F36238781}">
      <dgm:prSet/>
      <dgm:spPr/>
      <dgm:t>
        <a:bodyPr/>
        <a:lstStyle/>
        <a:p>
          <a:endParaRPr lang="zh-CN" altLang="en-US" sz="1400" b="0"/>
        </a:p>
      </dgm:t>
    </dgm:pt>
    <dgm:pt modelId="{252D0214-7D23-482F-9E68-C7F1B5C864C8}">
      <dgm:prSet phldrT="[文本]" custT="1"/>
      <dgm:spPr>
        <a:xfrm>
          <a:off x="3536093" y="14266"/>
          <a:ext cx="3099048" cy="432000"/>
        </a:xfr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w="9525" cap="flat" cmpd="sng" algn="ctr">
          <a:solidFill>
            <a:srgbClr val="8064A2">
              <a:hueOff val="-2232385"/>
              <a:satOff val="13449"/>
              <a:lumOff val="1078"/>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项目风险管理</a:t>
          </a:r>
        </a:p>
      </dgm:t>
    </dgm:pt>
    <dgm:pt modelId="{A2CC364A-CA5F-468D-83A7-D3D7F876BD1C}" type="parTrans" cxnId="{00D2E597-62AA-4226-BB14-992E013E1F94}">
      <dgm:prSet/>
      <dgm:spPr/>
      <dgm:t>
        <a:bodyPr/>
        <a:lstStyle/>
        <a:p>
          <a:endParaRPr lang="zh-CN" altLang="en-US" sz="1400" b="0"/>
        </a:p>
      </dgm:t>
    </dgm:pt>
    <dgm:pt modelId="{F44209CC-908E-4C49-8867-D6022BE55EA9}" type="sibTrans" cxnId="{00D2E597-62AA-4226-BB14-992E013E1F94}">
      <dgm:prSet/>
      <dgm:spPr/>
      <dgm:t>
        <a:bodyPr/>
        <a:lstStyle/>
        <a:p>
          <a:endParaRPr lang="zh-CN" altLang="en-US" sz="1400" b="0"/>
        </a:p>
      </dgm:t>
    </dgm:pt>
    <dgm:pt modelId="{5DCAD702-928F-430A-9B88-026DF51FF0B0}">
      <dgm:prSet phldrT="[文本]" custT="1"/>
      <dgm:spPr>
        <a:xfrm>
          <a:off x="3536093" y="446266"/>
          <a:ext cx="3099048" cy="1627699"/>
        </a:xfrm>
        <a:solidFill>
          <a:srgbClr val="8064A2">
            <a:tint val="40000"/>
            <a:alpha val="90000"/>
            <a:hueOff val="-1972853"/>
            <a:satOff val="11079"/>
            <a:lumOff val="704"/>
            <a:alphaOff val="0"/>
          </a:srgbClr>
        </a:solidFill>
        <a:ln w="9525" cap="flat" cmpd="sng" algn="ctr">
          <a:solidFill>
            <a:srgbClr val="8064A2">
              <a:tint val="40000"/>
              <a:alpha val="90000"/>
              <a:hueOff val="-1972853"/>
              <a:satOff val="11079"/>
              <a:lumOff val="704"/>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风险识别</a:t>
          </a:r>
        </a:p>
      </dgm:t>
    </dgm:pt>
    <dgm:pt modelId="{91A2A061-6546-4D87-8502-30A8B1D67228}" type="parTrans" cxnId="{084CCDBD-F92F-4C93-BBC8-D8842F0E9A95}">
      <dgm:prSet/>
      <dgm:spPr/>
      <dgm:t>
        <a:bodyPr/>
        <a:lstStyle/>
        <a:p>
          <a:endParaRPr lang="zh-CN" altLang="en-US" sz="1400" b="0"/>
        </a:p>
      </dgm:t>
    </dgm:pt>
    <dgm:pt modelId="{EE22AF14-14C9-46BB-B63B-741415026295}" type="sibTrans" cxnId="{084CCDBD-F92F-4C93-BBC8-D8842F0E9A95}">
      <dgm:prSet/>
      <dgm:spPr/>
      <dgm:t>
        <a:bodyPr/>
        <a:lstStyle/>
        <a:p>
          <a:endParaRPr lang="zh-CN" altLang="en-US" sz="1400" b="0"/>
        </a:p>
      </dgm:t>
    </dgm:pt>
    <dgm:pt modelId="{3DA8BEB2-454F-4A76-BD02-A1046AFFD777}">
      <dgm:prSet phldrT="[文本]" custT="1"/>
      <dgm:spPr>
        <a:xfrm>
          <a:off x="7069009" y="446266"/>
          <a:ext cx="3099048" cy="1627699"/>
        </a:xfrm>
        <a:solidFill>
          <a:srgbClr val="8064A2">
            <a:tint val="40000"/>
            <a:alpha val="90000"/>
            <a:hueOff val="-3945706"/>
            <a:satOff val="22157"/>
            <a:lumOff val="1408"/>
            <a:alphaOff val="0"/>
          </a:srgbClr>
        </a:solidFill>
        <a:ln w="9525" cap="flat" cmpd="sng" algn="ctr">
          <a:solidFill>
            <a:srgbClr val="8064A2">
              <a:tint val="40000"/>
              <a:alpha val="90000"/>
              <a:hueOff val="-3945706"/>
              <a:satOff val="22157"/>
              <a:lumOff val="1408"/>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采购计划</a:t>
          </a:r>
        </a:p>
      </dgm:t>
    </dgm:pt>
    <dgm:pt modelId="{A69DF190-5DCE-4D9C-9B7D-C2B9FBC396C6}" type="parTrans" cxnId="{2ABB80BC-3E34-4465-B862-E089BC569545}">
      <dgm:prSet/>
      <dgm:spPr/>
      <dgm:t>
        <a:bodyPr/>
        <a:lstStyle/>
        <a:p>
          <a:endParaRPr lang="zh-CN" altLang="en-US" sz="1400" b="0"/>
        </a:p>
      </dgm:t>
    </dgm:pt>
    <dgm:pt modelId="{9446D5E6-1C20-4019-BA70-FDCD34BD6966}" type="sibTrans" cxnId="{2ABB80BC-3E34-4465-B862-E089BC569545}">
      <dgm:prSet/>
      <dgm:spPr/>
      <dgm:t>
        <a:bodyPr/>
        <a:lstStyle/>
        <a:p>
          <a:endParaRPr lang="zh-CN" altLang="en-US" sz="1400" b="0"/>
        </a:p>
      </dgm:t>
    </dgm:pt>
    <dgm:pt modelId="{DC6593DF-7272-4507-8E46-0B2176987036}">
      <dgm:prSet phldrT="[文本]" custT="1"/>
      <dgm:spPr>
        <a:xfrm>
          <a:off x="7069009" y="446266"/>
          <a:ext cx="3099048" cy="1627699"/>
        </a:xfrm>
        <a:solidFill>
          <a:srgbClr val="8064A2">
            <a:tint val="40000"/>
            <a:alpha val="90000"/>
            <a:hueOff val="-3945706"/>
            <a:satOff val="22157"/>
            <a:lumOff val="1408"/>
            <a:alphaOff val="0"/>
          </a:srgbClr>
        </a:solidFill>
        <a:ln w="9525" cap="flat" cmpd="sng" algn="ctr">
          <a:solidFill>
            <a:srgbClr val="8064A2">
              <a:tint val="40000"/>
              <a:alpha val="90000"/>
              <a:hueOff val="-3945706"/>
              <a:satOff val="22157"/>
              <a:lumOff val="1408"/>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招标计划</a:t>
          </a:r>
        </a:p>
      </dgm:t>
    </dgm:pt>
    <dgm:pt modelId="{9023DB5D-0ACA-4A96-A41D-C73B9937F47D}" type="parTrans" cxnId="{ABAAE573-8741-4123-AD2A-ACEEB0F345D8}">
      <dgm:prSet/>
      <dgm:spPr/>
      <dgm:t>
        <a:bodyPr/>
        <a:lstStyle/>
        <a:p>
          <a:endParaRPr lang="zh-CN" altLang="en-US" sz="1400" b="0"/>
        </a:p>
      </dgm:t>
    </dgm:pt>
    <dgm:pt modelId="{5A572D3D-8706-4AD9-AC68-96700EFFA67E}" type="sibTrans" cxnId="{ABAAE573-8741-4123-AD2A-ACEEB0F345D8}">
      <dgm:prSet/>
      <dgm:spPr/>
      <dgm:t>
        <a:bodyPr/>
        <a:lstStyle/>
        <a:p>
          <a:endParaRPr lang="zh-CN" altLang="en-US" sz="1400" b="0"/>
        </a:p>
      </dgm:t>
    </dgm:pt>
    <dgm:pt modelId="{ED3621EA-DF3A-499F-A682-59B44B9CD809}">
      <dgm:prSet phldrT="[文本]" custT="1"/>
      <dgm:spPr>
        <a:xfrm>
          <a:off x="7069009" y="446266"/>
          <a:ext cx="3099048" cy="1627699"/>
        </a:xfrm>
        <a:solidFill>
          <a:srgbClr val="8064A2">
            <a:tint val="40000"/>
            <a:alpha val="90000"/>
            <a:hueOff val="-3945706"/>
            <a:satOff val="22157"/>
            <a:lumOff val="1408"/>
            <a:alphaOff val="0"/>
          </a:srgbClr>
        </a:solidFill>
        <a:ln w="9525" cap="flat" cmpd="sng" algn="ctr">
          <a:solidFill>
            <a:srgbClr val="8064A2">
              <a:tint val="40000"/>
              <a:alpha val="90000"/>
              <a:hueOff val="-3945706"/>
              <a:satOff val="22157"/>
              <a:lumOff val="1408"/>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招标</a:t>
          </a:r>
        </a:p>
      </dgm:t>
    </dgm:pt>
    <dgm:pt modelId="{704BC60F-12CF-4C2B-8DF2-4CF00014AF62}" type="parTrans" cxnId="{6F5C5F59-67BB-4357-B688-99A0D0A6E67D}">
      <dgm:prSet/>
      <dgm:spPr/>
      <dgm:t>
        <a:bodyPr/>
        <a:lstStyle/>
        <a:p>
          <a:endParaRPr lang="zh-CN" altLang="en-US" sz="1400" b="0"/>
        </a:p>
      </dgm:t>
    </dgm:pt>
    <dgm:pt modelId="{651E62B7-17CC-4C89-98A2-16EEE4A7C934}" type="sibTrans" cxnId="{6F5C5F59-67BB-4357-B688-99A0D0A6E67D}">
      <dgm:prSet/>
      <dgm:spPr/>
      <dgm:t>
        <a:bodyPr/>
        <a:lstStyle/>
        <a:p>
          <a:endParaRPr lang="zh-CN" altLang="en-US" sz="1400" b="0"/>
        </a:p>
      </dgm:t>
    </dgm:pt>
    <dgm:pt modelId="{1D3ED4D9-206C-4F10-B17B-1BBF50626DA8}">
      <dgm:prSet custT="1"/>
      <dgm:spPr>
        <a:xfrm>
          <a:off x="3178" y="446266"/>
          <a:ext cx="3099048" cy="1627699"/>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信息发布</a:t>
          </a:r>
          <a:endParaRPr lang="en-US" altLang="zh-CN" sz="1400" b="0" dirty="0">
            <a:solidFill>
              <a:srgbClr val="17365D">
                <a:hueOff val="0"/>
                <a:satOff val="0"/>
                <a:lumOff val="0"/>
                <a:alphaOff val="0"/>
              </a:srgbClr>
            </a:solidFill>
            <a:latin typeface="Calibri"/>
            <a:ea typeface="宋体"/>
            <a:cs typeface="+mn-cs"/>
          </a:endParaRPr>
        </a:p>
      </dgm:t>
    </dgm:pt>
    <dgm:pt modelId="{A1D6CBA1-3012-4FAE-BC4A-C1C9DF701081}" type="parTrans" cxnId="{45E540EA-5A7D-4E4A-9E27-92E17FADA812}">
      <dgm:prSet/>
      <dgm:spPr/>
      <dgm:t>
        <a:bodyPr/>
        <a:lstStyle/>
        <a:p>
          <a:endParaRPr lang="zh-CN" altLang="en-US" sz="1400" b="0"/>
        </a:p>
      </dgm:t>
    </dgm:pt>
    <dgm:pt modelId="{2199A7B2-9CB4-4477-A5E5-D761C43F7C37}" type="sibTrans" cxnId="{45E540EA-5A7D-4E4A-9E27-92E17FADA812}">
      <dgm:prSet/>
      <dgm:spPr/>
      <dgm:t>
        <a:bodyPr/>
        <a:lstStyle/>
        <a:p>
          <a:endParaRPr lang="zh-CN" altLang="en-US" sz="1400" b="0"/>
        </a:p>
      </dgm:t>
    </dgm:pt>
    <dgm:pt modelId="{FC0689C2-E9AB-4BCC-A9CB-A5E01F0EC1E9}">
      <dgm:prSet custT="1"/>
      <dgm:spPr>
        <a:xfrm>
          <a:off x="3178" y="446266"/>
          <a:ext cx="3099048" cy="1627699"/>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执行报告</a:t>
          </a:r>
        </a:p>
      </dgm:t>
    </dgm:pt>
    <dgm:pt modelId="{5AB82A18-2641-4467-8927-36C9E9063C3A}" type="parTrans" cxnId="{E10575CC-C591-4397-A625-B0DB190773F9}">
      <dgm:prSet/>
      <dgm:spPr/>
      <dgm:t>
        <a:bodyPr/>
        <a:lstStyle/>
        <a:p>
          <a:endParaRPr lang="zh-CN" altLang="en-US" sz="1400" b="0"/>
        </a:p>
      </dgm:t>
    </dgm:pt>
    <dgm:pt modelId="{89338CEF-6C17-4175-8909-F15EDBE12DE9}" type="sibTrans" cxnId="{E10575CC-C591-4397-A625-B0DB190773F9}">
      <dgm:prSet/>
      <dgm:spPr/>
      <dgm:t>
        <a:bodyPr/>
        <a:lstStyle/>
        <a:p>
          <a:endParaRPr lang="zh-CN" altLang="en-US" sz="1400" b="0"/>
        </a:p>
      </dgm:t>
    </dgm:pt>
    <dgm:pt modelId="{D1D97F5D-41FC-47F6-9502-7E69558B5B2D}">
      <dgm:prSet phldrT="[文本]" custT="1"/>
      <dgm:spPr>
        <a:xfrm>
          <a:off x="3536093" y="446266"/>
          <a:ext cx="3099048" cy="1627699"/>
        </a:xfrm>
        <a:solidFill>
          <a:srgbClr val="8064A2">
            <a:tint val="40000"/>
            <a:alpha val="90000"/>
            <a:hueOff val="-1972853"/>
            <a:satOff val="11079"/>
            <a:lumOff val="704"/>
            <a:alphaOff val="0"/>
          </a:srgbClr>
        </a:solidFill>
        <a:ln w="9525" cap="flat" cmpd="sng" algn="ctr">
          <a:solidFill>
            <a:srgbClr val="8064A2">
              <a:tint val="40000"/>
              <a:alpha val="90000"/>
              <a:hueOff val="-1972853"/>
              <a:satOff val="11079"/>
              <a:lumOff val="704"/>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风险评估</a:t>
          </a:r>
        </a:p>
      </dgm:t>
    </dgm:pt>
    <dgm:pt modelId="{DD9A54B8-F0FE-4562-A188-D48DB6277E8D}" type="parTrans" cxnId="{4454D7A8-81D9-4315-A938-0B0547AB192C}">
      <dgm:prSet/>
      <dgm:spPr/>
      <dgm:t>
        <a:bodyPr/>
        <a:lstStyle/>
        <a:p>
          <a:endParaRPr lang="zh-CN" altLang="en-US" sz="1400" b="0"/>
        </a:p>
      </dgm:t>
    </dgm:pt>
    <dgm:pt modelId="{A856A6B8-0649-417D-A2BF-821B22327D08}" type="sibTrans" cxnId="{4454D7A8-81D9-4315-A938-0B0547AB192C}">
      <dgm:prSet/>
      <dgm:spPr/>
      <dgm:t>
        <a:bodyPr/>
        <a:lstStyle/>
        <a:p>
          <a:endParaRPr lang="zh-CN" altLang="en-US" sz="1400" b="0"/>
        </a:p>
      </dgm:t>
    </dgm:pt>
    <dgm:pt modelId="{61F239DD-0220-4AC9-9283-0586C48B59D8}">
      <dgm:prSet phldrT="[文本]" custT="1"/>
      <dgm:spPr>
        <a:xfrm>
          <a:off x="7069009" y="14266"/>
          <a:ext cx="3099048" cy="432000"/>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w="9525" cap="flat" cmpd="sng" algn="ctr">
          <a:solidFill>
            <a:srgbClr val="8064A2">
              <a:hueOff val="-4464770"/>
              <a:satOff val="26899"/>
              <a:lumOff val="2156"/>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项目采购管理</a:t>
          </a:r>
        </a:p>
      </dgm:t>
    </dgm:pt>
    <dgm:pt modelId="{6E21BC79-013C-44DE-9F5F-639E8E8DC4CD}" type="parTrans" cxnId="{FAB19D44-6C9C-4DC1-87B6-AC835A848A4A}">
      <dgm:prSet/>
      <dgm:spPr/>
      <dgm:t>
        <a:bodyPr/>
        <a:lstStyle/>
        <a:p>
          <a:endParaRPr lang="zh-CN" altLang="en-US" sz="1400" b="0"/>
        </a:p>
      </dgm:t>
    </dgm:pt>
    <dgm:pt modelId="{41A74573-3BE1-444F-90FD-730581169C5B}" type="sibTrans" cxnId="{FAB19D44-6C9C-4DC1-87B6-AC835A848A4A}">
      <dgm:prSet/>
      <dgm:spPr/>
      <dgm:t>
        <a:bodyPr/>
        <a:lstStyle/>
        <a:p>
          <a:endParaRPr lang="zh-CN" altLang="en-US" sz="1400" b="0"/>
        </a:p>
      </dgm:t>
    </dgm:pt>
    <dgm:pt modelId="{B6BED1B9-E041-48BF-B029-7BA98158C7D1}">
      <dgm:prSet phldrT="[文本]" custT="1"/>
      <dgm:spPr>
        <a:xfrm>
          <a:off x="3536093" y="446266"/>
          <a:ext cx="3099048" cy="1627699"/>
        </a:xfrm>
        <a:solidFill>
          <a:srgbClr val="8064A2">
            <a:tint val="40000"/>
            <a:alpha val="90000"/>
            <a:hueOff val="-1972853"/>
            <a:satOff val="11079"/>
            <a:lumOff val="704"/>
            <a:alphaOff val="0"/>
          </a:srgbClr>
        </a:solidFill>
        <a:ln w="9525" cap="flat" cmpd="sng" algn="ctr">
          <a:solidFill>
            <a:srgbClr val="8064A2">
              <a:tint val="40000"/>
              <a:alpha val="90000"/>
              <a:hueOff val="-1972853"/>
              <a:satOff val="11079"/>
              <a:lumOff val="704"/>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风险响应计划开发</a:t>
          </a:r>
        </a:p>
      </dgm:t>
    </dgm:pt>
    <dgm:pt modelId="{FF90674F-4193-4D7B-AA1A-C6E51F19B8DA}" type="parTrans" cxnId="{19D82AD3-3B84-484E-84B7-3861AFC33EA0}">
      <dgm:prSet/>
      <dgm:spPr/>
      <dgm:t>
        <a:bodyPr/>
        <a:lstStyle/>
        <a:p>
          <a:endParaRPr lang="zh-CN" altLang="en-US" b="0"/>
        </a:p>
      </dgm:t>
    </dgm:pt>
    <dgm:pt modelId="{4819E9C1-FB3E-477A-A045-1B82D171BC8E}" type="sibTrans" cxnId="{19D82AD3-3B84-484E-84B7-3861AFC33EA0}">
      <dgm:prSet/>
      <dgm:spPr/>
      <dgm:t>
        <a:bodyPr/>
        <a:lstStyle/>
        <a:p>
          <a:endParaRPr lang="zh-CN" altLang="en-US" b="0"/>
        </a:p>
      </dgm:t>
    </dgm:pt>
    <dgm:pt modelId="{E547F88E-856F-404E-965D-C920D673F886}">
      <dgm:prSet phldrT="[文本]" custT="1"/>
      <dgm:spPr>
        <a:xfrm>
          <a:off x="3536093" y="446266"/>
          <a:ext cx="3099048" cy="1627699"/>
        </a:xfrm>
        <a:solidFill>
          <a:srgbClr val="8064A2">
            <a:tint val="40000"/>
            <a:alpha val="90000"/>
            <a:hueOff val="-1972853"/>
            <a:satOff val="11079"/>
            <a:lumOff val="704"/>
            <a:alphaOff val="0"/>
          </a:srgbClr>
        </a:solidFill>
        <a:ln w="9525" cap="flat" cmpd="sng" algn="ctr">
          <a:solidFill>
            <a:srgbClr val="8064A2">
              <a:tint val="40000"/>
              <a:alpha val="90000"/>
              <a:hueOff val="-1972853"/>
              <a:satOff val="11079"/>
              <a:lumOff val="704"/>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风险控制</a:t>
          </a:r>
        </a:p>
      </dgm:t>
    </dgm:pt>
    <dgm:pt modelId="{AE1E1816-D9E3-4F6D-9DDA-9C423A0A8209}" type="parTrans" cxnId="{FF731999-420E-449D-B1B9-6935F2E18F57}">
      <dgm:prSet/>
      <dgm:spPr/>
      <dgm:t>
        <a:bodyPr/>
        <a:lstStyle/>
        <a:p>
          <a:endParaRPr lang="zh-CN" altLang="en-US" b="0"/>
        </a:p>
      </dgm:t>
    </dgm:pt>
    <dgm:pt modelId="{36D95318-CF90-4161-8CA2-3703AE36B817}" type="sibTrans" cxnId="{FF731999-420E-449D-B1B9-6935F2E18F57}">
      <dgm:prSet/>
      <dgm:spPr/>
      <dgm:t>
        <a:bodyPr/>
        <a:lstStyle/>
        <a:p>
          <a:endParaRPr lang="zh-CN" altLang="en-US" b="0"/>
        </a:p>
      </dgm:t>
    </dgm:pt>
    <dgm:pt modelId="{7E379620-9C63-491A-A5FF-E9D796422353}">
      <dgm:prSet custT="1"/>
      <dgm:spPr>
        <a:xfrm>
          <a:off x="3178" y="446266"/>
          <a:ext cx="3099048" cy="1627699"/>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管理关闭</a:t>
          </a:r>
        </a:p>
      </dgm:t>
    </dgm:pt>
    <dgm:pt modelId="{C4C1B963-D3DC-462E-A36D-81C05E258C32}" type="parTrans" cxnId="{424441DD-F678-4668-9817-2E075AFC3C35}">
      <dgm:prSet/>
      <dgm:spPr/>
      <dgm:t>
        <a:bodyPr/>
        <a:lstStyle/>
        <a:p>
          <a:endParaRPr lang="zh-CN" altLang="en-US"/>
        </a:p>
      </dgm:t>
    </dgm:pt>
    <dgm:pt modelId="{FA3FAE6C-2B70-44CB-A488-FB46BCD54C75}" type="sibTrans" cxnId="{424441DD-F678-4668-9817-2E075AFC3C35}">
      <dgm:prSet/>
      <dgm:spPr/>
      <dgm:t>
        <a:bodyPr/>
        <a:lstStyle/>
        <a:p>
          <a:endParaRPr lang="zh-CN" altLang="en-US"/>
        </a:p>
      </dgm:t>
    </dgm:pt>
    <dgm:pt modelId="{9AA19B02-A300-42A9-B2E8-E7E50A240A43}">
      <dgm:prSet phldrT="[文本]" custT="1"/>
      <dgm:spPr>
        <a:xfrm>
          <a:off x="7069009" y="446266"/>
          <a:ext cx="3099048" cy="1627699"/>
        </a:xfrm>
        <a:solidFill>
          <a:srgbClr val="8064A2">
            <a:tint val="40000"/>
            <a:alpha val="90000"/>
            <a:hueOff val="-3945706"/>
            <a:satOff val="22157"/>
            <a:lumOff val="1408"/>
            <a:alphaOff val="0"/>
          </a:srgbClr>
        </a:solidFill>
        <a:ln w="9525" cap="flat" cmpd="sng" algn="ctr">
          <a:solidFill>
            <a:srgbClr val="8064A2">
              <a:tint val="40000"/>
              <a:alpha val="90000"/>
              <a:hueOff val="-3945706"/>
              <a:satOff val="22157"/>
              <a:lumOff val="1408"/>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资源选择</a:t>
          </a:r>
        </a:p>
      </dgm:t>
    </dgm:pt>
    <dgm:pt modelId="{73DE5916-C7F1-4819-A79B-A77A075499DB}" type="parTrans" cxnId="{63F8DEB7-D508-44EA-87E9-1C55E20717CC}">
      <dgm:prSet/>
      <dgm:spPr/>
      <dgm:t>
        <a:bodyPr/>
        <a:lstStyle/>
        <a:p>
          <a:endParaRPr lang="zh-CN" altLang="en-US"/>
        </a:p>
      </dgm:t>
    </dgm:pt>
    <dgm:pt modelId="{9E15D486-0929-4CB9-BE64-C6A0B29EB900}" type="sibTrans" cxnId="{63F8DEB7-D508-44EA-87E9-1C55E20717CC}">
      <dgm:prSet/>
      <dgm:spPr/>
      <dgm:t>
        <a:bodyPr/>
        <a:lstStyle/>
        <a:p>
          <a:endParaRPr lang="zh-CN" altLang="en-US"/>
        </a:p>
      </dgm:t>
    </dgm:pt>
    <dgm:pt modelId="{19C11C35-A785-4BB6-9432-E634D45DF842}">
      <dgm:prSet phldrT="[文本]" custT="1"/>
      <dgm:spPr>
        <a:xfrm>
          <a:off x="7069009" y="446266"/>
          <a:ext cx="3099048" cy="1627699"/>
        </a:xfrm>
        <a:solidFill>
          <a:srgbClr val="8064A2">
            <a:tint val="40000"/>
            <a:alpha val="90000"/>
            <a:hueOff val="-3945706"/>
            <a:satOff val="22157"/>
            <a:lumOff val="1408"/>
            <a:alphaOff val="0"/>
          </a:srgbClr>
        </a:solidFill>
        <a:ln w="9525" cap="flat" cmpd="sng" algn="ctr">
          <a:solidFill>
            <a:srgbClr val="8064A2">
              <a:tint val="40000"/>
              <a:alpha val="90000"/>
              <a:hueOff val="-3945706"/>
              <a:satOff val="22157"/>
              <a:lumOff val="1408"/>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合同管理</a:t>
          </a:r>
        </a:p>
      </dgm:t>
    </dgm:pt>
    <dgm:pt modelId="{9C8DED5D-CFC6-4FA8-A471-40467BDA8015}" type="parTrans" cxnId="{560CE5CA-F0C6-4FFD-BB05-5ABC841ADA07}">
      <dgm:prSet/>
      <dgm:spPr/>
      <dgm:t>
        <a:bodyPr/>
        <a:lstStyle/>
        <a:p>
          <a:endParaRPr lang="zh-CN" altLang="en-US"/>
        </a:p>
      </dgm:t>
    </dgm:pt>
    <dgm:pt modelId="{FDEC7959-C06F-45FD-A601-A2381E1AA923}" type="sibTrans" cxnId="{560CE5CA-F0C6-4FFD-BB05-5ABC841ADA07}">
      <dgm:prSet/>
      <dgm:spPr/>
      <dgm:t>
        <a:bodyPr/>
        <a:lstStyle/>
        <a:p>
          <a:endParaRPr lang="zh-CN" altLang="en-US"/>
        </a:p>
      </dgm:t>
    </dgm:pt>
    <dgm:pt modelId="{BB2346CA-B343-4868-B86F-AAF87DF84A62}">
      <dgm:prSet phldrT="[文本]" custT="1"/>
      <dgm:spPr>
        <a:xfrm>
          <a:off x="7069009" y="446266"/>
          <a:ext cx="3099048" cy="1627699"/>
        </a:xfrm>
        <a:solidFill>
          <a:srgbClr val="8064A2">
            <a:tint val="40000"/>
            <a:alpha val="90000"/>
            <a:hueOff val="-3945706"/>
            <a:satOff val="22157"/>
            <a:lumOff val="1408"/>
            <a:alphaOff val="0"/>
          </a:srgbClr>
        </a:solidFill>
        <a:ln w="9525" cap="flat" cmpd="sng" algn="ctr">
          <a:solidFill>
            <a:srgbClr val="8064A2">
              <a:tint val="40000"/>
              <a:alpha val="90000"/>
              <a:hueOff val="-3945706"/>
              <a:satOff val="22157"/>
              <a:lumOff val="1408"/>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合同中止</a:t>
          </a:r>
        </a:p>
      </dgm:t>
    </dgm:pt>
    <dgm:pt modelId="{E894BF33-16CE-44A4-9096-66A411CEDE01}" type="parTrans" cxnId="{772F6E2E-F351-4B56-8BDB-0576485C18BC}">
      <dgm:prSet/>
      <dgm:spPr/>
      <dgm:t>
        <a:bodyPr/>
        <a:lstStyle/>
        <a:p>
          <a:endParaRPr lang="zh-CN" altLang="en-US"/>
        </a:p>
      </dgm:t>
    </dgm:pt>
    <dgm:pt modelId="{127D21C8-5034-43AE-ABF5-6DD868FEB4ED}" type="sibTrans" cxnId="{772F6E2E-F351-4B56-8BDB-0576485C18BC}">
      <dgm:prSet/>
      <dgm:spPr/>
      <dgm:t>
        <a:bodyPr/>
        <a:lstStyle/>
        <a:p>
          <a:endParaRPr lang="zh-CN" altLang="en-US"/>
        </a:p>
      </dgm:t>
    </dgm:pt>
    <dgm:pt modelId="{2A0C130B-CFEA-4C8B-9A1B-FCF95FF83CE5}" type="pres">
      <dgm:prSet presAssocID="{080DCD22-E74E-4AC0-8E4F-54706FAC98BA}" presName="Name0" presStyleCnt="0">
        <dgm:presLayoutVars>
          <dgm:dir/>
          <dgm:animLvl val="lvl"/>
          <dgm:resizeHandles val="exact"/>
        </dgm:presLayoutVars>
      </dgm:prSet>
      <dgm:spPr/>
    </dgm:pt>
    <dgm:pt modelId="{1046655B-9050-4CCF-864C-403534FB3E20}" type="pres">
      <dgm:prSet presAssocID="{9C1E2AA7-9FD5-4485-9125-745151F6F08A}" presName="composite" presStyleCnt="0"/>
      <dgm:spPr/>
    </dgm:pt>
    <dgm:pt modelId="{E25D47DF-08F9-4B12-88D9-73B9488043D6}" type="pres">
      <dgm:prSet presAssocID="{9C1E2AA7-9FD5-4485-9125-745151F6F08A}" presName="parTx" presStyleLbl="alignNode1" presStyleIdx="0" presStyleCnt="3">
        <dgm:presLayoutVars>
          <dgm:chMax val="0"/>
          <dgm:chPref val="0"/>
          <dgm:bulletEnabled val="1"/>
        </dgm:presLayoutVars>
      </dgm:prSet>
      <dgm:spPr>
        <a:prstGeom prst="rect">
          <a:avLst/>
        </a:prstGeom>
      </dgm:spPr>
    </dgm:pt>
    <dgm:pt modelId="{940A77B4-A65D-45AC-A56C-172915F83ED0}" type="pres">
      <dgm:prSet presAssocID="{9C1E2AA7-9FD5-4485-9125-745151F6F08A}" presName="desTx" presStyleLbl="alignAccFollowNode1" presStyleIdx="0" presStyleCnt="3">
        <dgm:presLayoutVars>
          <dgm:bulletEnabled val="1"/>
        </dgm:presLayoutVars>
      </dgm:prSet>
      <dgm:spPr>
        <a:prstGeom prst="rect">
          <a:avLst/>
        </a:prstGeom>
      </dgm:spPr>
    </dgm:pt>
    <dgm:pt modelId="{981F9710-FFB9-4D56-BCE8-5049A9D0B3B0}" type="pres">
      <dgm:prSet presAssocID="{6B3F8019-1DE3-4BCF-8B7F-BB8B025344DA}" presName="space" presStyleCnt="0"/>
      <dgm:spPr/>
    </dgm:pt>
    <dgm:pt modelId="{7B84F977-636F-4E01-8B64-89C319FE55CC}" type="pres">
      <dgm:prSet presAssocID="{252D0214-7D23-482F-9E68-C7F1B5C864C8}" presName="composite" presStyleCnt="0"/>
      <dgm:spPr/>
    </dgm:pt>
    <dgm:pt modelId="{AE080771-60D1-45B2-B121-C8BBE7B4BB5F}" type="pres">
      <dgm:prSet presAssocID="{252D0214-7D23-482F-9E68-C7F1B5C864C8}" presName="parTx" presStyleLbl="alignNode1" presStyleIdx="1" presStyleCnt="3">
        <dgm:presLayoutVars>
          <dgm:chMax val="0"/>
          <dgm:chPref val="0"/>
          <dgm:bulletEnabled val="1"/>
        </dgm:presLayoutVars>
      </dgm:prSet>
      <dgm:spPr>
        <a:prstGeom prst="rect">
          <a:avLst/>
        </a:prstGeom>
      </dgm:spPr>
    </dgm:pt>
    <dgm:pt modelId="{8E6182A6-4095-4863-BA05-9D11711C8DFD}" type="pres">
      <dgm:prSet presAssocID="{252D0214-7D23-482F-9E68-C7F1B5C864C8}" presName="desTx" presStyleLbl="alignAccFollowNode1" presStyleIdx="1" presStyleCnt="3">
        <dgm:presLayoutVars>
          <dgm:bulletEnabled val="1"/>
        </dgm:presLayoutVars>
      </dgm:prSet>
      <dgm:spPr>
        <a:prstGeom prst="rect">
          <a:avLst/>
        </a:prstGeom>
      </dgm:spPr>
    </dgm:pt>
    <dgm:pt modelId="{5C061BB7-BEFE-45A9-8C70-36BD7C756F48}" type="pres">
      <dgm:prSet presAssocID="{F44209CC-908E-4C49-8867-D6022BE55EA9}" presName="space" presStyleCnt="0"/>
      <dgm:spPr/>
    </dgm:pt>
    <dgm:pt modelId="{64F3E90D-F1E2-4CB1-BA81-E6926F5F70E2}" type="pres">
      <dgm:prSet presAssocID="{61F239DD-0220-4AC9-9283-0586C48B59D8}" presName="composite" presStyleCnt="0"/>
      <dgm:spPr/>
    </dgm:pt>
    <dgm:pt modelId="{2BCD5960-1963-4D37-9659-0C487E380082}" type="pres">
      <dgm:prSet presAssocID="{61F239DD-0220-4AC9-9283-0586C48B59D8}" presName="parTx" presStyleLbl="alignNode1" presStyleIdx="2" presStyleCnt="3">
        <dgm:presLayoutVars>
          <dgm:chMax val="0"/>
          <dgm:chPref val="0"/>
          <dgm:bulletEnabled val="1"/>
        </dgm:presLayoutVars>
      </dgm:prSet>
      <dgm:spPr>
        <a:prstGeom prst="rect">
          <a:avLst/>
        </a:prstGeom>
      </dgm:spPr>
    </dgm:pt>
    <dgm:pt modelId="{2381FC83-67F6-4179-9F37-DEF6A22D4929}" type="pres">
      <dgm:prSet presAssocID="{61F239DD-0220-4AC9-9283-0586C48B59D8}" presName="desTx" presStyleLbl="alignAccFollowNode1" presStyleIdx="2" presStyleCnt="3">
        <dgm:presLayoutVars>
          <dgm:bulletEnabled val="1"/>
        </dgm:presLayoutVars>
      </dgm:prSet>
      <dgm:spPr>
        <a:prstGeom prst="rect">
          <a:avLst/>
        </a:prstGeom>
      </dgm:spPr>
    </dgm:pt>
  </dgm:ptLst>
  <dgm:cxnLst>
    <dgm:cxn modelId="{108FE909-DF21-4D42-BD60-A8C0440C7B97}" srcId="{080DCD22-E74E-4AC0-8E4F-54706FAC98BA}" destId="{9C1E2AA7-9FD5-4485-9125-745151F6F08A}" srcOrd="0" destOrd="0" parTransId="{8B82E878-3B51-426A-9417-0B3F62DB7FD3}" sibTransId="{6B3F8019-1DE3-4BCF-8B7F-BB8B025344DA}"/>
    <dgm:cxn modelId="{3E93A824-FCBB-47CD-80A6-535F36238781}" srcId="{9C1E2AA7-9FD5-4485-9125-745151F6F08A}" destId="{184A9DB1-2449-49FB-AABE-0E20611A9F1F}" srcOrd="0" destOrd="0" parTransId="{FD3670A8-DB1E-45DA-8778-89AA3CB15BF6}" sibTransId="{8F3876CF-D08F-49D3-9376-AEE7E000B275}"/>
    <dgm:cxn modelId="{772F6E2E-F351-4B56-8BDB-0576485C18BC}" srcId="{61F239DD-0220-4AC9-9283-0586C48B59D8}" destId="{BB2346CA-B343-4868-B86F-AAF87DF84A62}" srcOrd="5" destOrd="0" parTransId="{E894BF33-16CE-44A4-9096-66A411CEDE01}" sibTransId="{127D21C8-5034-43AE-ABF5-6DD868FEB4ED}"/>
    <dgm:cxn modelId="{3BB1E63F-7793-4C7A-AAEC-3A69A5255CC3}" type="presOf" srcId="{ED3621EA-DF3A-499F-A682-59B44B9CD809}" destId="{2381FC83-67F6-4179-9F37-DEF6A22D4929}" srcOrd="0" destOrd="2" presId="urn:microsoft.com/office/officeart/2005/8/layout/hList1"/>
    <dgm:cxn modelId="{FAB19D44-6C9C-4DC1-87B6-AC835A848A4A}" srcId="{080DCD22-E74E-4AC0-8E4F-54706FAC98BA}" destId="{61F239DD-0220-4AC9-9283-0586C48B59D8}" srcOrd="2" destOrd="0" parTransId="{6E21BC79-013C-44DE-9F5F-639E8E8DC4CD}" sibTransId="{41A74573-3BE1-444F-90FD-730581169C5B}"/>
    <dgm:cxn modelId="{6CBFBD53-C66A-4CB2-AA29-5BFF44CB2B0A}" type="presOf" srcId="{9AA19B02-A300-42A9-B2E8-E7E50A240A43}" destId="{2381FC83-67F6-4179-9F37-DEF6A22D4929}" srcOrd="0" destOrd="3" presId="urn:microsoft.com/office/officeart/2005/8/layout/hList1"/>
    <dgm:cxn modelId="{ABAAE573-8741-4123-AD2A-ACEEB0F345D8}" srcId="{61F239DD-0220-4AC9-9283-0586C48B59D8}" destId="{DC6593DF-7272-4507-8E46-0B2176987036}" srcOrd="1" destOrd="0" parTransId="{9023DB5D-0ACA-4A96-A41D-C73B9937F47D}" sibTransId="{5A572D3D-8706-4AD9-AC68-96700EFFA67E}"/>
    <dgm:cxn modelId="{577BF255-0454-40BD-9CC7-1B6D3D675ABC}" type="presOf" srcId="{B6BED1B9-E041-48BF-B029-7BA98158C7D1}" destId="{8E6182A6-4095-4863-BA05-9D11711C8DFD}" srcOrd="0" destOrd="2" presId="urn:microsoft.com/office/officeart/2005/8/layout/hList1"/>
    <dgm:cxn modelId="{6F5C5F59-67BB-4357-B688-99A0D0A6E67D}" srcId="{61F239DD-0220-4AC9-9283-0586C48B59D8}" destId="{ED3621EA-DF3A-499F-A682-59B44B9CD809}" srcOrd="2" destOrd="0" parTransId="{704BC60F-12CF-4C2B-8DF2-4CF00014AF62}" sibTransId="{651E62B7-17CC-4C89-98A2-16EEE4A7C934}"/>
    <dgm:cxn modelId="{00D2E597-62AA-4226-BB14-992E013E1F94}" srcId="{080DCD22-E74E-4AC0-8E4F-54706FAC98BA}" destId="{252D0214-7D23-482F-9E68-C7F1B5C864C8}" srcOrd="1" destOrd="0" parTransId="{A2CC364A-CA5F-468D-83A7-D3D7F876BD1C}" sibTransId="{F44209CC-908E-4C49-8867-D6022BE55EA9}"/>
    <dgm:cxn modelId="{FF731999-420E-449D-B1B9-6935F2E18F57}" srcId="{252D0214-7D23-482F-9E68-C7F1B5C864C8}" destId="{E547F88E-856F-404E-965D-C920D673F886}" srcOrd="3" destOrd="0" parTransId="{AE1E1816-D9E3-4F6D-9DDA-9C423A0A8209}" sibTransId="{36D95318-CF90-4161-8CA2-3703AE36B817}"/>
    <dgm:cxn modelId="{789FC6A1-7D04-4C93-BE8F-A28F5840D774}" type="presOf" srcId="{FC0689C2-E9AB-4BCC-A9CB-A5E01F0EC1E9}" destId="{940A77B4-A65D-45AC-A56C-172915F83ED0}" srcOrd="0" destOrd="2" presId="urn:microsoft.com/office/officeart/2005/8/layout/hList1"/>
    <dgm:cxn modelId="{D6A6FAA1-313C-435E-B652-C17D3FBE8E78}" type="presOf" srcId="{E547F88E-856F-404E-965D-C920D673F886}" destId="{8E6182A6-4095-4863-BA05-9D11711C8DFD}" srcOrd="0" destOrd="3" presId="urn:microsoft.com/office/officeart/2005/8/layout/hList1"/>
    <dgm:cxn modelId="{063972A2-FB08-4779-B370-F3D0C998A26E}" type="presOf" srcId="{BB2346CA-B343-4868-B86F-AAF87DF84A62}" destId="{2381FC83-67F6-4179-9F37-DEF6A22D4929}" srcOrd="0" destOrd="5" presId="urn:microsoft.com/office/officeart/2005/8/layout/hList1"/>
    <dgm:cxn modelId="{4454D7A8-81D9-4315-A938-0B0547AB192C}" srcId="{252D0214-7D23-482F-9E68-C7F1B5C864C8}" destId="{D1D97F5D-41FC-47F6-9502-7E69558B5B2D}" srcOrd="1" destOrd="0" parTransId="{DD9A54B8-F0FE-4562-A188-D48DB6277E8D}" sibTransId="{A856A6B8-0649-417D-A2BF-821B22327D08}"/>
    <dgm:cxn modelId="{63F8DEB7-D508-44EA-87E9-1C55E20717CC}" srcId="{61F239DD-0220-4AC9-9283-0586C48B59D8}" destId="{9AA19B02-A300-42A9-B2E8-E7E50A240A43}" srcOrd="3" destOrd="0" parTransId="{73DE5916-C7F1-4819-A79B-A77A075499DB}" sibTransId="{9E15D486-0929-4CB9-BE64-C6A0B29EB900}"/>
    <dgm:cxn modelId="{C3BB40BB-80B3-4CE4-ABB0-380798171B85}" type="presOf" srcId="{DC6593DF-7272-4507-8E46-0B2176987036}" destId="{2381FC83-67F6-4179-9F37-DEF6A22D4929}" srcOrd="0" destOrd="1" presId="urn:microsoft.com/office/officeart/2005/8/layout/hList1"/>
    <dgm:cxn modelId="{62A770BC-362D-4E89-B951-DBF9005BE1DD}" type="presOf" srcId="{080DCD22-E74E-4AC0-8E4F-54706FAC98BA}" destId="{2A0C130B-CFEA-4C8B-9A1B-FCF95FF83CE5}" srcOrd="0" destOrd="0" presId="urn:microsoft.com/office/officeart/2005/8/layout/hList1"/>
    <dgm:cxn modelId="{2ABB80BC-3E34-4465-B862-E089BC569545}" srcId="{61F239DD-0220-4AC9-9283-0586C48B59D8}" destId="{3DA8BEB2-454F-4A76-BD02-A1046AFFD777}" srcOrd="0" destOrd="0" parTransId="{A69DF190-5DCE-4D9C-9B7D-C2B9FBC396C6}" sibTransId="{9446D5E6-1C20-4019-BA70-FDCD34BD6966}"/>
    <dgm:cxn modelId="{084CCDBD-F92F-4C93-BBC8-D8842F0E9A95}" srcId="{252D0214-7D23-482F-9E68-C7F1B5C864C8}" destId="{5DCAD702-928F-430A-9B88-026DF51FF0B0}" srcOrd="0" destOrd="0" parTransId="{91A2A061-6546-4D87-8502-30A8B1D67228}" sibTransId="{EE22AF14-14C9-46BB-B63B-741415026295}"/>
    <dgm:cxn modelId="{BD7E21BF-9256-4C2C-A39B-C69BD877605F}" type="presOf" srcId="{5DCAD702-928F-430A-9B88-026DF51FF0B0}" destId="{8E6182A6-4095-4863-BA05-9D11711C8DFD}" srcOrd="0" destOrd="0" presId="urn:microsoft.com/office/officeart/2005/8/layout/hList1"/>
    <dgm:cxn modelId="{94014DC0-8F7B-4AA4-BB9B-C90E3917FF6F}" type="presOf" srcId="{3DA8BEB2-454F-4A76-BD02-A1046AFFD777}" destId="{2381FC83-67F6-4179-9F37-DEF6A22D4929}" srcOrd="0" destOrd="0" presId="urn:microsoft.com/office/officeart/2005/8/layout/hList1"/>
    <dgm:cxn modelId="{560CE5CA-F0C6-4FFD-BB05-5ABC841ADA07}" srcId="{61F239DD-0220-4AC9-9283-0586C48B59D8}" destId="{19C11C35-A785-4BB6-9432-E634D45DF842}" srcOrd="4" destOrd="0" parTransId="{9C8DED5D-CFC6-4FA8-A471-40467BDA8015}" sibTransId="{FDEC7959-C06F-45FD-A601-A2381E1AA923}"/>
    <dgm:cxn modelId="{E10575CC-C591-4397-A625-B0DB190773F9}" srcId="{9C1E2AA7-9FD5-4485-9125-745151F6F08A}" destId="{FC0689C2-E9AB-4BCC-A9CB-A5E01F0EC1E9}" srcOrd="2" destOrd="0" parTransId="{5AB82A18-2641-4467-8927-36C9E9063C3A}" sibTransId="{89338CEF-6C17-4175-8909-F15EDBE12DE9}"/>
    <dgm:cxn modelId="{19D82AD3-3B84-484E-84B7-3861AFC33EA0}" srcId="{252D0214-7D23-482F-9E68-C7F1B5C864C8}" destId="{B6BED1B9-E041-48BF-B029-7BA98158C7D1}" srcOrd="2" destOrd="0" parTransId="{FF90674F-4193-4D7B-AA1A-C6E51F19B8DA}" sibTransId="{4819E9C1-FB3E-477A-A045-1B82D171BC8E}"/>
    <dgm:cxn modelId="{69DD01DD-1F4C-4E8F-9C57-BE33A0EC4EB6}" type="presOf" srcId="{1D3ED4D9-206C-4F10-B17B-1BBF50626DA8}" destId="{940A77B4-A65D-45AC-A56C-172915F83ED0}" srcOrd="0" destOrd="1" presId="urn:microsoft.com/office/officeart/2005/8/layout/hList1"/>
    <dgm:cxn modelId="{424441DD-F678-4668-9817-2E075AFC3C35}" srcId="{9C1E2AA7-9FD5-4485-9125-745151F6F08A}" destId="{7E379620-9C63-491A-A5FF-E9D796422353}" srcOrd="3" destOrd="0" parTransId="{C4C1B963-D3DC-462E-A36D-81C05E258C32}" sibTransId="{FA3FAE6C-2B70-44CB-A488-FB46BCD54C75}"/>
    <dgm:cxn modelId="{173F5FE3-F158-4E3A-8DBE-C60D108F4F43}" type="presOf" srcId="{19C11C35-A785-4BB6-9432-E634D45DF842}" destId="{2381FC83-67F6-4179-9F37-DEF6A22D4929}" srcOrd="0" destOrd="4" presId="urn:microsoft.com/office/officeart/2005/8/layout/hList1"/>
    <dgm:cxn modelId="{E40AE7E4-60AF-4846-B947-F165C32F14BF}" type="presOf" srcId="{184A9DB1-2449-49FB-AABE-0E20611A9F1F}" destId="{940A77B4-A65D-45AC-A56C-172915F83ED0}" srcOrd="0" destOrd="0" presId="urn:microsoft.com/office/officeart/2005/8/layout/hList1"/>
    <dgm:cxn modelId="{110415E8-70C5-41B9-905D-CF41CEEA9952}" type="presOf" srcId="{61F239DD-0220-4AC9-9283-0586C48B59D8}" destId="{2BCD5960-1963-4D37-9659-0C487E380082}" srcOrd="0" destOrd="0" presId="urn:microsoft.com/office/officeart/2005/8/layout/hList1"/>
    <dgm:cxn modelId="{82C985E8-761E-47F6-85CD-92AD2770FBC5}" type="presOf" srcId="{9C1E2AA7-9FD5-4485-9125-745151F6F08A}" destId="{E25D47DF-08F9-4B12-88D9-73B9488043D6}" srcOrd="0" destOrd="0" presId="urn:microsoft.com/office/officeart/2005/8/layout/hList1"/>
    <dgm:cxn modelId="{5A77A9E8-8005-4F48-8360-0CBBD333BA42}" type="presOf" srcId="{7E379620-9C63-491A-A5FF-E9D796422353}" destId="{940A77B4-A65D-45AC-A56C-172915F83ED0}" srcOrd="0" destOrd="3" presId="urn:microsoft.com/office/officeart/2005/8/layout/hList1"/>
    <dgm:cxn modelId="{11EC82E9-E91E-48A9-8BAD-05190BA2B6B8}" type="presOf" srcId="{D1D97F5D-41FC-47F6-9502-7E69558B5B2D}" destId="{8E6182A6-4095-4863-BA05-9D11711C8DFD}" srcOrd="0" destOrd="1" presId="urn:microsoft.com/office/officeart/2005/8/layout/hList1"/>
    <dgm:cxn modelId="{45E540EA-5A7D-4E4A-9E27-92E17FADA812}" srcId="{9C1E2AA7-9FD5-4485-9125-745151F6F08A}" destId="{1D3ED4D9-206C-4F10-B17B-1BBF50626DA8}" srcOrd="1" destOrd="0" parTransId="{A1D6CBA1-3012-4FAE-BC4A-C1C9DF701081}" sibTransId="{2199A7B2-9CB4-4477-A5E5-D761C43F7C37}"/>
    <dgm:cxn modelId="{3A06C9F9-D69B-4A9F-B786-74ABFBB4D5A8}" type="presOf" srcId="{252D0214-7D23-482F-9E68-C7F1B5C864C8}" destId="{AE080771-60D1-45B2-B121-C8BBE7B4BB5F}" srcOrd="0" destOrd="0" presId="urn:microsoft.com/office/officeart/2005/8/layout/hList1"/>
    <dgm:cxn modelId="{CC168DCA-FA2C-4AFB-911E-AC7A8082B937}" type="presParOf" srcId="{2A0C130B-CFEA-4C8B-9A1B-FCF95FF83CE5}" destId="{1046655B-9050-4CCF-864C-403534FB3E20}" srcOrd="0" destOrd="0" presId="urn:microsoft.com/office/officeart/2005/8/layout/hList1"/>
    <dgm:cxn modelId="{4BF7FD06-D62E-471B-A3EA-3A9C4DAE5565}" type="presParOf" srcId="{1046655B-9050-4CCF-864C-403534FB3E20}" destId="{E25D47DF-08F9-4B12-88D9-73B9488043D6}" srcOrd="0" destOrd="0" presId="urn:microsoft.com/office/officeart/2005/8/layout/hList1"/>
    <dgm:cxn modelId="{540EB14B-0532-4351-A321-30B28BFA5A7F}" type="presParOf" srcId="{1046655B-9050-4CCF-864C-403534FB3E20}" destId="{940A77B4-A65D-45AC-A56C-172915F83ED0}" srcOrd="1" destOrd="0" presId="urn:microsoft.com/office/officeart/2005/8/layout/hList1"/>
    <dgm:cxn modelId="{85D289BB-2520-46CD-8892-42CAC0286AA6}" type="presParOf" srcId="{2A0C130B-CFEA-4C8B-9A1B-FCF95FF83CE5}" destId="{981F9710-FFB9-4D56-BCE8-5049A9D0B3B0}" srcOrd="1" destOrd="0" presId="urn:microsoft.com/office/officeart/2005/8/layout/hList1"/>
    <dgm:cxn modelId="{7E6B287C-6F19-4D27-9E60-EACE51C42342}" type="presParOf" srcId="{2A0C130B-CFEA-4C8B-9A1B-FCF95FF83CE5}" destId="{7B84F977-636F-4E01-8B64-89C319FE55CC}" srcOrd="2" destOrd="0" presId="urn:microsoft.com/office/officeart/2005/8/layout/hList1"/>
    <dgm:cxn modelId="{0F1888CA-9B44-4DAF-A583-F06BA9BAE76C}" type="presParOf" srcId="{7B84F977-636F-4E01-8B64-89C319FE55CC}" destId="{AE080771-60D1-45B2-B121-C8BBE7B4BB5F}" srcOrd="0" destOrd="0" presId="urn:microsoft.com/office/officeart/2005/8/layout/hList1"/>
    <dgm:cxn modelId="{15CF3CBE-44DA-4290-876F-941D82EA1D4B}" type="presParOf" srcId="{7B84F977-636F-4E01-8B64-89C319FE55CC}" destId="{8E6182A6-4095-4863-BA05-9D11711C8DFD}" srcOrd="1" destOrd="0" presId="urn:microsoft.com/office/officeart/2005/8/layout/hList1"/>
    <dgm:cxn modelId="{76243FE2-6BE9-4C80-9A0E-93CBB102AFA5}" type="presParOf" srcId="{2A0C130B-CFEA-4C8B-9A1B-FCF95FF83CE5}" destId="{5C061BB7-BEFE-45A9-8C70-36BD7C756F48}" srcOrd="3" destOrd="0" presId="urn:microsoft.com/office/officeart/2005/8/layout/hList1"/>
    <dgm:cxn modelId="{30A482C0-CA79-45FC-BB14-77A9968F1579}" type="presParOf" srcId="{2A0C130B-CFEA-4C8B-9A1B-FCF95FF83CE5}" destId="{64F3E90D-F1E2-4CB1-BA81-E6926F5F70E2}" srcOrd="4" destOrd="0" presId="urn:microsoft.com/office/officeart/2005/8/layout/hList1"/>
    <dgm:cxn modelId="{DF72367C-9734-4646-80F6-F2D3699BE073}" type="presParOf" srcId="{64F3E90D-F1E2-4CB1-BA81-E6926F5F70E2}" destId="{2BCD5960-1963-4D37-9659-0C487E380082}" srcOrd="0" destOrd="0" presId="urn:microsoft.com/office/officeart/2005/8/layout/hList1"/>
    <dgm:cxn modelId="{39821896-6D63-4723-82B8-22866E4D3C82}" type="presParOf" srcId="{64F3E90D-F1E2-4CB1-BA81-E6926F5F70E2}" destId="{2381FC83-67F6-4179-9F37-DEF6A22D49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DCD22-E74E-4AC0-8E4F-54706FAC98BA}"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zh-CN" altLang="en-US"/>
        </a:p>
      </dgm:t>
    </dgm:pt>
    <dgm:pt modelId="{9C1E2AA7-9FD5-4485-9125-745151F6F08A}">
      <dgm:prSet phldrT="[文本]" custT="1"/>
      <dgm:spPr>
        <a:xfrm>
          <a:off x="3178" y="15291"/>
          <a:ext cx="3099048" cy="489600"/>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项目成本管理</a:t>
          </a:r>
        </a:p>
      </dgm:t>
    </dgm:pt>
    <dgm:pt modelId="{8B82E878-3B51-426A-9417-0B3F62DB7FD3}" type="parTrans" cxnId="{108FE909-DF21-4D42-BD60-A8C0440C7B97}">
      <dgm:prSet/>
      <dgm:spPr/>
      <dgm:t>
        <a:bodyPr/>
        <a:lstStyle/>
        <a:p>
          <a:endParaRPr lang="zh-CN" altLang="en-US" sz="1400" b="0"/>
        </a:p>
      </dgm:t>
    </dgm:pt>
    <dgm:pt modelId="{6B3F8019-1DE3-4BCF-8B7F-BB8B025344DA}" type="sibTrans" cxnId="{108FE909-DF21-4D42-BD60-A8C0440C7B97}">
      <dgm:prSet/>
      <dgm:spPr/>
      <dgm:t>
        <a:bodyPr/>
        <a:lstStyle/>
        <a:p>
          <a:endParaRPr lang="zh-CN" altLang="en-US" sz="1400" b="0"/>
        </a:p>
      </dgm:t>
    </dgm:pt>
    <dgm:pt modelId="{184A9DB1-2449-49FB-AABE-0E20611A9F1F}">
      <dgm:prSet phldrT="[文本]" custT="1"/>
      <dgm:spPr>
        <a:xfrm>
          <a:off x="3178" y="504891"/>
          <a:ext cx="3099048" cy="1136001"/>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资源计划</a:t>
          </a:r>
        </a:p>
      </dgm:t>
    </dgm:pt>
    <dgm:pt modelId="{FD3670A8-DB1E-45DA-8778-89AA3CB15BF6}" type="parTrans" cxnId="{3E93A824-FCBB-47CD-80A6-535F36238781}">
      <dgm:prSet/>
      <dgm:spPr/>
      <dgm:t>
        <a:bodyPr/>
        <a:lstStyle/>
        <a:p>
          <a:endParaRPr lang="zh-CN" altLang="en-US" sz="1400" b="0"/>
        </a:p>
      </dgm:t>
    </dgm:pt>
    <dgm:pt modelId="{8F3876CF-D08F-49D3-9376-AEE7E000B275}" type="sibTrans" cxnId="{3E93A824-FCBB-47CD-80A6-535F36238781}">
      <dgm:prSet/>
      <dgm:spPr/>
      <dgm:t>
        <a:bodyPr/>
        <a:lstStyle/>
        <a:p>
          <a:endParaRPr lang="zh-CN" altLang="en-US" sz="1400" b="0"/>
        </a:p>
      </dgm:t>
    </dgm:pt>
    <dgm:pt modelId="{252D0214-7D23-482F-9E68-C7F1B5C864C8}">
      <dgm:prSet phldrT="[文本]" custT="1"/>
      <dgm:spPr>
        <a:xfrm>
          <a:off x="3536093" y="15291"/>
          <a:ext cx="3099048" cy="489600"/>
        </a:xfrm>
        <a:gradFill rotWithShape="0">
          <a:gsLst>
            <a:gs pos="0">
              <a:srgbClr val="9BBB59">
                <a:hueOff val="5625132"/>
                <a:satOff val="-8440"/>
                <a:lumOff val="-1373"/>
                <a:alphaOff val="0"/>
                <a:shade val="51000"/>
                <a:satMod val="130000"/>
              </a:srgbClr>
            </a:gs>
            <a:gs pos="80000">
              <a:srgbClr val="9BBB59">
                <a:hueOff val="5625132"/>
                <a:satOff val="-8440"/>
                <a:lumOff val="-1373"/>
                <a:alphaOff val="0"/>
                <a:shade val="93000"/>
                <a:satMod val="130000"/>
              </a:srgbClr>
            </a:gs>
            <a:gs pos="100000">
              <a:srgbClr val="9BBB59">
                <a:hueOff val="5625132"/>
                <a:satOff val="-8440"/>
                <a:lumOff val="-1373"/>
                <a:alphaOff val="0"/>
                <a:shade val="94000"/>
                <a:satMod val="135000"/>
              </a:srgbClr>
            </a:gs>
          </a:gsLst>
          <a:lin ang="16200000" scaled="0"/>
        </a:gradFill>
        <a:ln w="9525" cap="flat" cmpd="sng" algn="ctr">
          <a:solidFill>
            <a:srgbClr val="9BBB59">
              <a:hueOff val="5625132"/>
              <a:satOff val="-8440"/>
              <a:lumOff val="-1373"/>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项目质量管理</a:t>
          </a:r>
        </a:p>
      </dgm:t>
    </dgm:pt>
    <dgm:pt modelId="{A2CC364A-CA5F-468D-83A7-D3D7F876BD1C}" type="parTrans" cxnId="{00D2E597-62AA-4226-BB14-992E013E1F94}">
      <dgm:prSet/>
      <dgm:spPr/>
      <dgm:t>
        <a:bodyPr/>
        <a:lstStyle/>
        <a:p>
          <a:endParaRPr lang="zh-CN" altLang="en-US" sz="1400" b="0"/>
        </a:p>
      </dgm:t>
    </dgm:pt>
    <dgm:pt modelId="{F44209CC-908E-4C49-8867-D6022BE55EA9}" type="sibTrans" cxnId="{00D2E597-62AA-4226-BB14-992E013E1F94}">
      <dgm:prSet/>
      <dgm:spPr/>
      <dgm:t>
        <a:bodyPr/>
        <a:lstStyle/>
        <a:p>
          <a:endParaRPr lang="zh-CN" altLang="en-US" sz="1400" b="0"/>
        </a:p>
      </dgm:t>
    </dgm:pt>
    <dgm:pt modelId="{5DCAD702-928F-430A-9B88-026DF51FF0B0}">
      <dgm:prSet phldrT="[文本]" custT="1"/>
      <dgm:spPr>
        <a:xfrm>
          <a:off x="3536093" y="504891"/>
          <a:ext cx="3099048" cy="1136001"/>
        </a:xfr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质量计划</a:t>
          </a:r>
        </a:p>
      </dgm:t>
    </dgm:pt>
    <dgm:pt modelId="{91A2A061-6546-4D87-8502-30A8B1D67228}" type="parTrans" cxnId="{084CCDBD-F92F-4C93-BBC8-D8842F0E9A95}">
      <dgm:prSet/>
      <dgm:spPr/>
      <dgm:t>
        <a:bodyPr/>
        <a:lstStyle/>
        <a:p>
          <a:endParaRPr lang="zh-CN" altLang="en-US" sz="1400" b="0"/>
        </a:p>
      </dgm:t>
    </dgm:pt>
    <dgm:pt modelId="{EE22AF14-14C9-46BB-B63B-741415026295}" type="sibTrans" cxnId="{084CCDBD-F92F-4C93-BBC8-D8842F0E9A95}">
      <dgm:prSet/>
      <dgm:spPr/>
      <dgm:t>
        <a:bodyPr/>
        <a:lstStyle/>
        <a:p>
          <a:endParaRPr lang="zh-CN" altLang="en-US" sz="1400" b="0"/>
        </a:p>
      </dgm:t>
    </dgm:pt>
    <dgm:pt modelId="{3DA8BEB2-454F-4A76-BD02-A1046AFFD777}">
      <dgm:prSet phldrT="[文本]" custT="1"/>
      <dgm:spPr>
        <a:xfrm>
          <a:off x="7069009" y="504891"/>
          <a:ext cx="3099048" cy="1136001"/>
        </a:xfrm>
        <a:solidFill>
          <a:srgbClr val="9BBB59">
            <a:tint val="40000"/>
            <a:alpha val="90000"/>
            <a:hueOff val="10716850"/>
            <a:satOff val="-13793"/>
            <a:lumOff val="-1075"/>
            <a:alphaOff val="0"/>
          </a:srgbClr>
        </a:solidFill>
        <a:ln w="9525" cap="flat" cmpd="sng" algn="ctr">
          <a:solidFill>
            <a:srgbClr val="9BBB59">
              <a:tint val="40000"/>
              <a:alpha val="90000"/>
              <a:hueOff val="10716850"/>
              <a:satOff val="-13793"/>
              <a:lumOff val="-1075"/>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组织计划</a:t>
          </a:r>
        </a:p>
      </dgm:t>
    </dgm:pt>
    <dgm:pt modelId="{A69DF190-5DCE-4D9C-9B7D-C2B9FBC396C6}" type="parTrans" cxnId="{2ABB80BC-3E34-4465-B862-E089BC569545}">
      <dgm:prSet/>
      <dgm:spPr/>
      <dgm:t>
        <a:bodyPr/>
        <a:lstStyle/>
        <a:p>
          <a:endParaRPr lang="zh-CN" altLang="en-US" sz="1400" b="0"/>
        </a:p>
      </dgm:t>
    </dgm:pt>
    <dgm:pt modelId="{9446D5E6-1C20-4019-BA70-FDCD34BD6966}" type="sibTrans" cxnId="{2ABB80BC-3E34-4465-B862-E089BC569545}">
      <dgm:prSet/>
      <dgm:spPr/>
      <dgm:t>
        <a:bodyPr/>
        <a:lstStyle/>
        <a:p>
          <a:endParaRPr lang="zh-CN" altLang="en-US" sz="1400" b="0"/>
        </a:p>
      </dgm:t>
    </dgm:pt>
    <dgm:pt modelId="{DC6593DF-7272-4507-8E46-0B2176987036}">
      <dgm:prSet phldrT="[文本]" custT="1"/>
      <dgm:spPr>
        <a:xfrm>
          <a:off x="7069009" y="504891"/>
          <a:ext cx="3099048" cy="1136001"/>
        </a:xfrm>
        <a:solidFill>
          <a:srgbClr val="9BBB59">
            <a:tint val="40000"/>
            <a:alpha val="90000"/>
            <a:hueOff val="10716850"/>
            <a:satOff val="-13793"/>
            <a:lumOff val="-1075"/>
            <a:alphaOff val="0"/>
          </a:srgbClr>
        </a:solidFill>
        <a:ln w="9525" cap="flat" cmpd="sng" algn="ctr">
          <a:solidFill>
            <a:srgbClr val="9BBB59">
              <a:tint val="40000"/>
              <a:alpha val="90000"/>
              <a:hueOff val="10716850"/>
              <a:satOff val="-13793"/>
              <a:lumOff val="-1075"/>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人员获取</a:t>
          </a:r>
        </a:p>
      </dgm:t>
    </dgm:pt>
    <dgm:pt modelId="{9023DB5D-0ACA-4A96-A41D-C73B9937F47D}" type="parTrans" cxnId="{ABAAE573-8741-4123-AD2A-ACEEB0F345D8}">
      <dgm:prSet/>
      <dgm:spPr/>
      <dgm:t>
        <a:bodyPr/>
        <a:lstStyle/>
        <a:p>
          <a:endParaRPr lang="zh-CN" altLang="en-US" sz="1400" b="0"/>
        </a:p>
      </dgm:t>
    </dgm:pt>
    <dgm:pt modelId="{5A572D3D-8706-4AD9-AC68-96700EFFA67E}" type="sibTrans" cxnId="{ABAAE573-8741-4123-AD2A-ACEEB0F345D8}">
      <dgm:prSet/>
      <dgm:spPr/>
      <dgm:t>
        <a:bodyPr/>
        <a:lstStyle/>
        <a:p>
          <a:endParaRPr lang="zh-CN" altLang="en-US" sz="1400" b="0"/>
        </a:p>
      </dgm:t>
    </dgm:pt>
    <dgm:pt modelId="{ED3621EA-DF3A-499F-A682-59B44B9CD809}">
      <dgm:prSet phldrT="[文本]" custT="1"/>
      <dgm:spPr>
        <a:xfrm>
          <a:off x="7069009" y="504891"/>
          <a:ext cx="3099048" cy="1136001"/>
        </a:xfrm>
        <a:solidFill>
          <a:srgbClr val="9BBB59">
            <a:tint val="40000"/>
            <a:alpha val="90000"/>
            <a:hueOff val="10716850"/>
            <a:satOff val="-13793"/>
            <a:lumOff val="-1075"/>
            <a:alphaOff val="0"/>
          </a:srgbClr>
        </a:solidFill>
        <a:ln w="9525" cap="flat" cmpd="sng" algn="ctr">
          <a:solidFill>
            <a:srgbClr val="9BBB59">
              <a:tint val="40000"/>
              <a:alpha val="90000"/>
              <a:hueOff val="10716850"/>
              <a:satOff val="-13793"/>
              <a:lumOff val="-1075"/>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团队发展</a:t>
          </a:r>
        </a:p>
      </dgm:t>
    </dgm:pt>
    <dgm:pt modelId="{704BC60F-12CF-4C2B-8DF2-4CF00014AF62}" type="parTrans" cxnId="{6F5C5F59-67BB-4357-B688-99A0D0A6E67D}">
      <dgm:prSet/>
      <dgm:spPr/>
      <dgm:t>
        <a:bodyPr/>
        <a:lstStyle/>
        <a:p>
          <a:endParaRPr lang="zh-CN" altLang="en-US" sz="1400" b="0"/>
        </a:p>
      </dgm:t>
    </dgm:pt>
    <dgm:pt modelId="{651E62B7-17CC-4C89-98A2-16EEE4A7C934}" type="sibTrans" cxnId="{6F5C5F59-67BB-4357-B688-99A0D0A6E67D}">
      <dgm:prSet/>
      <dgm:spPr/>
      <dgm:t>
        <a:bodyPr/>
        <a:lstStyle/>
        <a:p>
          <a:endParaRPr lang="zh-CN" altLang="en-US" sz="1400" b="0"/>
        </a:p>
      </dgm:t>
    </dgm:pt>
    <dgm:pt modelId="{1D3ED4D9-206C-4F10-B17B-1BBF50626DA8}">
      <dgm:prSet custT="1"/>
      <dgm:spPr>
        <a:xfrm>
          <a:off x="3178" y="504891"/>
          <a:ext cx="3099048" cy="1136001"/>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成本估计</a:t>
          </a:r>
          <a:endParaRPr lang="en-US" altLang="zh-CN" sz="1400" b="0" dirty="0">
            <a:solidFill>
              <a:srgbClr val="17365D">
                <a:hueOff val="0"/>
                <a:satOff val="0"/>
                <a:lumOff val="0"/>
                <a:alphaOff val="0"/>
              </a:srgbClr>
            </a:solidFill>
            <a:latin typeface="Calibri"/>
            <a:ea typeface="宋体"/>
            <a:cs typeface="+mn-cs"/>
          </a:endParaRPr>
        </a:p>
      </dgm:t>
    </dgm:pt>
    <dgm:pt modelId="{A1D6CBA1-3012-4FAE-BC4A-C1C9DF701081}" type="parTrans" cxnId="{45E540EA-5A7D-4E4A-9E27-92E17FADA812}">
      <dgm:prSet/>
      <dgm:spPr/>
      <dgm:t>
        <a:bodyPr/>
        <a:lstStyle/>
        <a:p>
          <a:endParaRPr lang="zh-CN" altLang="en-US" sz="1400" b="0"/>
        </a:p>
      </dgm:t>
    </dgm:pt>
    <dgm:pt modelId="{2199A7B2-9CB4-4477-A5E5-D761C43F7C37}" type="sibTrans" cxnId="{45E540EA-5A7D-4E4A-9E27-92E17FADA812}">
      <dgm:prSet/>
      <dgm:spPr/>
      <dgm:t>
        <a:bodyPr/>
        <a:lstStyle/>
        <a:p>
          <a:endParaRPr lang="zh-CN" altLang="en-US" sz="1400" b="0"/>
        </a:p>
      </dgm:t>
    </dgm:pt>
    <dgm:pt modelId="{FC0689C2-E9AB-4BCC-A9CB-A5E01F0EC1E9}">
      <dgm:prSet custT="1"/>
      <dgm:spPr>
        <a:xfrm>
          <a:off x="3178" y="504891"/>
          <a:ext cx="3099048" cy="1136001"/>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成本控制</a:t>
          </a:r>
        </a:p>
      </dgm:t>
    </dgm:pt>
    <dgm:pt modelId="{5AB82A18-2641-4467-8927-36C9E9063C3A}" type="parTrans" cxnId="{E10575CC-C591-4397-A625-B0DB190773F9}">
      <dgm:prSet/>
      <dgm:spPr/>
      <dgm:t>
        <a:bodyPr/>
        <a:lstStyle/>
        <a:p>
          <a:endParaRPr lang="zh-CN" altLang="en-US" sz="1400" b="0"/>
        </a:p>
      </dgm:t>
    </dgm:pt>
    <dgm:pt modelId="{89338CEF-6C17-4175-8909-F15EDBE12DE9}" type="sibTrans" cxnId="{E10575CC-C591-4397-A625-B0DB190773F9}">
      <dgm:prSet/>
      <dgm:spPr/>
      <dgm:t>
        <a:bodyPr/>
        <a:lstStyle/>
        <a:p>
          <a:endParaRPr lang="zh-CN" altLang="en-US" sz="1400" b="0"/>
        </a:p>
      </dgm:t>
    </dgm:pt>
    <dgm:pt modelId="{D1D97F5D-41FC-47F6-9502-7E69558B5B2D}">
      <dgm:prSet phldrT="[文本]" custT="1"/>
      <dgm:spPr>
        <a:xfrm>
          <a:off x="3536093" y="504891"/>
          <a:ext cx="3099048" cy="1136001"/>
        </a:xfr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质量保证</a:t>
          </a:r>
        </a:p>
      </dgm:t>
    </dgm:pt>
    <dgm:pt modelId="{DD9A54B8-F0FE-4562-A188-D48DB6277E8D}" type="parTrans" cxnId="{4454D7A8-81D9-4315-A938-0B0547AB192C}">
      <dgm:prSet/>
      <dgm:spPr/>
      <dgm:t>
        <a:bodyPr/>
        <a:lstStyle/>
        <a:p>
          <a:endParaRPr lang="zh-CN" altLang="en-US" sz="1400" b="0"/>
        </a:p>
      </dgm:t>
    </dgm:pt>
    <dgm:pt modelId="{A856A6B8-0649-417D-A2BF-821B22327D08}" type="sibTrans" cxnId="{4454D7A8-81D9-4315-A938-0B0547AB192C}">
      <dgm:prSet/>
      <dgm:spPr/>
      <dgm:t>
        <a:bodyPr/>
        <a:lstStyle/>
        <a:p>
          <a:endParaRPr lang="zh-CN" altLang="en-US" sz="1400" b="0"/>
        </a:p>
      </dgm:t>
    </dgm:pt>
    <dgm:pt modelId="{61F239DD-0220-4AC9-9283-0586C48B59D8}">
      <dgm:prSet phldrT="[文本]" custT="1"/>
      <dgm:spPr>
        <a:xfrm>
          <a:off x="7069009" y="15291"/>
          <a:ext cx="3099048" cy="489600"/>
        </a:xfr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w="9525" cap="flat" cmpd="sng" algn="ctr">
          <a:solidFill>
            <a:srgbClr val="9BBB59">
              <a:hueOff val="11250264"/>
              <a:satOff val="-16880"/>
              <a:lumOff val="-2745"/>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项目人力资源管理</a:t>
          </a:r>
        </a:p>
      </dgm:t>
    </dgm:pt>
    <dgm:pt modelId="{6E21BC79-013C-44DE-9F5F-639E8E8DC4CD}" type="parTrans" cxnId="{FAB19D44-6C9C-4DC1-87B6-AC835A848A4A}">
      <dgm:prSet/>
      <dgm:spPr/>
      <dgm:t>
        <a:bodyPr/>
        <a:lstStyle/>
        <a:p>
          <a:endParaRPr lang="zh-CN" altLang="en-US" sz="1400" b="0"/>
        </a:p>
      </dgm:t>
    </dgm:pt>
    <dgm:pt modelId="{41A74573-3BE1-444F-90FD-730581169C5B}" type="sibTrans" cxnId="{FAB19D44-6C9C-4DC1-87B6-AC835A848A4A}">
      <dgm:prSet/>
      <dgm:spPr/>
      <dgm:t>
        <a:bodyPr/>
        <a:lstStyle/>
        <a:p>
          <a:endParaRPr lang="zh-CN" altLang="en-US" sz="1400" b="0"/>
        </a:p>
      </dgm:t>
    </dgm:pt>
    <dgm:pt modelId="{B6BED1B9-E041-48BF-B029-7BA98158C7D1}">
      <dgm:prSet phldrT="[文本]" custT="1"/>
      <dgm:spPr>
        <a:xfrm>
          <a:off x="3536093" y="504891"/>
          <a:ext cx="3099048" cy="1136001"/>
        </a:xfr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质量控制</a:t>
          </a:r>
        </a:p>
      </dgm:t>
    </dgm:pt>
    <dgm:pt modelId="{FF90674F-4193-4D7B-AA1A-C6E51F19B8DA}" type="parTrans" cxnId="{19D82AD3-3B84-484E-84B7-3861AFC33EA0}">
      <dgm:prSet/>
      <dgm:spPr/>
      <dgm:t>
        <a:bodyPr/>
        <a:lstStyle/>
        <a:p>
          <a:endParaRPr lang="zh-CN" altLang="en-US" b="0"/>
        </a:p>
      </dgm:t>
    </dgm:pt>
    <dgm:pt modelId="{4819E9C1-FB3E-477A-A045-1B82D171BC8E}" type="sibTrans" cxnId="{19D82AD3-3B84-484E-84B7-3861AFC33EA0}">
      <dgm:prSet/>
      <dgm:spPr/>
      <dgm:t>
        <a:bodyPr/>
        <a:lstStyle/>
        <a:p>
          <a:endParaRPr lang="zh-CN" altLang="en-US" b="0"/>
        </a:p>
      </dgm:t>
    </dgm:pt>
    <dgm:pt modelId="{E547F88E-856F-404E-965D-C920D673F886}">
      <dgm:prSet phldrT="[文本]" custT="1"/>
      <dgm:spPr>
        <a:xfrm>
          <a:off x="3536093" y="504891"/>
          <a:ext cx="3099048" cy="1136001"/>
        </a:xfr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质量改进</a:t>
          </a:r>
        </a:p>
      </dgm:t>
    </dgm:pt>
    <dgm:pt modelId="{AE1E1816-D9E3-4F6D-9DDA-9C423A0A8209}" type="parTrans" cxnId="{FF731999-420E-449D-B1B9-6935F2E18F57}">
      <dgm:prSet/>
      <dgm:spPr/>
      <dgm:t>
        <a:bodyPr/>
        <a:lstStyle/>
        <a:p>
          <a:endParaRPr lang="zh-CN" altLang="en-US" b="0"/>
        </a:p>
      </dgm:t>
    </dgm:pt>
    <dgm:pt modelId="{36D95318-CF90-4161-8CA2-3703AE36B817}" type="sibTrans" cxnId="{FF731999-420E-449D-B1B9-6935F2E18F57}">
      <dgm:prSet/>
      <dgm:spPr/>
      <dgm:t>
        <a:bodyPr/>
        <a:lstStyle/>
        <a:p>
          <a:endParaRPr lang="zh-CN" altLang="en-US" b="0"/>
        </a:p>
      </dgm:t>
    </dgm:pt>
    <dgm:pt modelId="{2A0C130B-CFEA-4C8B-9A1B-FCF95FF83CE5}" type="pres">
      <dgm:prSet presAssocID="{080DCD22-E74E-4AC0-8E4F-54706FAC98BA}" presName="Name0" presStyleCnt="0">
        <dgm:presLayoutVars>
          <dgm:dir/>
          <dgm:animLvl val="lvl"/>
          <dgm:resizeHandles val="exact"/>
        </dgm:presLayoutVars>
      </dgm:prSet>
      <dgm:spPr/>
    </dgm:pt>
    <dgm:pt modelId="{1046655B-9050-4CCF-864C-403534FB3E20}" type="pres">
      <dgm:prSet presAssocID="{9C1E2AA7-9FD5-4485-9125-745151F6F08A}" presName="composite" presStyleCnt="0"/>
      <dgm:spPr/>
    </dgm:pt>
    <dgm:pt modelId="{E25D47DF-08F9-4B12-88D9-73B9488043D6}" type="pres">
      <dgm:prSet presAssocID="{9C1E2AA7-9FD5-4485-9125-745151F6F08A}" presName="parTx" presStyleLbl="alignNode1" presStyleIdx="0" presStyleCnt="3">
        <dgm:presLayoutVars>
          <dgm:chMax val="0"/>
          <dgm:chPref val="0"/>
          <dgm:bulletEnabled val="1"/>
        </dgm:presLayoutVars>
      </dgm:prSet>
      <dgm:spPr>
        <a:prstGeom prst="rect">
          <a:avLst/>
        </a:prstGeom>
      </dgm:spPr>
    </dgm:pt>
    <dgm:pt modelId="{940A77B4-A65D-45AC-A56C-172915F83ED0}" type="pres">
      <dgm:prSet presAssocID="{9C1E2AA7-9FD5-4485-9125-745151F6F08A}" presName="desTx" presStyleLbl="alignAccFollowNode1" presStyleIdx="0" presStyleCnt="3">
        <dgm:presLayoutVars>
          <dgm:bulletEnabled val="1"/>
        </dgm:presLayoutVars>
      </dgm:prSet>
      <dgm:spPr>
        <a:prstGeom prst="rect">
          <a:avLst/>
        </a:prstGeom>
      </dgm:spPr>
    </dgm:pt>
    <dgm:pt modelId="{981F9710-FFB9-4D56-BCE8-5049A9D0B3B0}" type="pres">
      <dgm:prSet presAssocID="{6B3F8019-1DE3-4BCF-8B7F-BB8B025344DA}" presName="space" presStyleCnt="0"/>
      <dgm:spPr/>
    </dgm:pt>
    <dgm:pt modelId="{7B84F977-636F-4E01-8B64-89C319FE55CC}" type="pres">
      <dgm:prSet presAssocID="{252D0214-7D23-482F-9E68-C7F1B5C864C8}" presName="composite" presStyleCnt="0"/>
      <dgm:spPr/>
    </dgm:pt>
    <dgm:pt modelId="{AE080771-60D1-45B2-B121-C8BBE7B4BB5F}" type="pres">
      <dgm:prSet presAssocID="{252D0214-7D23-482F-9E68-C7F1B5C864C8}" presName="parTx" presStyleLbl="alignNode1" presStyleIdx="1" presStyleCnt="3">
        <dgm:presLayoutVars>
          <dgm:chMax val="0"/>
          <dgm:chPref val="0"/>
          <dgm:bulletEnabled val="1"/>
        </dgm:presLayoutVars>
      </dgm:prSet>
      <dgm:spPr>
        <a:prstGeom prst="rect">
          <a:avLst/>
        </a:prstGeom>
      </dgm:spPr>
    </dgm:pt>
    <dgm:pt modelId="{8E6182A6-4095-4863-BA05-9D11711C8DFD}" type="pres">
      <dgm:prSet presAssocID="{252D0214-7D23-482F-9E68-C7F1B5C864C8}" presName="desTx" presStyleLbl="alignAccFollowNode1" presStyleIdx="1" presStyleCnt="3">
        <dgm:presLayoutVars>
          <dgm:bulletEnabled val="1"/>
        </dgm:presLayoutVars>
      </dgm:prSet>
      <dgm:spPr>
        <a:prstGeom prst="rect">
          <a:avLst/>
        </a:prstGeom>
      </dgm:spPr>
    </dgm:pt>
    <dgm:pt modelId="{5C061BB7-BEFE-45A9-8C70-36BD7C756F48}" type="pres">
      <dgm:prSet presAssocID="{F44209CC-908E-4C49-8867-D6022BE55EA9}" presName="space" presStyleCnt="0"/>
      <dgm:spPr/>
    </dgm:pt>
    <dgm:pt modelId="{64F3E90D-F1E2-4CB1-BA81-E6926F5F70E2}" type="pres">
      <dgm:prSet presAssocID="{61F239DD-0220-4AC9-9283-0586C48B59D8}" presName="composite" presStyleCnt="0"/>
      <dgm:spPr/>
    </dgm:pt>
    <dgm:pt modelId="{2BCD5960-1963-4D37-9659-0C487E380082}" type="pres">
      <dgm:prSet presAssocID="{61F239DD-0220-4AC9-9283-0586C48B59D8}" presName="parTx" presStyleLbl="alignNode1" presStyleIdx="2" presStyleCnt="3">
        <dgm:presLayoutVars>
          <dgm:chMax val="0"/>
          <dgm:chPref val="0"/>
          <dgm:bulletEnabled val="1"/>
        </dgm:presLayoutVars>
      </dgm:prSet>
      <dgm:spPr>
        <a:prstGeom prst="rect">
          <a:avLst/>
        </a:prstGeom>
      </dgm:spPr>
    </dgm:pt>
    <dgm:pt modelId="{2381FC83-67F6-4179-9F37-DEF6A22D4929}" type="pres">
      <dgm:prSet presAssocID="{61F239DD-0220-4AC9-9283-0586C48B59D8}" presName="desTx" presStyleLbl="alignAccFollowNode1" presStyleIdx="2" presStyleCnt="3">
        <dgm:presLayoutVars>
          <dgm:bulletEnabled val="1"/>
        </dgm:presLayoutVars>
      </dgm:prSet>
      <dgm:spPr>
        <a:prstGeom prst="rect">
          <a:avLst/>
        </a:prstGeom>
      </dgm:spPr>
    </dgm:pt>
  </dgm:ptLst>
  <dgm:cxnLst>
    <dgm:cxn modelId="{B0BDFD01-C91A-423D-86E5-FF64F8885141}" type="presOf" srcId="{61F239DD-0220-4AC9-9283-0586C48B59D8}" destId="{2BCD5960-1963-4D37-9659-0C487E380082}" srcOrd="0" destOrd="0" presId="urn:microsoft.com/office/officeart/2005/8/layout/hList1"/>
    <dgm:cxn modelId="{108FE909-DF21-4D42-BD60-A8C0440C7B97}" srcId="{080DCD22-E74E-4AC0-8E4F-54706FAC98BA}" destId="{9C1E2AA7-9FD5-4485-9125-745151F6F08A}" srcOrd="0" destOrd="0" parTransId="{8B82E878-3B51-426A-9417-0B3F62DB7FD3}" sibTransId="{6B3F8019-1DE3-4BCF-8B7F-BB8B025344DA}"/>
    <dgm:cxn modelId="{3E93A824-FCBB-47CD-80A6-535F36238781}" srcId="{9C1E2AA7-9FD5-4485-9125-745151F6F08A}" destId="{184A9DB1-2449-49FB-AABE-0E20611A9F1F}" srcOrd="0" destOrd="0" parTransId="{FD3670A8-DB1E-45DA-8778-89AA3CB15BF6}" sibTransId="{8F3876CF-D08F-49D3-9376-AEE7E000B275}"/>
    <dgm:cxn modelId="{24958A2F-0FB0-4D8C-8E8E-EA9014DC2FC7}" type="presOf" srcId="{ED3621EA-DF3A-499F-A682-59B44B9CD809}" destId="{2381FC83-67F6-4179-9F37-DEF6A22D4929}" srcOrd="0" destOrd="2" presId="urn:microsoft.com/office/officeart/2005/8/layout/hList1"/>
    <dgm:cxn modelId="{4A89D734-D899-4A11-BE5D-53A9AB88F8C4}" type="presOf" srcId="{080DCD22-E74E-4AC0-8E4F-54706FAC98BA}" destId="{2A0C130B-CFEA-4C8B-9A1B-FCF95FF83CE5}" srcOrd="0" destOrd="0" presId="urn:microsoft.com/office/officeart/2005/8/layout/hList1"/>
    <dgm:cxn modelId="{C7DBD13F-091A-49FF-AAA2-65940953EA39}" type="presOf" srcId="{B6BED1B9-E041-48BF-B029-7BA98158C7D1}" destId="{8E6182A6-4095-4863-BA05-9D11711C8DFD}" srcOrd="0" destOrd="2" presId="urn:microsoft.com/office/officeart/2005/8/layout/hList1"/>
    <dgm:cxn modelId="{FAB19D44-6C9C-4DC1-87B6-AC835A848A4A}" srcId="{080DCD22-E74E-4AC0-8E4F-54706FAC98BA}" destId="{61F239DD-0220-4AC9-9283-0586C48B59D8}" srcOrd="2" destOrd="0" parTransId="{6E21BC79-013C-44DE-9F5F-639E8E8DC4CD}" sibTransId="{41A74573-3BE1-444F-90FD-730581169C5B}"/>
    <dgm:cxn modelId="{31E5A24A-EE6D-44F1-AC52-C64827FE83C4}" type="presOf" srcId="{DC6593DF-7272-4507-8E46-0B2176987036}" destId="{2381FC83-67F6-4179-9F37-DEF6A22D4929}" srcOrd="0" destOrd="1" presId="urn:microsoft.com/office/officeart/2005/8/layout/hList1"/>
    <dgm:cxn modelId="{ABAAE573-8741-4123-AD2A-ACEEB0F345D8}" srcId="{61F239DD-0220-4AC9-9283-0586C48B59D8}" destId="{DC6593DF-7272-4507-8E46-0B2176987036}" srcOrd="1" destOrd="0" parTransId="{9023DB5D-0ACA-4A96-A41D-C73B9937F47D}" sibTransId="{5A572D3D-8706-4AD9-AC68-96700EFFA67E}"/>
    <dgm:cxn modelId="{41690774-9E34-4B05-886D-D1E81CAF259F}" type="presOf" srcId="{1D3ED4D9-206C-4F10-B17B-1BBF50626DA8}" destId="{940A77B4-A65D-45AC-A56C-172915F83ED0}" srcOrd="0" destOrd="1" presId="urn:microsoft.com/office/officeart/2005/8/layout/hList1"/>
    <dgm:cxn modelId="{6F5C5F59-67BB-4357-B688-99A0D0A6E67D}" srcId="{61F239DD-0220-4AC9-9283-0586C48B59D8}" destId="{ED3621EA-DF3A-499F-A682-59B44B9CD809}" srcOrd="2" destOrd="0" parTransId="{704BC60F-12CF-4C2B-8DF2-4CF00014AF62}" sibTransId="{651E62B7-17CC-4C89-98A2-16EEE4A7C934}"/>
    <dgm:cxn modelId="{1912687C-0F46-4C20-9589-64A77EC71BB9}" type="presOf" srcId="{184A9DB1-2449-49FB-AABE-0E20611A9F1F}" destId="{940A77B4-A65D-45AC-A56C-172915F83ED0}" srcOrd="0" destOrd="0" presId="urn:microsoft.com/office/officeart/2005/8/layout/hList1"/>
    <dgm:cxn modelId="{1C108088-0B28-4F14-B0DD-D89D9CD1F9B8}" type="presOf" srcId="{3DA8BEB2-454F-4A76-BD02-A1046AFFD777}" destId="{2381FC83-67F6-4179-9F37-DEF6A22D4929}" srcOrd="0" destOrd="0" presId="urn:microsoft.com/office/officeart/2005/8/layout/hList1"/>
    <dgm:cxn modelId="{0D1AB68E-0F56-47E9-BF09-8B8EF988FD4E}" type="presOf" srcId="{252D0214-7D23-482F-9E68-C7F1B5C864C8}" destId="{AE080771-60D1-45B2-B121-C8BBE7B4BB5F}" srcOrd="0" destOrd="0" presId="urn:microsoft.com/office/officeart/2005/8/layout/hList1"/>
    <dgm:cxn modelId="{2E69CC92-E21F-49A3-960F-D867F404C6A3}" type="presOf" srcId="{D1D97F5D-41FC-47F6-9502-7E69558B5B2D}" destId="{8E6182A6-4095-4863-BA05-9D11711C8DFD}" srcOrd="0" destOrd="1" presId="urn:microsoft.com/office/officeart/2005/8/layout/hList1"/>
    <dgm:cxn modelId="{00D2E597-62AA-4226-BB14-992E013E1F94}" srcId="{080DCD22-E74E-4AC0-8E4F-54706FAC98BA}" destId="{252D0214-7D23-482F-9E68-C7F1B5C864C8}" srcOrd="1" destOrd="0" parTransId="{A2CC364A-CA5F-468D-83A7-D3D7F876BD1C}" sibTransId="{F44209CC-908E-4C49-8867-D6022BE55EA9}"/>
    <dgm:cxn modelId="{FF731999-420E-449D-B1B9-6935F2E18F57}" srcId="{252D0214-7D23-482F-9E68-C7F1B5C864C8}" destId="{E547F88E-856F-404E-965D-C920D673F886}" srcOrd="3" destOrd="0" parTransId="{AE1E1816-D9E3-4F6D-9DDA-9C423A0A8209}" sibTransId="{36D95318-CF90-4161-8CA2-3703AE36B817}"/>
    <dgm:cxn modelId="{A5900EA4-60CD-4CA0-ADFA-8060CA7008A4}" type="presOf" srcId="{FC0689C2-E9AB-4BCC-A9CB-A5E01F0EC1E9}" destId="{940A77B4-A65D-45AC-A56C-172915F83ED0}" srcOrd="0" destOrd="2" presId="urn:microsoft.com/office/officeart/2005/8/layout/hList1"/>
    <dgm:cxn modelId="{4454D7A8-81D9-4315-A938-0B0547AB192C}" srcId="{252D0214-7D23-482F-9E68-C7F1B5C864C8}" destId="{D1D97F5D-41FC-47F6-9502-7E69558B5B2D}" srcOrd="1" destOrd="0" parTransId="{DD9A54B8-F0FE-4562-A188-D48DB6277E8D}" sibTransId="{A856A6B8-0649-417D-A2BF-821B22327D08}"/>
    <dgm:cxn modelId="{547F77B8-677B-4AE8-A23C-D9C49D7B19AC}" type="presOf" srcId="{5DCAD702-928F-430A-9B88-026DF51FF0B0}" destId="{8E6182A6-4095-4863-BA05-9D11711C8DFD}" srcOrd="0" destOrd="0" presId="urn:microsoft.com/office/officeart/2005/8/layout/hList1"/>
    <dgm:cxn modelId="{2ABB80BC-3E34-4465-B862-E089BC569545}" srcId="{61F239DD-0220-4AC9-9283-0586C48B59D8}" destId="{3DA8BEB2-454F-4A76-BD02-A1046AFFD777}" srcOrd="0" destOrd="0" parTransId="{A69DF190-5DCE-4D9C-9B7D-C2B9FBC396C6}" sibTransId="{9446D5E6-1C20-4019-BA70-FDCD34BD6966}"/>
    <dgm:cxn modelId="{084CCDBD-F92F-4C93-BBC8-D8842F0E9A95}" srcId="{252D0214-7D23-482F-9E68-C7F1B5C864C8}" destId="{5DCAD702-928F-430A-9B88-026DF51FF0B0}" srcOrd="0" destOrd="0" parTransId="{91A2A061-6546-4D87-8502-30A8B1D67228}" sibTransId="{EE22AF14-14C9-46BB-B63B-741415026295}"/>
    <dgm:cxn modelId="{E10575CC-C591-4397-A625-B0DB190773F9}" srcId="{9C1E2AA7-9FD5-4485-9125-745151F6F08A}" destId="{FC0689C2-E9AB-4BCC-A9CB-A5E01F0EC1E9}" srcOrd="2" destOrd="0" parTransId="{5AB82A18-2641-4467-8927-36C9E9063C3A}" sibTransId="{89338CEF-6C17-4175-8909-F15EDBE12DE9}"/>
    <dgm:cxn modelId="{19D82AD3-3B84-484E-84B7-3861AFC33EA0}" srcId="{252D0214-7D23-482F-9E68-C7F1B5C864C8}" destId="{B6BED1B9-E041-48BF-B029-7BA98158C7D1}" srcOrd="2" destOrd="0" parTransId="{FF90674F-4193-4D7B-AA1A-C6E51F19B8DA}" sibTransId="{4819E9C1-FB3E-477A-A045-1B82D171BC8E}"/>
    <dgm:cxn modelId="{45E540EA-5A7D-4E4A-9E27-92E17FADA812}" srcId="{9C1E2AA7-9FD5-4485-9125-745151F6F08A}" destId="{1D3ED4D9-206C-4F10-B17B-1BBF50626DA8}" srcOrd="1" destOrd="0" parTransId="{A1D6CBA1-3012-4FAE-BC4A-C1C9DF701081}" sibTransId="{2199A7B2-9CB4-4477-A5E5-D761C43F7C37}"/>
    <dgm:cxn modelId="{F71D30FC-F0CA-475B-B384-5993FDF9D998}" type="presOf" srcId="{E547F88E-856F-404E-965D-C920D673F886}" destId="{8E6182A6-4095-4863-BA05-9D11711C8DFD}" srcOrd="0" destOrd="3" presId="urn:microsoft.com/office/officeart/2005/8/layout/hList1"/>
    <dgm:cxn modelId="{C5219CFF-48B2-4881-859E-B6CA14C2EF77}" type="presOf" srcId="{9C1E2AA7-9FD5-4485-9125-745151F6F08A}" destId="{E25D47DF-08F9-4B12-88D9-73B9488043D6}" srcOrd="0" destOrd="0" presId="urn:microsoft.com/office/officeart/2005/8/layout/hList1"/>
    <dgm:cxn modelId="{421E2958-D66A-47F2-881A-6E6CD96A0318}" type="presParOf" srcId="{2A0C130B-CFEA-4C8B-9A1B-FCF95FF83CE5}" destId="{1046655B-9050-4CCF-864C-403534FB3E20}" srcOrd="0" destOrd="0" presId="urn:microsoft.com/office/officeart/2005/8/layout/hList1"/>
    <dgm:cxn modelId="{EB6523A7-C966-420B-B7C9-9FFA117174A5}" type="presParOf" srcId="{1046655B-9050-4CCF-864C-403534FB3E20}" destId="{E25D47DF-08F9-4B12-88D9-73B9488043D6}" srcOrd="0" destOrd="0" presId="urn:microsoft.com/office/officeart/2005/8/layout/hList1"/>
    <dgm:cxn modelId="{71B4BBCA-44B0-475C-BF90-B6C9AE048430}" type="presParOf" srcId="{1046655B-9050-4CCF-864C-403534FB3E20}" destId="{940A77B4-A65D-45AC-A56C-172915F83ED0}" srcOrd="1" destOrd="0" presId="urn:microsoft.com/office/officeart/2005/8/layout/hList1"/>
    <dgm:cxn modelId="{5D81F47F-AE5B-44AE-82A9-35EC868C3916}" type="presParOf" srcId="{2A0C130B-CFEA-4C8B-9A1B-FCF95FF83CE5}" destId="{981F9710-FFB9-4D56-BCE8-5049A9D0B3B0}" srcOrd="1" destOrd="0" presId="urn:microsoft.com/office/officeart/2005/8/layout/hList1"/>
    <dgm:cxn modelId="{A4112601-1E3A-457E-83E6-28A4CE313F55}" type="presParOf" srcId="{2A0C130B-CFEA-4C8B-9A1B-FCF95FF83CE5}" destId="{7B84F977-636F-4E01-8B64-89C319FE55CC}" srcOrd="2" destOrd="0" presId="urn:microsoft.com/office/officeart/2005/8/layout/hList1"/>
    <dgm:cxn modelId="{169CDD74-81A5-4AEB-8EF7-7F9DC92173AB}" type="presParOf" srcId="{7B84F977-636F-4E01-8B64-89C319FE55CC}" destId="{AE080771-60D1-45B2-B121-C8BBE7B4BB5F}" srcOrd="0" destOrd="0" presId="urn:microsoft.com/office/officeart/2005/8/layout/hList1"/>
    <dgm:cxn modelId="{A1A0AD5C-5F2C-49D9-97B8-595050F5A1E4}" type="presParOf" srcId="{7B84F977-636F-4E01-8B64-89C319FE55CC}" destId="{8E6182A6-4095-4863-BA05-9D11711C8DFD}" srcOrd="1" destOrd="0" presId="urn:microsoft.com/office/officeart/2005/8/layout/hList1"/>
    <dgm:cxn modelId="{E9E4AF8C-61D5-4089-868E-67390CF5962B}" type="presParOf" srcId="{2A0C130B-CFEA-4C8B-9A1B-FCF95FF83CE5}" destId="{5C061BB7-BEFE-45A9-8C70-36BD7C756F48}" srcOrd="3" destOrd="0" presId="urn:microsoft.com/office/officeart/2005/8/layout/hList1"/>
    <dgm:cxn modelId="{701D1A15-D44C-4B26-9F12-0699F2DB3FC8}" type="presParOf" srcId="{2A0C130B-CFEA-4C8B-9A1B-FCF95FF83CE5}" destId="{64F3E90D-F1E2-4CB1-BA81-E6926F5F70E2}" srcOrd="4" destOrd="0" presId="urn:microsoft.com/office/officeart/2005/8/layout/hList1"/>
    <dgm:cxn modelId="{03518BDE-8001-4F4E-89BB-AFD9B4FA9FD1}" type="presParOf" srcId="{64F3E90D-F1E2-4CB1-BA81-E6926F5F70E2}" destId="{2BCD5960-1963-4D37-9659-0C487E380082}" srcOrd="0" destOrd="0" presId="urn:microsoft.com/office/officeart/2005/8/layout/hList1"/>
    <dgm:cxn modelId="{C97F3604-1F0D-4914-B92E-B505C49163C0}" type="presParOf" srcId="{64F3E90D-F1E2-4CB1-BA81-E6926F5F70E2}" destId="{2381FC83-67F6-4179-9F37-DEF6A22D492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0DCD22-E74E-4AC0-8E4F-54706FAC98BA}"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zh-CN" altLang="en-US"/>
        </a:p>
      </dgm:t>
    </dgm:pt>
    <dgm:pt modelId="{9C1E2AA7-9FD5-4485-9125-745151F6F08A}">
      <dgm:prSet phldrT="[文本]" custT="1"/>
      <dgm:spPr>
        <a:xfrm>
          <a:off x="3178" y="19882"/>
          <a:ext cx="3099048" cy="46080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项目综合管理</a:t>
          </a:r>
        </a:p>
      </dgm:t>
    </dgm:pt>
    <dgm:pt modelId="{8B82E878-3B51-426A-9417-0B3F62DB7FD3}" type="parTrans" cxnId="{108FE909-DF21-4D42-BD60-A8C0440C7B97}">
      <dgm:prSet/>
      <dgm:spPr/>
      <dgm:t>
        <a:bodyPr/>
        <a:lstStyle/>
        <a:p>
          <a:endParaRPr lang="zh-CN" altLang="en-US" sz="1400" b="0"/>
        </a:p>
      </dgm:t>
    </dgm:pt>
    <dgm:pt modelId="{6B3F8019-1DE3-4BCF-8B7F-BB8B025344DA}" type="sibTrans" cxnId="{108FE909-DF21-4D42-BD60-A8C0440C7B97}">
      <dgm:prSet/>
      <dgm:spPr/>
      <dgm:t>
        <a:bodyPr/>
        <a:lstStyle/>
        <a:p>
          <a:endParaRPr lang="zh-CN" altLang="en-US" sz="1400" b="0"/>
        </a:p>
      </dgm:t>
    </dgm:pt>
    <dgm:pt modelId="{184A9DB1-2449-49FB-AABE-0E20611A9F1F}">
      <dgm:prSet phldrT="[文本]" custT="1"/>
      <dgm:spPr>
        <a:xfrm>
          <a:off x="3178" y="480682"/>
          <a:ext cx="3099048" cy="1371642"/>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项目计划开发</a:t>
          </a:r>
        </a:p>
      </dgm:t>
    </dgm:pt>
    <dgm:pt modelId="{FD3670A8-DB1E-45DA-8778-89AA3CB15BF6}" type="parTrans" cxnId="{3E93A824-FCBB-47CD-80A6-535F36238781}">
      <dgm:prSet/>
      <dgm:spPr/>
      <dgm:t>
        <a:bodyPr/>
        <a:lstStyle/>
        <a:p>
          <a:endParaRPr lang="zh-CN" altLang="en-US" sz="1400" b="0"/>
        </a:p>
      </dgm:t>
    </dgm:pt>
    <dgm:pt modelId="{8F3876CF-D08F-49D3-9376-AEE7E000B275}" type="sibTrans" cxnId="{3E93A824-FCBB-47CD-80A6-535F36238781}">
      <dgm:prSet/>
      <dgm:spPr/>
      <dgm:t>
        <a:bodyPr/>
        <a:lstStyle/>
        <a:p>
          <a:endParaRPr lang="zh-CN" altLang="en-US" sz="1400" b="0"/>
        </a:p>
      </dgm:t>
    </dgm:pt>
    <dgm:pt modelId="{252D0214-7D23-482F-9E68-C7F1B5C864C8}">
      <dgm:prSet phldrT="[文本]" custT="1"/>
      <dgm:spPr>
        <a:xfrm>
          <a:off x="3536093" y="19882"/>
          <a:ext cx="3099048" cy="460800"/>
        </a:xfrm>
        <a:gradFill rotWithShape="0">
          <a:gsLst>
            <a:gs pos="0">
              <a:srgbClr val="C0504D">
                <a:hueOff val="2340759"/>
                <a:satOff val="-2919"/>
                <a:lumOff val="686"/>
                <a:alphaOff val="0"/>
                <a:shade val="51000"/>
                <a:satMod val="130000"/>
              </a:srgbClr>
            </a:gs>
            <a:gs pos="80000">
              <a:srgbClr val="C0504D">
                <a:hueOff val="2340759"/>
                <a:satOff val="-2919"/>
                <a:lumOff val="686"/>
                <a:alphaOff val="0"/>
                <a:shade val="93000"/>
                <a:satMod val="130000"/>
              </a:srgbClr>
            </a:gs>
            <a:gs pos="100000">
              <a:srgbClr val="C0504D">
                <a:hueOff val="2340759"/>
                <a:satOff val="-2919"/>
                <a:lumOff val="686"/>
                <a:alphaOff val="0"/>
                <a:shade val="94000"/>
                <a:satMod val="135000"/>
              </a:srgbClr>
            </a:gs>
          </a:gsLst>
          <a:lin ang="16200000" scaled="0"/>
        </a:gradFill>
        <a:ln w="9525" cap="flat" cmpd="sng" algn="ctr">
          <a:solidFill>
            <a:srgbClr val="C0504D">
              <a:hueOff val="2340759"/>
              <a:satOff val="-2919"/>
              <a:lumOff val="686"/>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项目范围管理</a:t>
          </a:r>
        </a:p>
      </dgm:t>
    </dgm:pt>
    <dgm:pt modelId="{A2CC364A-CA5F-468D-83A7-D3D7F876BD1C}" type="parTrans" cxnId="{00D2E597-62AA-4226-BB14-992E013E1F94}">
      <dgm:prSet/>
      <dgm:spPr/>
      <dgm:t>
        <a:bodyPr/>
        <a:lstStyle/>
        <a:p>
          <a:endParaRPr lang="zh-CN" altLang="en-US" sz="1400" b="0"/>
        </a:p>
      </dgm:t>
    </dgm:pt>
    <dgm:pt modelId="{F44209CC-908E-4C49-8867-D6022BE55EA9}" type="sibTrans" cxnId="{00D2E597-62AA-4226-BB14-992E013E1F94}">
      <dgm:prSet/>
      <dgm:spPr/>
      <dgm:t>
        <a:bodyPr/>
        <a:lstStyle/>
        <a:p>
          <a:endParaRPr lang="zh-CN" altLang="en-US" sz="1400" b="0"/>
        </a:p>
      </dgm:t>
    </dgm:pt>
    <dgm:pt modelId="{5DCAD702-928F-430A-9B88-026DF51FF0B0}">
      <dgm:prSet phldrT="[文本]" custT="1"/>
      <dgm:spPr>
        <a:xfrm>
          <a:off x="3536093" y="480682"/>
          <a:ext cx="3099048" cy="1371642"/>
        </a:xfrm>
        <a:solidFill>
          <a:srgbClr val="C0504D">
            <a:tint val="40000"/>
            <a:alpha val="90000"/>
            <a:hueOff val="2512910"/>
            <a:satOff val="-2189"/>
            <a:lumOff val="-3"/>
            <a:alphaOff val="0"/>
          </a:srgbClr>
        </a:solidFill>
        <a:ln w="9525" cap="flat" cmpd="sng" algn="ctr">
          <a:solidFill>
            <a:srgbClr val="C0504D">
              <a:tint val="40000"/>
              <a:alpha val="90000"/>
              <a:hueOff val="2512910"/>
              <a:satOff val="-2189"/>
              <a:lumOff val="-3"/>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启动</a:t>
          </a:r>
        </a:p>
      </dgm:t>
    </dgm:pt>
    <dgm:pt modelId="{91A2A061-6546-4D87-8502-30A8B1D67228}" type="parTrans" cxnId="{084CCDBD-F92F-4C93-BBC8-D8842F0E9A95}">
      <dgm:prSet/>
      <dgm:spPr/>
      <dgm:t>
        <a:bodyPr/>
        <a:lstStyle/>
        <a:p>
          <a:endParaRPr lang="zh-CN" altLang="en-US" sz="1400" b="0"/>
        </a:p>
      </dgm:t>
    </dgm:pt>
    <dgm:pt modelId="{EE22AF14-14C9-46BB-B63B-741415026295}" type="sibTrans" cxnId="{084CCDBD-F92F-4C93-BBC8-D8842F0E9A95}">
      <dgm:prSet/>
      <dgm:spPr/>
      <dgm:t>
        <a:bodyPr/>
        <a:lstStyle/>
        <a:p>
          <a:endParaRPr lang="zh-CN" altLang="en-US" sz="1400" b="0"/>
        </a:p>
      </dgm:t>
    </dgm:pt>
    <dgm:pt modelId="{3DA8BEB2-454F-4A76-BD02-A1046AFFD777}">
      <dgm:prSet phldrT="[文本]" custT="1"/>
      <dgm:spPr>
        <a:xfrm>
          <a:off x="3536093" y="480682"/>
          <a:ext cx="3099048" cy="1371642"/>
        </a:xfrm>
        <a:solidFill>
          <a:srgbClr val="C0504D">
            <a:tint val="40000"/>
            <a:alpha val="90000"/>
            <a:hueOff val="2512910"/>
            <a:satOff val="-2189"/>
            <a:lumOff val="-3"/>
            <a:alphaOff val="0"/>
          </a:srgbClr>
        </a:solidFill>
        <a:ln w="9525" cap="flat" cmpd="sng" algn="ctr">
          <a:solidFill>
            <a:srgbClr val="C0504D">
              <a:tint val="40000"/>
              <a:alpha val="90000"/>
              <a:hueOff val="2512910"/>
              <a:satOff val="-2189"/>
              <a:lumOff val="-3"/>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范围变更控制</a:t>
          </a:r>
        </a:p>
      </dgm:t>
    </dgm:pt>
    <dgm:pt modelId="{A69DF190-5DCE-4D9C-9B7D-C2B9FBC396C6}" type="parTrans" cxnId="{2ABB80BC-3E34-4465-B862-E089BC569545}">
      <dgm:prSet/>
      <dgm:spPr/>
      <dgm:t>
        <a:bodyPr/>
        <a:lstStyle/>
        <a:p>
          <a:endParaRPr lang="zh-CN" altLang="en-US" sz="1400" b="0"/>
        </a:p>
      </dgm:t>
    </dgm:pt>
    <dgm:pt modelId="{9446D5E6-1C20-4019-BA70-FDCD34BD6966}" type="sibTrans" cxnId="{2ABB80BC-3E34-4465-B862-E089BC569545}">
      <dgm:prSet/>
      <dgm:spPr/>
      <dgm:t>
        <a:bodyPr/>
        <a:lstStyle/>
        <a:p>
          <a:endParaRPr lang="zh-CN" altLang="en-US" sz="1400" b="0"/>
        </a:p>
      </dgm:t>
    </dgm:pt>
    <dgm:pt modelId="{DC6593DF-7272-4507-8E46-0B2176987036}">
      <dgm:prSet phldrT="[文本]" custT="1"/>
      <dgm:spPr>
        <a:xfrm>
          <a:off x="7069009" y="19882"/>
          <a:ext cx="3099048" cy="460800"/>
        </a:xfr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w="9525" cap="flat" cmpd="sng" algn="ctr">
          <a:solidFill>
            <a:srgbClr val="C0504D">
              <a:hueOff val="4681519"/>
              <a:satOff val="-5839"/>
              <a:lumOff val="1373"/>
              <a:alphaOff val="0"/>
            </a:srgbClr>
          </a:solidFill>
          <a:prstDash val="solid"/>
        </a:ln>
        <a:effectLst>
          <a:outerShdw blurRad="40000" dist="23000" dir="5400000" rotWithShape="0">
            <a:srgbClr val="000000">
              <a:alpha val="35000"/>
            </a:srgbClr>
          </a:outerShdw>
        </a:effectLst>
      </dgm:spPr>
      <dgm:t>
        <a:bodyPr/>
        <a:lstStyle/>
        <a:p>
          <a:r>
            <a:rPr lang="zh-CN" altLang="en-US" sz="1600" b="0" dirty="0">
              <a:solidFill>
                <a:sysClr val="window" lastClr="FFFFFF"/>
              </a:solidFill>
              <a:latin typeface="Calibri"/>
              <a:ea typeface="宋体"/>
              <a:cs typeface="+mn-cs"/>
            </a:rPr>
            <a:t>项目时间管理</a:t>
          </a:r>
        </a:p>
      </dgm:t>
    </dgm:pt>
    <dgm:pt modelId="{9023DB5D-0ACA-4A96-A41D-C73B9937F47D}" type="parTrans" cxnId="{ABAAE573-8741-4123-AD2A-ACEEB0F345D8}">
      <dgm:prSet/>
      <dgm:spPr/>
      <dgm:t>
        <a:bodyPr/>
        <a:lstStyle/>
        <a:p>
          <a:endParaRPr lang="zh-CN" altLang="en-US" sz="1400" b="0"/>
        </a:p>
      </dgm:t>
    </dgm:pt>
    <dgm:pt modelId="{5A572D3D-8706-4AD9-AC68-96700EFFA67E}" type="sibTrans" cxnId="{ABAAE573-8741-4123-AD2A-ACEEB0F345D8}">
      <dgm:prSet/>
      <dgm:spPr/>
      <dgm:t>
        <a:bodyPr/>
        <a:lstStyle/>
        <a:p>
          <a:endParaRPr lang="zh-CN" altLang="en-US" sz="1400" b="0"/>
        </a:p>
      </dgm:t>
    </dgm:pt>
    <dgm:pt modelId="{ED3621EA-DF3A-499F-A682-59B44B9CD809}">
      <dgm:prSet phldrT="[文本]" custT="1"/>
      <dgm:spPr>
        <a:xfrm>
          <a:off x="7069009" y="480682"/>
          <a:ext cx="3099048" cy="1371642"/>
        </a:xfr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活动定义</a:t>
          </a:r>
        </a:p>
      </dgm:t>
    </dgm:pt>
    <dgm:pt modelId="{704BC60F-12CF-4C2B-8DF2-4CF00014AF62}" type="parTrans" cxnId="{6F5C5F59-67BB-4357-B688-99A0D0A6E67D}">
      <dgm:prSet/>
      <dgm:spPr/>
      <dgm:t>
        <a:bodyPr/>
        <a:lstStyle/>
        <a:p>
          <a:endParaRPr lang="zh-CN" altLang="en-US" sz="1400" b="0"/>
        </a:p>
      </dgm:t>
    </dgm:pt>
    <dgm:pt modelId="{651E62B7-17CC-4C89-98A2-16EEE4A7C934}" type="sibTrans" cxnId="{6F5C5F59-67BB-4357-B688-99A0D0A6E67D}">
      <dgm:prSet/>
      <dgm:spPr/>
      <dgm:t>
        <a:bodyPr/>
        <a:lstStyle/>
        <a:p>
          <a:endParaRPr lang="zh-CN" altLang="en-US" sz="1400" b="0"/>
        </a:p>
      </dgm:t>
    </dgm:pt>
    <dgm:pt modelId="{E9A64C25-B22D-445A-8375-6C962239B9B5}">
      <dgm:prSet phldrT="[文本]" custT="1"/>
      <dgm:spPr>
        <a:xfrm>
          <a:off x="7069009" y="480682"/>
          <a:ext cx="3099048" cy="1371642"/>
        </a:xfr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活动排序</a:t>
          </a:r>
        </a:p>
      </dgm:t>
    </dgm:pt>
    <dgm:pt modelId="{3B2D61BB-6624-49A8-A80F-B039E87A536E}" type="parTrans" cxnId="{889F437E-8777-4414-B1B4-065B60270C69}">
      <dgm:prSet/>
      <dgm:spPr/>
      <dgm:t>
        <a:bodyPr/>
        <a:lstStyle/>
        <a:p>
          <a:endParaRPr lang="zh-CN" altLang="en-US" sz="1400" b="0"/>
        </a:p>
      </dgm:t>
    </dgm:pt>
    <dgm:pt modelId="{378C7329-0815-4DFC-971F-CA7544F1DF09}" type="sibTrans" cxnId="{889F437E-8777-4414-B1B4-065B60270C69}">
      <dgm:prSet/>
      <dgm:spPr/>
      <dgm:t>
        <a:bodyPr/>
        <a:lstStyle/>
        <a:p>
          <a:endParaRPr lang="zh-CN" altLang="en-US" sz="1400" b="0"/>
        </a:p>
      </dgm:t>
    </dgm:pt>
    <dgm:pt modelId="{1D3ED4D9-206C-4F10-B17B-1BBF50626DA8}">
      <dgm:prSet custT="1"/>
      <dgm:spPr>
        <a:xfrm>
          <a:off x="3178" y="480682"/>
          <a:ext cx="3099048" cy="1371642"/>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项目计划执行</a:t>
          </a:r>
          <a:endParaRPr lang="en-US" altLang="zh-CN" sz="1400" b="0" dirty="0">
            <a:solidFill>
              <a:srgbClr val="17365D">
                <a:hueOff val="0"/>
                <a:satOff val="0"/>
                <a:lumOff val="0"/>
                <a:alphaOff val="0"/>
              </a:srgbClr>
            </a:solidFill>
            <a:latin typeface="Calibri"/>
            <a:ea typeface="宋体"/>
            <a:cs typeface="+mn-cs"/>
          </a:endParaRPr>
        </a:p>
      </dgm:t>
    </dgm:pt>
    <dgm:pt modelId="{A1D6CBA1-3012-4FAE-BC4A-C1C9DF701081}" type="parTrans" cxnId="{45E540EA-5A7D-4E4A-9E27-92E17FADA812}">
      <dgm:prSet/>
      <dgm:spPr/>
      <dgm:t>
        <a:bodyPr/>
        <a:lstStyle/>
        <a:p>
          <a:endParaRPr lang="zh-CN" altLang="en-US" sz="1400" b="0"/>
        </a:p>
      </dgm:t>
    </dgm:pt>
    <dgm:pt modelId="{2199A7B2-9CB4-4477-A5E5-D761C43F7C37}" type="sibTrans" cxnId="{45E540EA-5A7D-4E4A-9E27-92E17FADA812}">
      <dgm:prSet/>
      <dgm:spPr/>
      <dgm:t>
        <a:bodyPr/>
        <a:lstStyle/>
        <a:p>
          <a:endParaRPr lang="zh-CN" altLang="en-US" sz="1400" b="0"/>
        </a:p>
      </dgm:t>
    </dgm:pt>
    <dgm:pt modelId="{FC0689C2-E9AB-4BCC-A9CB-A5E01F0EC1E9}">
      <dgm:prSet custT="1"/>
      <dgm:spPr>
        <a:xfrm>
          <a:off x="3178" y="480682"/>
          <a:ext cx="3099048" cy="1371642"/>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总体变更控制</a:t>
          </a:r>
        </a:p>
      </dgm:t>
    </dgm:pt>
    <dgm:pt modelId="{5AB82A18-2641-4467-8927-36C9E9063C3A}" type="parTrans" cxnId="{E10575CC-C591-4397-A625-B0DB190773F9}">
      <dgm:prSet/>
      <dgm:spPr/>
      <dgm:t>
        <a:bodyPr/>
        <a:lstStyle/>
        <a:p>
          <a:endParaRPr lang="zh-CN" altLang="en-US" sz="1400" b="0"/>
        </a:p>
      </dgm:t>
    </dgm:pt>
    <dgm:pt modelId="{89338CEF-6C17-4175-8909-F15EDBE12DE9}" type="sibTrans" cxnId="{E10575CC-C591-4397-A625-B0DB190773F9}">
      <dgm:prSet/>
      <dgm:spPr/>
      <dgm:t>
        <a:bodyPr/>
        <a:lstStyle/>
        <a:p>
          <a:endParaRPr lang="zh-CN" altLang="en-US" sz="1400" b="0"/>
        </a:p>
      </dgm:t>
    </dgm:pt>
    <dgm:pt modelId="{D1D97F5D-41FC-47F6-9502-7E69558B5B2D}">
      <dgm:prSet phldrT="[文本]" custT="1"/>
      <dgm:spPr>
        <a:xfrm>
          <a:off x="3536093" y="480682"/>
          <a:ext cx="3099048" cy="1371642"/>
        </a:xfrm>
        <a:solidFill>
          <a:srgbClr val="C0504D">
            <a:tint val="40000"/>
            <a:alpha val="90000"/>
            <a:hueOff val="2512910"/>
            <a:satOff val="-2189"/>
            <a:lumOff val="-3"/>
            <a:alphaOff val="0"/>
          </a:srgbClr>
        </a:solidFill>
        <a:ln w="9525" cap="flat" cmpd="sng" algn="ctr">
          <a:solidFill>
            <a:srgbClr val="C0504D">
              <a:tint val="40000"/>
              <a:alpha val="90000"/>
              <a:hueOff val="2512910"/>
              <a:satOff val="-2189"/>
              <a:lumOff val="-3"/>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范围计划</a:t>
          </a:r>
        </a:p>
      </dgm:t>
    </dgm:pt>
    <dgm:pt modelId="{DD9A54B8-F0FE-4562-A188-D48DB6277E8D}" type="parTrans" cxnId="{4454D7A8-81D9-4315-A938-0B0547AB192C}">
      <dgm:prSet/>
      <dgm:spPr/>
      <dgm:t>
        <a:bodyPr/>
        <a:lstStyle/>
        <a:p>
          <a:endParaRPr lang="zh-CN" altLang="en-US" sz="1400" b="0"/>
        </a:p>
      </dgm:t>
    </dgm:pt>
    <dgm:pt modelId="{A856A6B8-0649-417D-A2BF-821B22327D08}" type="sibTrans" cxnId="{4454D7A8-81D9-4315-A938-0B0547AB192C}">
      <dgm:prSet/>
      <dgm:spPr/>
      <dgm:t>
        <a:bodyPr/>
        <a:lstStyle/>
        <a:p>
          <a:endParaRPr lang="zh-CN" altLang="en-US" sz="1400" b="0"/>
        </a:p>
      </dgm:t>
    </dgm:pt>
    <dgm:pt modelId="{61F239DD-0220-4AC9-9283-0586C48B59D8}">
      <dgm:prSet phldrT="[文本]" custT="1"/>
      <dgm:spPr>
        <a:xfrm>
          <a:off x="3536093" y="480682"/>
          <a:ext cx="3099048" cy="1371642"/>
        </a:xfrm>
        <a:solidFill>
          <a:srgbClr val="C0504D">
            <a:tint val="40000"/>
            <a:alpha val="90000"/>
            <a:hueOff val="2512910"/>
            <a:satOff val="-2189"/>
            <a:lumOff val="-3"/>
            <a:alphaOff val="0"/>
          </a:srgbClr>
        </a:solidFill>
        <a:ln w="9525" cap="flat" cmpd="sng" algn="ctr">
          <a:solidFill>
            <a:srgbClr val="C0504D">
              <a:tint val="40000"/>
              <a:alpha val="90000"/>
              <a:hueOff val="2512910"/>
              <a:satOff val="-2189"/>
              <a:lumOff val="-3"/>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范围定义</a:t>
          </a:r>
        </a:p>
      </dgm:t>
    </dgm:pt>
    <dgm:pt modelId="{6E21BC79-013C-44DE-9F5F-639E8E8DC4CD}" type="parTrans" cxnId="{FAB19D44-6C9C-4DC1-87B6-AC835A848A4A}">
      <dgm:prSet/>
      <dgm:spPr/>
      <dgm:t>
        <a:bodyPr/>
        <a:lstStyle/>
        <a:p>
          <a:endParaRPr lang="zh-CN" altLang="en-US" sz="1400" b="0"/>
        </a:p>
      </dgm:t>
    </dgm:pt>
    <dgm:pt modelId="{41A74573-3BE1-444F-90FD-730581169C5B}" type="sibTrans" cxnId="{FAB19D44-6C9C-4DC1-87B6-AC835A848A4A}">
      <dgm:prSet/>
      <dgm:spPr/>
      <dgm:t>
        <a:bodyPr/>
        <a:lstStyle/>
        <a:p>
          <a:endParaRPr lang="zh-CN" altLang="en-US" sz="1400" b="0"/>
        </a:p>
      </dgm:t>
    </dgm:pt>
    <dgm:pt modelId="{D07ED073-1F77-4C7A-8BBC-E56C46B60D2A}">
      <dgm:prSet phldrT="[文本]" custT="1"/>
      <dgm:spPr>
        <a:xfrm>
          <a:off x="7069009" y="480682"/>
          <a:ext cx="3099048" cy="1371642"/>
        </a:xfr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活动工期估计</a:t>
          </a:r>
        </a:p>
      </dgm:t>
    </dgm:pt>
    <dgm:pt modelId="{19DBDB7F-3AB6-4365-9C0B-FC418FC822B9}" type="parTrans" cxnId="{9FEB06C8-8CD5-4A4D-8DCE-0572A137FC8F}">
      <dgm:prSet/>
      <dgm:spPr/>
      <dgm:t>
        <a:bodyPr/>
        <a:lstStyle/>
        <a:p>
          <a:endParaRPr lang="zh-CN" altLang="en-US" sz="1400" b="0"/>
        </a:p>
      </dgm:t>
    </dgm:pt>
    <dgm:pt modelId="{EF598D10-7372-4413-8F6B-99C2B16CE4A4}" type="sibTrans" cxnId="{9FEB06C8-8CD5-4A4D-8DCE-0572A137FC8F}">
      <dgm:prSet/>
      <dgm:spPr/>
      <dgm:t>
        <a:bodyPr/>
        <a:lstStyle/>
        <a:p>
          <a:endParaRPr lang="zh-CN" altLang="en-US" sz="1400" b="0"/>
        </a:p>
      </dgm:t>
    </dgm:pt>
    <dgm:pt modelId="{A8587EE2-F830-4C2D-90C0-171BDA8730F7}">
      <dgm:prSet phldrT="[文本]" custT="1"/>
      <dgm:spPr>
        <a:xfrm>
          <a:off x="7069009" y="480682"/>
          <a:ext cx="3099048" cy="1371642"/>
        </a:xfr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进度计划开发</a:t>
          </a:r>
        </a:p>
      </dgm:t>
    </dgm:pt>
    <dgm:pt modelId="{E8DD6D8C-6C72-491A-8F95-9375A505701E}" type="parTrans" cxnId="{8774D831-7DBD-403C-95D9-72E80BB0AE54}">
      <dgm:prSet/>
      <dgm:spPr/>
      <dgm:t>
        <a:bodyPr/>
        <a:lstStyle/>
        <a:p>
          <a:endParaRPr lang="zh-CN" altLang="en-US" sz="1400" b="0"/>
        </a:p>
      </dgm:t>
    </dgm:pt>
    <dgm:pt modelId="{1080B9A4-4659-4698-9E7A-52CDB7D5B0D6}" type="sibTrans" cxnId="{8774D831-7DBD-403C-95D9-72E80BB0AE54}">
      <dgm:prSet/>
      <dgm:spPr/>
      <dgm:t>
        <a:bodyPr/>
        <a:lstStyle/>
        <a:p>
          <a:endParaRPr lang="zh-CN" altLang="en-US" sz="1400" b="0"/>
        </a:p>
      </dgm:t>
    </dgm:pt>
    <dgm:pt modelId="{1FBB30C3-46F8-4A08-9C20-F3A5BCEA0D2D}">
      <dgm:prSet phldrT="[文本]" custT="1"/>
      <dgm:spPr>
        <a:xfrm>
          <a:off x="7069009" y="480682"/>
          <a:ext cx="3099048" cy="1371642"/>
        </a:xfr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dgm:spPr>
      <dgm:t>
        <a:bodyPr/>
        <a:lstStyle/>
        <a:p>
          <a:r>
            <a:rPr lang="zh-CN" altLang="en-US" sz="1400" b="0" dirty="0">
              <a:solidFill>
                <a:srgbClr val="17365D">
                  <a:hueOff val="0"/>
                  <a:satOff val="0"/>
                  <a:lumOff val="0"/>
                  <a:alphaOff val="0"/>
                </a:srgbClr>
              </a:solidFill>
              <a:latin typeface="Calibri"/>
              <a:ea typeface="宋体"/>
              <a:cs typeface="+mn-cs"/>
            </a:rPr>
            <a:t>进度控制</a:t>
          </a:r>
        </a:p>
      </dgm:t>
    </dgm:pt>
    <dgm:pt modelId="{93618ECD-C433-4428-938E-23DF2BDB9128}" type="parTrans" cxnId="{F05724C9-0CCE-4257-B5F3-D9C7F37347FF}">
      <dgm:prSet/>
      <dgm:spPr/>
      <dgm:t>
        <a:bodyPr/>
        <a:lstStyle/>
        <a:p>
          <a:endParaRPr lang="zh-CN" altLang="en-US" sz="1400" b="0"/>
        </a:p>
      </dgm:t>
    </dgm:pt>
    <dgm:pt modelId="{1762D873-0297-47F9-AF0C-04E7EB511667}" type="sibTrans" cxnId="{F05724C9-0CCE-4257-B5F3-D9C7F37347FF}">
      <dgm:prSet/>
      <dgm:spPr/>
      <dgm:t>
        <a:bodyPr/>
        <a:lstStyle/>
        <a:p>
          <a:endParaRPr lang="zh-CN" altLang="en-US" sz="1400" b="0"/>
        </a:p>
      </dgm:t>
    </dgm:pt>
    <dgm:pt modelId="{2A0C130B-CFEA-4C8B-9A1B-FCF95FF83CE5}" type="pres">
      <dgm:prSet presAssocID="{080DCD22-E74E-4AC0-8E4F-54706FAC98BA}" presName="Name0" presStyleCnt="0">
        <dgm:presLayoutVars>
          <dgm:dir/>
          <dgm:animLvl val="lvl"/>
          <dgm:resizeHandles val="exact"/>
        </dgm:presLayoutVars>
      </dgm:prSet>
      <dgm:spPr/>
    </dgm:pt>
    <dgm:pt modelId="{1046655B-9050-4CCF-864C-403534FB3E20}" type="pres">
      <dgm:prSet presAssocID="{9C1E2AA7-9FD5-4485-9125-745151F6F08A}" presName="composite" presStyleCnt="0"/>
      <dgm:spPr/>
    </dgm:pt>
    <dgm:pt modelId="{E25D47DF-08F9-4B12-88D9-73B9488043D6}" type="pres">
      <dgm:prSet presAssocID="{9C1E2AA7-9FD5-4485-9125-745151F6F08A}" presName="parTx" presStyleLbl="alignNode1" presStyleIdx="0" presStyleCnt="3" custLinFactNeighborX="-743" custLinFactNeighborY="-4315">
        <dgm:presLayoutVars>
          <dgm:chMax val="0"/>
          <dgm:chPref val="0"/>
          <dgm:bulletEnabled val="1"/>
        </dgm:presLayoutVars>
      </dgm:prSet>
      <dgm:spPr>
        <a:prstGeom prst="rect">
          <a:avLst/>
        </a:prstGeom>
      </dgm:spPr>
    </dgm:pt>
    <dgm:pt modelId="{940A77B4-A65D-45AC-A56C-172915F83ED0}" type="pres">
      <dgm:prSet presAssocID="{9C1E2AA7-9FD5-4485-9125-745151F6F08A}" presName="desTx" presStyleLbl="alignAccFollowNode1" presStyleIdx="0" presStyleCnt="3">
        <dgm:presLayoutVars>
          <dgm:bulletEnabled val="1"/>
        </dgm:presLayoutVars>
      </dgm:prSet>
      <dgm:spPr>
        <a:prstGeom prst="rect">
          <a:avLst/>
        </a:prstGeom>
      </dgm:spPr>
    </dgm:pt>
    <dgm:pt modelId="{981F9710-FFB9-4D56-BCE8-5049A9D0B3B0}" type="pres">
      <dgm:prSet presAssocID="{6B3F8019-1DE3-4BCF-8B7F-BB8B025344DA}" presName="space" presStyleCnt="0"/>
      <dgm:spPr/>
    </dgm:pt>
    <dgm:pt modelId="{7B84F977-636F-4E01-8B64-89C319FE55CC}" type="pres">
      <dgm:prSet presAssocID="{252D0214-7D23-482F-9E68-C7F1B5C864C8}" presName="composite" presStyleCnt="0"/>
      <dgm:spPr/>
    </dgm:pt>
    <dgm:pt modelId="{AE080771-60D1-45B2-B121-C8BBE7B4BB5F}" type="pres">
      <dgm:prSet presAssocID="{252D0214-7D23-482F-9E68-C7F1B5C864C8}" presName="parTx" presStyleLbl="alignNode1" presStyleIdx="1" presStyleCnt="3" custLinFactNeighborY="4207">
        <dgm:presLayoutVars>
          <dgm:chMax val="0"/>
          <dgm:chPref val="0"/>
          <dgm:bulletEnabled val="1"/>
        </dgm:presLayoutVars>
      </dgm:prSet>
      <dgm:spPr>
        <a:prstGeom prst="rect">
          <a:avLst/>
        </a:prstGeom>
      </dgm:spPr>
    </dgm:pt>
    <dgm:pt modelId="{8E6182A6-4095-4863-BA05-9D11711C8DFD}" type="pres">
      <dgm:prSet presAssocID="{252D0214-7D23-482F-9E68-C7F1B5C864C8}" presName="desTx" presStyleLbl="alignAccFollowNode1" presStyleIdx="1" presStyleCnt="3">
        <dgm:presLayoutVars>
          <dgm:bulletEnabled val="1"/>
        </dgm:presLayoutVars>
      </dgm:prSet>
      <dgm:spPr>
        <a:prstGeom prst="rect">
          <a:avLst/>
        </a:prstGeom>
      </dgm:spPr>
    </dgm:pt>
    <dgm:pt modelId="{5C061BB7-BEFE-45A9-8C70-36BD7C756F48}" type="pres">
      <dgm:prSet presAssocID="{F44209CC-908E-4C49-8867-D6022BE55EA9}" presName="space" presStyleCnt="0"/>
      <dgm:spPr/>
    </dgm:pt>
    <dgm:pt modelId="{4F31ED00-CB22-4545-9A08-BA38B1178992}" type="pres">
      <dgm:prSet presAssocID="{DC6593DF-7272-4507-8E46-0B2176987036}" presName="composite" presStyleCnt="0"/>
      <dgm:spPr/>
    </dgm:pt>
    <dgm:pt modelId="{29DA2802-3D43-4E6D-AABF-3FE800FC4E35}" type="pres">
      <dgm:prSet presAssocID="{DC6593DF-7272-4507-8E46-0B2176987036}" presName="parTx" presStyleLbl="alignNode1" presStyleIdx="2" presStyleCnt="3">
        <dgm:presLayoutVars>
          <dgm:chMax val="0"/>
          <dgm:chPref val="0"/>
          <dgm:bulletEnabled val="1"/>
        </dgm:presLayoutVars>
      </dgm:prSet>
      <dgm:spPr>
        <a:prstGeom prst="rect">
          <a:avLst/>
        </a:prstGeom>
      </dgm:spPr>
    </dgm:pt>
    <dgm:pt modelId="{FEE79CBE-2DA4-4E4A-BC88-87168DAC291B}" type="pres">
      <dgm:prSet presAssocID="{DC6593DF-7272-4507-8E46-0B2176987036}" presName="desTx" presStyleLbl="alignAccFollowNode1" presStyleIdx="2" presStyleCnt="3">
        <dgm:presLayoutVars>
          <dgm:bulletEnabled val="1"/>
        </dgm:presLayoutVars>
      </dgm:prSet>
      <dgm:spPr>
        <a:prstGeom prst="rect">
          <a:avLst/>
        </a:prstGeom>
      </dgm:spPr>
    </dgm:pt>
  </dgm:ptLst>
  <dgm:cxnLst>
    <dgm:cxn modelId="{0B638501-7CA5-4ED0-BD62-E679EC35AC64}" type="presOf" srcId="{D1D97F5D-41FC-47F6-9502-7E69558B5B2D}" destId="{8E6182A6-4095-4863-BA05-9D11711C8DFD}" srcOrd="0" destOrd="1" presId="urn:microsoft.com/office/officeart/2005/8/layout/hList1"/>
    <dgm:cxn modelId="{108FE909-DF21-4D42-BD60-A8C0440C7B97}" srcId="{080DCD22-E74E-4AC0-8E4F-54706FAC98BA}" destId="{9C1E2AA7-9FD5-4485-9125-745151F6F08A}" srcOrd="0" destOrd="0" parTransId="{8B82E878-3B51-426A-9417-0B3F62DB7FD3}" sibTransId="{6B3F8019-1DE3-4BCF-8B7F-BB8B025344DA}"/>
    <dgm:cxn modelId="{FB84970B-F30D-4F6D-8EE2-C7BF7DF78BC9}" type="presOf" srcId="{3DA8BEB2-454F-4A76-BD02-A1046AFFD777}" destId="{8E6182A6-4095-4863-BA05-9D11711C8DFD}" srcOrd="0" destOrd="3" presId="urn:microsoft.com/office/officeart/2005/8/layout/hList1"/>
    <dgm:cxn modelId="{05579317-D536-420D-B430-1B36C794A4BD}" type="presOf" srcId="{5DCAD702-928F-430A-9B88-026DF51FF0B0}" destId="{8E6182A6-4095-4863-BA05-9D11711C8DFD}" srcOrd="0" destOrd="0" presId="urn:microsoft.com/office/officeart/2005/8/layout/hList1"/>
    <dgm:cxn modelId="{AE7EBD21-A4DC-446F-BF46-E90037C8B11D}" type="presOf" srcId="{ED3621EA-DF3A-499F-A682-59B44B9CD809}" destId="{FEE79CBE-2DA4-4E4A-BC88-87168DAC291B}" srcOrd="0" destOrd="0" presId="urn:microsoft.com/office/officeart/2005/8/layout/hList1"/>
    <dgm:cxn modelId="{3E93A824-FCBB-47CD-80A6-535F36238781}" srcId="{9C1E2AA7-9FD5-4485-9125-745151F6F08A}" destId="{184A9DB1-2449-49FB-AABE-0E20611A9F1F}" srcOrd="0" destOrd="0" parTransId="{FD3670A8-DB1E-45DA-8778-89AA3CB15BF6}" sibTransId="{8F3876CF-D08F-49D3-9376-AEE7E000B275}"/>
    <dgm:cxn modelId="{80CC7A2A-3F78-429F-9500-D78AEF85BAF1}" type="presOf" srcId="{1D3ED4D9-206C-4F10-B17B-1BBF50626DA8}" destId="{940A77B4-A65D-45AC-A56C-172915F83ED0}" srcOrd="0" destOrd="1" presId="urn:microsoft.com/office/officeart/2005/8/layout/hList1"/>
    <dgm:cxn modelId="{8774D831-7DBD-403C-95D9-72E80BB0AE54}" srcId="{DC6593DF-7272-4507-8E46-0B2176987036}" destId="{A8587EE2-F830-4C2D-90C0-171BDA8730F7}" srcOrd="3" destOrd="0" parTransId="{E8DD6D8C-6C72-491A-8F95-9375A505701E}" sibTransId="{1080B9A4-4659-4698-9E7A-52CDB7D5B0D6}"/>
    <dgm:cxn modelId="{A74F7736-B9D8-41C2-9C8D-7E4A054F60BE}" type="presOf" srcId="{252D0214-7D23-482F-9E68-C7F1B5C864C8}" destId="{AE080771-60D1-45B2-B121-C8BBE7B4BB5F}" srcOrd="0" destOrd="0" presId="urn:microsoft.com/office/officeart/2005/8/layout/hList1"/>
    <dgm:cxn modelId="{2BF7A637-FD2C-44C4-931C-1A6970D2A2E2}" type="presOf" srcId="{A8587EE2-F830-4C2D-90C0-171BDA8730F7}" destId="{FEE79CBE-2DA4-4E4A-BC88-87168DAC291B}" srcOrd="0" destOrd="3" presId="urn:microsoft.com/office/officeart/2005/8/layout/hList1"/>
    <dgm:cxn modelId="{F20FCC3C-B90A-49DE-B6B9-F0E7E7B6A7D2}" type="presOf" srcId="{D07ED073-1F77-4C7A-8BBC-E56C46B60D2A}" destId="{FEE79CBE-2DA4-4E4A-BC88-87168DAC291B}" srcOrd="0" destOrd="2" presId="urn:microsoft.com/office/officeart/2005/8/layout/hList1"/>
    <dgm:cxn modelId="{FAB19D44-6C9C-4DC1-87B6-AC835A848A4A}" srcId="{252D0214-7D23-482F-9E68-C7F1B5C864C8}" destId="{61F239DD-0220-4AC9-9283-0586C48B59D8}" srcOrd="2" destOrd="0" parTransId="{6E21BC79-013C-44DE-9F5F-639E8E8DC4CD}" sibTransId="{41A74573-3BE1-444F-90FD-730581169C5B}"/>
    <dgm:cxn modelId="{16DBA745-C1E1-4F16-9595-9F09F6828A8B}" type="presOf" srcId="{184A9DB1-2449-49FB-AABE-0E20611A9F1F}" destId="{940A77B4-A65D-45AC-A56C-172915F83ED0}" srcOrd="0" destOrd="0" presId="urn:microsoft.com/office/officeart/2005/8/layout/hList1"/>
    <dgm:cxn modelId="{ABAAE573-8741-4123-AD2A-ACEEB0F345D8}" srcId="{080DCD22-E74E-4AC0-8E4F-54706FAC98BA}" destId="{DC6593DF-7272-4507-8E46-0B2176987036}" srcOrd="2" destOrd="0" parTransId="{9023DB5D-0ACA-4A96-A41D-C73B9937F47D}" sibTransId="{5A572D3D-8706-4AD9-AC68-96700EFFA67E}"/>
    <dgm:cxn modelId="{F2070C75-D9B5-4D03-92DE-6C7ABC97490E}" type="presOf" srcId="{61F239DD-0220-4AC9-9283-0586C48B59D8}" destId="{8E6182A6-4095-4863-BA05-9D11711C8DFD}" srcOrd="0" destOrd="2" presId="urn:microsoft.com/office/officeart/2005/8/layout/hList1"/>
    <dgm:cxn modelId="{B194DB56-B99C-4D5C-AEA0-FE90F29D8380}" type="presOf" srcId="{080DCD22-E74E-4AC0-8E4F-54706FAC98BA}" destId="{2A0C130B-CFEA-4C8B-9A1B-FCF95FF83CE5}" srcOrd="0" destOrd="0" presId="urn:microsoft.com/office/officeart/2005/8/layout/hList1"/>
    <dgm:cxn modelId="{6F5C5F59-67BB-4357-B688-99A0D0A6E67D}" srcId="{DC6593DF-7272-4507-8E46-0B2176987036}" destId="{ED3621EA-DF3A-499F-A682-59B44B9CD809}" srcOrd="0" destOrd="0" parTransId="{704BC60F-12CF-4C2B-8DF2-4CF00014AF62}" sibTransId="{651E62B7-17CC-4C89-98A2-16EEE4A7C934}"/>
    <dgm:cxn modelId="{889F437E-8777-4414-B1B4-065B60270C69}" srcId="{DC6593DF-7272-4507-8E46-0B2176987036}" destId="{E9A64C25-B22D-445A-8375-6C962239B9B5}" srcOrd="1" destOrd="0" parTransId="{3B2D61BB-6624-49A8-A80F-B039E87A536E}" sibTransId="{378C7329-0815-4DFC-971F-CA7544F1DF09}"/>
    <dgm:cxn modelId="{EDF13D84-FC9E-4503-B853-5E6876647135}" type="presOf" srcId="{E9A64C25-B22D-445A-8375-6C962239B9B5}" destId="{FEE79CBE-2DA4-4E4A-BC88-87168DAC291B}" srcOrd="0" destOrd="1" presId="urn:microsoft.com/office/officeart/2005/8/layout/hList1"/>
    <dgm:cxn modelId="{A81E5087-7433-4E72-B689-C5A599D44224}" type="presOf" srcId="{9C1E2AA7-9FD5-4485-9125-745151F6F08A}" destId="{E25D47DF-08F9-4B12-88D9-73B9488043D6}" srcOrd="0" destOrd="0" presId="urn:microsoft.com/office/officeart/2005/8/layout/hList1"/>
    <dgm:cxn modelId="{C0463D95-3135-4F2C-ABA5-961DF20A23B6}" type="presOf" srcId="{1FBB30C3-46F8-4A08-9C20-F3A5BCEA0D2D}" destId="{FEE79CBE-2DA4-4E4A-BC88-87168DAC291B}" srcOrd="0" destOrd="4" presId="urn:microsoft.com/office/officeart/2005/8/layout/hList1"/>
    <dgm:cxn modelId="{00D2E597-62AA-4226-BB14-992E013E1F94}" srcId="{080DCD22-E74E-4AC0-8E4F-54706FAC98BA}" destId="{252D0214-7D23-482F-9E68-C7F1B5C864C8}" srcOrd="1" destOrd="0" parTransId="{A2CC364A-CA5F-468D-83A7-D3D7F876BD1C}" sibTransId="{F44209CC-908E-4C49-8867-D6022BE55EA9}"/>
    <dgm:cxn modelId="{0C5FC6A5-D14F-4560-B77D-4B782F46275E}" type="presOf" srcId="{FC0689C2-E9AB-4BCC-A9CB-A5E01F0EC1E9}" destId="{940A77B4-A65D-45AC-A56C-172915F83ED0}" srcOrd="0" destOrd="2" presId="urn:microsoft.com/office/officeart/2005/8/layout/hList1"/>
    <dgm:cxn modelId="{4454D7A8-81D9-4315-A938-0B0547AB192C}" srcId="{252D0214-7D23-482F-9E68-C7F1B5C864C8}" destId="{D1D97F5D-41FC-47F6-9502-7E69558B5B2D}" srcOrd="1" destOrd="0" parTransId="{DD9A54B8-F0FE-4562-A188-D48DB6277E8D}" sibTransId="{A856A6B8-0649-417D-A2BF-821B22327D08}"/>
    <dgm:cxn modelId="{2ABB80BC-3E34-4465-B862-E089BC569545}" srcId="{252D0214-7D23-482F-9E68-C7F1B5C864C8}" destId="{3DA8BEB2-454F-4A76-BD02-A1046AFFD777}" srcOrd="3" destOrd="0" parTransId="{A69DF190-5DCE-4D9C-9B7D-C2B9FBC396C6}" sibTransId="{9446D5E6-1C20-4019-BA70-FDCD34BD6966}"/>
    <dgm:cxn modelId="{084CCDBD-F92F-4C93-BBC8-D8842F0E9A95}" srcId="{252D0214-7D23-482F-9E68-C7F1B5C864C8}" destId="{5DCAD702-928F-430A-9B88-026DF51FF0B0}" srcOrd="0" destOrd="0" parTransId="{91A2A061-6546-4D87-8502-30A8B1D67228}" sibTransId="{EE22AF14-14C9-46BB-B63B-741415026295}"/>
    <dgm:cxn modelId="{9FEB06C8-8CD5-4A4D-8DCE-0572A137FC8F}" srcId="{DC6593DF-7272-4507-8E46-0B2176987036}" destId="{D07ED073-1F77-4C7A-8BBC-E56C46B60D2A}" srcOrd="2" destOrd="0" parTransId="{19DBDB7F-3AB6-4365-9C0B-FC418FC822B9}" sibTransId="{EF598D10-7372-4413-8F6B-99C2B16CE4A4}"/>
    <dgm:cxn modelId="{F05724C9-0CCE-4257-B5F3-D9C7F37347FF}" srcId="{DC6593DF-7272-4507-8E46-0B2176987036}" destId="{1FBB30C3-46F8-4A08-9C20-F3A5BCEA0D2D}" srcOrd="4" destOrd="0" parTransId="{93618ECD-C433-4428-938E-23DF2BDB9128}" sibTransId="{1762D873-0297-47F9-AF0C-04E7EB511667}"/>
    <dgm:cxn modelId="{E10575CC-C591-4397-A625-B0DB190773F9}" srcId="{9C1E2AA7-9FD5-4485-9125-745151F6F08A}" destId="{FC0689C2-E9AB-4BCC-A9CB-A5E01F0EC1E9}" srcOrd="2" destOrd="0" parTransId="{5AB82A18-2641-4467-8927-36C9E9063C3A}" sibTransId="{89338CEF-6C17-4175-8909-F15EDBE12DE9}"/>
    <dgm:cxn modelId="{F4CCA3D6-A57C-459C-BDAA-9EC87EE3A6C8}" type="presOf" srcId="{DC6593DF-7272-4507-8E46-0B2176987036}" destId="{29DA2802-3D43-4E6D-AABF-3FE800FC4E35}" srcOrd="0" destOrd="0" presId="urn:microsoft.com/office/officeart/2005/8/layout/hList1"/>
    <dgm:cxn modelId="{45E540EA-5A7D-4E4A-9E27-92E17FADA812}" srcId="{9C1E2AA7-9FD5-4485-9125-745151F6F08A}" destId="{1D3ED4D9-206C-4F10-B17B-1BBF50626DA8}" srcOrd="1" destOrd="0" parTransId="{A1D6CBA1-3012-4FAE-BC4A-C1C9DF701081}" sibTransId="{2199A7B2-9CB4-4477-A5E5-D761C43F7C37}"/>
    <dgm:cxn modelId="{862E2D79-057C-4C68-A15C-F4513061FAC6}" type="presParOf" srcId="{2A0C130B-CFEA-4C8B-9A1B-FCF95FF83CE5}" destId="{1046655B-9050-4CCF-864C-403534FB3E20}" srcOrd="0" destOrd="0" presId="urn:microsoft.com/office/officeart/2005/8/layout/hList1"/>
    <dgm:cxn modelId="{94982C21-A4C2-431C-980E-077E817BD271}" type="presParOf" srcId="{1046655B-9050-4CCF-864C-403534FB3E20}" destId="{E25D47DF-08F9-4B12-88D9-73B9488043D6}" srcOrd="0" destOrd="0" presId="urn:microsoft.com/office/officeart/2005/8/layout/hList1"/>
    <dgm:cxn modelId="{E2DB55C2-3E61-42CA-B638-D5AFB0912968}" type="presParOf" srcId="{1046655B-9050-4CCF-864C-403534FB3E20}" destId="{940A77B4-A65D-45AC-A56C-172915F83ED0}" srcOrd="1" destOrd="0" presId="urn:microsoft.com/office/officeart/2005/8/layout/hList1"/>
    <dgm:cxn modelId="{301DA029-9565-4983-892C-37BDED552F5E}" type="presParOf" srcId="{2A0C130B-CFEA-4C8B-9A1B-FCF95FF83CE5}" destId="{981F9710-FFB9-4D56-BCE8-5049A9D0B3B0}" srcOrd="1" destOrd="0" presId="urn:microsoft.com/office/officeart/2005/8/layout/hList1"/>
    <dgm:cxn modelId="{51B13C98-D308-49EA-B1C8-1F83AC5C2312}" type="presParOf" srcId="{2A0C130B-CFEA-4C8B-9A1B-FCF95FF83CE5}" destId="{7B84F977-636F-4E01-8B64-89C319FE55CC}" srcOrd="2" destOrd="0" presId="urn:microsoft.com/office/officeart/2005/8/layout/hList1"/>
    <dgm:cxn modelId="{6AB4F0BC-C0DD-47E6-953A-BDCB9BCD8E2D}" type="presParOf" srcId="{7B84F977-636F-4E01-8B64-89C319FE55CC}" destId="{AE080771-60D1-45B2-B121-C8BBE7B4BB5F}" srcOrd="0" destOrd="0" presId="urn:microsoft.com/office/officeart/2005/8/layout/hList1"/>
    <dgm:cxn modelId="{93433568-5940-467F-A218-E40BA75CEF5F}" type="presParOf" srcId="{7B84F977-636F-4E01-8B64-89C319FE55CC}" destId="{8E6182A6-4095-4863-BA05-9D11711C8DFD}" srcOrd="1" destOrd="0" presId="urn:microsoft.com/office/officeart/2005/8/layout/hList1"/>
    <dgm:cxn modelId="{295F7A87-7DF6-4B19-8F9D-47AA7DC81395}" type="presParOf" srcId="{2A0C130B-CFEA-4C8B-9A1B-FCF95FF83CE5}" destId="{5C061BB7-BEFE-45A9-8C70-36BD7C756F48}" srcOrd="3" destOrd="0" presId="urn:microsoft.com/office/officeart/2005/8/layout/hList1"/>
    <dgm:cxn modelId="{FE0683B8-265E-40E0-9503-3984518223C6}" type="presParOf" srcId="{2A0C130B-CFEA-4C8B-9A1B-FCF95FF83CE5}" destId="{4F31ED00-CB22-4545-9A08-BA38B1178992}" srcOrd="4" destOrd="0" presId="urn:microsoft.com/office/officeart/2005/8/layout/hList1"/>
    <dgm:cxn modelId="{7F4F1C1D-7F9A-4860-B635-0E8128AF2F58}" type="presParOf" srcId="{4F31ED00-CB22-4545-9A08-BA38B1178992}" destId="{29DA2802-3D43-4E6D-AABF-3FE800FC4E35}" srcOrd="0" destOrd="0" presId="urn:microsoft.com/office/officeart/2005/8/layout/hList1"/>
    <dgm:cxn modelId="{42758B5F-9A48-4E1D-A152-DC0A42867977}" type="presParOf" srcId="{4F31ED00-CB22-4545-9A08-BA38B1178992}" destId="{FEE79CBE-2DA4-4E4A-BC88-87168DAC291B}"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D47DF-08F9-4B12-88D9-73B9488043D6}">
      <dsp:nvSpPr>
        <dsp:cNvPr id="0" name=""/>
        <dsp:cNvSpPr/>
      </dsp:nvSpPr>
      <dsp:spPr>
        <a:xfrm>
          <a:off x="2745" y="14266"/>
          <a:ext cx="2677250" cy="432000"/>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项目沟通管理</a:t>
          </a:r>
        </a:p>
      </dsp:txBody>
      <dsp:txXfrm>
        <a:off x="2745" y="14266"/>
        <a:ext cx="2677250" cy="432000"/>
      </dsp:txXfrm>
    </dsp:sp>
    <dsp:sp modelId="{940A77B4-A65D-45AC-A56C-172915F83ED0}">
      <dsp:nvSpPr>
        <dsp:cNvPr id="0" name=""/>
        <dsp:cNvSpPr/>
      </dsp:nvSpPr>
      <dsp:spPr>
        <a:xfrm>
          <a:off x="2745" y="446266"/>
          <a:ext cx="2677250" cy="1627699"/>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沟通计划</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信息发布</a:t>
          </a:r>
          <a:endParaRPr lang="en-US" altLang="zh-CN" sz="1400" b="0" kern="1200" dirty="0">
            <a:solidFill>
              <a:srgbClr val="17365D">
                <a:hueOff val="0"/>
                <a:satOff val="0"/>
                <a:lumOff val="0"/>
                <a:alphaOff val="0"/>
              </a:srgbClr>
            </a:solidFill>
            <a:latin typeface="Calibri"/>
            <a:ea typeface="宋体"/>
            <a:cs typeface="+mn-cs"/>
          </a:endParaRP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执行报告</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管理关闭</a:t>
          </a:r>
        </a:p>
      </dsp:txBody>
      <dsp:txXfrm>
        <a:off x="2745" y="446266"/>
        <a:ext cx="2677250" cy="1627699"/>
      </dsp:txXfrm>
    </dsp:sp>
    <dsp:sp modelId="{AE080771-60D1-45B2-B121-C8BBE7B4BB5F}">
      <dsp:nvSpPr>
        <dsp:cNvPr id="0" name=""/>
        <dsp:cNvSpPr/>
      </dsp:nvSpPr>
      <dsp:spPr>
        <a:xfrm>
          <a:off x="3054811" y="14266"/>
          <a:ext cx="2677250" cy="432000"/>
        </a:xfrm>
        <a:prstGeom prst="rect">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w="9525" cap="flat" cmpd="sng" algn="ctr">
          <a:solidFill>
            <a:srgbClr val="8064A2">
              <a:hueOff val="-2232385"/>
              <a:satOff val="13449"/>
              <a:lumOff val="1078"/>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项目风险管理</a:t>
          </a:r>
        </a:p>
      </dsp:txBody>
      <dsp:txXfrm>
        <a:off x="3054811" y="14266"/>
        <a:ext cx="2677250" cy="432000"/>
      </dsp:txXfrm>
    </dsp:sp>
    <dsp:sp modelId="{8E6182A6-4095-4863-BA05-9D11711C8DFD}">
      <dsp:nvSpPr>
        <dsp:cNvPr id="0" name=""/>
        <dsp:cNvSpPr/>
      </dsp:nvSpPr>
      <dsp:spPr>
        <a:xfrm>
          <a:off x="3054811" y="446266"/>
          <a:ext cx="2677250" cy="1627699"/>
        </a:xfrm>
        <a:prstGeom prst="rect">
          <a:avLst/>
        </a:prstGeom>
        <a:solidFill>
          <a:srgbClr val="8064A2">
            <a:tint val="40000"/>
            <a:alpha val="90000"/>
            <a:hueOff val="-1972853"/>
            <a:satOff val="11079"/>
            <a:lumOff val="704"/>
            <a:alphaOff val="0"/>
          </a:srgbClr>
        </a:solidFill>
        <a:ln w="9525" cap="flat" cmpd="sng" algn="ctr">
          <a:solidFill>
            <a:srgbClr val="8064A2">
              <a:tint val="40000"/>
              <a:alpha val="90000"/>
              <a:hueOff val="-1972853"/>
              <a:satOff val="11079"/>
              <a:lumOff val="704"/>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风险识别</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风险评估</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风险响应计划开发</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风险控制</a:t>
          </a:r>
        </a:p>
      </dsp:txBody>
      <dsp:txXfrm>
        <a:off x="3054811" y="446266"/>
        <a:ext cx="2677250" cy="1627699"/>
      </dsp:txXfrm>
    </dsp:sp>
    <dsp:sp modelId="{2BCD5960-1963-4D37-9659-0C487E380082}">
      <dsp:nvSpPr>
        <dsp:cNvPr id="0" name=""/>
        <dsp:cNvSpPr/>
      </dsp:nvSpPr>
      <dsp:spPr>
        <a:xfrm>
          <a:off x="6106877" y="14266"/>
          <a:ext cx="2677250" cy="432000"/>
        </a:xfrm>
        <a:prstGeom prst="rect">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w="9525" cap="flat" cmpd="sng" algn="ctr">
          <a:solidFill>
            <a:srgbClr val="8064A2">
              <a:hueOff val="-4464770"/>
              <a:satOff val="26899"/>
              <a:lumOff val="2156"/>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项目采购管理</a:t>
          </a:r>
        </a:p>
      </dsp:txBody>
      <dsp:txXfrm>
        <a:off x="6106877" y="14266"/>
        <a:ext cx="2677250" cy="432000"/>
      </dsp:txXfrm>
    </dsp:sp>
    <dsp:sp modelId="{2381FC83-67F6-4179-9F37-DEF6A22D4929}">
      <dsp:nvSpPr>
        <dsp:cNvPr id="0" name=""/>
        <dsp:cNvSpPr/>
      </dsp:nvSpPr>
      <dsp:spPr>
        <a:xfrm>
          <a:off x="6106877" y="446266"/>
          <a:ext cx="2677250" cy="1627699"/>
        </a:xfrm>
        <a:prstGeom prst="rect">
          <a:avLst/>
        </a:prstGeom>
        <a:solidFill>
          <a:srgbClr val="8064A2">
            <a:tint val="40000"/>
            <a:alpha val="90000"/>
            <a:hueOff val="-3945706"/>
            <a:satOff val="22157"/>
            <a:lumOff val="1408"/>
            <a:alphaOff val="0"/>
          </a:srgbClr>
        </a:solidFill>
        <a:ln w="9525" cap="flat" cmpd="sng" algn="ctr">
          <a:solidFill>
            <a:srgbClr val="8064A2">
              <a:tint val="40000"/>
              <a:alpha val="90000"/>
              <a:hueOff val="-3945706"/>
              <a:satOff val="22157"/>
              <a:lumOff val="1408"/>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采购计划</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招标计划</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招标</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资源选择</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合同管理</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合同中止</a:t>
          </a:r>
        </a:p>
      </dsp:txBody>
      <dsp:txXfrm>
        <a:off x="6106877" y="446266"/>
        <a:ext cx="2677250" cy="1627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D47DF-08F9-4B12-88D9-73B9488043D6}">
      <dsp:nvSpPr>
        <dsp:cNvPr id="0" name=""/>
        <dsp:cNvSpPr/>
      </dsp:nvSpPr>
      <dsp:spPr>
        <a:xfrm>
          <a:off x="2717" y="15291"/>
          <a:ext cx="2649436" cy="4896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项目成本管理</a:t>
          </a:r>
        </a:p>
      </dsp:txBody>
      <dsp:txXfrm>
        <a:off x="2717" y="15291"/>
        <a:ext cx="2649436" cy="489600"/>
      </dsp:txXfrm>
    </dsp:sp>
    <dsp:sp modelId="{940A77B4-A65D-45AC-A56C-172915F83ED0}">
      <dsp:nvSpPr>
        <dsp:cNvPr id="0" name=""/>
        <dsp:cNvSpPr/>
      </dsp:nvSpPr>
      <dsp:spPr>
        <a:xfrm>
          <a:off x="2717" y="504891"/>
          <a:ext cx="2649436" cy="1136001"/>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资源计划</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成本估计</a:t>
          </a:r>
          <a:endParaRPr lang="en-US" altLang="zh-CN" sz="1400" b="0" kern="1200" dirty="0">
            <a:solidFill>
              <a:srgbClr val="17365D">
                <a:hueOff val="0"/>
                <a:satOff val="0"/>
                <a:lumOff val="0"/>
                <a:alphaOff val="0"/>
              </a:srgbClr>
            </a:solidFill>
            <a:latin typeface="Calibri"/>
            <a:ea typeface="宋体"/>
            <a:cs typeface="+mn-cs"/>
          </a:endParaRP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成本控制</a:t>
          </a:r>
        </a:p>
      </dsp:txBody>
      <dsp:txXfrm>
        <a:off x="2717" y="504891"/>
        <a:ext cx="2649436" cy="1136001"/>
      </dsp:txXfrm>
    </dsp:sp>
    <dsp:sp modelId="{AE080771-60D1-45B2-B121-C8BBE7B4BB5F}">
      <dsp:nvSpPr>
        <dsp:cNvPr id="0" name=""/>
        <dsp:cNvSpPr/>
      </dsp:nvSpPr>
      <dsp:spPr>
        <a:xfrm>
          <a:off x="3023074" y="15291"/>
          <a:ext cx="2649436" cy="489600"/>
        </a:xfrm>
        <a:prstGeom prst="rect">
          <a:avLst/>
        </a:prstGeom>
        <a:gradFill rotWithShape="0">
          <a:gsLst>
            <a:gs pos="0">
              <a:srgbClr val="9BBB59">
                <a:hueOff val="5625132"/>
                <a:satOff val="-8440"/>
                <a:lumOff val="-1373"/>
                <a:alphaOff val="0"/>
                <a:shade val="51000"/>
                <a:satMod val="130000"/>
              </a:srgbClr>
            </a:gs>
            <a:gs pos="80000">
              <a:srgbClr val="9BBB59">
                <a:hueOff val="5625132"/>
                <a:satOff val="-8440"/>
                <a:lumOff val="-1373"/>
                <a:alphaOff val="0"/>
                <a:shade val="93000"/>
                <a:satMod val="130000"/>
              </a:srgbClr>
            </a:gs>
            <a:gs pos="100000">
              <a:srgbClr val="9BBB59">
                <a:hueOff val="5625132"/>
                <a:satOff val="-8440"/>
                <a:lumOff val="-1373"/>
                <a:alphaOff val="0"/>
                <a:shade val="94000"/>
                <a:satMod val="135000"/>
              </a:srgbClr>
            </a:gs>
          </a:gsLst>
          <a:lin ang="16200000" scaled="0"/>
        </a:gradFill>
        <a:ln w="9525" cap="flat" cmpd="sng" algn="ctr">
          <a:solidFill>
            <a:srgbClr val="9BBB59">
              <a:hueOff val="5625132"/>
              <a:satOff val="-8440"/>
              <a:lumOff val="-1373"/>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项目质量管理</a:t>
          </a:r>
        </a:p>
      </dsp:txBody>
      <dsp:txXfrm>
        <a:off x="3023074" y="15291"/>
        <a:ext cx="2649436" cy="489600"/>
      </dsp:txXfrm>
    </dsp:sp>
    <dsp:sp modelId="{8E6182A6-4095-4863-BA05-9D11711C8DFD}">
      <dsp:nvSpPr>
        <dsp:cNvPr id="0" name=""/>
        <dsp:cNvSpPr/>
      </dsp:nvSpPr>
      <dsp:spPr>
        <a:xfrm>
          <a:off x="3023074" y="504891"/>
          <a:ext cx="2649436" cy="1136001"/>
        </a:xfrm>
        <a:prstGeom prst="rect">
          <a:avLst/>
        </a:prstGeom>
        <a:solidFill>
          <a:srgbClr val="9BBB59">
            <a:tint val="40000"/>
            <a:alpha val="90000"/>
            <a:hueOff val="5358425"/>
            <a:satOff val="-6896"/>
            <a:lumOff val="-537"/>
            <a:alphaOff val="0"/>
          </a:srgbClr>
        </a:solidFill>
        <a:ln w="9525" cap="flat" cmpd="sng" algn="ctr">
          <a:solidFill>
            <a:srgbClr val="9BBB59">
              <a:tint val="40000"/>
              <a:alpha val="90000"/>
              <a:hueOff val="5358425"/>
              <a:satOff val="-6896"/>
              <a:lumOff val="-537"/>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质量计划</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质量保证</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质量控制</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质量改进</a:t>
          </a:r>
        </a:p>
      </dsp:txBody>
      <dsp:txXfrm>
        <a:off x="3023074" y="504891"/>
        <a:ext cx="2649436" cy="1136001"/>
      </dsp:txXfrm>
    </dsp:sp>
    <dsp:sp modelId="{2BCD5960-1963-4D37-9659-0C487E380082}">
      <dsp:nvSpPr>
        <dsp:cNvPr id="0" name=""/>
        <dsp:cNvSpPr/>
      </dsp:nvSpPr>
      <dsp:spPr>
        <a:xfrm>
          <a:off x="6043432" y="15291"/>
          <a:ext cx="2649436" cy="489600"/>
        </a:xfrm>
        <a:prstGeom prst="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w="9525" cap="flat" cmpd="sng" algn="ctr">
          <a:solidFill>
            <a:srgbClr val="9BBB59">
              <a:hueOff val="11250264"/>
              <a:satOff val="-16880"/>
              <a:lumOff val="-2745"/>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项目人力资源管理</a:t>
          </a:r>
        </a:p>
      </dsp:txBody>
      <dsp:txXfrm>
        <a:off x="6043432" y="15291"/>
        <a:ext cx="2649436" cy="489600"/>
      </dsp:txXfrm>
    </dsp:sp>
    <dsp:sp modelId="{2381FC83-67F6-4179-9F37-DEF6A22D4929}">
      <dsp:nvSpPr>
        <dsp:cNvPr id="0" name=""/>
        <dsp:cNvSpPr/>
      </dsp:nvSpPr>
      <dsp:spPr>
        <a:xfrm>
          <a:off x="6043432" y="504891"/>
          <a:ext cx="2649436" cy="1136001"/>
        </a:xfrm>
        <a:prstGeom prst="rect">
          <a:avLst/>
        </a:prstGeom>
        <a:solidFill>
          <a:srgbClr val="9BBB59">
            <a:tint val="40000"/>
            <a:alpha val="90000"/>
            <a:hueOff val="10716850"/>
            <a:satOff val="-13793"/>
            <a:lumOff val="-1075"/>
            <a:alphaOff val="0"/>
          </a:srgbClr>
        </a:solidFill>
        <a:ln w="9525" cap="flat" cmpd="sng" algn="ctr">
          <a:solidFill>
            <a:srgbClr val="9BBB59">
              <a:tint val="40000"/>
              <a:alpha val="90000"/>
              <a:hueOff val="10716850"/>
              <a:satOff val="-13793"/>
              <a:lumOff val="-10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组织计划</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人员获取</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团队发展</a:t>
          </a:r>
        </a:p>
      </dsp:txBody>
      <dsp:txXfrm>
        <a:off x="6043432" y="504891"/>
        <a:ext cx="2649436" cy="1136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D47DF-08F9-4B12-88D9-73B9488043D6}">
      <dsp:nvSpPr>
        <dsp:cNvPr id="0" name=""/>
        <dsp:cNvSpPr/>
      </dsp:nvSpPr>
      <dsp:spPr>
        <a:xfrm>
          <a:off x="0" y="0"/>
          <a:ext cx="2699016" cy="46080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项目综合管理</a:t>
          </a:r>
        </a:p>
      </dsp:txBody>
      <dsp:txXfrm>
        <a:off x="0" y="0"/>
        <a:ext cx="2699016" cy="460800"/>
      </dsp:txXfrm>
    </dsp:sp>
    <dsp:sp modelId="{940A77B4-A65D-45AC-A56C-172915F83ED0}">
      <dsp:nvSpPr>
        <dsp:cNvPr id="0" name=""/>
        <dsp:cNvSpPr/>
      </dsp:nvSpPr>
      <dsp:spPr>
        <a:xfrm>
          <a:off x="2768" y="480682"/>
          <a:ext cx="2699016" cy="1371642"/>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项目计划开发</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项目计划执行</a:t>
          </a:r>
          <a:endParaRPr lang="en-US" altLang="zh-CN" sz="1400" b="0" kern="1200" dirty="0">
            <a:solidFill>
              <a:srgbClr val="17365D">
                <a:hueOff val="0"/>
                <a:satOff val="0"/>
                <a:lumOff val="0"/>
                <a:alphaOff val="0"/>
              </a:srgbClr>
            </a:solidFill>
            <a:latin typeface="Calibri"/>
            <a:ea typeface="宋体"/>
            <a:cs typeface="+mn-cs"/>
          </a:endParaRP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总体变更控制</a:t>
          </a:r>
        </a:p>
      </dsp:txBody>
      <dsp:txXfrm>
        <a:off x="2768" y="480682"/>
        <a:ext cx="2699016" cy="1371642"/>
      </dsp:txXfrm>
    </dsp:sp>
    <dsp:sp modelId="{AE080771-60D1-45B2-B121-C8BBE7B4BB5F}">
      <dsp:nvSpPr>
        <dsp:cNvPr id="0" name=""/>
        <dsp:cNvSpPr/>
      </dsp:nvSpPr>
      <dsp:spPr>
        <a:xfrm>
          <a:off x="3079647" y="39268"/>
          <a:ext cx="2699016" cy="460800"/>
        </a:xfrm>
        <a:prstGeom prst="rect">
          <a:avLst/>
        </a:prstGeom>
        <a:gradFill rotWithShape="0">
          <a:gsLst>
            <a:gs pos="0">
              <a:srgbClr val="C0504D">
                <a:hueOff val="2340759"/>
                <a:satOff val="-2919"/>
                <a:lumOff val="686"/>
                <a:alphaOff val="0"/>
                <a:shade val="51000"/>
                <a:satMod val="130000"/>
              </a:srgbClr>
            </a:gs>
            <a:gs pos="80000">
              <a:srgbClr val="C0504D">
                <a:hueOff val="2340759"/>
                <a:satOff val="-2919"/>
                <a:lumOff val="686"/>
                <a:alphaOff val="0"/>
                <a:shade val="93000"/>
                <a:satMod val="130000"/>
              </a:srgbClr>
            </a:gs>
            <a:gs pos="100000">
              <a:srgbClr val="C0504D">
                <a:hueOff val="2340759"/>
                <a:satOff val="-2919"/>
                <a:lumOff val="686"/>
                <a:alphaOff val="0"/>
                <a:shade val="94000"/>
                <a:satMod val="135000"/>
              </a:srgbClr>
            </a:gs>
          </a:gsLst>
          <a:lin ang="16200000" scaled="0"/>
        </a:gradFill>
        <a:ln w="9525" cap="flat" cmpd="sng" algn="ctr">
          <a:solidFill>
            <a:srgbClr val="C0504D">
              <a:hueOff val="2340759"/>
              <a:satOff val="-2919"/>
              <a:lumOff val="686"/>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项目范围管理</a:t>
          </a:r>
        </a:p>
      </dsp:txBody>
      <dsp:txXfrm>
        <a:off x="3079647" y="39268"/>
        <a:ext cx="2699016" cy="460800"/>
      </dsp:txXfrm>
    </dsp:sp>
    <dsp:sp modelId="{8E6182A6-4095-4863-BA05-9D11711C8DFD}">
      <dsp:nvSpPr>
        <dsp:cNvPr id="0" name=""/>
        <dsp:cNvSpPr/>
      </dsp:nvSpPr>
      <dsp:spPr>
        <a:xfrm>
          <a:off x="3079647" y="480682"/>
          <a:ext cx="2699016" cy="1371642"/>
        </a:xfrm>
        <a:prstGeom prst="rect">
          <a:avLst/>
        </a:prstGeom>
        <a:solidFill>
          <a:srgbClr val="C0504D">
            <a:tint val="40000"/>
            <a:alpha val="90000"/>
            <a:hueOff val="2512910"/>
            <a:satOff val="-2189"/>
            <a:lumOff val="-3"/>
            <a:alphaOff val="0"/>
          </a:srgbClr>
        </a:solidFill>
        <a:ln w="9525" cap="flat" cmpd="sng" algn="ctr">
          <a:solidFill>
            <a:srgbClr val="C0504D">
              <a:tint val="40000"/>
              <a:alpha val="90000"/>
              <a:hueOff val="2512910"/>
              <a:satOff val="-2189"/>
              <a:lumOff val="-3"/>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启动</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范围计划</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范围定义</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范围变更控制</a:t>
          </a:r>
        </a:p>
      </dsp:txBody>
      <dsp:txXfrm>
        <a:off x="3079647" y="480682"/>
        <a:ext cx="2699016" cy="1371642"/>
      </dsp:txXfrm>
    </dsp:sp>
    <dsp:sp modelId="{29DA2802-3D43-4E6D-AABF-3FE800FC4E35}">
      <dsp:nvSpPr>
        <dsp:cNvPr id="0" name=""/>
        <dsp:cNvSpPr/>
      </dsp:nvSpPr>
      <dsp:spPr>
        <a:xfrm>
          <a:off x="6156526" y="19882"/>
          <a:ext cx="2699016" cy="460800"/>
        </a:xfrm>
        <a:prstGeom prst="rect">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w="9525" cap="flat" cmpd="sng" algn="ctr">
          <a:solidFill>
            <a:srgbClr val="C0504D">
              <a:hueOff val="4681519"/>
              <a:satOff val="-5839"/>
              <a:lumOff val="1373"/>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ysClr val="window" lastClr="FFFFFF"/>
              </a:solidFill>
              <a:latin typeface="Calibri"/>
              <a:ea typeface="宋体"/>
              <a:cs typeface="+mn-cs"/>
            </a:rPr>
            <a:t>项目时间管理</a:t>
          </a:r>
        </a:p>
      </dsp:txBody>
      <dsp:txXfrm>
        <a:off x="6156526" y="19882"/>
        <a:ext cx="2699016" cy="460800"/>
      </dsp:txXfrm>
    </dsp:sp>
    <dsp:sp modelId="{FEE79CBE-2DA4-4E4A-BC88-87168DAC291B}">
      <dsp:nvSpPr>
        <dsp:cNvPr id="0" name=""/>
        <dsp:cNvSpPr/>
      </dsp:nvSpPr>
      <dsp:spPr>
        <a:xfrm>
          <a:off x="6156526" y="480682"/>
          <a:ext cx="2699016" cy="1371642"/>
        </a:xfrm>
        <a:prstGeom prst="rect">
          <a:avLst/>
        </a:prstGeo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活动定义</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活动排序</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活动工期估计</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进度计划开发</a:t>
          </a:r>
        </a:p>
        <a:p>
          <a:pPr marL="114300" lvl="1" indent="-114300" algn="l" defTabSz="622300">
            <a:lnSpc>
              <a:spcPct val="90000"/>
            </a:lnSpc>
            <a:spcBef>
              <a:spcPct val="0"/>
            </a:spcBef>
            <a:spcAft>
              <a:spcPct val="15000"/>
            </a:spcAft>
            <a:buChar char="•"/>
          </a:pPr>
          <a:r>
            <a:rPr lang="zh-CN" altLang="en-US" sz="1400" b="0" kern="1200" dirty="0">
              <a:solidFill>
                <a:srgbClr val="17365D">
                  <a:hueOff val="0"/>
                  <a:satOff val="0"/>
                  <a:lumOff val="0"/>
                  <a:alphaOff val="0"/>
                </a:srgbClr>
              </a:solidFill>
              <a:latin typeface="Calibri"/>
              <a:ea typeface="宋体"/>
              <a:cs typeface="+mn-cs"/>
            </a:rPr>
            <a:t>进度控制</a:t>
          </a:r>
        </a:p>
      </dsp:txBody>
      <dsp:txXfrm>
        <a:off x="6156526" y="480682"/>
        <a:ext cx="2699016" cy="13716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DF5E31-582E-403B-B5A6-EACBD7A20962}" type="datetimeFigureOut">
              <a:rPr lang="zh-CN" altLang="en-US" smtClean="0"/>
              <a:pPr/>
              <a:t>2025/7/7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70F439-47F9-43FD-A49B-E16606807546}" type="slidenum">
              <a:rPr lang="zh-CN" altLang="en-US" smtClean="0"/>
              <a:pPr/>
              <a:t>‹#›</a:t>
            </a:fld>
            <a:endParaRPr lang="zh-CN" altLang="en-US"/>
          </a:p>
        </p:txBody>
      </p:sp>
    </p:spTree>
    <p:extLst>
      <p:ext uri="{BB962C8B-B14F-4D97-AF65-F5344CB8AC3E}">
        <p14:creationId xmlns:p14="http://schemas.microsoft.com/office/powerpoint/2010/main" val="10676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67D58-8DD5-435E-B2B7-FF94FEB853FC}" type="datetimeFigureOut">
              <a:rPr lang="zh-CN" altLang="en-US" smtClean="0"/>
              <a:pPr/>
              <a:t>2025/7/7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00C64-4B0F-4DFA-9DA2-823D90A84E4F}" type="slidenum">
              <a:rPr lang="zh-CN" altLang="en-US" smtClean="0"/>
              <a:pPr/>
              <a:t>‹#›</a:t>
            </a:fld>
            <a:endParaRPr lang="zh-CN" altLang="en-US"/>
          </a:p>
        </p:txBody>
      </p:sp>
    </p:spTree>
    <p:extLst>
      <p:ext uri="{BB962C8B-B14F-4D97-AF65-F5344CB8AC3E}">
        <p14:creationId xmlns:p14="http://schemas.microsoft.com/office/powerpoint/2010/main" val="221145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aike.baidu.com/view/1554.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a:t>国际上通常采用</a:t>
            </a:r>
            <a:r>
              <a:rPr lang="en-US" altLang="zh-CN"/>
              <a:t>R&amp;D</a:t>
            </a:r>
            <a:r>
              <a:rPr lang="zh-CN" altLang="en-US"/>
              <a:t>活动的规模和强度指标反映一国的科技实力和核心竞争力。 一国的</a:t>
            </a:r>
            <a:r>
              <a:rPr lang="en-US" altLang="zh-CN"/>
              <a:t>R&amp;D</a:t>
            </a:r>
            <a:r>
              <a:rPr lang="zh-CN" altLang="en-US"/>
              <a:t>水平体现着一国的政治经济实力，一个企业的</a:t>
            </a:r>
            <a:r>
              <a:rPr lang="en-US" altLang="zh-CN"/>
              <a:t>R&amp;D</a:t>
            </a:r>
            <a:r>
              <a:rPr lang="zh-CN" altLang="en-US"/>
              <a:t>水平，体现着一个企业的竞争力。国际上的著名企业都把</a:t>
            </a:r>
            <a:r>
              <a:rPr lang="en-US" altLang="zh-CN"/>
              <a:t>R&amp;D</a:t>
            </a:r>
            <a:r>
              <a:rPr lang="zh-CN" altLang="en-US"/>
              <a:t>视为企业的生命，无不投巨资于</a:t>
            </a:r>
            <a:r>
              <a:rPr lang="en-US" altLang="zh-CN"/>
              <a:t>R&amp;D.</a:t>
            </a:r>
            <a:r>
              <a:rPr lang="zh-CN" altLang="en-US"/>
              <a:t>据资料显示，</a:t>
            </a:r>
            <a:r>
              <a:rPr lang="en-US" altLang="zh-CN"/>
              <a:t>1996</a:t>
            </a:r>
            <a:r>
              <a:rPr lang="zh-CN" altLang="en-US"/>
              <a:t>年，通用汽车（</a:t>
            </a:r>
            <a:r>
              <a:rPr lang="en-US" altLang="zh-CN"/>
              <a:t>GM</a:t>
            </a:r>
            <a:r>
              <a:rPr lang="zh-CN" altLang="en-US"/>
              <a:t>）的</a:t>
            </a:r>
            <a:r>
              <a:rPr lang="en-US" altLang="zh-CN"/>
              <a:t>R&amp;D</a:t>
            </a:r>
            <a:r>
              <a:rPr lang="zh-CN" altLang="en-US"/>
              <a:t>经费为</a:t>
            </a:r>
            <a:r>
              <a:rPr lang="en-US" altLang="zh-CN"/>
              <a:t>64.13</a:t>
            </a:r>
            <a:r>
              <a:rPr lang="zh-CN" altLang="en-US"/>
              <a:t>亿美元，占销售额的</a:t>
            </a:r>
            <a:r>
              <a:rPr lang="en-US" altLang="zh-CN"/>
              <a:t>5.6%</a:t>
            </a:r>
            <a:r>
              <a:rPr lang="zh-CN" altLang="en-US"/>
              <a:t>；朗讯（</a:t>
            </a:r>
            <a:r>
              <a:rPr lang="en-US" altLang="zh-CN"/>
              <a:t>Lucent</a:t>
            </a:r>
            <a:r>
              <a:rPr lang="zh-CN" altLang="en-US"/>
              <a:t>）的</a:t>
            </a:r>
            <a:r>
              <a:rPr lang="en-US" altLang="zh-CN"/>
              <a:t>R&amp;D</a:t>
            </a:r>
            <a:r>
              <a:rPr lang="zh-CN" altLang="en-US"/>
              <a:t>经费为</a:t>
            </a:r>
            <a:r>
              <a:rPr lang="en-US" altLang="zh-CN"/>
              <a:t>41.19</a:t>
            </a:r>
            <a:r>
              <a:rPr lang="zh-CN" altLang="en-US"/>
              <a:t>亿美元，占销售额的</a:t>
            </a:r>
            <a:r>
              <a:rPr lang="en-US" altLang="zh-CN"/>
              <a:t>11.6%</a:t>
            </a:r>
            <a:r>
              <a:rPr lang="zh-CN" altLang="en-US"/>
              <a:t>。在</a:t>
            </a:r>
            <a:r>
              <a:rPr lang="zh-CN" altLang="en-US">
                <a:hlinkClick r:id="rId3"/>
              </a:rPr>
              <a:t>日本</a:t>
            </a:r>
            <a:r>
              <a:rPr lang="zh-CN" altLang="en-US"/>
              <a:t>，不少企业对</a:t>
            </a:r>
            <a:r>
              <a:rPr lang="en-US" altLang="zh-CN"/>
              <a:t>R&amp;D</a:t>
            </a:r>
            <a:r>
              <a:rPr lang="zh-CN" altLang="en-US"/>
              <a:t>的投资已经超过了对固定资产的投资。再如青岛海尔就是靠</a:t>
            </a:r>
            <a:r>
              <a:rPr lang="en-US" altLang="zh-CN"/>
              <a:t>R&amp;D</a:t>
            </a:r>
            <a:r>
              <a:rPr lang="zh-CN" altLang="en-US"/>
              <a:t>形成了企业的核心竞争力。</a:t>
            </a:r>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2</a:t>
            </a:fld>
            <a:endParaRPr lang="zh-CN" altLang="en-US"/>
          </a:p>
        </p:txBody>
      </p:sp>
    </p:spTree>
    <p:extLst>
      <p:ext uri="{BB962C8B-B14F-4D97-AF65-F5344CB8AC3E}">
        <p14:creationId xmlns:p14="http://schemas.microsoft.com/office/powerpoint/2010/main" val="140042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13</a:t>
            </a:fld>
            <a:endParaRPr lang="zh-CN" altLang="en-US"/>
          </a:p>
        </p:txBody>
      </p:sp>
    </p:spTree>
    <p:extLst>
      <p:ext uri="{BB962C8B-B14F-4D97-AF65-F5344CB8AC3E}">
        <p14:creationId xmlns:p14="http://schemas.microsoft.com/office/powerpoint/2010/main" val="264908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389267" indent="-389267">
              <a:buFont typeface="Wingdings" pitchFamily="2" charset="2"/>
              <a:buChar char="Ø"/>
            </a:pPr>
            <a:r>
              <a:rPr lang="en-US" altLang="zh-CN" dirty="0"/>
              <a:t>1992</a:t>
            </a:r>
            <a:r>
              <a:rPr lang="zh-CN" altLang="en-US" dirty="0"/>
              <a:t>年</a:t>
            </a:r>
            <a:r>
              <a:rPr lang="en-US" altLang="zh-CN" dirty="0"/>
              <a:t>IBM</a:t>
            </a:r>
            <a:r>
              <a:rPr lang="zh-CN" altLang="en-US" dirty="0"/>
              <a:t>在激烈的市场竞争下，遭遇到了严重的财政困难，公司销售收入停止增长，利润急剧下降</a:t>
            </a:r>
            <a:r>
              <a:rPr lang="en-US" altLang="zh-CN" dirty="0"/>
              <a:t>(</a:t>
            </a:r>
            <a:r>
              <a:rPr lang="zh-CN" altLang="en-US" dirty="0"/>
              <a:t>总收入下降了</a:t>
            </a:r>
            <a:r>
              <a:rPr lang="en-US" altLang="zh-CN" dirty="0"/>
              <a:t>7</a:t>
            </a:r>
            <a:r>
              <a:rPr lang="zh-CN" altLang="en-US" dirty="0"/>
              <a:t>％，总利润下降</a:t>
            </a:r>
            <a:r>
              <a:rPr lang="en-US" altLang="zh-CN" dirty="0"/>
              <a:t>26</a:t>
            </a:r>
            <a:r>
              <a:rPr lang="zh-CN" altLang="en-US" dirty="0"/>
              <a:t>％</a:t>
            </a:r>
            <a:r>
              <a:rPr lang="en-US" altLang="zh-CN" dirty="0"/>
              <a:t>)</a:t>
            </a:r>
            <a:r>
              <a:rPr lang="zh-CN" altLang="en-US" dirty="0"/>
              <a:t>。经过分析，</a:t>
            </a:r>
            <a:r>
              <a:rPr lang="en-US" altLang="zh-CN" dirty="0"/>
              <a:t>IBM</a:t>
            </a:r>
            <a:r>
              <a:rPr lang="zh-CN" altLang="en-US" dirty="0"/>
              <a:t>发现他们在研发费用、研发损失费用和产品上市时间等几个方面远远落后于业界最佳。为了重新获得市场竞争优势，</a:t>
            </a:r>
            <a:r>
              <a:rPr lang="en-US" altLang="zh-CN" dirty="0"/>
              <a:t>IBM</a:t>
            </a:r>
            <a:r>
              <a:rPr lang="zh-CN" altLang="en-US" dirty="0"/>
              <a:t>提出了将产品上市时间压缩一半，在不影响产品开发结果的情况下，将研发费用减少一半的目标； </a:t>
            </a:r>
            <a:endParaRPr lang="en-US" altLang="zh-CN" dirty="0"/>
          </a:p>
          <a:p>
            <a:pPr marL="389267" indent="-389267">
              <a:buFont typeface="Wingdings" pitchFamily="2" charset="2"/>
              <a:buChar char="Ø"/>
            </a:pPr>
            <a:endParaRPr lang="en-US" altLang="zh-CN" dirty="0"/>
          </a:p>
          <a:p>
            <a:pPr marL="389267" indent="-389267">
              <a:buFont typeface="Wingdings" pitchFamily="2" charset="2"/>
              <a:buChar char="Ø"/>
            </a:pPr>
            <a:r>
              <a:rPr lang="zh-CN" altLang="en-US" dirty="0"/>
              <a:t>为了达到这个目标，</a:t>
            </a:r>
            <a:r>
              <a:rPr lang="en-US" altLang="zh-CN" dirty="0"/>
              <a:t>IBM</a:t>
            </a:r>
            <a:r>
              <a:rPr lang="zh-CN" altLang="en-US" dirty="0"/>
              <a:t>公司率先应用了集成产品开发（</a:t>
            </a:r>
            <a:r>
              <a:rPr lang="en-US" altLang="zh-CN" dirty="0"/>
              <a:t>IPD</a:t>
            </a:r>
            <a:r>
              <a:rPr lang="zh-CN" altLang="en-US" dirty="0"/>
              <a:t>）的方法，在综合了许多业界最佳实践要素的框架指导下，从流程重整和产品重整两个方面来达到缩短产品上市时间、提高产品利润、有效地进行产品开发、为顾客和股东提供更大价值的目标。</a:t>
            </a:r>
            <a:endParaRPr lang="en-US" altLang="zh-CN" dirty="0"/>
          </a:p>
          <a:p>
            <a:pPr marL="389267" indent="-389267">
              <a:buFont typeface="Wingdings" pitchFamily="2" charset="2"/>
              <a:buChar char="Ø"/>
            </a:pPr>
            <a:endParaRPr lang="en-US" altLang="zh-CN" dirty="0"/>
          </a:p>
          <a:p>
            <a:pPr marL="389267" indent="-389267">
              <a:buFont typeface="Wingdings" pitchFamily="2" charset="2"/>
              <a:buChar char="Ø"/>
            </a:pPr>
            <a:r>
              <a:rPr lang="en-US" altLang="zh-CN" dirty="0"/>
              <a:t>IBM</a:t>
            </a:r>
            <a:r>
              <a:rPr lang="zh-CN" altLang="en-US" dirty="0"/>
              <a:t>公司花了五年左右的时间，采用</a:t>
            </a:r>
            <a:r>
              <a:rPr lang="en-US" altLang="zh-CN" dirty="0"/>
              <a:t>IPD</a:t>
            </a:r>
            <a:r>
              <a:rPr lang="zh-CN" altLang="en-US" dirty="0"/>
              <a:t>方法对整个的产品开发业务流程进行了重整，缩短了产品上市时间，降低了开发费用，开发效率稳步提高；高端产品的开发周期从</a:t>
            </a:r>
            <a:r>
              <a:rPr lang="en-US" altLang="zh-CN" dirty="0"/>
              <a:t>1993</a:t>
            </a:r>
            <a:r>
              <a:rPr lang="zh-CN" altLang="en-US" dirty="0"/>
              <a:t>年的</a:t>
            </a:r>
            <a:r>
              <a:rPr lang="en-US" altLang="zh-CN" dirty="0"/>
              <a:t>70</a:t>
            </a:r>
            <a:r>
              <a:rPr lang="zh-CN" altLang="en-US" dirty="0"/>
              <a:t>多个月缩短到不到</a:t>
            </a:r>
            <a:r>
              <a:rPr lang="en-US" altLang="zh-CN" dirty="0"/>
              <a:t>20</a:t>
            </a:r>
            <a:r>
              <a:rPr lang="zh-CN" altLang="en-US" dirty="0"/>
              <a:t>个月；总利润比</a:t>
            </a:r>
            <a:r>
              <a:rPr lang="en-US" altLang="zh-CN" dirty="0"/>
              <a:t>1993</a:t>
            </a:r>
            <a:r>
              <a:rPr lang="zh-CN" altLang="en-US" dirty="0"/>
              <a:t>年增长近</a:t>
            </a:r>
            <a:r>
              <a:rPr lang="en-US" altLang="zh-CN" dirty="0"/>
              <a:t>30</a:t>
            </a:r>
            <a:r>
              <a:rPr lang="zh-CN" altLang="en-US" dirty="0"/>
              <a:t>％</a:t>
            </a:r>
            <a:endParaRPr lang="en-US" altLang="zh-CN" dirty="0"/>
          </a:p>
          <a:p>
            <a:pPr marL="389267" indent="-389267"/>
            <a:r>
              <a:rPr lang="zh-CN" altLang="en-US" dirty="0"/>
              <a:t> </a:t>
            </a:r>
            <a:endParaRPr lang="en-US" altLang="zh-CN" dirty="0"/>
          </a:p>
          <a:p>
            <a:pPr marL="389267" indent="-389267">
              <a:buFont typeface="Wingdings" pitchFamily="2" charset="2"/>
              <a:buChar char="Ø"/>
            </a:pPr>
            <a:r>
              <a:rPr lang="zh-CN" altLang="en-US" dirty="0"/>
              <a:t>在</a:t>
            </a:r>
            <a:r>
              <a:rPr lang="en-US" altLang="zh-CN" dirty="0"/>
              <a:t>IBM</a:t>
            </a:r>
            <a:r>
              <a:rPr lang="zh-CN" altLang="en-US" dirty="0"/>
              <a:t>成功经验的影响下，国内外许多高科技公司采用了集成产品开发（</a:t>
            </a:r>
            <a:r>
              <a:rPr lang="en-US" altLang="zh-CN" dirty="0"/>
              <a:t>IPD</a:t>
            </a:r>
            <a:r>
              <a:rPr lang="zh-CN" altLang="en-US" dirty="0"/>
              <a:t>）模式，如美国波音公司和深圳华为公司等，都取得了较大的成功。实践证明，</a:t>
            </a:r>
            <a:r>
              <a:rPr lang="en-US" altLang="zh-CN" dirty="0"/>
              <a:t>IPD</a:t>
            </a:r>
            <a:r>
              <a:rPr lang="zh-CN" altLang="en-US" dirty="0"/>
              <a:t>既是一种先进思想，也是一种卓越的产品开发模式。</a:t>
            </a:r>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18</a:t>
            </a:fld>
            <a:endParaRPr lang="zh-CN" altLang="en-US"/>
          </a:p>
        </p:txBody>
      </p:sp>
    </p:spTree>
    <p:extLst>
      <p:ext uri="{BB962C8B-B14F-4D97-AF65-F5344CB8AC3E}">
        <p14:creationId xmlns:p14="http://schemas.microsoft.com/office/powerpoint/2010/main" val="388911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368843" indent="-368843">
              <a:defRPr/>
            </a:pPr>
            <a:r>
              <a:rPr lang="zh-CN" altLang="en-US" sz="1100">
                <a:latin typeface="+mn-ea"/>
              </a:rPr>
              <a:t>正是由于研发管理的幼稚所付出的高昂代价，让华为下决心彻底改变它的研发管理体系；</a:t>
            </a:r>
            <a:r>
              <a:rPr lang="en-US" altLang="zh-CN" sz="1100">
                <a:latin typeface="+mn-ea"/>
              </a:rPr>
              <a:t>1997</a:t>
            </a:r>
            <a:r>
              <a:rPr lang="zh-CN" altLang="en-US" sz="1100">
                <a:latin typeface="+mn-ea"/>
              </a:rPr>
              <a:t>年年底，任正非访问了美国休斯公司、</a:t>
            </a:r>
            <a:r>
              <a:rPr lang="en-US" altLang="zh-CN" sz="1100">
                <a:latin typeface="+mn-ea"/>
              </a:rPr>
              <a:t>IBM</a:t>
            </a:r>
            <a:r>
              <a:rPr lang="zh-CN" altLang="en-US" sz="1100">
                <a:latin typeface="+mn-ea"/>
              </a:rPr>
              <a:t>公司、贝尔实验室和惠普公司。其间对</a:t>
            </a:r>
            <a:r>
              <a:rPr lang="en-US" altLang="zh-CN" sz="1100">
                <a:latin typeface="+mn-ea"/>
              </a:rPr>
              <a:t>IBM</a:t>
            </a:r>
            <a:r>
              <a:rPr lang="zh-CN" altLang="en-US" sz="1100">
                <a:latin typeface="+mn-ea"/>
              </a:rPr>
              <a:t>的产品开发模式、供应链管理模型等做了比较全面的了解，他决定向</a:t>
            </a:r>
            <a:r>
              <a:rPr lang="en-US" altLang="zh-CN" sz="1100">
                <a:latin typeface="+mn-ea"/>
              </a:rPr>
              <a:t>IBM</a:t>
            </a:r>
            <a:r>
              <a:rPr lang="zh-CN" altLang="en-US" sz="1100">
                <a:latin typeface="+mn-ea"/>
              </a:rPr>
              <a:t>学习，他说：我们只有认真地向这些大公司学习，才会使自己少走弯路，少交学费。</a:t>
            </a:r>
            <a:r>
              <a:rPr lang="en-US" altLang="zh-CN" sz="1100">
                <a:latin typeface="+mn-ea"/>
              </a:rPr>
              <a:t>IBM</a:t>
            </a:r>
            <a:r>
              <a:rPr lang="zh-CN" altLang="en-US" sz="1100">
                <a:latin typeface="+mn-ea"/>
              </a:rPr>
              <a:t>的经验是他们付出数十亿美元的代价总结出来的，他们经历的痛苦是人类的宝贵财富。</a:t>
            </a:r>
            <a:endParaRPr lang="en-US" altLang="zh-CN" sz="1100">
              <a:latin typeface="+mn-ea"/>
            </a:endParaRPr>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19</a:t>
            </a:fld>
            <a:endParaRPr lang="zh-CN" altLang="en-US"/>
          </a:p>
        </p:txBody>
      </p:sp>
    </p:spTree>
    <p:extLst>
      <p:ext uri="{BB962C8B-B14F-4D97-AF65-F5344CB8AC3E}">
        <p14:creationId xmlns:p14="http://schemas.microsoft.com/office/powerpoint/2010/main" val="48774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21</a:t>
            </a:fld>
            <a:endParaRPr lang="zh-CN" altLang="en-US"/>
          </a:p>
        </p:txBody>
      </p:sp>
    </p:spTree>
    <p:extLst>
      <p:ext uri="{BB962C8B-B14F-4D97-AF65-F5344CB8AC3E}">
        <p14:creationId xmlns:p14="http://schemas.microsoft.com/office/powerpoint/2010/main" val="106679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866394">
              <a:defRPr/>
            </a:pPr>
            <a:r>
              <a:rPr lang="zh-CN" altLang="en-US" sz="1100" b="1"/>
              <a:t>全国每年产品开发立项二万多，５０％的项目可望投产，却仅有１５％的项目成功地开拓了市场。</a:t>
            </a:r>
          </a:p>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25</a:t>
            </a:fld>
            <a:endParaRPr lang="zh-CN" altLang="en-US"/>
          </a:p>
        </p:txBody>
      </p:sp>
    </p:spTree>
    <p:extLst>
      <p:ext uri="{BB962C8B-B14F-4D97-AF65-F5344CB8AC3E}">
        <p14:creationId xmlns:p14="http://schemas.microsoft.com/office/powerpoint/2010/main" val="309913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28</a:t>
            </a:fld>
            <a:endParaRPr lang="zh-CN" altLang="en-US"/>
          </a:p>
        </p:txBody>
      </p:sp>
    </p:spTree>
    <p:extLst>
      <p:ext uri="{BB962C8B-B14F-4D97-AF65-F5344CB8AC3E}">
        <p14:creationId xmlns:p14="http://schemas.microsoft.com/office/powerpoint/2010/main" val="2691383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300"/>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29</a:t>
            </a:fld>
            <a:endParaRPr lang="zh-CN" altLang="en-US"/>
          </a:p>
        </p:txBody>
      </p:sp>
    </p:spTree>
    <p:extLst>
      <p:ext uri="{BB962C8B-B14F-4D97-AF65-F5344CB8AC3E}">
        <p14:creationId xmlns:p14="http://schemas.microsoft.com/office/powerpoint/2010/main" val="100264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700"/>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30</a:t>
            </a:fld>
            <a:endParaRPr lang="zh-CN" altLang="en-US"/>
          </a:p>
        </p:txBody>
      </p:sp>
    </p:spTree>
    <p:extLst>
      <p:ext uri="{BB962C8B-B14F-4D97-AF65-F5344CB8AC3E}">
        <p14:creationId xmlns:p14="http://schemas.microsoft.com/office/powerpoint/2010/main" val="352804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34</a:t>
            </a:fld>
            <a:endParaRPr lang="zh-CN" altLang="en-US"/>
          </a:p>
        </p:txBody>
      </p:sp>
    </p:spTree>
    <p:extLst>
      <p:ext uri="{BB962C8B-B14F-4D97-AF65-F5344CB8AC3E}">
        <p14:creationId xmlns:p14="http://schemas.microsoft.com/office/powerpoint/2010/main" val="2605068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41A6D50C-02E1-7B4A-89C7-DD1F290F8A43}" type="slidenum">
              <a:rPr kumimoji="0" lang="zh-CN" altLang="en-US" sz="1200">
                <a:solidFill>
                  <a:srgbClr val="000000"/>
                </a:solidFill>
                <a:latin typeface="Arial" charset="0"/>
              </a:rPr>
              <a:pPr>
                <a:buClr>
                  <a:srgbClr val="000000"/>
                </a:buClr>
              </a:pPr>
              <a:t>36</a:t>
            </a:fld>
            <a:endParaRPr kumimoji="0" lang="en-US" altLang="zh-CN" sz="1200">
              <a:solidFill>
                <a:srgbClr val="000000"/>
              </a:solidFill>
              <a:latin typeface="Arial"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5011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5</a:t>
            </a:fld>
            <a:endParaRPr lang="zh-CN" altLang="en-US"/>
          </a:p>
        </p:txBody>
      </p:sp>
    </p:spTree>
    <p:extLst>
      <p:ext uri="{BB962C8B-B14F-4D97-AF65-F5344CB8AC3E}">
        <p14:creationId xmlns:p14="http://schemas.microsoft.com/office/powerpoint/2010/main" val="115306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40DC81A7-D8F2-D145-8D9E-0E39C0CB8F0E}" type="slidenum">
              <a:rPr kumimoji="0" lang="zh-CN" altLang="en-US" sz="1200">
                <a:solidFill>
                  <a:srgbClr val="000000"/>
                </a:solidFill>
                <a:latin typeface="Arial" charset="0"/>
              </a:rPr>
              <a:pPr>
                <a:buClr>
                  <a:srgbClr val="000000"/>
                </a:buClr>
              </a:pPr>
              <a:t>37</a:t>
            </a:fld>
            <a:endParaRPr kumimoji="0" lang="en-US" altLang="zh-CN" sz="1200">
              <a:solidFill>
                <a:srgbClr val="000000"/>
              </a:solidFill>
              <a:latin typeface="Arial"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148326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pPr>
              <a:buClr>
                <a:prstClr val="black"/>
              </a:buClr>
            </a:pPr>
            <a:fld id="{AD37375D-4D4E-4494-9BCA-F7452D2B61AB}" type="slidenum">
              <a:rPr lang="zh-CN" altLang="en-US" smtClean="0">
                <a:solidFill>
                  <a:prstClr val="black"/>
                </a:solidFill>
              </a:rPr>
              <a:pPr>
                <a:buClr>
                  <a:prstClr val="black"/>
                </a:buClr>
              </a:pPr>
              <a:t>38</a:t>
            </a:fld>
            <a:endParaRPr lang="en-US" altLang="zh-CN">
              <a:solidFill>
                <a:prstClr val="black"/>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914936" y="4341937"/>
            <a:ext cx="5028132" cy="4116266"/>
          </a:xfrm>
          <a:noFill/>
          <a:ln/>
        </p:spPr>
        <p:txBody>
          <a:bodyPr/>
          <a:lstStyle/>
          <a:p>
            <a:pPr eaLnBrk="1" hangingPunct="1"/>
            <a:endParaRPr lang="zh-CN" altLang="en-US"/>
          </a:p>
        </p:txBody>
      </p:sp>
    </p:spTree>
    <p:extLst>
      <p:ext uri="{BB962C8B-B14F-4D97-AF65-F5344CB8AC3E}">
        <p14:creationId xmlns:p14="http://schemas.microsoft.com/office/powerpoint/2010/main" val="1650735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pPr>
              <a:buClr>
                <a:prstClr val="black"/>
              </a:buClr>
            </a:pPr>
            <a:fld id="{8C43346D-9D4A-440D-83F0-7E6282C3B36C}" type="slidenum">
              <a:rPr lang="zh-CN" altLang="en-US" smtClean="0">
                <a:solidFill>
                  <a:prstClr val="black"/>
                </a:solidFill>
              </a:rPr>
              <a:pPr>
                <a:buClr>
                  <a:prstClr val="black"/>
                </a:buClr>
              </a:pPr>
              <a:t>39</a:t>
            </a:fld>
            <a:endParaRPr lang="en-US" altLang="zh-CN">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940856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297243B7-9D68-0F43-AE2C-DA0903E59CF6}" type="slidenum">
              <a:rPr kumimoji="0" lang="zh-CN" altLang="en-US" sz="1200">
                <a:solidFill>
                  <a:srgbClr val="000000"/>
                </a:solidFill>
                <a:latin typeface="Arial" charset="0"/>
              </a:rPr>
              <a:pPr>
                <a:buClr>
                  <a:srgbClr val="000000"/>
                </a:buClr>
              </a:pPr>
              <a:t>40</a:t>
            </a:fld>
            <a:endParaRPr kumimoji="0" lang="en-US" altLang="zh-CN" sz="1200">
              <a:solidFill>
                <a:srgbClr val="000000"/>
              </a:solidFill>
              <a:latin typeface="Arial" charset="0"/>
            </a:endParaRPr>
          </a:p>
        </p:txBody>
      </p:sp>
      <p:sp>
        <p:nvSpPr>
          <p:cNvPr id="138242" name="Rectangle 2"/>
          <p:cNvSpPr>
            <a:spLocks noGrp="1" noRot="1" noChangeAspect="1" noChangeArrowheads="1" noTextEdit="1"/>
          </p:cNvSpPr>
          <p:nvPr>
            <p:ph type="sldImg"/>
          </p:nvPr>
        </p:nvSpPr>
        <p:spPr>
          <a:xfrm>
            <a:off x="1146175" y="685800"/>
            <a:ext cx="4568825" cy="3427413"/>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en-US" altLang="zh-CN">
              <a:ea typeface="宋体" charset="0"/>
            </a:endParaRPr>
          </a:p>
        </p:txBody>
      </p:sp>
    </p:spTree>
    <p:extLst>
      <p:ext uri="{BB962C8B-B14F-4D97-AF65-F5344CB8AC3E}">
        <p14:creationId xmlns:p14="http://schemas.microsoft.com/office/powerpoint/2010/main" val="45421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297243B7-9D68-0F43-AE2C-DA0903E59CF6}" type="slidenum">
              <a:rPr kumimoji="0" lang="zh-CN" altLang="en-US" sz="1200">
                <a:solidFill>
                  <a:srgbClr val="000000"/>
                </a:solidFill>
                <a:latin typeface="Arial" charset="0"/>
              </a:rPr>
              <a:pPr>
                <a:buClr>
                  <a:srgbClr val="000000"/>
                </a:buClr>
              </a:pPr>
              <a:t>41</a:t>
            </a:fld>
            <a:endParaRPr kumimoji="0" lang="en-US" altLang="zh-CN" sz="1200">
              <a:solidFill>
                <a:srgbClr val="000000"/>
              </a:solidFill>
              <a:latin typeface="Arial" charset="0"/>
            </a:endParaRPr>
          </a:p>
        </p:txBody>
      </p:sp>
      <p:sp>
        <p:nvSpPr>
          <p:cNvPr id="138242" name="Rectangle 2"/>
          <p:cNvSpPr>
            <a:spLocks noGrp="1" noRot="1" noChangeAspect="1" noChangeArrowheads="1" noTextEdit="1"/>
          </p:cNvSpPr>
          <p:nvPr>
            <p:ph type="sldImg"/>
          </p:nvPr>
        </p:nvSpPr>
        <p:spPr>
          <a:xfrm>
            <a:off x="1146175" y="685800"/>
            <a:ext cx="4568825" cy="3427413"/>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en-US" altLang="zh-CN">
              <a:ea typeface="宋体" charset="0"/>
            </a:endParaRPr>
          </a:p>
        </p:txBody>
      </p:sp>
    </p:spTree>
    <p:extLst>
      <p:ext uri="{BB962C8B-B14F-4D97-AF65-F5344CB8AC3E}">
        <p14:creationId xmlns:p14="http://schemas.microsoft.com/office/powerpoint/2010/main" val="1062879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297243B7-9D68-0F43-AE2C-DA0903E59CF6}" type="slidenum">
              <a:rPr kumimoji="0" lang="zh-CN" altLang="en-US" sz="1200">
                <a:solidFill>
                  <a:srgbClr val="000000"/>
                </a:solidFill>
                <a:latin typeface="Arial" charset="0"/>
              </a:rPr>
              <a:pPr>
                <a:buClr>
                  <a:srgbClr val="000000"/>
                </a:buClr>
              </a:pPr>
              <a:t>42</a:t>
            </a:fld>
            <a:endParaRPr kumimoji="0" lang="en-US" altLang="zh-CN" sz="1200">
              <a:solidFill>
                <a:srgbClr val="000000"/>
              </a:solidFill>
              <a:latin typeface="Arial" charset="0"/>
            </a:endParaRPr>
          </a:p>
        </p:txBody>
      </p:sp>
      <p:sp>
        <p:nvSpPr>
          <p:cNvPr id="138242" name="Rectangle 2"/>
          <p:cNvSpPr>
            <a:spLocks noGrp="1" noRot="1" noChangeAspect="1" noChangeArrowheads="1" noTextEdit="1"/>
          </p:cNvSpPr>
          <p:nvPr>
            <p:ph type="sldImg"/>
          </p:nvPr>
        </p:nvSpPr>
        <p:spPr>
          <a:xfrm>
            <a:off x="1146175" y="685800"/>
            <a:ext cx="4568825" cy="3427413"/>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en-US" altLang="zh-CN">
              <a:ea typeface="宋体" charset="0"/>
            </a:endParaRPr>
          </a:p>
        </p:txBody>
      </p:sp>
    </p:spTree>
    <p:extLst>
      <p:ext uri="{BB962C8B-B14F-4D97-AF65-F5344CB8AC3E}">
        <p14:creationId xmlns:p14="http://schemas.microsoft.com/office/powerpoint/2010/main" val="129655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297243B7-9D68-0F43-AE2C-DA0903E59CF6}" type="slidenum">
              <a:rPr kumimoji="0" lang="zh-CN" altLang="en-US" sz="1200">
                <a:solidFill>
                  <a:srgbClr val="000000"/>
                </a:solidFill>
                <a:latin typeface="Arial" charset="0"/>
              </a:rPr>
              <a:pPr>
                <a:buClr>
                  <a:srgbClr val="000000"/>
                </a:buClr>
              </a:pPr>
              <a:t>43</a:t>
            </a:fld>
            <a:endParaRPr kumimoji="0" lang="en-US" altLang="zh-CN" sz="1200">
              <a:solidFill>
                <a:srgbClr val="000000"/>
              </a:solidFill>
              <a:latin typeface="Arial" charset="0"/>
            </a:endParaRPr>
          </a:p>
        </p:txBody>
      </p:sp>
      <p:sp>
        <p:nvSpPr>
          <p:cNvPr id="138242" name="Rectangle 2"/>
          <p:cNvSpPr>
            <a:spLocks noGrp="1" noRot="1" noChangeAspect="1" noChangeArrowheads="1" noTextEdit="1"/>
          </p:cNvSpPr>
          <p:nvPr>
            <p:ph type="sldImg"/>
          </p:nvPr>
        </p:nvSpPr>
        <p:spPr>
          <a:xfrm>
            <a:off x="1146175" y="685800"/>
            <a:ext cx="4568825" cy="3427413"/>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en-US" altLang="zh-CN">
              <a:ea typeface="宋体" charset="0"/>
            </a:endParaRPr>
          </a:p>
        </p:txBody>
      </p:sp>
    </p:spTree>
    <p:extLst>
      <p:ext uri="{BB962C8B-B14F-4D97-AF65-F5344CB8AC3E}">
        <p14:creationId xmlns:p14="http://schemas.microsoft.com/office/powerpoint/2010/main" val="1709780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44</a:t>
            </a:fld>
            <a:endParaRPr lang="zh-CN" altLang="en-US"/>
          </a:p>
        </p:txBody>
      </p:sp>
    </p:spTree>
    <p:extLst>
      <p:ext uri="{BB962C8B-B14F-4D97-AF65-F5344CB8AC3E}">
        <p14:creationId xmlns:p14="http://schemas.microsoft.com/office/powerpoint/2010/main" val="1921450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45</a:t>
            </a:fld>
            <a:endParaRPr lang="zh-CN" altLang="en-US"/>
          </a:p>
        </p:txBody>
      </p:sp>
    </p:spTree>
    <p:extLst>
      <p:ext uri="{BB962C8B-B14F-4D97-AF65-F5344CB8AC3E}">
        <p14:creationId xmlns:p14="http://schemas.microsoft.com/office/powerpoint/2010/main" val="3694199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pPr>
              <a:buClr>
                <a:prstClr val="black"/>
              </a:buClr>
            </a:pPr>
            <a:fld id="{912CFCC2-01D7-4DE6-A981-8E9D08A732BB}" type="slidenum">
              <a:rPr lang="zh-CN" altLang="en-US" smtClean="0">
                <a:solidFill>
                  <a:prstClr val="black"/>
                </a:solidFill>
              </a:rPr>
              <a:pPr>
                <a:buClr>
                  <a:prstClr val="black"/>
                </a:buClr>
              </a:pPr>
              <a:t>46</a:t>
            </a:fld>
            <a:endParaRPr lang="en-US" altLang="zh-CN">
              <a:solidFill>
                <a:prstClr val="black"/>
              </a:solidFill>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81673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6</a:t>
            </a:fld>
            <a:endParaRPr lang="zh-CN" altLang="en-US"/>
          </a:p>
        </p:txBody>
      </p:sp>
    </p:spTree>
    <p:extLst>
      <p:ext uri="{BB962C8B-B14F-4D97-AF65-F5344CB8AC3E}">
        <p14:creationId xmlns:p14="http://schemas.microsoft.com/office/powerpoint/2010/main" val="1752240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pPr>
              <a:buClr>
                <a:prstClr val="black"/>
              </a:buClr>
            </a:pPr>
            <a:fld id="{912CFCC2-01D7-4DE6-A981-8E9D08A732BB}" type="slidenum">
              <a:rPr lang="zh-CN" altLang="en-US" smtClean="0">
                <a:solidFill>
                  <a:prstClr val="black"/>
                </a:solidFill>
              </a:rPr>
              <a:pPr>
                <a:buClr>
                  <a:prstClr val="black"/>
                </a:buClr>
              </a:pPr>
              <a:t>47</a:t>
            </a:fld>
            <a:endParaRPr lang="en-US" altLang="zh-CN">
              <a:solidFill>
                <a:prstClr val="black"/>
              </a:solidFill>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23663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216C95F1-41D6-D841-B3C0-85ABFD2C1B9E}" type="slidenum">
              <a:rPr kumimoji="0" lang="zh-CN" altLang="en-US" sz="1200">
                <a:solidFill>
                  <a:srgbClr val="000000"/>
                </a:solidFill>
                <a:latin typeface="Arial" charset="0"/>
              </a:rPr>
              <a:pPr>
                <a:buClr>
                  <a:srgbClr val="000000"/>
                </a:buClr>
              </a:pPr>
              <a:t>48</a:t>
            </a:fld>
            <a:endParaRPr kumimoji="0" lang="en-US" altLang="zh-CN" sz="1200">
              <a:solidFill>
                <a:srgbClr val="000000"/>
              </a:solidFill>
              <a:latin typeface="Arial"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272446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216C95F1-41D6-D841-B3C0-85ABFD2C1B9E}" type="slidenum">
              <a:rPr kumimoji="0" lang="zh-CN" altLang="en-US" sz="1200">
                <a:solidFill>
                  <a:srgbClr val="000000"/>
                </a:solidFill>
                <a:latin typeface="Arial" charset="0"/>
              </a:rPr>
              <a:pPr>
                <a:buClr>
                  <a:srgbClr val="000000"/>
                </a:buClr>
              </a:pPr>
              <a:t>49</a:t>
            </a:fld>
            <a:endParaRPr kumimoji="0" lang="en-US" altLang="zh-CN" sz="1200">
              <a:solidFill>
                <a:srgbClr val="000000"/>
              </a:solidFill>
              <a:latin typeface="Arial"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297516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pPr>
              <a:buClr>
                <a:prstClr val="black"/>
              </a:buClr>
            </a:pPr>
            <a:fld id="{F356F850-D13C-4F8C-8026-816518BCB9C1}" type="slidenum">
              <a:rPr lang="zh-CN" altLang="en-US" smtClean="0">
                <a:solidFill>
                  <a:prstClr val="black"/>
                </a:solidFill>
              </a:rPr>
              <a:pPr>
                <a:buClr>
                  <a:prstClr val="black"/>
                </a:buClr>
              </a:pPr>
              <a:t>50</a:t>
            </a:fld>
            <a:endParaRPr lang="en-US" altLang="zh-CN">
              <a:solidFill>
                <a:prstClr val="black"/>
              </a:solidFill>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xfrm>
            <a:off x="685801" y="4343400"/>
            <a:ext cx="5486400" cy="4114800"/>
          </a:xfrm>
          <a:noFill/>
          <a:ln/>
        </p:spPr>
        <p:txBody>
          <a:bodyPr/>
          <a:lstStyle/>
          <a:p>
            <a:pPr eaLnBrk="1" hangingPunct="1"/>
            <a:endParaRPr lang="zh-CN" altLang="en-US"/>
          </a:p>
        </p:txBody>
      </p:sp>
    </p:spTree>
    <p:extLst>
      <p:ext uri="{BB962C8B-B14F-4D97-AF65-F5344CB8AC3E}">
        <p14:creationId xmlns:p14="http://schemas.microsoft.com/office/powerpoint/2010/main" val="245830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B7193152-04EA-AF42-9172-07C0FEEE73A7}" type="slidenum">
              <a:rPr kumimoji="0" lang="zh-CN" altLang="en-US" sz="1200">
                <a:solidFill>
                  <a:srgbClr val="000000"/>
                </a:solidFill>
                <a:latin typeface="Arial" charset="0"/>
              </a:rPr>
              <a:pPr>
                <a:buClr>
                  <a:srgbClr val="000000"/>
                </a:buClr>
              </a:pPr>
              <a:t>51</a:t>
            </a:fld>
            <a:endParaRPr kumimoji="0" lang="en-US" altLang="zh-CN" sz="1200">
              <a:solidFill>
                <a:srgbClr val="000000"/>
              </a:solidFill>
              <a:latin typeface="Arial"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685801"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43018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B7193152-04EA-AF42-9172-07C0FEEE73A7}" type="slidenum">
              <a:rPr kumimoji="0" lang="zh-CN" altLang="en-US" sz="1200">
                <a:solidFill>
                  <a:srgbClr val="000000"/>
                </a:solidFill>
                <a:latin typeface="Arial" charset="0"/>
              </a:rPr>
              <a:pPr>
                <a:buClr>
                  <a:srgbClr val="000000"/>
                </a:buClr>
              </a:pPr>
              <a:t>52</a:t>
            </a:fld>
            <a:endParaRPr kumimoji="0" lang="en-US" altLang="zh-CN" sz="1200">
              <a:solidFill>
                <a:srgbClr val="000000"/>
              </a:solidFill>
              <a:latin typeface="Arial"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685801"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548524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53</a:t>
            </a:fld>
            <a:endParaRPr lang="zh-CN" altLang="en-US"/>
          </a:p>
        </p:txBody>
      </p:sp>
    </p:spTree>
    <p:extLst>
      <p:ext uri="{BB962C8B-B14F-4D97-AF65-F5344CB8AC3E}">
        <p14:creationId xmlns:p14="http://schemas.microsoft.com/office/powerpoint/2010/main" val="674738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55</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436005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56</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369854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57</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426051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7</a:t>
            </a:fld>
            <a:endParaRPr lang="zh-CN" altLang="en-US"/>
          </a:p>
        </p:txBody>
      </p:sp>
    </p:spTree>
    <p:extLst>
      <p:ext uri="{BB962C8B-B14F-4D97-AF65-F5344CB8AC3E}">
        <p14:creationId xmlns:p14="http://schemas.microsoft.com/office/powerpoint/2010/main" val="2343251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58</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89447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59</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789028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60</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177491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61</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853320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62</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634323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65</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015454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67</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948366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69</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667955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71</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665079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73</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55270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100" dirty="0"/>
              <a:t>华为有关文件明确规定：“我们保证按销售额的</a:t>
            </a:r>
            <a:r>
              <a:rPr lang="en-US" altLang="zh-CN" sz="1100" dirty="0"/>
              <a:t>10%</a:t>
            </a:r>
            <a:r>
              <a:rPr lang="zh-CN" altLang="en-US" sz="1100" dirty="0"/>
              <a:t>拨付研发经费，有必要且可能时还将加大拨付的比例。”实际上华为每年的研发投入不仅比国内一般企业不足</a:t>
            </a:r>
            <a:r>
              <a:rPr lang="en-US" altLang="zh-CN" sz="1100" dirty="0"/>
              <a:t>1%</a:t>
            </a:r>
            <a:r>
              <a:rPr lang="zh-CN" altLang="en-US" sz="1100" dirty="0"/>
              <a:t>的比例高出许多，有些年份其实际投入比一些跨国公司还要高。根据著名的</a:t>
            </a:r>
            <a:r>
              <a:rPr lang="en-US" altLang="zh-CN" sz="1100" dirty="0"/>
              <a:t>IT</a:t>
            </a:r>
            <a:r>
              <a:rPr lang="zh-CN" altLang="en-US" sz="1100" dirty="0"/>
              <a:t>研究与顾问咨询公司美国高德纳公司的统计，华为在电信业最不景气的</a:t>
            </a:r>
            <a:r>
              <a:rPr lang="en-US" altLang="zh-CN" sz="1100" dirty="0"/>
              <a:t>2002</a:t>
            </a:r>
            <a:r>
              <a:rPr lang="zh-CN" altLang="en-US" sz="1100" dirty="0"/>
              <a:t>年，投入研发的资金占总营业额的比例为</a:t>
            </a:r>
            <a:r>
              <a:rPr lang="en-US" altLang="zh-CN" sz="1100" dirty="0"/>
              <a:t>17%</a:t>
            </a:r>
            <a:r>
              <a:rPr lang="zh-CN" altLang="en-US" sz="1100" dirty="0"/>
              <a:t>。这一比例要高于诺基亚、阿尔卡特和思科。 </a:t>
            </a:r>
          </a:p>
          <a:p>
            <a:r>
              <a:rPr lang="zh-CN" altLang="en-US" sz="1100" dirty="0"/>
              <a:t>    华为公司的高投入还体现在研发人员的投入上，近</a:t>
            </a:r>
            <a:r>
              <a:rPr lang="en-US" altLang="zh-CN" sz="1100" dirty="0"/>
              <a:t>3</a:t>
            </a:r>
            <a:r>
              <a:rPr lang="zh-CN" altLang="en-US" sz="1100" dirty="0"/>
              <a:t>万员工中，有</a:t>
            </a:r>
            <a:r>
              <a:rPr lang="en-US" altLang="zh-CN" sz="1100" dirty="0"/>
              <a:t>47%</a:t>
            </a:r>
            <a:r>
              <a:rPr lang="zh-CN" altLang="en-US" sz="1100" dirty="0"/>
              <a:t>是研发人员，达</a:t>
            </a:r>
            <a:r>
              <a:rPr lang="en-US" altLang="zh-CN" sz="1100" dirty="0"/>
              <a:t>14000</a:t>
            </a:r>
            <a:r>
              <a:rPr lang="zh-CN" altLang="en-US" sz="1100" dirty="0"/>
              <a:t>多人，其中有</a:t>
            </a:r>
            <a:r>
              <a:rPr lang="en-US" altLang="zh-CN" sz="1100" dirty="0"/>
              <a:t>3000</a:t>
            </a:r>
            <a:r>
              <a:rPr lang="zh-CN" altLang="en-US" sz="1100" dirty="0"/>
              <a:t>多名优秀的外籍研发人员。</a:t>
            </a:r>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8</a:t>
            </a:fld>
            <a:endParaRPr lang="zh-CN" altLang="en-US"/>
          </a:p>
        </p:txBody>
      </p:sp>
    </p:spTree>
    <p:extLst>
      <p:ext uri="{BB962C8B-B14F-4D97-AF65-F5344CB8AC3E}">
        <p14:creationId xmlns:p14="http://schemas.microsoft.com/office/powerpoint/2010/main" val="308580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74</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337062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75</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14814741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76</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1304297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77</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766929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80</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1431926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81</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821047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82</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4211702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83</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046758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67D5E8FC-FD2A-2840-9BAE-622E77324B25}" type="slidenum">
              <a:rPr kumimoji="0" lang="zh-CN" altLang="en-US" sz="1200">
                <a:solidFill>
                  <a:srgbClr val="000000"/>
                </a:solidFill>
                <a:latin typeface="Arial" charset="0"/>
              </a:rPr>
              <a:pPr>
                <a:buClr>
                  <a:srgbClr val="000000"/>
                </a:buClr>
              </a:pPr>
              <a:t>84</a:t>
            </a:fld>
            <a:endParaRPr kumimoji="0" lang="en-US" altLang="zh-CN" sz="1200">
              <a:solidFill>
                <a:srgbClr val="000000"/>
              </a:solidFill>
              <a:latin typeface="Arial"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5041687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85</a:t>
            </a:fld>
            <a:endParaRPr lang="zh-CN" altLang="en-US"/>
          </a:p>
        </p:txBody>
      </p:sp>
    </p:spTree>
    <p:extLst>
      <p:ext uri="{BB962C8B-B14F-4D97-AF65-F5344CB8AC3E}">
        <p14:creationId xmlns:p14="http://schemas.microsoft.com/office/powerpoint/2010/main" val="7795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9</a:t>
            </a:fld>
            <a:endParaRPr lang="zh-CN" altLang="en-US"/>
          </a:p>
        </p:txBody>
      </p:sp>
    </p:spTree>
    <p:extLst>
      <p:ext uri="{BB962C8B-B14F-4D97-AF65-F5344CB8AC3E}">
        <p14:creationId xmlns:p14="http://schemas.microsoft.com/office/powerpoint/2010/main" val="26690980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99</a:t>
            </a:fld>
            <a:endParaRPr lang="zh-CN" altLang="en-US"/>
          </a:p>
        </p:txBody>
      </p:sp>
    </p:spTree>
    <p:extLst>
      <p:ext uri="{BB962C8B-B14F-4D97-AF65-F5344CB8AC3E}">
        <p14:creationId xmlns:p14="http://schemas.microsoft.com/office/powerpoint/2010/main" val="40299714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defTabSz="939097" eaLnBrk="0" hangingPunct="0">
              <a:defRPr>
                <a:solidFill>
                  <a:schemeClr val="tx1"/>
                </a:solidFill>
                <a:latin typeface="Arial" pitchFamily="34" charset="0"/>
                <a:ea typeface="宋体" pitchFamily="2" charset="-122"/>
              </a:defRPr>
            </a:lvl1pPr>
            <a:lvl2pPr marL="730061" indent="-280793" defTabSz="939097" eaLnBrk="0" hangingPunct="0">
              <a:defRPr>
                <a:solidFill>
                  <a:schemeClr val="tx1"/>
                </a:solidFill>
                <a:latin typeface="Arial" pitchFamily="34" charset="0"/>
                <a:ea typeface="宋体" pitchFamily="2" charset="-122"/>
              </a:defRPr>
            </a:lvl2pPr>
            <a:lvl3pPr marL="1123171" indent="-224634" defTabSz="939097" eaLnBrk="0" hangingPunct="0">
              <a:defRPr>
                <a:solidFill>
                  <a:schemeClr val="tx1"/>
                </a:solidFill>
                <a:latin typeface="Arial" pitchFamily="34" charset="0"/>
                <a:ea typeface="宋体" pitchFamily="2" charset="-122"/>
              </a:defRPr>
            </a:lvl3pPr>
            <a:lvl4pPr marL="1572440" indent="-224634" defTabSz="939097" eaLnBrk="0" hangingPunct="0">
              <a:defRPr>
                <a:solidFill>
                  <a:schemeClr val="tx1"/>
                </a:solidFill>
                <a:latin typeface="Arial" pitchFamily="34" charset="0"/>
                <a:ea typeface="宋体" pitchFamily="2" charset="-122"/>
              </a:defRPr>
            </a:lvl4pPr>
            <a:lvl5pPr marL="2021709" indent="-224634" defTabSz="939097" eaLnBrk="0" hangingPunct="0">
              <a:defRPr>
                <a:solidFill>
                  <a:schemeClr val="tx1"/>
                </a:solidFill>
                <a:latin typeface="Arial" pitchFamily="34" charset="0"/>
                <a:ea typeface="宋体" pitchFamily="2" charset="-122"/>
              </a:defRPr>
            </a:lvl5pPr>
            <a:lvl6pPr marL="2470978" indent="-224634" defTabSz="939097" eaLnBrk="0" fontAlgn="base" hangingPunct="0">
              <a:spcBef>
                <a:spcPct val="50000"/>
              </a:spcBef>
              <a:spcAft>
                <a:spcPct val="0"/>
              </a:spcAft>
              <a:defRPr>
                <a:solidFill>
                  <a:schemeClr val="tx1"/>
                </a:solidFill>
                <a:latin typeface="Arial" pitchFamily="34" charset="0"/>
                <a:ea typeface="宋体" pitchFamily="2" charset="-122"/>
              </a:defRPr>
            </a:lvl6pPr>
            <a:lvl7pPr marL="2920246" indent="-224634" defTabSz="939097" eaLnBrk="0" fontAlgn="base" hangingPunct="0">
              <a:spcBef>
                <a:spcPct val="50000"/>
              </a:spcBef>
              <a:spcAft>
                <a:spcPct val="0"/>
              </a:spcAft>
              <a:defRPr>
                <a:solidFill>
                  <a:schemeClr val="tx1"/>
                </a:solidFill>
                <a:latin typeface="Arial" pitchFamily="34" charset="0"/>
                <a:ea typeface="宋体" pitchFamily="2" charset="-122"/>
              </a:defRPr>
            </a:lvl7pPr>
            <a:lvl8pPr marL="3369515" indent="-224634" defTabSz="939097" eaLnBrk="0" fontAlgn="base" hangingPunct="0">
              <a:spcBef>
                <a:spcPct val="50000"/>
              </a:spcBef>
              <a:spcAft>
                <a:spcPct val="0"/>
              </a:spcAft>
              <a:defRPr>
                <a:solidFill>
                  <a:schemeClr val="tx1"/>
                </a:solidFill>
                <a:latin typeface="Arial" pitchFamily="34" charset="0"/>
                <a:ea typeface="宋体" pitchFamily="2" charset="-122"/>
              </a:defRPr>
            </a:lvl8pPr>
            <a:lvl9pPr marL="3818783" indent="-224634" defTabSz="939097"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B5CF5B26-AC33-425B-9E1B-FB56DC245B23}" type="slidenum">
              <a:rPr lang="en-US" altLang="zh-CN">
                <a:ea typeface="方正舒体" pitchFamily="2" charset="-122"/>
              </a:rPr>
              <a:pPr eaLnBrk="1" hangingPunct="1"/>
              <a:t>101</a:t>
            </a:fld>
            <a:endParaRPr lang="en-US" altLang="zh-CN">
              <a:ea typeface="方正舒体" pitchFamily="2" charset="-122"/>
            </a:endParaRPr>
          </a:p>
        </p:txBody>
      </p:sp>
      <p:sp>
        <p:nvSpPr>
          <p:cNvPr id="183299" name="Rectangle 2"/>
          <p:cNvSpPr>
            <a:spLocks noGrp="1" noRot="1" noChangeAspect="1" noChangeArrowheads="1" noTextEdit="1"/>
          </p:cNvSpPr>
          <p:nvPr>
            <p:ph type="sldImg"/>
          </p:nvPr>
        </p:nvSpPr>
        <p:spPr>
          <a:xfrm>
            <a:off x="1143000" y="685800"/>
            <a:ext cx="4573588" cy="3429000"/>
          </a:xfrm>
          <a:ln/>
        </p:spPr>
      </p:sp>
      <p:sp>
        <p:nvSpPr>
          <p:cNvPr id="183300" name="Rectangle 3"/>
          <p:cNvSpPr>
            <a:spLocks noGrp="1" noChangeArrowheads="1"/>
          </p:cNvSpPr>
          <p:nvPr>
            <p:ph type="body" idx="1"/>
          </p:nvPr>
        </p:nvSpPr>
        <p:spPr>
          <a:xfrm>
            <a:off x="686122" y="4343766"/>
            <a:ext cx="5485759" cy="4114069"/>
          </a:xfrm>
          <a:noFill/>
        </p:spPr>
        <p:txBody>
          <a:bodyPr/>
          <a:lstStyle/>
          <a:p>
            <a:pPr eaLnBrk="1" hangingPunct="1"/>
            <a:endParaRPr lang="zh-CN" altLang="zh-CN"/>
          </a:p>
        </p:txBody>
      </p:sp>
    </p:spTree>
    <p:extLst>
      <p:ext uri="{BB962C8B-B14F-4D97-AF65-F5344CB8AC3E}">
        <p14:creationId xmlns:p14="http://schemas.microsoft.com/office/powerpoint/2010/main" val="2581842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defTabSz="939097" eaLnBrk="0" hangingPunct="0">
              <a:defRPr>
                <a:solidFill>
                  <a:schemeClr val="tx1"/>
                </a:solidFill>
                <a:latin typeface="Arial" pitchFamily="34" charset="0"/>
                <a:ea typeface="宋体" pitchFamily="2" charset="-122"/>
              </a:defRPr>
            </a:lvl1pPr>
            <a:lvl2pPr marL="730061" indent="-280793" defTabSz="939097" eaLnBrk="0" hangingPunct="0">
              <a:defRPr>
                <a:solidFill>
                  <a:schemeClr val="tx1"/>
                </a:solidFill>
                <a:latin typeface="Arial" pitchFamily="34" charset="0"/>
                <a:ea typeface="宋体" pitchFamily="2" charset="-122"/>
              </a:defRPr>
            </a:lvl2pPr>
            <a:lvl3pPr marL="1123171" indent="-224634" defTabSz="939097" eaLnBrk="0" hangingPunct="0">
              <a:defRPr>
                <a:solidFill>
                  <a:schemeClr val="tx1"/>
                </a:solidFill>
                <a:latin typeface="Arial" pitchFamily="34" charset="0"/>
                <a:ea typeface="宋体" pitchFamily="2" charset="-122"/>
              </a:defRPr>
            </a:lvl3pPr>
            <a:lvl4pPr marL="1572440" indent="-224634" defTabSz="939097" eaLnBrk="0" hangingPunct="0">
              <a:defRPr>
                <a:solidFill>
                  <a:schemeClr val="tx1"/>
                </a:solidFill>
                <a:latin typeface="Arial" pitchFamily="34" charset="0"/>
                <a:ea typeface="宋体" pitchFamily="2" charset="-122"/>
              </a:defRPr>
            </a:lvl4pPr>
            <a:lvl5pPr marL="2021709" indent="-224634" defTabSz="939097" eaLnBrk="0" hangingPunct="0">
              <a:defRPr>
                <a:solidFill>
                  <a:schemeClr val="tx1"/>
                </a:solidFill>
                <a:latin typeface="Arial" pitchFamily="34" charset="0"/>
                <a:ea typeface="宋体" pitchFamily="2" charset="-122"/>
              </a:defRPr>
            </a:lvl5pPr>
            <a:lvl6pPr marL="2470978" indent="-224634" defTabSz="939097" eaLnBrk="0" fontAlgn="base" hangingPunct="0">
              <a:spcBef>
                <a:spcPct val="50000"/>
              </a:spcBef>
              <a:spcAft>
                <a:spcPct val="0"/>
              </a:spcAft>
              <a:defRPr>
                <a:solidFill>
                  <a:schemeClr val="tx1"/>
                </a:solidFill>
                <a:latin typeface="Arial" pitchFamily="34" charset="0"/>
                <a:ea typeface="宋体" pitchFamily="2" charset="-122"/>
              </a:defRPr>
            </a:lvl6pPr>
            <a:lvl7pPr marL="2920246" indent="-224634" defTabSz="939097" eaLnBrk="0" fontAlgn="base" hangingPunct="0">
              <a:spcBef>
                <a:spcPct val="50000"/>
              </a:spcBef>
              <a:spcAft>
                <a:spcPct val="0"/>
              </a:spcAft>
              <a:defRPr>
                <a:solidFill>
                  <a:schemeClr val="tx1"/>
                </a:solidFill>
                <a:latin typeface="Arial" pitchFamily="34" charset="0"/>
                <a:ea typeface="宋体" pitchFamily="2" charset="-122"/>
              </a:defRPr>
            </a:lvl7pPr>
            <a:lvl8pPr marL="3369515" indent="-224634" defTabSz="939097" eaLnBrk="0" fontAlgn="base" hangingPunct="0">
              <a:spcBef>
                <a:spcPct val="50000"/>
              </a:spcBef>
              <a:spcAft>
                <a:spcPct val="0"/>
              </a:spcAft>
              <a:defRPr>
                <a:solidFill>
                  <a:schemeClr val="tx1"/>
                </a:solidFill>
                <a:latin typeface="Arial" pitchFamily="34" charset="0"/>
                <a:ea typeface="宋体" pitchFamily="2" charset="-122"/>
              </a:defRPr>
            </a:lvl8pPr>
            <a:lvl9pPr marL="3818783" indent="-224634" defTabSz="939097"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B5CF5B26-AC33-425B-9E1B-FB56DC245B23}" type="slidenum">
              <a:rPr lang="en-US" altLang="zh-CN">
                <a:ea typeface="方正舒体" pitchFamily="2" charset="-122"/>
              </a:rPr>
              <a:pPr eaLnBrk="1" hangingPunct="1"/>
              <a:t>103</a:t>
            </a:fld>
            <a:endParaRPr lang="en-US" altLang="zh-CN">
              <a:ea typeface="方正舒体" pitchFamily="2" charset="-122"/>
            </a:endParaRPr>
          </a:p>
        </p:txBody>
      </p:sp>
      <p:sp>
        <p:nvSpPr>
          <p:cNvPr id="183299" name="Rectangle 2"/>
          <p:cNvSpPr>
            <a:spLocks noGrp="1" noRot="1" noChangeAspect="1" noChangeArrowheads="1" noTextEdit="1"/>
          </p:cNvSpPr>
          <p:nvPr>
            <p:ph type="sldImg"/>
          </p:nvPr>
        </p:nvSpPr>
        <p:spPr>
          <a:xfrm>
            <a:off x="1143000" y="685800"/>
            <a:ext cx="4573588" cy="3429000"/>
          </a:xfrm>
          <a:ln/>
        </p:spPr>
      </p:sp>
      <p:sp>
        <p:nvSpPr>
          <p:cNvPr id="183300" name="Rectangle 3"/>
          <p:cNvSpPr>
            <a:spLocks noGrp="1" noChangeArrowheads="1"/>
          </p:cNvSpPr>
          <p:nvPr>
            <p:ph type="body" idx="1"/>
          </p:nvPr>
        </p:nvSpPr>
        <p:spPr>
          <a:xfrm>
            <a:off x="686122" y="4343766"/>
            <a:ext cx="5485759" cy="4114069"/>
          </a:xfrm>
          <a:noFill/>
        </p:spPr>
        <p:txBody>
          <a:bodyPr/>
          <a:lstStyle/>
          <a:p>
            <a:pPr eaLnBrk="1" hangingPunct="1"/>
            <a:endParaRPr lang="zh-CN" altLang="zh-CN"/>
          </a:p>
        </p:txBody>
      </p:sp>
    </p:spTree>
    <p:extLst>
      <p:ext uri="{BB962C8B-B14F-4D97-AF65-F5344CB8AC3E}">
        <p14:creationId xmlns:p14="http://schemas.microsoft.com/office/powerpoint/2010/main" val="17554950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defTabSz="939097" eaLnBrk="0" hangingPunct="0">
              <a:defRPr>
                <a:solidFill>
                  <a:schemeClr val="tx1"/>
                </a:solidFill>
                <a:latin typeface="Arial" pitchFamily="34" charset="0"/>
                <a:ea typeface="宋体" pitchFamily="2" charset="-122"/>
              </a:defRPr>
            </a:lvl1pPr>
            <a:lvl2pPr marL="730061" indent="-280793" defTabSz="939097" eaLnBrk="0" hangingPunct="0">
              <a:defRPr>
                <a:solidFill>
                  <a:schemeClr val="tx1"/>
                </a:solidFill>
                <a:latin typeface="Arial" pitchFamily="34" charset="0"/>
                <a:ea typeface="宋体" pitchFamily="2" charset="-122"/>
              </a:defRPr>
            </a:lvl2pPr>
            <a:lvl3pPr marL="1123171" indent="-224634" defTabSz="939097" eaLnBrk="0" hangingPunct="0">
              <a:defRPr>
                <a:solidFill>
                  <a:schemeClr val="tx1"/>
                </a:solidFill>
                <a:latin typeface="Arial" pitchFamily="34" charset="0"/>
                <a:ea typeface="宋体" pitchFamily="2" charset="-122"/>
              </a:defRPr>
            </a:lvl3pPr>
            <a:lvl4pPr marL="1572440" indent="-224634" defTabSz="939097" eaLnBrk="0" hangingPunct="0">
              <a:defRPr>
                <a:solidFill>
                  <a:schemeClr val="tx1"/>
                </a:solidFill>
                <a:latin typeface="Arial" pitchFamily="34" charset="0"/>
                <a:ea typeface="宋体" pitchFamily="2" charset="-122"/>
              </a:defRPr>
            </a:lvl4pPr>
            <a:lvl5pPr marL="2021709" indent="-224634" defTabSz="939097" eaLnBrk="0" hangingPunct="0">
              <a:defRPr>
                <a:solidFill>
                  <a:schemeClr val="tx1"/>
                </a:solidFill>
                <a:latin typeface="Arial" pitchFamily="34" charset="0"/>
                <a:ea typeface="宋体" pitchFamily="2" charset="-122"/>
              </a:defRPr>
            </a:lvl5pPr>
            <a:lvl6pPr marL="2470978" indent="-224634" defTabSz="939097" eaLnBrk="0" fontAlgn="base" hangingPunct="0">
              <a:spcBef>
                <a:spcPct val="50000"/>
              </a:spcBef>
              <a:spcAft>
                <a:spcPct val="0"/>
              </a:spcAft>
              <a:defRPr>
                <a:solidFill>
                  <a:schemeClr val="tx1"/>
                </a:solidFill>
                <a:latin typeface="Arial" pitchFamily="34" charset="0"/>
                <a:ea typeface="宋体" pitchFamily="2" charset="-122"/>
              </a:defRPr>
            </a:lvl6pPr>
            <a:lvl7pPr marL="2920246" indent="-224634" defTabSz="939097" eaLnBrk="0" fontAlgn="base" hangingPunct="0">
              <a:spcBef>
                <a:spcPct val="50000"/>
              </a:spcBef>
              <a:spcAft>
                <a:spcPct val="0"/>
              </a:spcAft>
              <a:defRPr>
                <a:solidFill>
                  <a:schemeClr val="tx1"/>
                </a:solidFill>
                <a:latin typeface="Arial" pitchFamily="34" charset="0"/>
                <a:ea typeface="宋体" pitchFamily="2" charset="-122"/>
              </a:defRPr>
            </a:lvl7pPr>
            <a:lvl8pPr marL="3369515" indent="-224634" defTabSz="939097" eaLnBrk="0" fontAlgn="base" hangingPunct="0">
              <a:spcBef>
                <a:spcPct val="50000"/>
              </a:spcBef>
              <a:spcAft>
                <a:spcPct val="0"/>
              </a:spcAft>
              <a:defRPr>
                <a:solidFill>
                  <a:schemeClr val="tx1"/>
                </a:solidFill>
                <a:latin typeface="Arial" pitchFamily="34" charset="0"/>
                <a:ea typeface="宋体" pitchFamily="2" charset="-122"/>
              </a:defRPr>
            </a:lvl8pPr>
            <a:lvl9pPr marL="3818783" indent="-224634" defTabSz="939097"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B5CF5B26-AC33-425B-9E1B-FB56DC245B23}" type="slidenum">
              <a:rPr lang="en-US" altLang="zh-CN">
                <a:ea typeface="方正舒体" pitchFamily="2" charset="-122"/>
              </a:rPr>
              <a:pPr eaLnBrk="1" hangingPunct="1"/>
              <a:t>106</a:t>
            </a:fld>
            <a:endParaRPr lang="en-US" altLang="zh-CN">
              <a:ea typeface="方正舒体" pitchFamily="2" charset="-122"/>
            </a:endParaRPr>
          </a:p>
        </p:txBody>
      </p:sp>
      <p:sp>
        <p:nvSpPr>
          <p:cNvPr id="183299" name="Rectangle 2"/>
          <p:cNvSpPr>
            <a:spLocks noGrp="1" noRot="1" noChangeAspect="1" noChangeArrowheads="1" noTextEdit="1"/>
          </p:cNvSpPr>
          <p:nvPr>
            <p:ph type="sldImg"/>
          </p:nvPr>
        </p:nvSpPr>
        <p:spPr>
          <a:xfrm>
            <a:off x="1143000" y="685800"/>
            <a:ext cx="4573588" cy="3429000"/>
          </a:xfrm>
          <a:ln/>
        </p:spPr>
      </p:sp>
      <p:sp>
        <p:nvSpPr>
          <p:cNvPr id="183300" name="Rectangle 3"/>
          <p:cNvSpPr>
            <a:spLocks noGrp="1" noChangeArrowheads="1"/>
          </p:cNvSpPr>
          <p:nvPr>
            <p:ph type="body" idx="1"/>
          </p:nvPr>
        </p:nvSpPr>
        <p:spPr>
          <a:xfrm>
            <a:off x="686122" y="4343766"/>
            <a:ext cx="5485759" cy="4114069"/>
          </a:xfrm>
          <a:noFill/>
        </p:spPr>
        <p:txBody>
          <a:bodyPr/>
          <a:lstStyle/>
          <a:p>
            <a:pPr eaLnBrk="1" hangingPunct="1"/>
            <a:endParaRPr lang="zh-CN" altLang="zh-CN"/>
          </a:p>
        </p:txBody>
      </p:sp>
    </p:spTree>
    <p:extLst>
      <p:ext uri="{BB962C8B-B14F-4D97-AF65-F5344CB8AC3E}">
        <p14:creationId xmlns:p14="http://schemas.microsoft.com/office/powerpoint/2010/main" val="3268795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79D2F5AF-AFEA-2945-8708-40C7CC8612D7}" type="slidenum">
              <a:rPr kumimoji="0" lang="zh-CN" altLang="en-US" sz="1200">
                <a:solidFill>
                  <a:srgbClr val="000000"/>
                </a:solidFill>
                <a:latin typeface="Arial" charset="0"/>
              </a:rPr>
              <a:pPr>
                <a:buClr>
                  <a:srgbClr val="000000"/>
                </a:buClr>
              </a:pPr>
              <a:t>107</a:t>
            </a:fld>
            <a:endParaRPr kumimoji="0" lang="en-US" altLang="zh-CN" sz="1200">
              <a:solidFill>
                <a:srgbClr val="000000"/>
              </a:solidFill>
              <a:latin typeface="Arial"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4972091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defTabSz="939097" eaLnBrk="0" hangingPunct="0">
              <a:defRPr>
                <a:solidFill>
                  <a:schemeClr val="tx1"/>
                </a:solidFill>
                <a:latin typeface="Arial" pitchFamily="34" charset="0"/>
                <a:ea typeface="宋体" pitchFamily="2" charset="-122"/>
              </a:defRPr>
            </a:lvl1pPr>
            <a:lvl2pPr marL="730061" indent="-280793" defTabSz="939097" eaLnBrk="0" hangingPunct="0">
              <a:defRPr>
                <a:solidFill>
                  <a:schemeClr val="tx1"/>
                </a:solidFill>
                <a:latin typeface="Arial" pitchFamily="34" charset="0"/>
                <a:ea typeface="宋体" pitchFamily="2" charset="-122"/>
              </a:defRPr>
            </a:lvl2pPr>
            <a:lvl3pPr marL="1123171" indent="-224634" defTabSz="939097" eaLnBrk="0" hangingPunct="0">
              <a:defRPr>
                <a:solidFill>
                  <a:schemeClr val="tx1"/>
                </a:solidFill>
                <a:latin typeface="Arial" pitchFamily="34" charset="0"/>
                <a:ea typeface="宋体" pitchFamily="2" charset="-122"/>
              </a:defRPr>
            </a:lvl3pPr>
            <a:lvl4pPr marL="1572440" indent="-224634" defTabSz="939097" eaLnBrk="0" hangingPunct="0">
              <a:defRPr>
                <a:solidFill>
                  <a:schemeClr val="tx1"/>
                </a:solidFill>
                <a:latin typeface="Arial" pitchFamily="34" charset="0"/>
                <a:ea typeface="宋体" pitchFamily="2" charset="-122"/>
              </a:defRPr>
            </a:lvl4pPr>
            <a:lvl5pPr marL="2021709" indent="-224634" defTabSz="939097" eaLnBrk="0" hangingPunct="0">
              <a:defRPr>
                <a:solidFill>
                  <a:schemeClr val="tx1"/>
                </a:solidFill>
                <a:latin typeface="Arial" pitchFamily="34" charset="0"/>
                <a:ea typeface="宋体" pitchFamily="2" charset="-122"/>
              </a:defRPr>
            </a:lvl5pPr>
            <a:lvl6pPr marL="2470978" indent="-224634" defTabSz="939097" eaLnBrk="0" fontAlgn="base" hangingPunct="0">
              <a:spcBef>
                <a:spcPct val="50000"/>
              </a:spcBef>
              <a:spcAft>
                <a:spcPct val="0"/>
              </a:spcAft>
              <a:defRPr>
                <a:solidFill>
                  <a:schemeClr val="tx1"/>
                </a:solidFill>
                <a:latin typeface="Arial" pitchFamily="34" charset="0"/>
                <a:ea typeface="宋体" pitchFamily="2" charset="-122"/>
              </a:defRPr>
            </a:lvl6pPr>
            <a:lvl7pPr marL="2920246" indent="-224634" defTabSz="939097" eaLnBrk="0" fontAlgn="base" hangingPunct="0">
              <a:spcBef>
                <a:spcPct val="50000"/>
              </a:spcBef>
              <a:spcAft>
                <a:spcPct val="0"/>
              </a:spcAft>
              <a:defRPr>
                <a:solidFill>
                  <a:schemeClr val="tx1"/>
                </a:solidFill>
                <a:latin typeface="Arial" pitchFamily="34" charset="0"/>
                <a:ea typeface="宋体" pitchFamily="2" charset="-122"/>
              </a:defRPr>
            </a:lvl7pPr>
            <a:lvl8pPr marL="3369515" indent="-224634" defTabSz="939097" eaLnBrk="0" fontAlgn="base" hangingPunct="0">
              <a:spcBef>
                <a:spcPct val="50000"/>
              </a:spcBef>
              <a:spcAft>
                <a:spcPct val="0"/>
              </a:spcAft>
              <a:defRPr>
                <a:solidFill>
                  <a:schemeClr val="tx1"/>
                </a:solidFill>
                <a:latin typeface="Arial" pitchFamily="34" charset="0"/>
                <a:ea typeface="宋体" pitchFamily="2" charset="-122"/>
              </a:defRPr>
            </a:lvl8pPr>
            <a:lvl9pPr marL="3818783" indent="-224634" defTabSz="939097"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B5CF5B26-AC33-425B-9E1B-FB56DC245B23}" type="slidenum">
              <a:rPr lang="en-US" altLang="zh-CN">
                <a:ea typeface="方正舒体" pitchFamily="2" charset="-122"/>
              </a:rPr>
              <a:pPr eaLnBrk="1" hangingPunct="1"/>
              <a:t>108</a:t>
            </a:fld>
            <a:endParaRPr lang="en-US" altLang="zh-CN">
              <a:ea typeface="方正舒体" pitchFamily="2" charset="-122"/>
            </a:endParaRPr>
          </a:p>
        </p:txBody>
      </p:sp>
      <p:sp>
        <p:nvSpPr>
          <p:cNvPr id="183299" name="Rectangle 2"/>
          <p:cNvSpPr>
            <a:spLocks noGrp="1" noRot="1" noChangeAspect="1" noChangeArrowheads="1" noTextEdit="1"/>
          </p:cNvSpPr>
          <p:nvPr>
            <p:ph type="sldImg"/>
          </p:nvPr>
        </p:nvSpPr>
        <p:spPr>
          <a:xfrm>
            <a:off x="1143000" y="685800"/>
            <a:ext cx="4573588" cy="3429000"/>
          </a:xfrm>
          <a:ln/>
        </p:spPr>
      </p:sp>
      <p:sp>
        <p:nvSpPr>
          <p:cNvPr id="183300" name="Rectangle 3"/>
          <p:cNvSpPr>
            <a:spLocks noGrp="1" noChangeArrowheads="1"/>
          </p:cNvSpPr>
          <p:nvPr>
            <p:ph type="body" idx="1"/>
          </p:nvPr>
        </p:nvSpPr>
        <p:spPr>
          <a:xfrm>
            <a:off x="686122" y="4343766"/>
            <a:ext cx="5485759" cy="4114069"/>
          </a:xfrm>
          <a:noFill/>
        </p:spPr>
        <p:txBody>
          <a:bodyPr/>
          <a:lstStyle/>
          <a:p>
            <a:pPr eaLnBrk="1" hangingPunct="1"/>
            <a:endParaRPr lang="zh-CN" altLang="zh-CN"/>
          </a:p>
        </p:txBody>
      </p:sp>
    </p:spTree>
    <p:extLst>
      <p:ext uri="{BB962C8B-B14F-4D97-AF65-F5344CB8AC3E}">
        <p14:creationId xmlns:p14="http://schemas.microsoft.com/office/powerpoint/2010/main" val="22151582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F590C3EA-DD8E-6A44-B355-BA429355E7AA}" type="slidenum">
              <a:rPr kumimoji="0" lang="zh-CN" altLang="en-US" sz="1200">
                <a:solidFill>
                  <a:srgbClr val="000000"/>
                </a:solidFill>
                <a:latin typeface="Arial" charset="0"/>
              </a:rPr>
              <a:pPr>
                <a:buClr>
                  <a:srgbClr val="000000"/>
                </a:buClr>
              </a:pPr>
              <a:t>109</a:t>
            </a:fld>
            <a:endParaRPr kumimoji="0" lang="en-US" altLang="zh-CN" sz="1200">
              <a:solidFill>
                <a:srgbClr val="000000"/>
              </a:solidFill>
              <a:latin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3523904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F590C3EA-DD8E-6A44-B355-BA429355E7AA}" type="slidenum">
              <a:rPr kumimoji="0" lang="zh-CN" altLang="en-US" sz="1200">
                <a:solidFill>
                  <a:srgbClr val="000000"/>
                </a:solidFill>
                <a:latin typeface="Arial" charset="0"/>
              </a:rPr>
              <a:pPr>
                <a:buClr>
                  <a:srgbClr val="000000"/>
                </a:buClr>
              </a:pPr>
              <a:t>110</a:t>
            </a:fld>
            <a:endParaRPr kumimoji="0" lang="en-US" altLang="zh-CN" sz="1200">
              <a:solidFill>
                <a:srgbClr val="000000"/>
              </a:solidFill>
              <a:latin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2720864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F590C3EA-DD8E-6A44-B355-BA429355E7AA}" type="slidenum">
              <a:rPr kumimoji="0" lang="zh-CN" altLang="en-US" sz="1200">
                <a:solidFill>
                  <a:srgbClr val="000000"/>
                </a:solidFill>
                <a:latin typeface="Arial" charset="0"/>
              </a:rPr>
              <a:pPr>
                <a:buClr>
                  <a:srgbClr val="000000"/>
                </a:buClr>
              </a:pPr>
              <a:t>111</a:t>
            </a:fld>
            <a:endParaRPr kumimoji="0" lang="en-US" altLang="zh-CN" sz="1200">
              <a:solidFill>
                <a:srgbClr val="000000"/>
              </a:solidFill>
              <a:latin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19949273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F590C3EA-DD8E-6A44-B355-BA429355E7AA}" type="slidenum">
              <a:rPr kumimoji="0" lang="zh-CN" altLang="en-US" sz="1200">
                <a:solidFill>
                  <a:srgbClr val="000000"/>
                </a:solidFill>
                <a:latin typeface="Arial" charset="0"/>
              </a:rPr>
              <a:pPr>
                <a:buClr>
                  <a:srgbClr val="000000"/>
                </a:buClr>
              </a:pPr>
              <a:t>112</a:t>
            </a:fld>
            <a:endParaRPr kumimoji="0" lang="en-US" altLang="zh-CN" sz="1200">
              <a:solidFill>
                <a:srgbClr val="000000"/>
              </a:solidFill>
              <a:latin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31368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纠正两个误区：</a:t>
            </a:r>
            <a:endParaRPr lang="en-US" altLang="zh-CN"/>
          </a:p>
          <a:p>
            <a:r>
              <a:rPr lang="en-US" altLang="zh-CN"/>
              <a:t>TTM</a:t>
            </a:r>
          </a:p>
          <a:p>
            <a:r>
              <a:rPr lang="en-US" altLang="zh-CN"/>
              <a:t>TTP</a:t>
            </a:r>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10</a:t>
            </a:fld>
            <a:endParaRPr lang="zh-CN" altLang="en-US"/>
          </a:p>
        </p:txBody>
      </p:sp>
    </p:spTree>
    <p:extLst>
      <p:ext uri="{BB962C8B-B14F-4D97-AF65-F5344CB8AC3E}">
        <p14:creationId xmlns:p14="http://schemas.microsoft.com/office/powerpoint/2010/main" val="3535470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defTabSz="939097" eaLnBrk="0" hangingPunct="0">
              <a:defRPr>
                <a:solidFill>
                  <a:schemeClr val="tx1"/>
                </a:solidFill>
                <a:latin typeface="Arial" pitchFamily="34" charset="0"/>
                <a:ea typeface="宋体" pitchFamily="2" charset="-122"/>
              </a:defRPr>
            </a:lvl1pPr>
            <a:lvl2pPr marL="730061" indent="-280793" defTabSz="939097" eaLnBrk="0" hangingPunct="0">
              <a:defRPr>
                <a:solidFill>
                  <a:schemeClr val="tx1"/>
                </a:solidFill>
                <a:latin typeface="Arial" pitchFamily="34" charset="0"/>
                <a:ea typeface="宋体" pitchFamily="2" charset="-122"/>
              </a:defRPr>
            </a:lvl2pPr>
            <a:lvl3pPr marL="1123171" indent="-224634" defTabSz="939097" eaLnBrk="0" hangingPunct="0">
              <a:defRPr>
                <a:solidFill>
                  <a:schemeClr val="tx1"/>
                </a:solidFill>
                <a:latin typeface="Arial" pitchFamily="34" charset="0"/>
                <a:ea typeface="宋体" pitchFamily="2" charset="-122"/>
              </a:defRPr>
            </a:lvl3pPr>
            <a:lvl4pPr marL="1572440" indent="-224634" defTabSz="939097" eaLnBrk="0" hangingPunct="0">
              <a:defRPr>
                <a:solidFill>
                  <a:schemeClr val="tx1"/>
                </a:solidFill>
                <a:latin typeface="Arial" pitchFamily="34" charset="0"/>
                <a:ea typeface="宋体" pitchFamily="2" charset="-122"/>
              </a:defRPr>
            </a:lvl4pPr>
            <a:lvl5pPr marL="2021709" indent="-224634" defTabSz="939097" eaLnBrk="0" hangingPunct="0">
              <a:defRPr>
                <a:solidFill>
                  <a:schemeClr val="tx1"/>
                </a:solidFill>
                <a:latin typeface="Arial" pitchFamily="34" charset="0"/>
                <a:ea typeface="宋体" pitchFamily="2" charset="-122"/>
              </a:defRPr>
            </a:lvl5pPr>
            <a:lvl6pPr marL="2470978" indent="-224634" defTabSz="939097" eaLnBrk="0" fontAlgn="base" hangingPunct="0">
              <a:spcBef>
                <a:spcPct val="50000"/>
              </a:spcBef>
              <a:spcAft>
                <a:spcPct val="0"/>
              </a:spcAft>
              <a:defRPr>
                <a:solidFill>
                  <a:schemeClr val="tx1"/>
                </a:solidFill>
                <a:latin typeface="Arial" pitchFamily="34" charset="0"/>
                <a:ea typeface="宋体" pitchFamily="2" charset="-122"/>
              </a:defRPr>
            </a:lvl6pPr>
            <a:lvl7pPr marL="2920246" indent="-224634" defTabSz="939097" eaLnBrk="0" fontAlgn="base" hangingPunct="0">
              <a:spcBef>
                <a:spcPct val="50000"/>
              </a:spcBef>
              <a:spcAft>
                <a:spcPct val="0"/>
              </a:spcAft>
              <a:defRPr>
                <a:solidFill>
                  <a:schemeClr val="tx1"/>
                </a:solidFill>
                <a:latin typeface="Arial" pitchFamily="34" charset="0"/>
                <a:ea typeface="宋体" pitchFamily="2" charset="-122"/>
              </a:defRPr>
            </a:lvl7pPr>
            <a:lvl8pPr marL="3369515" indent="-224634" defTabSz="939097" eaLnBrk="0" fontAlgn="base" hangingPunct="0">
              <a:spcBef>
                <a:spcPct val="50000"/>
              </a:spcBef>
              <a:spcAft>
                <a:spcPct val="0"/>
              </a:spcAft>
              <a:defRPr>
                <a:solidFill>
                  <a:schemeClr val="tx1"/>
                </a:solidFill>
                <a:latin typeface="Arial" pitchFamily="34" charset="0"/>
                <a:ea typeface="宋体" pitchFamily="2" charset="-122"/>
              </a:defRPr>
            </a:lvl8pPr>
            <a:lvl9pPr marL="3818783" indent="-224634" defTabSz="939097"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1E5A4E3E-DBC2-41FB-8C0D-15631F673FA0}" type="slidenum">
              <a:rPr lang="en-US" altLang="zh-CN">
                <a:ea typeface="方正舒体" pitchFamily="2" charset="-122"/>
              </a:rPr>
              <a:pPr eaLnBrk="1" hangingPunct="1"/>
              <a:t>113</a:t>
            </a:fld>
            <a:endParaRPr lang="en-US" altLang="zh-CN">
              <a:ea typeface="方正舒体" pitchFamily="2" charset="-122"/>
            </a:endParaRPr>
          </a:p>
        </p:txBody>
      </p:sp>
      <p:sp>
        <p:nvSpPr>
          <p:cNvPr id="187395" name="Rectangle 2"/>
          <p:cNvSpPr>
            <a:spLocks noGrp="1" noRot="1" noChangeAspect="1" noChangeArrowheads="1" noTextEdit="1"/>
          </p:cNvSpPr>
          <p:nvPr>
            <p:ph type="sldImg"/>
          </p:nvPr>
        </p:nvSpPr>
        <p:spPr>
          <a:xfrm>
            <a:off x="1143000" y="685800"/>
            <a:ext cx="4573588" cy="3429000"/>
          </a:xfrm>
          <a:ln/>
        </p:spPr>
      </p:sp>
      <p:sp>
        <p:nvSpPr>
          <p:cNvPr id="187396" name="Rectangle 3"/>
          <p:cNvSpPr>
            <a:spLocks noGrp="1" noChangeArrowheads="1"/>
          </p:cNvSpPr>
          <p:nvPr>
            <p:ph type="body" idx="1"/>
          </p:nvPr>
        </p:nvSpPr>
        <p:spPr>
          <a:xfrm>
            <a:off x="686122" y="4343766"/>
            <a:ext cx="5485759" cy="4114069"/>
          </a:xfrm>
          <a:noFill/>
        </p:spPr>
        <p:txBody>
          <a:bodyPr lIns="82944" tIns="41472" rIns="82944" bIns="41472"/>
          <a:lstStyle/>
          <a:p>
            <a:pPr eaLnBrk="1" hangingPunct="1"/>
            <a:endParaRPr lang="zh-CN" altLang="zh-CN"/>
          </a:p>
        </p:txBody>
      </p:sp>
    </p:spTree>
    <p:extLst>
      <p:ext uri="{BB962C8B-B14F-4D97-AF65-F5344CB8AC3E}">
        <p14:creationId xmlns:p14="http://schemas.microsoft.com/office/powerpoint/2010/main" val="4684568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F590C3EA-DD8E-6A44-B355-BA429355E7AA}" type="slidenum">
              <a:rPr kumimoji="0" lang="zh-CN" altLang="en-US" sz="1200">
                <a:solidFill>
                  <a:srgbClr val="000000"/>
                </a:solidFill>
                <a:latin typeface="Arial" charset="0"/>
              </a:rPr>
              <a:pPr>
                <a:buClr>
                  <a:srgbClr val="000000"/>
                </a:buClr>
              </a:pPr>
              <a:t>114</a:t>
            </a:fld>
            <a:endParaRPr kumimoji="0" lang="en-US" altLang="zh-CN" sz="1200">
              <a:solidFill>
                <a:srgbClr val="000000"/>
              </a:solidFill>
              <a:latin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13158574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F590C3EA-DD8E-6A44-B355-BA429355E7AA}" type="slidenum">
              <a:rPr kumimoji="0" lang="zh-CN" altLang="en-US" sz="1200">
                <a:solidFill>
                  <a:srgbClr val="000000"/>
                </a:solidFill>
                <a:latin typeface="Arial" charset="0"/>
              </a:rPr>
              <a:pPr>
                <a:buClr>
                  <a:srgbClr val="000000"/>
                </a:buClr>
              </a:pPr>
              <a:t>115</a:t>
            </a:fld>
            <a:endParaRPr kumimoji="0" lang="en-US" altLang="zh-CN" sz="1200">
              <a:solidFill>
                <a:srgbClr val="000000"/>
              </a:solidFill>
              <a:latin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4132427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119</a:t>
            </a:fld>
            <a:endParaRPr lang="zh-CN" altLang="en-US"/>
          </a:p>
        </p:txBody>
      </p:sp>
    </p:spTree>
    <p:extLst>
      <p:ext uri="{BB962C8B-B14F-4D97-AF65-F5344CB8AC3E}">
        <p14:creationId xmlns:p14="http://schemas.microsoft.com/office/powerpoint/2010/main" val="14444793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p:cNvSpPr>
          <p:nvPr>
            <p:ph type="sldImg"/>
          </p:nvPr>
        </p:nvSpPr>
        <p:spPr>
          <a:ln/>
        </p:spPr>
      </p:sp>
      <p:sp>
        <p:nvSpPr>
          <p:cNvPr id="165890"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
        <p:nvSpPr>
          <p:cNvPr id="165891"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4A57B1F8-71E1-2C40-BE9F-652D1360B012}" type="slidenum">
              <a:rPr kumimoji="0" lang="zh-CN" altLang="en-US" sz="1200">
                <a:solidFill>
                  <a:srgbClr val="000000"/>
                </a:solidFill>
                <a:latin typeface="Arial" charset="0"/>
              </a:rPr>
              <a:pPr>
                <a:buClr>
                  <a:srgbClr val="000000"/>
                </a:buClr>
              </a:pPr>
              <a:t>123</a:t>
            </a:fld>
            <a:endParaRPr kumimoji="0" lang="en-US" altLang="zh-CN" sz="1200">
              <a:solidFill>
                <a:srgbClr val="000000"/>
              </a:solidFill>
              <a:latin typeface="Arial" charset="0"/>
            </a:endParaRPr>
          </a:p>
        </p:txBody>
      </p:sp>
    </p:spTree>
    <p:extLst>
      <p:ext uri="{BB962C8B-B14F-4D97-AF65-F5344CB8AC3E}">
        <p14:creationId xmlns:p14="http://schemas.microsoft.com/office/powerpoint/2010/main" val="29515187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p:cNvSpPr>
          <p:nvPr>
            <p:ph type="sldImg"/>
          </p:nvPr>
        </p:nvSpPr>
        <p:spPr>
          <a:ln/>
        </p:spPr>
      </p:sp>
      <p:sp>
        <p:nvSpPr>
          <p:cNvPr id="165890"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
        <p:nvSpPr>
          <p:cNvPr id="165891"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4A57B1F8-71E1-2C40-BE9F-652D1360B012}" type="slidenum">
              <a:rPr kumimoji="0" lang="zh-CN" altLang="en-US" sz="1200">
                <a:solidFill>
                  <a:srgbClr val="000000"/>
                </a:solidFill>
                <a:latin typeface="Arial" charset="0"/>
              </a:rPr>
              <a:pPr>
                <a:buClr>
                  <a:srgbClr val="000000"/>
                </a:buClr>
              </a:pPr>
              <a:t>124</a:t>
            </a:fld>
            <a:endParaRPr kumimoji="0" lang="en-US" altLang="zh-CN" sz="1200">
              <a:solidFill>
                <a:srgbClr val="000000"/>
              </a:solidFill>
              <a:latin typeface="Arial" charset="0"/>
            </a:endParaRPr>
          </a:p>
        </p:txBody>
      </p:sp>
    </p:spTree>
    <p:extLst>
      <p:ext uri="{BB962C8B-B14F-4D97-AF65-F5344CB8AC3E}">
        <p14:creationId xmlns:p14="http://schemas.microsoft.com/office/powerpoint/2010/main" val="24985432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8166878A-988B-9843-A1BB-B31F43BC0A9E}" type="slidenum">
              <a:rPr kumimoji="0" lang="zh-CN" altLang="en-US" sz="1200">
                <a:solidFill>
                  <a:srgbClr val="000000"/>
                </a:solidFill>
                <a:latin typeface="Arial" charset="0"/>
              </a:rPr>
              <a:pPr>
                <a:buClr>
                  <a:srgbClr val="000000"/>
                </a:buClr>
              </a:pPr>
              <a:t>125</a:t>
            </a:fld>
            <a:endParaRPr kumimoji="0" lang="en-US" altLang="zh-CN" sz="1200">
              <a:solidFill>
                <a:srgbClr val="000000"/>
              </a:solidFill>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271027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0000"/>
              </a:buClr>
            </a:pPr>
            <a:fld id="{8376FA49-FE87-DB46-94B2-12D21301EFBB}" type="slidenum">
              <a:rPr kumimoji="0" lang="zh-CN" altLang="en-US" sz="1200">
                <a:solidFill>
                  <a:srgbClr val="000000"/>
                </a:solidFill>
                <a:latin typeface="Arial" charset="0"/>
              </a:rPr>
              <a:pPr>
                <a:buClr>
                  <a:srgbClr val="000000"/>
                </a:buClr>
              </a:pPr>
              <a:t>129</a:t>
            </a:fld>
            <a:endParaRPr kumimoji="0" lang="en-US" altLang="zh-CN" sz="1200">
              <a:solidFill>
                <a:srgbClr val="000000"/>
              </a:solidFill>
              <a:latin typeface="Arial"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695517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bg1"/>
                </a:solidFill>
                <a:latin typeface="FrutigerNext LT Regular" charset="0"/>
                <a:ea typeface="ＭＳ Ｐゴシック" charset="0"/>
                <a:cs typeface="ＭＳ Ｐゴシック" charset="0"/>
              </a:defRPr>
            </a:lvl1pPr>
            <a:lvl2pPr marL="762513" indent="-293274">
              <a:defRPr kumimoji="1" sz="1400">
                <a:solidFill>
                  <a:schemeClr val="bg1"/>
                </a:solidFill>
                <a:latin typeface="FrutigerNext LT Regular" charset="0"/>
                <a:ea typeface="ＭＳ Ｐゴシック" charset="0"/>
                <a:cs typeface="ＭＳ Ｐゴシック" charset="0"/>
              </a:defRPr>
            </a:lvl2pPr>
            <a:lvl3pPr marL="1173098" indent="-234620">
              <a:defRPr kumimoji="1" sz="1400">
                <a:solidFill>
                  <a:schemeClr val="bg1"/>
                </a:solidFill>
                <a:latin typeface="FrutigerNext LT Regular" charset="0"/>
                <a:ea typeface="ＭＳ Ｐゴシック" charset="0"/>
                <a:cs typeface="ＭＳ Ｐゴシック" charset="0"/>
              </a:defRPr>
            </a:lvl3pPr>
            <a:lvl4pPr marL="1642337" indent="-234620">
              <a:defRPr kumimoji="1" sz="1400">
                <a:solidFill>
                  <a:schemeClr val="bg1"/>
                </a:solidFill>
                <a:latin typeface="FrutigerNext LT Regular" charset="0"/>
                <a:ea typeface="ＭＳ Ｐゴシック" charset="0"/>
                <a:cs typeface="ＭＳ Ｐゴシック" charset="0"/>
              </a:defRPr>
            </a:lvl4pPr>
            <a:lvl5pPr marL="2111576" indent="-234620">
              <a:defRPr kumimoji="1" sz="1400">
                <a:solidFill>
                  <a:schemeClr val="bg1"/>
                </a:solidFill>
                <a:latin typeface="FrutigerNext LT Regular" charset="0"/>
                <a:ea typeface="ＭＳ Ｐゴシック" charset="0"/>
                <a:cs typeface="ＭＳ Ｐゴシック" charset="0"/>
              </a:defRPr>
            </a:lvl5pPr>
            <a:lvl6pPr marL="2580815"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3050054"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519293"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988532" indent="-23462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fld id="{0487239A-4FBD-BE41-9674-52C5F5D19F1B}" type="slidenum">
              <a:rPr kumimoji="0" lang="zh-CN" altLang="en-US" sz="1200">
                <a:solidFill>
                  <a:schemeClr val="tx1"/>
                </a:solidFill>
                <a:latin typeface="Arial" charset="0"/>
                <a:cs typeface="MS PGothic" charset="0"/>
              </a:rPr>
              <a:pPr/>
              <a:t>130</a:t>
            </a:fld>
            <a:endParaRPr kumimoji="0" lang="en-US" altLang="zh-CN" sz="1200">
              <a:solidFill>
                <a:schemeClr val="tx1"/>
              </a:solidFill>
              <a:latin typeface="Arial" charset="0"/>
              <a:cs typeface="MS PGothic" charset="0"/>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ea typeface="宋体" charset="0"/>
            </a:endParaRPr>
          </a:p>
        </p:txBody>
      </p:sp>
    </p:spTree>
    <p:extLst>
      <p:ext uri="{BB962C8B-B14F-4D97-AF65-F5344CB8AC3E}">
        <p14:creationId xmlns:p14="http://schemas.microsoft.com/office/powerpoint/2010/main" val="11903143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131</a:t>
            </a:fld>
            <a:endParaRPr lang="zh-CN" altLang="en-US"/>
          </a:p>
        </p:txBody>
      </p:sp>
    </p:spTree>
    <p:extLst>
      <p:ext uri="{BB962C8B-B14F-4D97-AF65-F5344CB8AC3E}">
        <p14:creationId xmlns:p14="http://schemas.microsoft.com/office/powerpoint/2010/main" val="192636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纠正两个误区：</a:t>
            </a:r>
            <a:endParaRPr lang="en-US" altLang="zh-CN"/>
          </a:p>
          <a:p>
            <a:r>
              <a:rPr lang="en-US" altLang="zh-CN"/>
              <a:t>TTM</a:t>
            </a:r>
          </a:p>
          <a:p>
            <a:r>
              <a:rPr lang="en-US" altLang="zh-CN"/>
              <a:t>TTP</a:t>
            </a:r>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11</a:t>
            </a:fld>
            <a:endParaRPr lang="zh-CN" altLang="en-US"/>
          </a:p>
        </p:txBody>
      </p:sp>
    </p:spTree>
    <p:extLst>
      <p:ext uri="{BB962C8B-B14F-4D97-AF65-F5344CB8AC3E}">
        <p14:creationId xmlns:p14="http://schemas.microsoft.com/office/powerpoint/2010/main" val="292900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442DB15-E071-45CE-A3B9-01012F114A8E}" type="slidenum">
              <a:rPr lang="zh-CN" altLang="en-US" smtClean="0"/>
              <a:pPr>
                <a:defRPr/>
              </a:pPr>
              <a:t>12</a:t>
            </a:fld>
            <a:endParaRPr lang="zh-CN" altLang="en-US"/>
          </a:p>
        </p:txBody>
      </p:sp>
    </p:spTree>
    <p:extLst>
      <p:ext uri="{BB962C8B-B14F-4D97-AF65-F5344CB8AC3E}">
        <p14:creationId xmlns:p14="http://schemas.microsoft.com/office/powerpoint/2010/main" val="265135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5962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55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3021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95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2716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23528" y="260648"/>
            <a:ext cx="8353425" cy="576064"/>
          </a:xfrm>
          <a:prstGeom prst="rect">
            <a:avLst/>
          </a:prstGeom>
          <a:ln>
            <a:noFill/>
          </a:ln>
        </p:spPr>
        <p:txBody>
          <a:bodyPr vert="horz" lIns="91440" tIns="45720" rIns="91440" bIns="45720" rtlCol="0" anchor="ctr">
            <a:noAutofit/>
          </a:bodyPr>
          <a:lstStyle/>
          <a:p>
            <a:r>
              <a:rPr kumimoji="1" lang="zh-CN" altLang="en-US" dirty="0"/>
              <a:t>单击此处编辑母版标题样式</a:t>
            </a:r>
          </a:p>
        </p:txBody>
      </p:sp>
      <p:sp>
        <p:nvSpPr>
          <p:cNvPr id="3" name="文本占位符 2"/>
          <p:cNvSpPr>
            <a:spLocks noGrp="1"/>
          </p:cNvSpPr>
          <p:nvPr>
            <p:ph type="body" idx="1"/>
          </p:nvPr>
        </p:nvSpPr>
        <p:spPr>
          <a:xfrm>
            <a:off x="395288" y="1052513"/>
            <a:ext cx="8353424" cy="5124450"/>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6" name="幻灯片编号占位符 5"/>
          <p:cNvSpPr>
            <a:spLocks noGrp="1"/>
          </p:cNvSpPr>
          <p:nvPr>
            <p:ph type="sldNum" sz="quarter" idx="4"/>
          </p:nvPr>
        </p:nvSpPr>
        <p:spPr>
          <a:xfrm>
            <a:off x="3543300" y="6376243"/>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80329132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hf hdr="0" ftr="0" dt="0"/>
  <p:txStyles>
    <p:titleStyle>
      <a:lvl1pPr algn="l" defTabSz="914400" rtl="0" eaLnBrk="1" latinLnBrk="0" hangingPunct="1">
        <a:lnSpc>
          <a:spcPct val="90000"/>
        </a:lnSpc>
        <a:spcBef>
          <a:spcPct val="0"/>
        </a:spcBef>
        <a:buNone/>
        <a:defRPr sz="2800" b="1" i="0" kern="1200">
          <a:solidFill>
            <a:schemeClr val="tx1">
              <a:lumMod val="75000"/>
              <a:lumOff val="25000"/>
            </a:schemeClr>
          </a:solidFill>
          <a:latin typeface="Microsoft YaHei" charset="-122"/>
          <a:ea typeface="Microsoft YaHei" charset="-122"/>
          <a:cs typeface="Microsoft YaHei" charset="-122"/>
        </a:defRPr>
      </a:lvl1pPr>
    </p:titleStyle>
    <p:bodyStyle>
      <a:lvl1pPr marL="228600" indent="-228600" algn="l" defTabSz="914400" rtl="0" eaLnBrk="1" latinLnBrk="0" hangingPunct="1">
        <a:lnSpc>
          <a:spcPct val="100000"/>
        </a:lnSpc>
        <a:spcBef>
          <a:spcPts val="1000"/>
        </a:spcBef>
        <a:buFont typeface="Arial"/>
        <a:buChar char="•"/>
        <a:defRPr sz="1800" kern="1200">
          <a:solidFill>
            <a:schemeClr val="tx1"/>
          </a:solidFill>
          <a:latin typeface="Microsoft YaHei" charset="-122"/>
          <a:ea typeface="Microsoft YaHei" charset="-122"/>
          <a:cs typeface="Microsoft YaHei" charset="-122"/>
        </a:defRPr>
      </a:lvl1pPr>
      <a:lvl2pPr marL="685800" indent="-228600" algn="l" defTabSz="914400" rtl="0" eaLnBrk="1" latinLnBrk="0" hangingPunct="1">
        <a:lnSpc>
          <a:spcPct val="100000"/>
        </a:lnSpc>
        <a:spcBef>
          <a:spcPts val="500"/>
        </a:spcBef>
        <a:buFont typeface="Arial"/>
        <a:buChar char="•"/>
        <a:defRPr sz="1800" kern="1200">
          <a:solidFill>
            <a:schemeClr val="tx1"/>
          </a:solidFill>
          <a:latin typeface="Microsoft YaHei" charset="-122"/>
          <a:ea typeface="Microsoft YaHei" charset="-122"/>
          <a:cs typeface="Microsoft YaHei" charset="-122"/>
        </a:defRPr>
      </a:lvl2pPr>
      <a:lvl3pPr marL="1143000" indent="-228600" algn="l" defTabSz="914400" rtl="0" eaLnBrk="1" latinLnBrk="0" hangingPunct="1">
        <a:lnSpc>
          <a:spcPct val="100000"/>
        </a:lnSpc>
        <a:spcBef>
          <a:spcPts val="500"/>
        </a:spcBef>
        <a:buFont typeface="Arial"/>
        <a:buChar char="•"/>
        <a:defRPr sz="1800" kern="1200">
          <a:solidFill>
            <a:schemeClr val="tx1"/>
          </a:solidFill>
          <a:latin typeface="Microsoft YaHei" charset="-122"/>
          <a:ea typeface="Microsoft YaHei" charset="-122"/>
          <a:cs typeface="Microsoft YaHei" charset="-122"/>
        </a:defRPr>
      </a:lvl3pPr>
      <a:lvl4pPr marL="1600200" indent="-228600" algn="l" defTabSz="914400" rtl="0" eaLnBrk="1" latinLnBrk="0" hangingPunct="1">
        <a:lnSpc>
          <a:spcPct val="100000"/>
        </a:lnSpc>
        <a:spcBef>
          <a:spcPts val="500"/>
        </a:spcBef>
        <a:buFont typeface="Arial"/>
        <a:buChar char="•"/>
        <a:defRPr sz="1800" kern="1200">
          <a:solidFill>
            <a:schemeClr val="tx1"/>
          </a:solidFill>
          <a:latin typeface="Microsoft YaHei" charset="-122"/>
          <a:ea typeface="Microsoft YaHei" charset="-122"/>
          <a:cs typeface="Microsoft YaHei" charset="-122"/>
        </a:defRPr>
      </a:lvl4pPr>
      <a:lvl5pPr marL="2057400" indent="-228600" algn="l" defTabSz="914400" rtl="0" eaLnBrk="1" latinLnBrk="0" hangingPunct="1">
        <a:lnSpc>
          <a:spcPct val="100000"/>
        </a:lnSpc>
        <a:spcBef>
          <a:spcPts val="500"/>
        </a:spcBef>
        <a:buFont typeface="Arial"/>
        <a:buChar char="•"/>
        <a:defRPr sz="1800" kern="1200">
          <a:solidFill>
            <a:schemeClr val="tx1"/>
          </a:solidFill>
          <a:latin typeface="Microsoft YaHei" charset="-122"/>
          <a:ea typeface="Microsoft YaHei" charset="-122"/>
          <a:cs typeface="Microsoft YaHei" charset="-122"/>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249" userDrawn="1">
          <p15:clr>
            <a:srgbClr val="F26B43"/>
          </p15:clr>
        </p15:guide>
        <p15:guide id="3" pos="5511" userDrawn="1">
          <p15:clr>
            <a:srgbClr val="F26B43"/>
          </p15:clr>
        </p15:guide>
        <p15:guide id="4" orient="horz" pos="4247" userDrawn="1">
          <p15:clr>
            <a:srgbClr val="F26B43"/>
          </p15:clr>
        </p15:guide>
        <p15:guide id="5" orient="horz" pos="663" userDrawn="1">
          <p15:clr>
            <a:srgbClr val="F26B43"/>
          </p15:clr>
        </p15:guide>
        <p15:guide id="6" orient="horz" pos="527" userDrawn="1">
          <p15:clr>
            <a:srgbClr val="F26B43"/>
          </p15:clr>
        </p15:guide>
        <p15:guide id="7" orient="horz" pos="164" userDrawn="1">
          <p15:clr>
            <a:srgbClr val="F26B43"/>
          </p15:clr>
        </p15:guide>
        <p15:guide id="8"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E7%AC%AC%E4%B8%80%E5%9C%BA-%E5%B8%82%E5%9C%BA%E9%A9%B1%E5%8A%A8.ex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aike.baidu.com/view/195818.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6.xml.rels><?xml version="1.0" encoding="UTF-8" standalone="yes"?>
<Relationships xmlns="http://schemas.openxmlformats.org/package/2006/relationships"><Relationship Id="rId3" Type="http://schemas.openxmlformats.org/officeDocument/2006/relationships/hyperlink" Target="%E7%AC%AC%E4%B8%89%E5%9C%BA-%E5%9D%87%E8%A1%A1%E4%B8%94%E5%AF%8C%E4%BA%8E%E6%B4%BB%E5%8A%9B_.ex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E7%AC%AC%E5%9B%9B%E5%9C%BA-%E7%BB%93%E6%9E%84%E5%8C%96%E6%B5%81%E7%A8%8B.exe"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Grp="1" noChangeArrowheads="1"/>
          </p:cNvSpPr>
          <p:nvPr>
            <p:ph type="title" idx="4294967295"/>
          </p:nvPr>
        </p:nvSpPr>
        <p:spPr bwMode="auto">
          <a:xfrm>
            <a:off x="323528" y="2315324"/>
            <a:ext cx="5760640" cy="168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algn="ctr">
              <a:lnSpc>
                <a:spcPts val="5084"/>
              </a:lnSpc>
            </a:pPr>
            <a:r>
              <a:rPr lang="zh-CN" altLang="en-US" sz="3200" dirty="0">
                <a:latin typeface="黑体" pitchFamily="2" charset="-122"/>
                <a:ea typeface="黑体" pitchFamily="2" charset="-122"/>
              </a:rPr>
              <a:t>集成产品开发（</a:t>
            </a:r>
            <a:r>
              <a:rPr lang="en-US" altLang="zh-CN" sz="3200" dirty="0">
                <a:latin typeface="黑体" pitchFamily="2" charset="-122"/>
                <a:ea typeface="黑体" pitchFamily="2" charset="-122"/>
              </a:rPr>
              <a:t>IPD</a:t>
            </a:r>
            <a:r>
              <a:rPr lang="zh-CN" altLang="en-US" sz="3200" dirty="0">
                <a:latin typeface="黑体" pitchFamily="2" charset="-122"/>
                <a:ea typeface="黑体" pitchFamily="2" charset="-122"/>
              </a:rPr>
              <a:t>）管理体系</a:t>
            </a:r>
            <a:endParaRPr lang="en-US" altLang="zh-CN" sz="3200" dirty="0">
              <a:latin typeface="黑体" pitchFamily="2" charset="-122"/>
              <a:ea typeface="黑体" pitchFamily="2" charset="-122"/>
            </a:endParaRPr>
          </a:p>
          <a:p>
            <a:pPr algn="ctr">
              <a:lnSpc>
                <a:spcPts val="5084"/>
              </a:lnSpc>
            </a:pPr>
            <a:r>
              <a:rPr lang="zh-CN" altLang="en-US" sz="3200" dirty="0">
                <a:latin typeface="黑体" pitchFamily="2" charset="-122"/>
                <a:ea typeface="黑体" pitchFamily="2" charset="-122"/>
              </a:rPr>
              <a:t>基础知识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10</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如何衡量研发的绩效？</a:t>
            </a:r>
          </a:p>
        </p:txBody>
      </p:sp>
      <p:sp>
        <p:nvSpPr>
          <p:cNvPr id="67" name="Text Box 4"/>
          <p:cNvSpPr txBox="1">
            <a:spLocks noChangeArrowheads="1"/>
          </p:cNvSpPr>
          <p:nvPr/>
        </p:nvSpPr>
        <p:spPr bwMode="auto">
          <a:xfrm>
            <a:off x="1468773" y="1809159"/>
            <a:ext cx="1238024" cy="327152"/>
          </a:xfrm>
          <a:prstGeom prst="rect">
            <a:avLst/>
          </a:prstGeom>
          <a:solidFill>
            <a:schemeClr val="accent1">
              <a:lumMod val="20000"/>
              <a:lumOff val="80000"/>
            </a:schemeClr>
          </a:solidFill>
          <a:ln w="9525">
            <a:noFill/>
            <a:miter lim="800000"/>
            <a:headEnd/>
            <a:tailEnd/>
          </a:ln>
        </p:spPr>
        <p:txBody>
          <a:bodyPr lIns="80147" tIns="40074" rIns="80147" bIns="40074">
            <a:spAutoFit/>
          </a:bodyPr>
          <a:lstStyle/>
          <a:p>
            <a:pPr algn="ctr" defTabSz="801472">
              <a:spcBef>
                <a:spcPct val="50000"/>
              </a:spcBef>
              <a:defRPr/>
            </a:pPr>
            <a:r>
              <a:rPr lang="zh-CN" altLang="en-US" sz="1600" b="1" kern="0" dirty="0">
                <a:solidFill>
                  <a:srgbClr val="000000"/>
                </a:solidFill>
              </a:rPr>
              <a:t>多</a:t>
            </a:r>
          </a:p>
        </p:txBody>
      </p:sp>
      <p:sp>
        <p:nvSpPr>
          <p:cNvPr id="68" name="Text Box 5"/>
          <p:cNvSpPr txBox="1">
            <a:spLocks noChangeArrowheads="1"/>
          </p:cNvSpPr>
          <p:nvPr/>
        </p:nvSpPr>
        <p:spPr bwMode="auto">
          <a:xfrm>
            <a:off x="1468773" y="3299412"/>
            <a:ext cx="1238024" cy="327152"/>
          </a:xfrm>
          <a:prstGeom prst="rect">
            <a:avLst/>
          </a:prstGeom>
          <a:solidFill>
            <a:srgbClr val="FFFF00">
              <a:alpha val="38824"/>
            </a:srgbClr>
          </a:solidFill>
          <a:ln w="9525">
            <a:noFill/>
            <a:miter lim="800000"/>
            <a:headEnd/>
            <a:tailEnd/>
          </a:ln>
        </p:spPr>
        <p:txBody>
          <a:bodyPr lIns="80147" tIns="40074" rIns="80147" bIns="40074">
            <a:spAutoFit/>
          </a:bodyPr>
          <a:lstStyle/>
          <a:p>
            <a:pPr algn="ctr" defTabSz="801472">
              <a:spcBef>
                <a:spcPct val="50000"/>
              </a:spcBef>
              <a:defRPr/>
            </a:pPr>
            <a:r>
              <a:rPr lang="zh-CN" altLang="en-US" sz="1600" b="1" kern="0" dirty="0">
                <a:solidFill>
                  <a:srgbClr val="000000"/>
                </a:solidFill>
              </a:rPr>
              <a:t>快</a:t>
            </a:r>
          </a:p>
        </p:txBody>
      </p:sp>
      <p:sp>
        <p:nvSpPr>
          <p:cNvPr id="69" name="Text Box 6"/>
          <p:cNvSpPr txBox="1">
            <a:spLocks noChangeArrowheads="1"/>
          </p:cNvSpPr>
          <p:nvPr/>
        </p:nvSpPr>
        <p:spPr bwMode="auto">
          <a:xfrm>
            <a:off x="1468773" y="4619010"/>
            <a:ext cx="1238024" cy="327152"/>
          </a:xfrm>
          <a:prstGeom prst="rect">
            <a:avLst/>
          </a:prstGeom>
          <a:solidFill>
            <a:srgbClr val="CCFF66">
              <a:alpha val="45098"/>
            </a:srgbClr>
          </a:solidFill>
          <a:ln w="9525">
            <a:noFill/>
            <a:miter lim="800000"/>
            <a:headEnd/>
            <a:tailEnd/>
          </a:ln>
        </p:spPr>
        <p:txBody>
          <a:bodyPr lIns="80147" tIns="40074" rIns="80147" bIns="40074">
            <a:spAutoFit/>
          </a:bodyPr>
          <a:lstStyle/>
          <a:p>
            <a:pPr algn="ctr" defTabSz="801472">
              <a:spcBef>
                <a:spcPct val="50000"/>
              </a:spcBef>
              <a:defRPr/>
            </a:pPr>
            <a:r>
              <a:rPr lang="zh-CN" altLang="en-US" sz="1600" b="1" kern="0" dirty="0">
                <a:solidFill>
                  <a:srgbClr val="000000"/>
                </a:solidFill>
              </a:rPr>
              <a:t>好</a:t>
            </a:r>
          </a:p>
        </p:txBody>
      </p:sp>
      <p:sp>
        <p:nvSpPr>
          <p:cNvPr id="70" name="Text Box 7"/>
          <p:cNvSpPr txBox="1">
            <a:spLocks noChangeArrowheads="1"/>
          </p:cNvSpPr>
          <p:nvPr/>
        </p:nvSpPr>
        <p:spPr bwMode="auto">
          <a:xfrm>
            <a:off x="1468773" y="5798758"/>
            <a:ext cx="1238024" cy="327152"/>
          </a:xfrm>
          <a:prstGeom prst="rect">
            <a:avLst/>
          </a:prstGeom>
          <a:solidFill>
            <a:srgbClr val="99CCFF">
              <a:alpha val="32157"/>
            </a:srgbClr>
          </a:solidFill>
          <a:ln w="9525">
            <a:noFill/>
            <a:miter lim="800000"/>
            <a:headEnd/>
            <a:tailEnd/>
          </a:ln>
        </p:spPr>
        <p:txBody>
          <a:bodyPr lIns="80147" tIns="40074" rIns="80147" bIns="40074">
            <a:spAutoFit/>
          </a:bodyPr>
          <a:lstStyle/>
          <a:p>
            <a:pPr algn="ctr" defTabSz="801472">
              <a:spcBef>
                <a:spcPct val="50000"/>
              </a:spcBef>
              <a:defRPr/>
            </a:pPr>
            <a:r>
              <a:rPr lang="zh-CN" altLang="en-US" sz="1600" b="1" kern="0" dirty="0">
                <a:solidFill>
                  <a:srgbClr val="000000"/>
                </a:solidFill>
              </a:rPr>
              <a:t>省</a:t>
            </a:r>
          </a:p>
        </p:txBody>
      </p:sp>
      <p:sp>
        <p:nvSpPr>
          <p:cNvPr id="72" name="Text Box 9"/>
          <p:cNvSpPr txBox="1">
            <a:spLocks noChangeArrowheads="1"/>
          </p:cNvSpPr>
          <p:nvPr/>
        </p:nvSpPr>
        <p:spPr bwMode="auto">
          <a:xfrm>
            <a:off x="3777868" y="1744365"/>
            <a:ext cx="2868360" cy="1336659"/>
          </a:xfrm>
          <a:prstGeom prst="rect">
            <a:avLst/>
          </a:prstGeom>
          <a:solidFill>
            <a:schemeClr val="accent1">
              <a:lumMod val="20000"/>
              <a:lumOff val="80000"/>
            </a:schemeClr>
          </a:solidFill>
          <a:ln w="9525">
            <a:noFill/>
            <a:miter lim="800000"/>
            <a:headEnd/>
            <a:tailEnd/>
          </a:ln>
        </p:spPr>
        <p:txBody>
          <a:bodyPr lIns="80147" tIns="40074" rIns="80147" bIns="40074">
            <a:spAutoFit/>
          </a:bodyPr>
          <a:lstStyle/>
          <a:p>
            <a:pPr defTabSz="801472">
              <a:lnSpc>
                <a:spcPct val="90000"/>
              </a:lnSpc>
              <a:spcBef>
                <a:spcPct val="50000"/>
              </a:spcBef>
              <a:buFontTx/>
              <a:buChar char="•"/>
              <a:defRPr/>
            </a:pPr>
            <a:r>
              <a:rPr lang="zh-CN" altLang="en-US" sz="1600" b="1" kern="0" dirty="0">
                <a:solidFill>
                  <a:srgbClr val="000000"/>
                </a:solidFill>
              </a:rPr>
              <a:t>销售额</a:t>
            </a:r>
            <a:r>
              <a:rPr lang="en-US" altLang="zh-CN" sz="1600" b="1" kern="0" dirty="0">
                <a:solidFill>
                  <a:srgbClr val="000000"/>
                </a:solidFill>
              </a:rPr>
              <a:t>/</a:t>
            </a:r>
            <a:r>
              <a:rPr lang="zh-CN" altLang="en-US" sz="1600" b="1" kern="0" dirty="0">
                <a:solidFill>
                  <a:srgbClr val="000000"/>
                </a:solidFill>
              </a:rPr>
              <a:t>销售收入</a:t>
            </a:r>
          </a:p>
          <a:p>
            <a:pPr defTabSz="801472">
              <a:lnSpc>
                <a:spcPct val="90000"/>
              </a:lnSpc>
              <a:spcBef>
                <a:spcPct val="50000"/>
              </a:spcBef>
              <a:buFontTx/>
              <a:buChar char="•"/>
              <a:defRPr/>
            </a:pPr>
            <a:r>
              <a:rPr lang="zh-CN" altLang="en-US" sz="1600" b="1" kern="0" dirty="0">
                <a:solidFill>
                  <a:srgbClr val="000000"/>
                </a:solidFill>
              </a:rPr>
              <a:t>利润</a:t>
            </a:r>
            <a:r>
              <a:rPr lang="en-US" altLang="zh-CN" sz="1600" b="1" kern="0" dirty="0">
                <a:solidFill>
                  <a:srgbClr val="000000"/>
                </a:solidFill>
              </a:rPr>
              <a:t>/</a:t>
            </a:r>
            <a:r>
              <a:rPr lang="zh-CN" altLang="en-US" sz="1600" b="1" kern="0" dirty="0">
                <a:solidFill>
                  <a:srgbClr val="000000"/>
                </a:solidFill>
              </a:rPr>
              <a:t>利润率</a:t>
            </a:r>
          </a:p>
          <a:p>
            <a:pPr defTabSz="801472">
              <a:lnSpc>
                <a:spcPct val="90000"/>
              </a:lnSpc>
              <a:spcBef>
                <a:spcPct val="50000"/>
              </a:spcBef>
              <a:buFontTx/>
              <a:buChar char="•"/>
              <a:defRPr/>
            </a:pPr>
            <a:r>
              <a:rPr lang="zh-CN" altLang="en-US" sz="1600" b="1" kern="0" dirty="0">
                <a:solidFill>
                  <a:srgbClr val="000000"/>
                </a:solidFill>
              </a:rPr>
              <a:t>新产品收入贡献比（</a:t>
            </a:r>
            <a:r>
              <a:rPr lang="en-US" altLang="zh-CN" sz="1600" b="1" kern="0" dirty="0">
                <a:solidFill>
                  <a:srgbClr val="000000"/>
                </a:solidFill>
              </a:rPr>
              <a:t>NPRC</a:t>
            </a:r>
            <a:r>
              <a:rPr lang="zh-CN" altLang="en-US" sz="1600" b="1" kern="0" dirty="0">
                <a:solidFill>
                  <a:srgbClr val="000000"/>
                </a:solidFill>
              </a:rPr>
              <a:t>）</a:t>
            </a:r>
          </a:p>
          <a:p>
            <a:pPr defTabSz="801472">
              <a:lnSpc>
                <a:spcPct val="90000"/>
              </a:lnSpc>
              <a:spcBef>
                <a:spcPct val="50000"/>
              </a:spcBef>
              <a:buFontTx/>
              <a:buChar char="•"/>
              <a:defRPr/>
            </a:pPr>
            <a:r>
              <a:rPr lang="zh-CN" altLang="en-US" sz="1600" b="1" kern="0" dirty="0">
                <a:solidFill>
                  <a:srgbClr val="000000"/>
                </a:solidFill>
              </a:rPr>
              <a:t>核心技术</a:t>
            </a:r>
            <a:r>
              <a:rPr lang="en-US" altLang="zh-CN" sz="1600" b="1" kern="0" dirty="0">
                <a:solidFill>
                  <a:srgbClr val="000000"/>
                </a:solidFill>
              </a:rPr>
              <a:t>/</a:t>
            </a:r>
            <a:r>
              <a:rPr lang="zh-CN" altLang="en-US" sz="1600" b="1" kern="0" dirty="0">
                <a:solidFill>
                  <a:srgbClr val="000000"/>
                </a:solidFill>
              </a:rPr>
              <a:t>专利数</a:t>
            </a:r>
          </a:p>
        </p:txBody>
      </p:sp>
      <p:sp>
        <p:nvSpPr>
          <p:cNvPr id="73" name="Text Box 10"/>
          <p:cNvSpPr txBox="1">
            <a:spLocks noChangeArrowheads="1"/>
          </p:cNvSpPr>
          <p:nvPr/>
        </p:nvSpPr>
        <p:spPr bwMode="auto">
          <a:xfrm>
            <a:off x="3777868" y="3328073"/>
            <a:ext cx="2868360" cy="773428"/>
          </a:xfrm>
          <a:prstGeom prst="rect">
            <a:avLst/>
          </a:prstGeom>
          <a:solidFill>
            <a:srgbClr val="FFFF00">
              <a:alpha val="38824"/>
            </a:srgbClr>
          </a:solidFill>
          <a:ln w="9525">
            <a:noFill/>
            <a:miter lim="800000"/>
            <a:headEnd/>
            <a:tailEnd/>
          </a:ln>
        </p:spPr>
        <p:txBody>
          <a:bodyPr wrap="square" lIns="80147" tIns="40074" rIns="80147" bIns="40074">
            <a:spAutoFit/>
          </a:bodyPr>
          <a:lstStyle/>
          <a:p>
            <a:pPr defTabSz="801472">
              <a:spcBef>
                <a:spcPct val="50000"/>
              </a:spcBef>
              <a:buFontTx/>
              <a:buChar char="•"/>
              <a:defRPr/>
            </a:pPr>
            <a:r>
              <a:rPr lang="en-US" altLang="zh-CN" b="1" kern="0" dirty="0">
                <a:solidFill>
                  <a:srgbClr val="000000"/>
                </a:solidFill>
              </a:rPr>
              <a:t>TTM </a:t>
            </a:r>
            <a:r>
              <a:rPr lang="zh-CN" altLang="en-US" b="1" kern="0" dirty="0">
                <a:solidFill>
                  <a:srgbClr val="000000"/>
                </a:solidFill>
              </a:rPr>
              <a:t>（</a:t>
            </a:r>
            <a:r>
              <a:rPr lang="en-US" altLang="zh-CN" b="1" kern="0" dirty="0">
                <a:solidFill>
                  <a:srgbClr val="000000"/>
                </a:solidFill>
              </a:rPr>
              <a:t>time to market</a:t>
            </a:r>
            <a:r>
              <a:rPr lang="zh-CN" altLang="en-US" b="1" kern="0" dirty="0">
                <a:solidFill>
                  <a:srgbClr val="000000"/>
                </a:solidFill>
              </a:rPr>
              <a:t>）</a:t>
            </a:r>
            <a:endParaRPr lang="en-US" altLang="zh-CN" b="1" kern="0" dirty="0">
              <a:solidFill>
                <a:srgbClr val="000000"/>
              </a:solidFill>
            </a:endParaRPr>
          </a:p>
          <a:p>
            <a:pPr defTabSz="801472">
              <a:spcBef>
                <a:spcPct val="50000"/>
              </a:spcBef>
              <a:buFontTx/>
              <a:buChar char="•"/>
              <a:defRPr/>
            </a:pPr>
            <a:r>
              <a:rPr lang="en-US" altLang="zh-CN" b="1" kern="0" dirty="0">
                <a:solidFill>
                  <a:srgbClr val="000000"/>
                </a:solidFill>
              </a:rPr>
              <a:t>TTP </a:t>
            </a:r>
            <a:r>
              <a:rPr lang="zh-CN" altLang="en-US" b="1" kern="0" dirty="0">
                <a:solidFill>
                  <a:srgbClr val="000000"/>
                </a:solidFill>
              </a:rPr>
              <a:t>（</a:t>
            </a:r>
            <a:r>
              <a:rPr lang="en-US" altLang="zh-CN" b="1" kern="0" dirty="0">
                <a:solidFill>
                  <a:srgbClr val="000000"/>
                </a:solidFill>
              </a:rPr>
              <a:t>time to profit</a:t>
            </a:r>
            <a:r>
              <a:rPr lang="zh-CN" altLang="en-US" b="1" kern="0" dirty="0">
                <a:solidFill>
                  <a:srgbClr val="000000"/>
                </a:solidFill>
              </a:rPr>
              <a:t>）</a:t>
            </a:r>
            <a:endParaRPr lang="en-US" altLang="zh-CN" b="1" kern="0" dirty="0">
              <a:solidFill>
                <a:srgbClr val="000000"/>
              </a:solidFill>
            </a:endParaRPr>
          </a:p>
        </p:txBody>
      </p:sp>
      <p:sp>
        <p:nvSpPr>
          <p:cNvPr id="74" name="Text Box 11"/>
          <p:cNvSpPr txBox="1">
            <a:spLocks noChangeArrowheads="1"/>
          </p:cNvSpPr>
          <p:nvPr/>
        </p:nvSpPr>
        <p:spPr bwMode="auto">
          <a:xfrm>
            <a:off x="3777868" y="4582224"/>
            <a:ext cx="2868360" cy="718028"/>
          </a:xfrm>
          <a:prstGeom prst="rect">
            <a:avLst/>
          </a:prstGeom>
          <a:solidFill>
            <a:srgbClr val="CCFF66">
              <a:alpha val="45098"/>
            </a:srgbClr>
          </a:solidFill>
          <a:ln w="9525">
            <a:noFill/>
            <a:miter lim="800000"/>
            <a:headEnd/>
            <a:tailEnd/>
          </a:ln>
        </p:spPr>
        <p:txBody>
          <a:bodyPr lIns="80147" tIns="40074" rIns="80147" bIns="40074">
            <a:spAutoFit/>
          </a:bodyPr>
          <a:lstStyle/>
          <a:p>
            <a:pPr defTabSz="801472">
              <a:lnSpc>
                <a:spcPct val="90000"/>
              </a:lnSpc>
              <a:spcBef>
                <a:spcPct val="50000"/>
              </a:spcBef>
              <a:buFontTx/>
              <a:buChar char="•"/>
              <a:defRPr/>
            </a:pPr>
            <a:r>
              <a:rPr lang="zh-CN" altLang="en-US" b="1" kern="0" dirty="0">
                <a:solidFill>
                  <a:srgbClr val="000000"/>
                </a:solidFill>
              </a:rPr>
              <a:t>客户满意度</a:t>
            </a:r>
          </a:p>
          <a:p>
            <a:pPr defTabSz="801472">
              <a:lnSpc>
                <a:spcPct val="90000"/>
              </a:lnSpc>
              <a:spcBef>
                <a:spcPct val="50000"/>
              </a:spcBef>
              <a:buFontTx/>
              <a:buChar char="•"/>
              <a:defRPr/>
            </a:pPr>
            <a:r>
              <a:rPr lang="zh-CN" altLang="en-US" b="1" kern="0" dirty="0">
                <a:solidFill>
                  <a:srgbClr val="000000"/>
                </a:solidFill>
              </a:rPr>
              <a:t>缺陷率</a:t>
            </a:r>
            <a:r>
              <a:rPr lang="en-US" altLang="zh-CN" b="1" kern="0" dirty="0">
                <a:solidFill>
                  <a:srgbClr val="000000"/>
                </a:solidFill>
              </a:rPr>
              <a:t>/</a:t>
            </a:r>
            <a:r>
              <a:rPr lang="zh-CN" altLang="en-US" b="1" kern="0" dirty="0">
                <a:solidFill>
                  <a:srgbClr val="000000"/>
                </a:solidFill>
              </a:rPr>
              <a:t>返修率</a:t>
            </a:r>
            <a:endParaRPr lang="en-US" altLang="zh-CN" b="1" kern="0" dirty="0">
              <a:solidFill>
                <a:srgbClr val="000000"/>
              </a:solidFill>
            </a:endParaRPr>
          </a:p>
        </p:txBody>
      </p:sp>
      <p:sp>
        <p:nvSpPr>
          <p:cNvPr id="75" name="Text Box 12"/>
          <p:cNvSpPr txBox="1">
            <a:spLocks noChangeArrowheads="1"/>
          </p:cNvSpPr>
          <p:nvPr/>
        </p:nvSpPr>
        <p:spPr bwMode="auto">
          <a:xfrm>
            <a:off x="3777868" y="5689305"/>
            <a:ext cx="2868360" cy="718028"/>
          </a:xfrm>
          <a:prstGeom prst="rect">
            <a:avLst/>
          </a:prstGeom>
          <a:solidFill>
            <a:srgbClr val="99CCFF">
              <a:alpha val="32157"/>
            </a:srgbClr>
          </a:solidFill>
          <a:ln w="9525">
            <a:noFill/>
            <a:miter lim="800000"/>
            <a:headEnd/>
            <a:tailEnd/>
          </a:ln>
        </p:spPr>
        <p:txBody>
          <a:bodyPr lIns="80147" tIns="40074" rIns="80147" bIns="40074">
            <a:spAutoFit/>
          </a:bodyPr>
          <a:lstStyle/>
          <a:p>
            <a:pPr defTabSz="801472">
              <a:lnSpc>
                <a:spcPct val="90000"/>
              </a:lnSpc>
              <a:spcBef>
                <a:spcPct val="50000"/>
              </a:spcBef>
              <a:buFontTx/>
              <a:buChar char="•"/>
              <a:defRPr/>
            </a:pPr>
            <a:r>
              <a:rPr lang="zh-CN" altLang="en-US" b="1" kern="0" dirty="0">
                <a:solidFill>
                  <a:srgbClr val="FF0000"/>
                </a:solidFill>
              </a:rPr>
              <a:t>管道效率</a:t>
            </a:r>
          </a:p>
          <a:p>
            <a:pPr defTabSz="801472">
              <a:lnSpc>
                <a:spcPct val="90000"/>
              </a:lnSpc>
              <a:spcBef>
                <a:spcPct val="50000"/>
              </a:spcBef>
              <a:buFontTx/>
              <a:buChar char="•"/>
              <a:defRPr/>
            </a:pPr>
            <a:r>
              <a:rPr lang="zh-CN" altLang="en-US" b="1" kern="0" dirty="0">
                <a:solidFill>
                  <a:srgbClr val="000000"/>
                </a:solidFill>
              </a:rPr>
              <a:t>浪费的开发费用</a:t>
            </a:r>
          </a:p>
        </p:txBody>
      </p:sp>
      <p:sp>
        <p:nvSpPr>
          <p:cNvPr id="76" name="Text Box 13"/>
          <p:cNvSpPr txBox="1">
            <a:spLocks noChangeArrowheads="1"/>
          </p:cNvSpPr>
          <p:nvPr/>
        </p:nvSpPr>
        <p:spPr bwMode="auto">
          <a:xfrm>
            <a:off x="3908186" y="1096428"/>
            <a:ext cx="2412246" cy="414676"/>
          </a:xfrm>
          <a:prstGeom prst="rect">
            <a:avLst/>
          </a:prstGeom>
          <a:noFill/>
          <a:ln w="9525">
            <a:noFill/>
            <a:miter lim="800000"/>
            <a:headEnd/>
            <a:tailEnd/>
          </a:ln>
        </p:spPr>
        <p:txBody>
          <a:bodyPr lIns="80147" tIns="40074" rIns="80147" bIns="40074">
            <a:spAutoFit/>
          </a:bodyPr>
          <a:lstStyle/>
          <a:p>
            <a:pPr algn="ctr" defTabSz="801472">
              <a:spcBef>
                <a:spcPct val="50000"/>
              </a:spcBef>
              <a:defRPr/>
            </a:pPr>
            <a:r>
              <a:rPr lang="zh-CN" altLang="en-US" sz="2100" b="1" kern="0" dirty="0">
                <a:solidFill>
                  <a:srgbClr val="000000"/>
                </a:solidFill>
              </a:rPr>
              <a:t>衡量指标（举例）</a:t>
            </a:r>
          </a:p>
        </p:txBody>
      </p:sp>
      <p:sp>
        <p:nvSpPr>
          <p:cNvPr id="77" name="Text Box 14"/>
          <p:cNvSpPr txBox="1">
            <a:spLocks noChangeArrowheads="1"/>
          </p:cNvSpPr>
          <p:nvPr/>
        </p:nvSpPr>
        <p:spPr bwMode="auto">
          <a:xfrm>
            <a:off x="1273295" y="1096428"/>
            <a:ext cx="1628979" cy="414676"/>
          </a:xfrm>
          <a:prstGeom prst="rect">
            <a:avLst/>
          </a:prstGeom>
          <a:noFill/>
          <a:ln w="9525">
            <a:noFill/>
            <a:miter lim="800000"/>
            <a:headEnd/>
            <a:tailEnd/>
          </a:ln>
        </p:spPr>
        <p:txBody>
          <a:bodyPr lIns="80147" tIns="40074" rIns="80147" bIns="40074">
            <a:spAutoFit/>
          </a:bodyPr>
          <a:lstStyle/>
          <a:p>
            <a:pPr algn="ctr" defTabSz="801472">
              <a:spcBef>
                <a:spcPct val="50000"/>
              </a:spcBef>
              <a:defRPr/>
            </a:pPr>
            <a:r>
              <a:rPr lang="zh-CN" altLang="en-US" sz="2100" b="1" kern="0" dirty="0">
                <a:solidFill>
                  <a:srgbClr val="000000"/>
                </a:solidFill>
              </a:rPr>
              <a:t>衡量方面</a:t>
            </a:r>
          </a:p>
        </p:txBody>
      </p:sp>
    </p:spTree>
    <p:extLst>
      <p:ext uri="{BB962C8B-B14F-4D97-AF65-F5344CB8AC3E}">
        <p14:creationId xmlns:p14="http://schemas.microsoft.com/office/powerpoint/2010/main" val="22234887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100</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目录</a:t>
            </a:r>
          </a:p>
        </p:txBody>
      </p:sp>
      <p:sp>
        <p:nvSpPr>
          <p:cNvPr id="15" name="矩形 14"/>
          <p:cNvSpPr/>
          <p:nvPr/>
        </p:nvSpPr>
        <p:spPr>
          <a:xfrm>
            <a:off x="3228083" y="1226016"/>
            <a:ext cx="5009144" cy="4600349"/>
          </a:xfrm>
          <a:prstGeom prst="rect">
            <a:avLst/>
          </a:prstGeom>
          <a:solidFill>
            <a:srgbClr val="00B050">
              <a:alpha val="23137"/>
            </a:srgbClr>
          </a:solidFill>
          <a:ln>
            <a:noFill/>
          </a:ln>
        </p:spPr>
        <p:txBody>
          <a:bodyPr wrap="square" lIns="80147" tIns="40074" rIns="80147" bIns="40074">
            <a:noAutofit/>
          </a:bodyPr>
          <a:lstStyle/>
          <a:p>
            <a:pPr marL="315540" lvl="1" indent="-315540">
              <a:lnSpc>
                <a:spcPct val="120000"/>
              </a:lnSpc>
              <a:spcBef>
                <a:spcPts val="526"/>
              </a:spcBef>
              <a:buFont typeface="+mj-lt"/>
              <a:buAutoNum type="romanUcPeriod"/>
            </a:pPr>
            <a:r>
              <a:rPr lang="zh-CN" altLang="en-US" sz="2100" dirty="0"/>
              <a:t>需求管理的作用</a:t>
            </a:r>
            <a:endParaRPr lang="en-US" altLang="zh-CN" sz="2100" dirty="0"/>
          </a:p>
          <a:p>
            <a:pPr marL="315540" lvl="1" indent="-315540">
              <a:lnSpc>
                <a:spcPct val="120000"/>
              </a:lnSpc>
              <a:spcBef>
                <a:spcPts val="526"/>
              </a:spcBef>
              <a:buFont typeface="+mj-lt"/>
              <a:buAutoNum type="romanUcPeriod"/>
            </a:pPr>
            <a:r>
              <a:rPr lang="zh-CN" altLang="en-US" sz="2100" dirty="0"/>
              <a:t>指导思想</a:t>
            </a:r>
            <a:r>
              <a:rPr lang="en-US" altLang="zh-CN" sz="2100" dirty="0"/>
              <a:t>1</a:t>
            </a:r>
            <a:r>
              <a:rPr lang="zh-CN" altLang="en-US" sz="2100" dirty="0"/>
              <a:t>：充分挖掘客户需求</a:t>
            </a:r>
            <a:endParaRPr lang="en-US" altLang="zh-CN" sz="2100" dirty="0"/>
          </a:p>
          <a:p>
            <a:pPr marL="315540" lvl="1" indent="-315540">
              <a:lnSpc>
                <a:spcPct val="120000"/>
              </a:lnSpc>
              <a:spcBef>
                <a:spcPts val="526"/>
              </a:spcBef>
              <a:buFont typeface="+mj-lt"/>
              <a:buAutoNum type="romanUcPeriod"/>
            </a:pPr>
            <a:r>
              <a:rPr lang="zh-CN" altLang="en-US" sz="2100" dirty="0"/>
              <a:t>什么是需求？</a:t>
            </a:r>
            <a:endParaRPr lang="en-US" altLang="zh-CN" sz="2100" dirty="0"/>
          </a:p>
          <a:p>
            <a:pPr marL="315540" lvl="1" indent="-315540">
              <a:lnSpc>
                <a:spcPct val="120000"/>
              </a:lnSpc>
              <a:spcBef>
                <a:spcPts val="526"/>
              </a:spcBef>
              <a:buFont typeface="+mj-lt"/>
              <a:buAutoNum type="romanUcPeriod"/>
            </a:pPr>
            <a:r>
              <a:rPr lang="zh-CN" altLang="en-US" sz="2100" dirty="0"/>
              <a:t>指导思想</a:t>
            </a:r>
            <a:r>
              <a:rPr lang="en-US" altLang="zh-CN" sz="2100" dirty="0"/>
              <a:t>2</a:t>
            </a:r>
            <a:r>
              <a:rPr lang="zh-CN" altLang="en-US" sz="2100" dirty="0"/>
              <a:t>：关注多方面需求</a:t>
            </a:r>
            <a:endParaRPr lang="en-US" altLang="zh-CN" sz="2100" dirty="0"/>
          </a:p>
          <a:p>
            <a:pPr marL="315540" lvl="1" indent="-315540">
              <a:lnSpc>
                <a:spcPct val="120000"/>
              </a:lnSpc>
              <a:spcBef>
                <a:spcPts val="526"/>
              </a:spcBef>
              <a:buFont typeface="+mj-lt"/>
              <a:buAutoNum type="romanUcPeriod"/>
            </a:pPr>
            <a:r>
              <a:rPr lang="zh-CN" altLang="en-US" sz="2100" dirty="0"/>
              <a:t>理解产品包需求</a:t>
            </a:r>
            <a:endParaRPr lang="en-US" altLang="zh-CN" sz="2100" dirty="0"/>
          </a:p>
          <a:p>
            <a:pPr marL="315540" lvl="1" indent="-315540">
              <a:lnSpc>
                <a:spcPct val="120000"/>
              </a:lnSpc>
              <a:spcBef>
                <a:spcPts val="526"/>
              </a:spcBef>
              <a:buFont typeface="+mj-lt"/>
              <a:buAutoNum type="romanUcPeriod"/>
            </a:pPr>
            <a:r>
              <a:rPr lang="zh-CN" altLang="en-US" sz="2100" dirty="0"/>
              <a:t>理解</a:t>
            </a:r>
            <a:r>
              <a:rPr lang="en-US" altLang="zh-CN" sz="2100" dirty="0" err="1"/>
              <a:t>DFx</a:t>
            </a:r>
            <a:endParaRPr lang="en-US" altLang="zh-CN" sz="2100" dirty="0"/>
          </a:p>
          <a:p>
            <a:pPr marL="315540" lvl="1" indent="-315540">
              <a:lnSpc>
                <a:spcPct val="120000"/>
              </a:lnSpc>
              <a:spcBef>
                <a:spcPts val="526"/>
              </a:spcBef>
              <a:buFont typeface="+mj-lt"/>
              <a:buAutoNum type="romanUcPeriod"/>
            </a:pPr>
            <a:r>
              <a:rPr lang="zh-CN" altLang="en-US" sz="2100" dirty="0"/>
              <a:t>需求管理流程</a:t>
            </a:r>
            <a:endParaRPr lang="en-US" altLang="zh-CN" sz="2100" dirty="0"/>
          </a:p>
          <a:p>
            <a:pPr marL="315540" lvl="1" indent="-315540">
              <a:lnSpc>
                <a:spcPct val="120000"/>
              </a:lnSpc>
              <a:spcBef>
                <a:spcPts val="526"/>
              </a:spcBef>
              <a:buFont typeface="+mj-lt"/>
              <a:buAutoNum type="romanUcPeriod"/>
            </a:pPr>
            <a:r>
              <a:rPr lang="zh-CN" altLang="en-US" sz="2100" dirty="0"/>
              <a:t>需求收集的重要工具：</a:t>
            </a:r>
            <a:r>
              <a:rPr lang="en-US" altLang="zh-CN" sz="2100" dirty="0"/>
              <a:t> APPEALS</a:t>
            </a:r>
          </a:p>
          <a:p>
            <a:pPr marL="315540" lvl="1" indent="-315540">
              <a:lnSpc>
                <a:spcPct val="120000"/>
              </a:lnSpc>
              <a:spcBef>
                <a:spcPts val="526"/>
              </a:spcBef>
              <a:buFont typeface="+mj-lt"/>
              <a:buAutoNum type="romanUcPeriod"/>
            </a:pPr>
            <a:r>
              <a:rPr lang="zh-CN" altLang="en-US" sz="2100" dirty="0"/>
              <a:t>需求分析方法</a:t>
            </a:r>
            <a:endParaRPr lang="en-US" altLang="zh-CN" sz="2100" dirty="0"/>
          </a:p>
          <a:p>
            <a:pPr marL="315540" lvl="1" indent="-315540">
              <a:lnSpc>
                <a:spcPct val="120000"/>
              </a:lnSpc>
              <a:spcBef>
                <a:spcPts val="526"/>
              </a:spcBef>
              <a:buFont typeface="+mj-lt"/>
              <a:buAutoNum type="romanUcPeriod"/>
            </a:pPr>
            <a:r>
              <a:rPr lang="zh-CN" altLang="en-US" sz="2100" dirty="0"/>
              <a:t>需求管理涉及的团队</a:t>
            </a:r>
            <a:endParaRPr lang="en-US" altLang="zh-CN" sz="2100" dirty="0"/>
          </a:p>
          <a:p>
            <a:pPr marL="315540" lvl="1" indent="-315540">
              <a:lnSpc>
                <a:spcPct val="120000"/>
              </a:lnSpc>
              <a:spcBef>
                <a:spcPts val="526"/>
              </a:spcBef>
            </a:pPr>
            <a:endParaRPr lang="en-US" altLang="zh-CN" sz="2100" kern="0" dirty="0">
              <a:solidFill>
                <a:prstClr val="black"/>
              </a:solidFill>
              <a:latin typeface="Calibri"/>
              <a:ea typeface="宋体"/>
            </a:endParaRPr>
          </a:p>
        </p:txBody>
      </p:sp>
      <p:sp>
        <p:nvSpPr>
          <p:cNvPr id="17" name="Text Box 7"/>
          <p:cNvSpPr txBox="1">
            <a:spLocks noChangeArrowheads="1"/>
          </p:cNvSpPr>
          <p:nvPr/>
        </p:nvSpPr>
        <p:spPr bwMode="auto">
          <a:xfrm>
            <a:off x="967860" y="1161222"/>
            <a:ext cx="2138049" cy="498911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dist="35921" dir="2700000" algn="ctr" rotWithShape="0">
                    <a:schemeClr val="bg2">
                      <a:alpha val="71999"/>
                    </a:schemeClr>
                  </a:outerShdw>
                </a:effectLst>
              </a14:hiddenEffects>
            </a:ext>
          </a:extLst>
        </p:spPr>
        <p:txBody>
          <a:bodyPr wrap="square" lIns="80147" tIns="40074" rIns="80147" bIns="40074">
            <a:no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前言</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en-US" altLang="zh-CN" kern="0" dirty="0">
                <a:solidFill>
                  <a:prstClr val="black"/>
                </a:solidFill>
                <a:latin typeface="黑体" pitchFamily="49" charset="-122"/>
                <a:ea typeface="黑体" pitchFamily="49" charset="-122"/>
              </a:rPr>
              <a:t>IPD</a:t>
            </a:r>
            <a:r>
              <a:rPr lang="zh-CN" altLang="en-US" kern="0" dirty="0">
                <a:solidFill>
                  <a:prstClr val="black"/>
                </a:solidFill>
                <a:latin typeface="黑体" pitchFamily="49" charset="-122"/>
                <a:ea typeface="黑体" pitchFamily="49" charset="-122"/>
              </a:rPr>
              <a:t>概要</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战略管理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产品开发</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决策评审</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需求管理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技术实现</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总结与答疑</a:t>
            </a:r>
            <a:endParaRPr lang="en-US" altLang="zh-CN" kern="0" dirty="0">
              <a:solidFill>
                <a:prstClr val="black"/>
              </a:solidFill>
              <a:latin typeface="黑体" pitchFamily="49" charset="-122"/>
              <a:ea typeface="黑体" pitchFamily="49" charset="-122"/>
            </a:endParaRPr>
          </a:p>
        </p:txBody>
      </p:sp>
      <p:sp>
        <p:nvSpPr>
          <p:cNvPr id="18" name="矩形 17"/>
          <p:cNvSpPr/>
          <p:nvPr/>
        </p:nvSpPr>
        <p:spPr>
          <a:xfrm>
            <a:off x="479162" y="3573016"/>
            <a:ext cx="2748921" cy="518349"/>
          </a:xfrm>
          <a:prstGeom prst="rect">
            <a:avLst/>
          </a:prstGeom>
          <a:solidFill>
            <a:srgbClr val="00B050">
              <a:alpha val="23137"/>
            </a:srgbClr>
          </a:solidFill>
          <a:ln>
            <a:noFill/>
          </a:ln>
        </p:spPr>
        <p:txBody>
          <a:bodyPr wrap="square" lIns="80147" tIns="40074" rIns="80147" bIns="40074" anchor="ctr">
            <a:noAutofit/>
          </a:bodyPr>
          <a:lstStyle/>
          <a:p>
            <a:pPr marL="0" lvl="1">
              <a:spcBef>
                <a:spcPts val="526"/>
              </a:spcBef>
            </a:pPr>
            <a:r>
              <a:rPr lang="en-US" altLang="zh-CN" sz="2100" dirty="0">
                <a:solidFill>
                  <a:srgbClr val="FF0000"/>
                </a:solidFill>
                <a:ea typeface="黑体" pitchFamily="49" charset="-122"/>
                <a:cs typeface="Arial" pitchFamily="34" charset="0"/>
              </a:rPr>
              <a:t>★</a:t>
            </a:r>
            <a:endParaRPr lang="zh-CN" altLang="en-US" sz="2100" dirty="0">
              <a:solidFill>
                <a:srgbClr val="FF0000"/>
              </a:solidFill>
              <a:ea typeface="黑体" pitchFamily="49" charset="-122"/>
              <a:cs typeface="Arial" pitchFamily="34" charset="0"/>
            </a:endParaRPr>
          </a:p>
        </p:txBody>
      </p:sp>
    </p:spTree>
    <p:extLst>
      <p:ext uri="{BB962C8B-B14F-4D97-AF65-F5344CB8AC3E}">
        <p14:creationId xmlns:p14="http://schemas.microsoft.com/office/powerpoint/2010/main" val="22234887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0D3CB155-0B11-4CE1-A713-2EF150DB5E44}" type="slidenum">
              <a:rPr lang="en-US" altLang="zh-CN">
                <a:solidFill>
                  <a:schemeClr val="bg1"/>
                </a:solidFill>
                <a:latin typeface="黑体" pitchFamily="2" charset="-122"/>
                <a:ea typeface="黑体" pitchFamily="2" charset="-122"/>
              </a:rPr>
              <a:pPr eaLnBrk="1" hangingPunct="1"/>
              <a:t>101</a:t>
            </a:fld>
            <a:endParaRPr lang="en-US" altLang="zh-CN">
              <a:solidFill>
                <a:schemeClr val="bg1"/>
              </a:solidFill>
              <a:latin typeface="黑体" pitchFamily="2" charset="-122"/>
              <a:ea typeface="黑体" pitchFamily="2" charset="-122"/>
            </a:endParaRPr>
          </a:p>
        </p:txBody>
      </p:sp>
      <p:sp>
        <p:nvSpPr>
          <p:cNvPr id="921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需求管理的作用</a:t>
            </a:r>
          </a:p>
        </p:txBody>
      </p:sp>
      <p:sp>
        <p:nvSpPr>
          <p:cNvPr id="8" name="Rectangle 3"/>
          <p:cNvSpPr>
            <a:spLocks noChangeArrowheads="1"/>
          </p:cNvSpPr>
          <p:nvPr/>
        </p:nvSpPr>
        <p:spPr bwMode="auto">
          <a:xfrm>
            <a:off x="5651223" y="4347638"/>
            <a:ext cx="2524917" cy="58745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9" name="AutoShape 4"/>
          <p:cNvSpPr>
            <a:spLocks noChangeArrowheads="1"/>
          </p:cNvSpPr>
          <p:nvPr/>
        </p:nvSpPr>
        <p:spPr bwMode="auto">
          <a:xfrm rot="-5400000">
            <a:off x="4669808" y="4180646"/>
            <a:ext cx="1137481" cy="950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p>
            <a:endParaRPr lang="zh-CN" altLang="en-US"/>
          </a:p>
        </p:txBody>
      </p:sp>
      <p:sp>
        <p:nvSpPr>
          <p:cNvPr id="10" name="AutoShape 5"/>
          <p:cNvSpPr>
            <a:spLocks noChangeArrowheads="1"/>
          </p:cNvSpPr>
          <p:nvPr/>
        </p:nvSpPr>
        <p:spPr bwMode="gray">
          <a:xfrm>
            <a:off x="3667943" y="3001378"/>
            <a:ext cx="800914" cy="362842"/>
          </a:xfrm>
          <a:prstGeom prst="flowChartDocument">
            <a:avLst/>
          </a:prstGeom>
          <a:solidFill>
            <a:srgbClr val="969696"/>
          </a:solidFill>
          <a:ln w="9525">
            <a:solidFill>
              <a:schemeClr val="tx1"/>
            </a:solidFill>
            <a:miter lim="800000"/>
            <a:headEnd/>
            <a:tailEnd/>
          </a:ln>
        </p:spPr>
        <p:txBody>
          <a:bodyPr wrap="none" lIns="80147" tIns="40074" rIns="80147" bIns="40074" anchor="ctr"/>
          <a:lstStyle/>
          <a:p>
            <a:pPr algn="ctr" fontAlgn="t"/>
            <a:r>
              <a:rPr kumimoji="0" lang="en-US" altLang="zh-CN">
                <a:solidFill>
                  <a:srgbClr val="FFFFFF"/>
                </a:solidFill>
                <a:latin typeface="Arial" charset="0"/>
                <a:ea typeface="宋体" charset="0"/>
                <a:cs typeface="宋体" charset="0"/>
              </a:rPr>
              <a:t>SP/BP</a:t>
            </a:r>
          </a:p>
        </p:txBody>
      </p:sp>
      <p:sp>
        <p:nvSpPr>
          <p:cNvPr id="11" name="AutoShape 6"/>
          <p:cNvSpPr>
            <a:spLocks noChangeArrowheads="1"/>
          </p:cNvSpPr>
          <p:nvPr/>
        </p:nvSpPr>
        <p:spPr bwMode="gray">
          <a:xfrm>
            <a:off x="3667943" y="3659390"/>
            <a:ext cx="800914" cy="358522"/>
          </a:xfrm>
          <a:prstGeom prst="flowChartDocument">
            <a:avLst/>
          </a:prstGeom>
          <a:solidFill>
            <a:srgbClr val="969696"/>
          </a:solidFill>
          <a:ln w="9525">
            <a:solidFill>
              <a:schemeClr val="tx1"/>
            </a:solidFill>
            <a:miter lim="800000"/>
            <a:headEnd/>
            <a:tailEnd/>
          </a:ln>
        </p:spPr>
        <p:txBody>
          <a:bodyPr wrap="none" lIns="80147" tIns="40074" rIns="80147" bIns="40074" anchor="ctr"/>
          <a:lstStyle/>
          <a:p>
            <a:pPr algn="ctr" fontAlgn="t"/>
            <a:r>
              <a:rPr kumimoji="0" lang="zh-CN" altLang="en-US">
                <a:solidFill>
                  <a:srgbClr val="FFFFFF"/>
                </a:solidFill>
                <a:latin typeface="Arial" charset="0"/>
                <a:ea typeface="宋体" charset="0"/>
                <a:cs typeface="宋体" charset="0"/>
              </a:rPr>
              <a:t>路标</a:t>
            </a:r>
          </a:p>
        </p:txBody>
      </p:sp>
      <p:sp>
        <p:nvSpPr>
          <p:cNvPr id="12" name="AutoShape 7"/>
          <p:cNvSpPr>
            <a:spLocks noChangeArrowheads="1"/>
          </p:cNvSpPr>
          <p:nvPr/>
        </p:nvSpPr>
        <p:spPr bwMode="gray">
          <a:xfrm>
            <a:off x="3667943" y="4393713"/>
            <a:ext cx="814489" cy="351323"/>
          </a:xfrm>
          <a:prstGeom prst="flowChartDocument">
            <a:avLst/>
          </a:prstGeom>
          <a:solidFill>
            <a:srgbClr val="969696"/>
          </a:solidFill>
          <a:ln w="9525">
            <a:solidFill>
              <a:schemeClr val="tx1"/>
            </a:solidFill>
            <a:miter lim="800000"/>
            <a:headEnd/>
            <a:tailEnd/>
          </a:ln>
        </p:spPr>
        <p:txBody>
          <a:bodyPr wrap="none" lIns="80147" tIns="40074" rIns="80147" bIns="40074" anchor="ctr"/>
          <a:lstStyle/>
          <a:p>
            <a:pPr algn="ctr" fontAlgn="t"/>
            <a:r>
              <a:rPr kumimoji="0" lang="en-US" altLang="zh-CN">
                <a:solidFill>
                  <a:srgbClr val="FFFFFF"/>
                </a:solidFill>
                <a:latin typeface="Arial" charset="0"/>
                <a:ea typeface="宋体" charset="0"/>
                <a:cs typeface="宋体" charset="0"/>
              </a:rPr>
              <a:t>Charter</a:t>
            </a:r>
          </a:p>
        </p:txBody>
      </p:sp>
      <p:sp>
        <p:nvSpPr>
          <p:cNvPr id="13" name="Line 8"/>
          <p:cNvSpPr>
            <a:spLocks noChangeShapeType="1"/>
          </p:cNvSpPr>
          <p:nvPr/>
        </p:nvSpPr>
        <p:spPr bwMode="gray">
          <a:xfrm>
            <a:off x="4050752" y="2776762"/>
            <a:ext cx="0" cy="19581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4" name="Line 9"/>
          <p:cNvSpPr>
            <a:spLocks noChangeShapeType="1"/>
          </p:cNvSpPr>
          <p:nvPr/>
        </p:nvSpPr>
        <p:spPr bwMode="gray">
          <a:xfrm>
            <a:off x="4050752" y="4026551"/>
            <a:ext cx="0" cy="32684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5" name="Line 10"/>
          <p:cNvSpPr>
            <a:spLocks noChangeShapeType="1"/>
          </p:cNvSpPr>
          <p:nvPr/>
        </p:nvSpPr>
        <p:spPr bwMode="gray">
          <a:xfrm flipH="1">
            <a:off x="4050752" y="3374300"/>
            <a:ext cx="0" cy="2606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6" name="Line 11"/>
          <p:cNvSpPr>
            <a:spLocks noChangeShapeType="1"/>
          </p:cNvSpPr>
          <p:nvPr/>
        </p:nvSpPr>
        <p:spPr bwMode="gray">
          <a:xfrm>
            <a:off x="2018602" y="5326735"/>
            <a:ext cx="3879684"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7" name="Rectangle 12"/>
          <p:cNvSpPr>
            <a:spLocks noChangeArrowheads="1"/>
          </p:cNvSpPr>
          <p:nvPr/>
        </p:nvSpPr>
        <p:spPr bwMode="gray">
          <a:xfrm>
            <a:off x="1341218" y="3112247"/>
            <a:ext cx="616297" cy="2325355"/>
          </a:xfrm>
          <a:prstGeom prst="rect">
            <a:avLst/>
          </a:prstGeom>
          <a:solidFill>
            <a:srgbClr val="DDDDDD"/>
          </a:solidFill>
          <a:ln w="9525">
            <a:solidFill>
              <a:schemeClr val="bg2"/>
            </a:solidFill>
            <a:miter lim="800000"/>
            <a:headEnd/>
            <a:tailEnd/>
          </a:ln>
        </p:spPr>
        <p:txBody>
          <a:bodyPr wrap="none" lIns="80147" tIns="40074" rIns="80147" bIns="40074" anchor="ctr"/>
          <a:lstStyle/>
          <a:p>
            <a:pPr algn="ctr" fontAlgn="t"/>
            <a:r>
              <a:rPr lang="en-US" altLang="zh-CN" sz="1600" b="1" dirty="0">
                <a:solidFill>
                  <a:srgbClr val="000000"/>
                </a:solidFill>
                <a:latin typeface="华文细黑" charset="0"/>
                <a:ea typeface="华文细黑" charset="0"/>
                <a:cs typeface="华文细黑" charset="0"/>
              </a:rPr>
              <a:t>OR</a:t>
            </a:r>
          </a:p>
          <a:p>
            <a:pPr algn="ctr" fontAlgn="t"/>
            <a:r>
              <a:rPr lang="zh-CN" altLang="en-US" sz="1600" b="1" dirty="0">
                <a:solidFill>
                  <a:srgbClr val="000000"/>
                </a:solidFill>
                <a:latin typeface="华文细黑" charset="0"/>
                <a:ea typeface="华文细黑" charset="0"/>
                <a:cs typeface="华文细黑" charset="0"/>
              </a:rPr>
              <a:t>需求</a:t>
            </a:r>
          </a:p>
          <a:p>
            <a:pPr algn="ctr" fontAlgn="t"/>
            <a:r>
              <a:rPr lang="zh-CN" altLang="en-US" sz="1600" b="1" dirty="0">
                <a:solidFill>
                  <a:srgbClr val="000000"/>
                </a:solidFill>
                <a:latin typeface="华文细黑" charset="0"/>
                <a:ea typeface="华文细黑" charset="0"/>
                <a:cs typeface="华文细黑" charset="0"/>
              </a:rPr>
              <a:t>管理</a:t>
            </a:r>
            <a:endParaRPr kumimoji="0" lang="zh-CN" altLang="en-US" i="1" dirty="0">
              <a:solidFill>
                <a:srgbClr val="000000"/>
              </a:solidFill>
              <a:latin typeface="华文细黑" charset="0"/>
              <a:ea typeface="华文细黑" charset="0"/>
              <a:cs typeface="华文细黑" charset="0"/>
            </a:endParaRPr>
          </a:p>
        </p:txBody>
      </p:sp>
      <p:sp>
        <p:nvSpPr>
          <p:cNvPr id="18" name="Line 13"/>
          <p:cNvSpPr>
            <a:spLocks noChangeShapeType="1"/>
          </p:cNvSpPr>
          <p:nvPr/>
        </p:nvSpPr>
        <p:spPr bwMode="gray">
          <a:xfrm>
            <a:off x="1639864" y="2864594"/>
            <a:ext cx="564713" cy="288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9" name="Line 14"/>
          <p:cNvSpPr>
            <a:spLocks noChangeShapeType="1"/>
          </p:cNvSpPr>
          <p:nvPr/>
        </p:nvSpPr>
        <p:spPr bwMode="gray">
          <a:xfrm flipH="1">
            <a:off x="1649366" y="2867473"/>
            <a:ext cx="0" cy="179981"/>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0" name="Text Box 15"/>
          <p:cNvSpPr txBox="1">
            <a:spLocks noChangeArrowheads="1"/>
          </p:cNvSpPr>
          <p:nvPr/>
        </p:nvSpPr>
        <p:spPr bwMode="gray">
          <a:xfrm>
            <a:off x="1034427" y="2788281"/>
            <a:ext cx="760190"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需求</a:t>
            </a:r>
          </a:p>
        </p:txBody>
      </p:sp>
      <p:sp>
        <p:nvSpPr>
          <p:cNvPr id="21" name="Text Box 16"/>
          <p:cNvSpPr txBox="1">
            <a:spLocks noChangeArrowheads="1"/>
          </p:cNvSpPr>
          <p:nvPr/>
        </p:nvSpPr>
        <p:spPr bwMode="gray">
          <a:xfrm>
            <a:off x="1954800" y="3218796"/>
            <a:ext cx="988247"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长期需求</a:t>
            </a:r>
          </a:p>
        </p:txBody>
      </p:sp>
      <p:sp>
        <p:nvSpPr>
          <p:cNvPr id="22" name="Text Box 17"/>
          <p:cNvSpPr txBox="1">
            <a:spLocks noChangeArrowheads="1"/>
          </p:cNvSpPr>
          <p:nvPr/>
        </p:nvSpPr>
        <p:spPr bwMode="gray">
          <a:xfrm>
            <a:off x="1896428" y="3765939"/>
            <a:ext cx="1143000"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中期需求</a:t>
            </a:r>
          </a:p>
        </p:txBody>
      </p:sp>
      <p:sp>
        <p:nvSpPr>
          <p:cNvPr id="23" name="Text Box 18"/>
          <p:cNvSpPr txBox="1">
            <a:spLocks noChangeArrowheads="1"/>
          </p:cNvSpPr>
          <p:nvPr/>
        </p:nvSpPr>
        <p:spPr bwMode="gray">
          <a:xfrm>
            <a:off x="2048466" y="4526179"/>
            <a:ext cx="1140285"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产品包需求</a:t>
            </a:r>
          </a:p>
        </p:txBody>
      </p:sp>
      <p:sp>
        <p:nvSpPr>
          <p:cNvPr id="24" name="Text Box 19"/>
          <p:cNvSpPr txBox="1">
            <a:spLocks noChangeArrowheads="1"/>
          </p:cNvSpPr>
          <p:nvPr/>
        </p:nvSpPr>
        <p:spPr bwMode="gray">
          <a:xfrm>
            <a:off x="1895071" y="5071881"/>
            <a:ext cx="1232594"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紧急需求</a:t>
            </a:r>
          </a:p>
        </p:txBody>
      </p:sp>
      <p:sp>
        <p:nvSpPr>
          <p:cNvPr id="25" name="Line 20"/>
          <p:cNvSpPr>
            <a:spLocks noChangeShapeType="1"/>
          </p:cNvSpPr>
          <p:nvPr/>
        </p:nvSpPr>
        <p:spPr bwMode="gray">
          <a:xfrm>
            <a:off x="1770183" y="2603980"/>
            <a:ext cx="433036"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6" name="Line 21"/>
          <p:cNvSpPr>
            <a:spLocks noChangeShapeType="1"/>
          </p:cNvSpPr>
          <p:nvPr/>
        </p:nvSpPr>
        <p:spPr bwMode="gray">
          <a:xfrm>
            <a:off x="1770183" y="2334729"/>
            <a:ext cx="433036" cy="575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7" name="Text Box 22"/>
          <p:cNvSpPr txBox="1">
            <a:spLocks noChangeArrowheads="1"/>
          </p:cNvSpPr>
          <p:nvPr/>
        </p:nvSpPr>
        <p:spPr bwMode="gray">
          <a:xfrm>
            <a:off x="1143026" y="2475834"/>
            <a:ext cx="629872"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技术</a:t>
            </a:r>
          </a:p>
        </p:txBody>
      </p:sp>
      <p:sp>
        <p:nvSpPr>
          <p:cNvPr id="28" name="Text Box 23"/>
          <p:cNvSpPr txBox="1">
            <a:spLocks noChangeArrowheads="1"/>
          </p:cNvSpPr>
          <p:nvPr/>
        </p:nvSpPr>
        <p:spPr bwMode="gray">
          <a:xfrm>
            <a:off x="848452" y="1871098"/>
            <a:ext cx="1047976"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商业战略</a:t>
            </a:r>
          </a:p>
        </p:txBody>
      </p:sp>
      <p:sp>
        <p:nvSpPr>
          <p:cNvPr id="29" name="Line 24"/>
          <p:cNvSpPr>
            <a:spLocks noChangeShapeType="1"/>
          </p:cNvSpPr>
          <p:nvPr/>
        </p:nvSpPr>
        <p:spPr bwMode="gray">
          <a:xfrm>
            <a:off x="1770183" y="2066917"/>
            <a:ext cx="433036" cy="1151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0" name="Text Box 25"/>
          <p:cNvSpPr txBox="1">
            <a:spLocks noChangeArrowheads="1"/>
          </p:cNvSpPr>
          <p:nvPr/>
        </p:nvSpPr>
        <p:spPr bwMode="gray">
          <a:xfrm>
            <a:off x="848452" y="2205143"/>
            <a:ext cx="1047976" cy="29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fontAlgn="t">
              <a:spcBef>
                <a:spcPct val="50000"/>
              </a:spcBef>
            </a:pPr>
            <a:r>
              <a:rPr kumimoji="0" lang="zh-CN" altLang="en-US" i="1">
                <a:solidFill>
                  <a:srgbClr val="000000"/>
                </a:solidFill>
                <a:latin typeface="Arial" charset="0"/>
                <a:ea typeface="宋体" charset="0"/>
                <a:cs typeface="宋体" charset="0"/>
              </a:rPr>
              <a:t>历史数据</a:t>
            </a:r>
          </a:p>
        </p:txBody>
      </p:sp>
      <p:sp>
        <p:nvSpPr>
          <p:cNvPr id="31" name="Freeform 26"/>
          <p:cNvSpPr>
            <a:spLocks/>
          </p:cNvSpPr>
          <p:nvPr/>
        </p:nvSpPr>
        <p:spPr bwMode="auto">
          <a:xfrm>
            <a:off x="2264306" y="1850940"/>
            <a:ext cx="3510449" cy="1150439"/>
          </a:xfrm>
          <a:custGeom>
            <a:avLst/>
            <a:gdLst>
              <a:gd name="T0" fmla="*/ 0 w 1637"/>
              <a:gd name="T1" fmla="*/ 0 h 728"/>
              <a:gd name="T2" fmla="*/ 0 w 1637"/>
              <a:gd name="T3" fmla="*/ 2147483647 h 728"/>
              <a:gd name="T4" fmla="*/ 2147483647 w 1637"/>
              <a:gd name="T5" fmla="*/ 2147483647 h 728"/>
              <a:gd name="T6" fmla="*/ 2147483647 w 1637"/>
              <a:gd name="T7" fmla="*/ 2147483647 h 728"/>
              <a:gd name="T8" fmla="*/ 2147483647 w 1637"/>
              <a:gd name="T9" fmla="*/ 2147483647 h 728"/>
              <a:gd name="T10" fmla="*/ 2147483647 w 1637"/>
              <a:gd name="T11" fmla="*/ 2147483647 h 728"/>
              <a:gd name="T12" fmla="*/ 0 w 1637"/>
              <a:gd name="T13" fmla="*/ 2147483647 h 728"/>
              <a:gd name="T14" fmla="*/ 0 w 1637"/>
              <a:gd name="T15" fmla="*/ 0 h 728"/>
              <a:gd name="T16" fmla="*/ 0 w 1637"/>
              <a:gd name="T17" fmla="*/ 0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7"/>
              <a:gd name="T28" fmla="*/ 0 h 728"/>
              <a:gd name="T29" fmla="*/ 1637 w 1637"/>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7" h="728">
                <a:moveTo>
                  <a:pt x="0" y="0"/>
                </a:moveTo>
                <a:lnTo>
                  <a:pt x="0" y="727"/>
                </a:lnTo>
                <a:lnTo>
                  <a:pt x="956" y="526"/>
                </a:lnTo>
                <a:lnTo>
                  <a:pt x="1631" y="526"/>
                </a:lnTo>
                <a:lnTo>
                  <a:pt x="1636" y="197"/>
                </a:lnTo>
                <a:lnTo>
                  <a:pt x="961" y="203"/>
                </a:lnTo>
                <a:lnTo>
                  <a:pt x="0" y="4"/>
                </a:lnTo>
                <a:lnTo>
                  <a:pt x="0" y="0"/>
                </a:lnTo>
              </a:path>
            </a:pathLst>
          </a:custGeom>
          <a:solidFill>
            <a:srgbClr val="EFEFE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lIns="80147" tIns="40074" rIns="80147" bIns="40074"/>
          <a:lstStyle/>
          <a:p>
            <a:endParaRPr lang="zh-CN" altLang="en-US"/>
          </a:p>
        </p:txBody>
      </p:sp>
      <p:sp>
        <p:nvSpPr>
          <p:cNvPr id="32" name="Freeform 27"/>
          <p:cNvSpPr>
            <a:spLocks/>
          </p:cNvSpPr>
          <p:nvPr/>
        </p:nvSpPr>
        <p:spPr bwMode="auto">
          <a:xfrm>
            <a:off x="2265663" y="2714850"/>
            <a:ext cx="3509092" cy="331165"/>
          </a:xfrm>
          <a:custGeom>
            <a:avLst/>
            <a:gdLst>
              <a:gd name="T0" fmla="*/ 2147483647 w 1632"/>
              <a:gd name="T1" fmla="*/ 0 h 202"/>
              <a:gd name="T2" fmla="*/ 2147483647 w 1632"/>
              <a:gd name="T3" fmla="*/ 0 h 202"/>
              <a:gd name="T4" fmla="*/ 0 w 1632"/>
              <a:gd name="T5" fmla="*/ 2147483647 h 202"/>
              <a:gd name="T6" fmla="*/ 0 60000 65536"/>
              <a:gd name="T7" fmla="*/ 0 60000 65536"/>
              <a:gd name="T8" fmla="*/ 0 60000 65536"/>
              <a:gd name="T9" fmla="*/ 0 w 1632"/>
              <a:gd name="T10" fmla="*/ 0 h 202"/>
              <a:gd name="T11" fmla="*/ 1632 w 1632"/>
              <a:gd name="T12" fmla="*/ 202 h 202"/>
            </a:gdLst>
            <a:ahLst/>
            <a:cxnLst>
              <a:cxn ang="T6">
                <a:pos x="T0" y="T1"/>
              </a:cxn>
              <a:cxn ang="T7">
                <a:pos x="T2" y="T3"/>
              </a:cxn>
              <a:cxn ang="T8">
                <a:pos x="T4" y="T5"/>
              </a:cxn>
            </a:cxnLst>
            <a:rect l="T9" t="T10" r="T11" b="T12"/>
            <a:pathLst>
              <a:path w="1632" h="202">
                <a:moveTo>
                  <a:pt x="1631" y="0"/>
                </a:moveTo>
                <a:lnTo>
                  <a:pt x="961" y="0"/>
                </a:lnTo>
                <a:lnTo>
                  <a:pt x="0" y="201"/>
                </a:lnTo>
              </a:path>
            </a:pathLst>
          </a:custGeom>
          <a:noFill/>
          <a:ln w="18498"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33" name="Freeform 28"/>
          <p:cNvSpPr>
            <a:spLocks/>
          </p:cNvSpPr>
          <p:nvPr/>
        </p:nvSpPr>
        <p:spPr bwMode="auto">
          <a:xfrm>
            <a:off x="2265663" y="1800545"/>
            <a:ext cx="3509092" cy="336925"/>
          </a:xfrm>
          <a:custGeom>
            <a:avLst/>
            <a:gdLst>
              <a:gd name="T0" fmla="*/ 2147483647 w 1632"/>
              <a:gd name="T1" fmla="*/ 2147483647 h 200"/>
              <a:gd name="T2" fmla="*/ 2147483647 w 1632"/>
              <a:gd name="T3" fmla="*/ 2147483647 h 200"/>
              <a:gd name="T4" fmla="*/ 0 w 1632"/>
              <a:gd name="T5" fmla="*/ 0 h 200"/>
              <a:gd name="T6" fmla="*/ 0 60000 65536"/>
              <a:gd name="T7" fmla="*/ 0 60000 65536"/>
              <a:gd name="T8" fmla="*/ 0 60000 65536"/>
              <a:gd name="T9" fmla="*/ 0 w 1632"/>
              <a:gd name="T10" fmla="*/ 0 h 200"/>
              <a:gd name="T11" fmla="*/ 1632 w 1632"/>
              <a:gd name="T12" fmla="*/ 200 h 200"/>
            </a:gdLst>
            <a:ahLst/>
            <a:cxnLst>
              <a:cxn ang="T6">
                <a:pos x="T0" y="T1"/>
              </a:cxn>
              <a:cxn ang="T7">
                <a:pos x="T2" y="T3"/>
              </a:cxn>
              <a:cxn ang="T8">
                <a:pos x="T4" y="T5"/>
              </a:cxn>
            </a:cxnLst>
            <a:rect l="T9" t="T10" r="T11" b="T12"/>
            <a:pathLst>
              <a:path w="1632" h="200">
                <a:moveTo>
                  <a:pt x="1631" y="199"/>
                </a:moveTo>
                <a:lnTo>
                  <a:pt x="961" y="199"/>
                </a:lnTo>
                <a:lnTo>
                  <a:pt x="0" y="0"/>
                </a:lnTo>
              </a:path>
            </a:pathLst>
          </a:custGeom>
          <a:noFill/>
          <a:ln w="18498" cap="flat" cmpd="sng">
            <a:solidFill>
              <a:srgbClr val="808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34" name="Line 29"/>
          <p:cNvSpPr>
            <a:spLocks noChangeShapeType="1"/>
          </p:cNvSpPr>
          <p:nvPr/>
        </p:nvSpPr>
        <p:spPr bwMode="auto">
          <a:xfrm>
            <a:off x="4485147" y="2133151"/>
            <a:ext cx="0" cy="577379"/>
          </a:xfrm>
          <a:prstGeom prst="line">
            <a:avLst/>
          </a:prstGeom>
          <a:noFill/>
          <a:ln w="18498">
            <a:solidFill>
              <a:srgbClr val="80808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5" name="Line 30"/>
          <p:cNvSpPr>
            <a:spLocks noChangeShapeType="1"/>
          </p:cNvSpPr>
          <p:nvPr/>
        </p:nvSpPr>
        <p:spPr bwMode="auto">
          <a:xfrm>
            <a:off x="3840342" y="2102913"/>
            <a:ext cx="0" cy="676729"/>
          </a:xfrm>
          <a:prstGeom prst="line">
            <a:avLst/>
          </a:prstGeom>
          <a:noFill/>
          <a:ln w="18498">
            <a:solidFill>
              <a:srgbClr val="80808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6" name="Line 31"/>
          <p:cNvSpPr>
            <a:spLocks noChangeShapeType="1"/>
          </p:cNvSpPr>
          <p:nvPr/>
        </p:nvSpPr>
        <p:spPr bwMode="auto">
          <a:xfrm>
            <a:off x="3401876" y="2052519"/>
            <a:ext cx="0" cy="790477"/>
          </a:xfrm>
          <a:prstGeom prst="line">
            <a:avLst/>
          </a:prstGeom>
          <a:noFill/>
          <a:ln w="18498">
            <a:solidFill>
              <a:srgbClr val="80808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7" name="Line 32"/>
          <p:cNvSpPr>
            <a:spLocks noChangeShapeType="1"/>
          </p:cNvSpPr>
          <p:nvPr/>
        </p:nvSpPr>
        <p:spPr bwMode="auto">
          <a:xfrm>
            <a:off x="2979699" y="1989165"/>
            <a:ext cx="0" cy="904225"/>
          </a:xfrm>
          <a:prstGeom prst="line">
            <a:avLst/>
          </a:prstGeom>
          <a:noFill/>
          <a:ln w="18498">
            <a:solidFill>
              <a:srgbClr val="80808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8" name="Line 33"/>
          <p:cNvSpPr>
            <a:spLocks noChangeShapeType="1"/>
          </p:cNvSpPr>
          <p:nvPr/>
        </p:nvSpPr>
        <p:spPr bwMode="auto">
          <a:xfrm>
            <a:off x="2622681" y="1938770"/>
            <a:ext cx="0" cy="1013654"/>
          </a:xfrm>
          <a:prstGeom prst="line">
            <a:avLst/>
          </a:prstGeom>
          <a:noFill/>
          <a:ln w="18498">
            <a:solidFill>
              <a:srgbClr val="80808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9" name="Line 34"/>
          <p:cNvSpPr>
            <a:spLocks noChangeShapeType="1"/>
          </p:cNvSpPr>
          <p:nvPr/>
        </p:nvSpPr>
        <p:spPr bwMode="auto">
          <a:xfrm>
            <a:off x="2265663" y="1884056"/>
            <a:ext cx="0" cy="1131721"/>
          </a:xfrm>
          <a:prstGeom prst="line">
            <a:avLst/>
          </a:prstGeom>
          <a:noFill/>
          <a:ln w="18498">
            <a:solidFill>
              <a:srgbClr val="80808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0" name="Line 35"/>
          <p:cNvSpPr>
            <a:spLocks noChangeShapeType="1"/>
          </p:cNvSpPr>
          <p:nvPr/>
        </p:nvSpPr>
        <p:spPr bwMode="auto">
          <a:xfrm>
            <a:off x="5774755" y="2187865"/>
            <a:ext cx="0" cy="512586"/>
          </a:xfrm>
          <a:prstGeom prst="line">
            <a:avLst/>
          </a:prstGeom>
          <a:noFill/>
          <a:ln w="18498">
            <a:solidFill>
              <a:schemeClr val="bg2"/>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1" name="Text Box 36"/>
          <p:cNvSpPr txBox="1">
            <a:spLocks noChangeArrowheads="1"/>
          </p:cNvSpPr>
          <p:nvPr/>
        </p:nvSpPr>
        <p:spPr bwMode="auto">
          <a:xfrm rot="-5400000">
            <a:off x="2097271" y="2290637"/>
            <a:ext cx="714165" cy="25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90538">
              <a:defRPr kumimoji="1" sz="1400">
                <a:solidFill>
                  <a:schemeClr val="bg1"/>
                </a:solidFill>
                <a:latin typeface="FrutigerNext LT Regular" charset="0"/>
                <a:ea typeface="ＭＳ Ｐゴシック" charset="0"/>
                <a:cs typeface="ＭＳ Ｐゴシック" charset="0"/>
              </a:defRPr>
            </a:lvl1pPr>
            <a:lvl2pPr marL="742950" indent="-285750" defTabSz="490538">
              <a:defRPr kumimoji="1" sz="1400">
                <a:solidFill>
                  <a:schemeClr val="bg1"/>
                </a:solidFill>
                <a:latin typeface="FrutigerNext LT Regular" charset="0"/>
                <a:ea typeface="ＭＳ Ｐゴシック" charset="0"/>
                <a:cs typeface="ＭＳ Ｐゴシック" charset="0"/>
              </a:defRPr>
            </a:lvl2pPr>
            <a:lvl3pPr marL="1143000" indent="-228600" defTabSz="490538">
              <a:defRPr kumimoji="1" sz="1400">
                <a:solidFill>
                  <a:schemeClr val="bg1"/>
                </a:solidFill>
                <a:latin typeface="FrutigerNext LT Regular" charset="0"/>
                <a:ea typeface="ＭＳ Ｐゴシック" charset="0"/>
                <a:cs typeface="ＭＳ Ｐゴシック" charset="0"/>
              </a:defRPr>
            </a:lvl3pPr>
            <a:lvl4pPr marL="1600200" indent="-228600" defTabSz="490538">
              <a:defRPr kumimoji="1" sz="1400">
                <a:solidFill>
                  <a:schemeClr val="bg1"/>
                </a:solidFill>
                <a:latin typeface="FrutigerNext LT Regular" charset="0"/>
                <a:ea typeface="ＭＳ Ｐゴシック" charset="0"/>
                <a:cs typeface="ＭＳ Ｐゴシック" charset="0"/>
              </a:defRPr>
            </a:lvl4pPr>
            <a:lvl5pPr marL="2057400" indent="-228600" defTabSz="490538">
              <a:defRPr kumimoji="1" sz="1400">
                <a:solidFill>
                  <a:schemeClr val="bg1"/>
                </a:solidFill>
                <a:latin typeface="FrutigerNext LT Regular" charset="0"/>
                <a:ea typeface="ＭＳ Ｐゴシック" charset="0"/>
                <a:cs typeface="ＭＳ Ｐゴシック" charset="0"/>
              </a:defRPr>
            </a:lvl5pPr>
            <a:lvl6pPr marL="25146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市场评估</a:t>
            </a:r>
            <a:endParaRPr kumimoji="0" lang="zh-CN" altLang="en-US">
              <a:solidFill>
                <a:srgbClr val="000000"/>
              </a:solidFill>
              <a:latin typeface="Arial" charset="0"/>
              <a:ea typeface="宋体" charset="0"/>
              <a:cs typeface="宋体" charset="0"/>
            </a:endParaRPr>
          </a:p>
        </p:txBody>
      </p:sp>
      <p:sp>
        <p:nvSpPr>
          <p:cNvPr id="42" name="Text Box 37"/>
          <p:cNvSpPr txBox="1">
            <a:spLocks noChangeArrowheads="1"/>
          </p:cNvSpPr>
          <p:nvPr/>
        </p:nvSpPr>
        <p:spPr bwMode="auto">
          <a:xfrm rot="-5400000">
            <a:off x="2402581" y="2293475"/>
            <a:ext cx="718484" cy="25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90538">
              <a:defRPr kumimoji="1" sz="1400">
                <a:solidFill>
                  <a:schemeClr val="bg1"/>
                </a:solidFill>
                <a:latin typeface="FrutigerNext LT Regular" charset="0"/>
                <a:ea typeface="ＭＳ Ｐゴシック" charset="0"/>
                <a:cs typeface="ＭＳ Ｐゴシック" charset="0"/>
              </a:defRPr>
            </a:lvl1pPr>
            <a:lvl2pPr marL="742950" indent="-285750" defTabSz="490538">
              <a:defRPr kumimoji="1" sz="1400">
                <a:solidFill>
                  <a:schemeClr val="bg1"/>
                </a:solidFill>
                <a:latin typeface="FrutigerNext LT Regular" charset="0"/>
                <a:ea typeface="ＭＳ Ｐゴシック" charset="0"/>
                <a:cs typeface="ＭＳ Ｐゴシック" charset="0"/>
              </a:defRPr>
            </a:lvl2pPr>
            <a:lvl3pPr marL="1143000" indent="-228600" defTabSz="490538">
              <a:defRPr kumimoji="1" sz="1400">
                <a:solidFill>
                  <a:schemeClr val="bg1"/>
                </a:solidFill>
                <a:latin typeface="FrutigerNext LT Regular" charset="0"/>
                <a:ea typeface="ＭＳ Ｐゴシック" charset="0"/>
                <a:cs typeface="ＭＳ Ｐゴシック" charset="0"/>
              </a:defRPr>
            </a:lvl3pPr>
            <a:lvl4pPr marL="1600200" indent="-228600" defTabSz="490538">
              <a:defRPr kumimoji="1" sz="1400">
                <a:solidFill>
                  <a:schemeClr val="bg1"/>
                </a:solidFill>
                <a:latin typeface="FrutigerNext LT Regular" charset="0"/>
                <a:ea typeface="ＭＳ Ｐゴシック" charset="0"/>
                <a:cs typeface="ＭＳ Ｐゴシック" charset="0"/>
              </a:defRPr>
            </a:lvl4pPr>
            <a:lvl5pPr marL="2057400" indent="-228600" defTabSz="490538">
              <a:defRPr kumimoji="1" sz="1400">
                <a:solidFill>
                  <a:schemeClr val="bg1"/>
                </a:solidFill>
                <a:latin typeface="FrutigerNext LT Regular" charset="0"/>
                <a:ea typeface="ＭＳ Ｐゴシック" charset="0"/>
                <a:cs typeface="ＭＳ Ｐゴシック" charset="0"/>
              </a:defRPr>
            </a:lvl5pPr>
            <a:lvl6pPr marL="25146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市场细分</a:t>
            </a:r>
            <a:endParaRPr kumimoji="0" lang="zh-CN" altLang="en-US">
              <a:solidFill>
                <a:srgbClr val="000000"/>
              </a:solidFill>
              <a:latin typeface="Arial" charset="0"/>
              <a:ea typeface="宋体" charset="0"/>
              <a:cs typeface="宋体" charset="0"/>
            </a:endParaRPr>
          </a:p>
        </p:txBody>
      </p:sp>
      <p:sp>
        <p:nvSpPr>
          <p:cNvPr id="43" name="Text Box 38"/>
          <p:cNvSpPr txBox="1">
            <a:spLocks noChangeArrowheads="1"/>
          </p:cNvSpPr>
          <p:nvPr/>
        </p:nvSpPr>
        <p:spPr bwMode="auto">
          <a:xfrm rot="-5400000">
            <a:off x="2855776" y="2225397"/>
            <a:ext cx="678168" cy="43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90538">
              <a:defRPr kumimoji="1" sz="1400">
                <a:solidFill>
                  <a:schemeClr val="bg1"/>
                </a:solidFill>
                <a:latin typeface="FrutigerNext LT Regular" charset="0"/>
                <a:ea typeface="ＭＳ Ｐゴシック" charset="0"/>
                <a:cs typeface="ＭＳ Ｐゴシック" charset="0"/>
              </a:defRPr>
            </a:lvl1pPr>
            <a:lvl2pPr marL="742950" indent="-285750" defTabSz="490538">
              <a:defRPr kumimoji="1" sz="1400">
                <a:solidFill>
                  <a:schemeClr val="bg1"/>
                </a:solidFill>
                <a:latin typeface="FrutigerNext LT Regular" charset="0"/>
                <a:ea typeface="ＭＳ Ｐゴシック" charset="0"/>
                <a:cs typeface="ＭＳ Ｐゴシック" charset="0"/>
              </a:defRPr>
            </a:lvl2pPr>
            <a:lvl3pPr marL="1143000" indent="-228600" defTabSz="490538">
              <a:defRPr kumimoji="1" sz="1400">
                <a:solidFill>
                  <a:schemeClr val="bg1"/>
                </a:solidFill>
                <a:latin typeface="FrutigerNext LT Regular" charset="0"/>
                <a:ea typeface="ＭＳ Ｐゴシック" charset="0"/>
                <a:cs typeface="ＭＳ Ｐゴシック" charset="0"/>
              </a:defRPr>
            </a:lvl3pPr>
            <a:lvl4pPr marL="1600200" indent="-228600" defTabSz="490538">
              <a:defRPr kumimoji="1" sz="1400">
                <a:solidFill>
                  <a:schemeClr val="bg1"/>
                </a:solidFill>
                <a:latin typeface="FrutigerNext LT Regular" charset="0"/>
                <a:ea typeface="ＭＳ Ｐゴシック" charset="0"/>
                <a:cs typeface="ＭＳ Ｐゴシック" charset="0"/>
              </a:defRPr>
            </a:lvl4pPr>
            <a:lvl5pPr marL="2057400" indent="-228600" defTabSz="490538">
              <a:defRPr kumimoji="1" sz="1400">
                <a:solidFill>
                  <a:schemeClr val="bg1"/>
                </a:solidFill>
                <a:latin typeface="FrutigerNext LT Regular" charset="0"/>
                <a:ea typeface="ＭＳ Ｐゴシック" charset="0"/>
                <a:cs typeface="ＭＳ Ｐゴシック" charset="0"/>
              </a:defRPr>
            </a:lvl5pPr>
            <a:lvl6pPr marL="25146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机会点</a:t>
            </a:r>
          </a:p>
          <a:p>
            <a:pPr algn="ct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分析</a:t>
            </a:r>
            <a:endParaRPr kumimoji="0" lang="zh-CN" altLang="en-US">
              <a:solidFill>
                <a:srgbClr val="000000"/>
              </a:solidFill>
              <a:latin typeface="Arial" charset="0"/>
              <a:ea typeface="宋体" charset="0"/>
              <a:cs typeface="宋体" charset="0"/>
            </a:endParaRPr>
          </a:p>
        </p:txBody>
      </p:sp>
      <p:sp>
        <p:nvSpPr>
          <p:cNvPr id="44" name="Text Box 39"/>
          <p:cNvSpPr txBox="1">
            <a:spLocks noChangeArrowheads="1"/>
          </p:cNvSpPr>
          <p:nvPr/>
        </p:nvSpPr>
        <p:spPr bwMode="auto">
          <a:xfrm rot="-5400000">
            <a:off x="3305456" y="2195303"/>
            <a:ext cx="547143" cy="41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90538">
              <a:defRPr kumimoji="1" sz="1400">
                <a:solidFill>
                  <a:schemeClr val="bg1"/>
                </a:solidFill>
                <a:latin typeface="FrutigerNext LT Regular" charset="0"/>
                <a:ea typeface="ＭＳ Ｐゴシック" charset="0"/>
                <a:cs typeface="ＭＳ Ｐゴシック" charset="0"/>
              </a:defRPr>
            </a:lvl1pPr>
            <a:lvl2pPr marL="742950" indent="-285750" defTabSz="490538">
              <a:defRPr kumimoji="1" sz="1400">
                <a:solidFill>
                  <a:schemeClr val="bg1"/>
                </a:solidFill>
                <a:latin typeface="FrutigerNext LT Regular" charset="0"/>
                <a:ea typeface="ＭＳ Ｐゴシック" charset="0"/>
                <a:cs typeface="ＭＳ Ｐゴシック" charset="0"/>
              </a:defRPr>
            </a:lvl2pPr>
            <a:lvl3pPr marL="1143000" indent="-228600" defTabSz="490538">
              <a:defRPr kumimoji="1" sz="1400">
                <a:solidFill>
                  <a:schemeClr val="bg1"/>
                </a:solidFill>
                <a:latin typeface="FrutigerNext LT Regular" charset="0"/>
                <a:ea typeface="ＭＳ Ｐゴシック" charset="0"/>
                <a:cs typeface="ＭＳ Ｐゴシック" charset="0"/>
              </a:defRPr>
            </a:lvl3pPr>
            <a:lvl4pPr marL="1600200" indent="-228600" defTabSz="490538">
              <a:defRPr kumimoji="1" sz="1400">
                <a:solidFill>
                  <a:schemeClr val="bg1"/>
                </a:solidFill>
                <a:latin typeface="FrutigerNext LT Regular" charset="0"/>
                <a:ea typeface="ＭＳ Ｐゴシック" charset="0"/>
                <a:cs typeface="ＭＳ Ｐゴシック" charset="0"/>
              </a:defRPr>
            </a:lvl4pPr>
            <a:lvl5pPr marL="2057400" indent="-228600" defTabSz="490538">
              <a:defRPr kumimoji="1" sz="1400">
                <a:solidFill>
                  <a:schemeClr val="bg1"/>
                </a:solidFill>
                <a:latin typeface="FrutigerNext LT Regular" charset="0"/>
                <a:ea typeface="ＭＳ Ｐゴシック" charset="0"/>
                <a:cs typeface="ＭＳ Ｐゴシック" charset="0"/>
              </a:defRPr>
            </a:lvl5pPr>
            <a:lvl6pPr marL="25146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制定业</a:t>
            </a:r>
          </a:p>
          <a:p>
            <a:pP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务计划</a:t>
            </a:r>
            <a:endParaRPr kumimoji="0" lang="zh-CN" altLang="en-US">
              <a:solidFill>
                <a:srgbClr val="000000"/>
              </a:solidFill>
              <a:latin typeface="Arial" charset="0"/>
              <a:ea typeface="宋体" charset="0"/>
              <a:cs typeface="宋体" charset="0"/>
            </a:endParaRPr>
          </a:p>
        </p:txBody>
      </p:sp>
      <p:sp>
        <p:nvSpPr>
          <p:cNvPr id="45" name="Text Box 40"/>
          <p:cNvSpPr txBox="1">
            <a:spLocks noChangeArrowheads="1"/>
          </p:cNvSpPr>
          <p:nvPr/>
        </p:nvSpPr>
        <p:spPr bwMode="auto">
          <a:xfrm>
            <a:off x="3905502" y="2192184"/>
            <a:ext cx="514486" cy="45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90538">
              <a:defRPr kumimoji="1" sz="1400">
                <a:solidFill>
                  <a:schemeClr val="bg1"/>
                </a:solidFill>
                <a:latin typeface="FrutigerNext LT Regular" charset="0"/>
                <a:ea typeface="ＭＳ Ｐゴシック" charset="0"/>
                <a:cs typeface="ＭＳ Ｐゴシック" charset="0"/>
              </a:defRPr>
            </a:lvl1pPr>
            <a:lvl2pPr marL="742950" indent="-285750" defTabSz="490538">
              <a:defRPr kumimoji="1" sz="1400">
                <a:solidFill>
                  <a:schemeClr val="bg1"/>
                </a:solidFill>
                <a:latin typeface="FrutigerNext LT Regular" charset="0"/>
                <a:ea typeface="ＭＳ Ｐゴシック" charset="0"/>
                <a:cs typeface="ＭＳ Ｐゴシック" charset="0"/>
              </a:defRPr>
            </a:lvl2pPr>
            <a:lvl3pPr marL="1143000" indent="-228600" defTabSz="490538">
              <a:defRPr kumimoji="1" sz="1400">
                <a:solidFill>
                  <a:schemeClr val="bg1"/>
                </a:solidFill>
                <a:latin typeface="FrutigerNext LT Regular" charset="0"/>
                <a:ea typeface="ＭＳ Ｐゴシック" charset="0"/>
                <a:cs typeface="ＭＳ Ｐゴシック" charset="0"/>
              </a:defRPr>
            </a:lvl3pPr>
            <a:lvl4pPr marL="1600200" indent="-228600" defTabSz="490538">
              <a:defRPr kumimoji="1" sz="1400">
                <a:solidFill>
                  <a:schemeClr val="bg1"/>
                </a:solidFill>
                <a:latin typeface="FrutigerNext LT Regular" charset="0"/>
                <a:ea typeface="ＭＳ Ｐゴシック" charset="0"/>
                <a:cs typeface="ＭＳ Ｐゴシック" charset="0"/>
              </a:defRPr>
            </a:lvl4pPr>
            <a:lvl5pPr marL="2057400" indent="-228600" defTabSz="490538">
              <a:defRPr kumimoji="1" sz="1400">
                <a:solidFill>
                  <a:schemeClr val="bg1"/>
                </a:solidFill>
                <a:latin typeface="FrutigerNext LT Regular" charset="0"/>
                <a:ea typeface="ＭＳ Ｐゴシック" charset="0"/>
                <a:cs typeface="ＭＳ Ｐゴシック" charset="0"/>
              </a:defRPr>
            </a:lvl5pPr>
            <a:lvl6pPr marL="25146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整合商业计划</a:t>
            </a:r>
          </a:p>
        </p:txBody>
      </p:sp>
      <p:sp>
        <p:nvSpPr>
          <p:cNvPr id="46" name="Text Box 41"/>
          <p:cNvSpPr txBox="1">
            <a:spLocks noChangeArrowheads="1"/>
          </p:cNvSpPr>
          <p:nvPr/>
        </p:nvSpPr>
        <p:spPr bwMode="auto">
          <a:xfrm>
            <a:off x="4523156" y="2205143"/>
            <a:ext cx="1128067" cy="4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90538">
              <a:defRPr kumimoji="1" sz="1400">
                <a:solidFill>
                  <a:schemeClr val="bg1"/>
                </a:solidFill>
                <a:latin typeface="FrutigerNext LT Regular" charset="0"/>
                <a:ea typeface="ＭＳ Ｐゴシック" charset="0"/>
                <a:cs typeface="ＭＳ Ｐゴシック" charset="0"/>
              </a:defRPr>
            </a:lvl1pPr>
            <a:lvl2pPr marL="742950" indent="-285750" defTabSz="490538">
              <a:defRPr kumimoji="1" sz="1400">
                <a:solidFill>
                  <a:schemeClr val="bg1"/>
                </a:solidFill>
                <a:latin typeface="FrutigerNext LT Regular" charset="0"/>
                <a:ea typeface="ＭＳ Ｐゴシック" charset="0"/>
                <a:cs typeface="ＭＳ Ｐゴシック" charset="0"/>
              </a:defRPr>
            </a:lvl2pPr>
            <a:lvl3pPr marL="1143000" indent="-228600" defTabSz="490538">
              <a:defRPr kumimoji="1" sz="1400">
                <a:solidFill>
                  <a:schemeClr val="bg1"/>
                </a:solidFill>
                <a:latin typeface="FrutigerNext LT Regular" charset="0"/>
                <a:ea typeface="ＭＳ Ｐゴシック" charset="0"/>
                <a:cs typeface="ＭＳ Ｐゴシック" charset="0"/>
              </a:defRPr>
            </a:lvl3pPr>
            <a:lvl4pPr marL="1600200" indent="-228600" defTabSz="490538">
              <a:defRPr kumimoji="1" sz="1400">
                <a:solidFill>
                  <a:schemeClr val="bg1"/>
                </a:solidFill>
                <a:latin typeface="FrutigerNext LT Regular" charset="0"/>
                <a:ea typeface="ＭＳ Ｐゴシック" charset="0"/>
                <a:cs typeface="ＭＳ Ｐゴシック" charset="0"/>
              </a:defRPr>
            </a:lvl4pPr>
            <a:lvl5pPr marL="2057400" indent="-228600" defTabSz="490538">
              <a:defRPr kumimoji="1" sz="1400">
                <a:solidFill>
                  <a:schemeClr val="bg1"/>
                </a:solidFill>
                <a:latin typeface="FrutigerNext LT Regular" charset="0"/>
                <a:ea typeface="ＭＳ Ｐゴシック" charset="0"/>
                <a:cs typeface="ＭＳ Ｐゴシック" charset="0"/>
              </a:defRPr>
            </a:lvl5pPr>
            <a:lvl6pPr marL="25146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zh-CN" altLang="en-US">
                <a:solidFill>
                  <a:srgbClr val="000000"/>
                </a:solidFill>
                <a:latin typeface="宋体" charset="0"/>
                <a:ea typeface="宋体" charset="0"/>
                <a:cs typeface="宋体" charset="0"/>
              </a:rPr>
              <a:t>商业计划管理</a:t>
            </a:r>
          </a:p>
          <a:p>
            <a:pPr algn="ctr">
              <a:buClr>
                <a:srgbClr val="808080"/>
              </a:buClr>
              <a:buSzPct val="90000"/>
              <a:buFont typeface="Monotype Sorts" charset="0"/>
              <a:buNone/>
            </a:pPr>
            <a:r>
              <a:rPr kumimoji="0" lang="en-US" altLang="zh-CN">
                <a:solidFill>
                  <a:srgbClr val="000000"/>
                </a:solidFill>
                <a:latin typeface="宋体" charset="0"/>
                <a:ea typeface="宋体" charset="0"/>
                <a:cs typeface="宋体" charset="0"/>
              </a:rPr>
              <a:t>&amp;</a:t>
            </a:r>
            <a:r>
              <a:rPr kumimoji="0" lang="zh-CN" altLang="en-US">
                <a:solidFill>
                  <a:srgbClr val="000000"/>
                </a:solidFill>
                <a:latin typeface="宋体" charset="0"/>
                <a:ea typeface="宋体" charset="0"/>
                <a:cs typeface="宋体" charset="0"/>
              </a:rPr>
              <a:t>绩效评估</a:t>
            </a:r>
            <a:endParaRPr kumimoji="0" lang="zh-CN" altLang="en-US">
              <a:solidFill>
                <a:srgbClr val="000000"/>
              </a:solidFill>
              <a:latin typeface="Arial" charset="0"/>
              <a:ea typeface="宋体" charset="0"/>
              <a:cs typeface="宋体" charset="0"/>
            </a:endParaRPr>
          </a:p>
        </p:txBody>
      </p:sp>
      <p:sp>
        <p:nvSpPr>
          <p:cNvPr id="47" name="Line 42"/>
          <p:cNvSpPr>
            <a:spLocks noChangeShapeType="1"/>
          </p:cNvSpPr>
          <p:nvPr/>
        </p:nvSpPr>
        <p:spPr bwMode="gray">
          <a:xfrm flipV="1">
            <a:off x="2018601" y="3243273"/>
            <a:ext cx="1601829" cy="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8" name="Line 43"/>
          <p:cNvSpPr>
            <a:spLocks noChangeShapeType="1"/>
          </p:cNvSpPr>
          <p:nvPr/>
        </p:nvSpPr>
        <p:spPr bwMode="gray">
          <a:xfrm>
            <a:off x="2018601" y="3830731"/>
            <a:ext cx="1601829" cy="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9" name="Line 44"/>
          <p:cNvSpPr>
            <a:spLocks noChangeShapeType="1"/>
          </p:cNvSpPr>
          <p:nvPr/>
        </p:nvSpPr>
        <p:spPr bwMode="gray">
          <a:xfrm>
            <a:off x="2018601" y="4549216"/>
            <a:ext cx="1601829" cy="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0" name="Rectangle 45"/>
          <p:cNvSpPr>
            <a:spLocks noChangeArrowheads="1"/>
          </p:cNvSpPr>
          <p:nvPr/>
        </p:nvSpPr>
        <p:spPr bwMode="auto">
          <a:xfrm>
            <a:off x="5246694" y="4570814"/>
            <a:ext cx="439824" cy="20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300" dirty="0">
                <a:solidFill>
                  <a:srgbClr val="000000"/>
                </a:solidFill>
                <a:latin typeface="Arial" charset="0"/>
                <a:ea typeface="宋体" charset="0"/>
                <a:cs typeface="宋体" charset="0"/>
              </a:rPr>
              <a:t>计划</a:t>
            </a:r>
            <a:endParaRPr lang="zh-CN" altLang="en-US" sz="2200" dirty="0">
              <a:solidFill>
                <a:srgbClr val="000000"/>
              </a:solidFill>
              <a:latin typeface="Arial" charset="0"/>
              <a:ea typeface="宋体" charset="0"/>
              <a:cs typeface="宋体" charset="0"/>
            </a:endParaRPr>
          </a:p>
        </p:txBody>
      </p:sp>
      <p:sp>
        <p:nvSpPr>
          <p:cNvPr id="51" name="Rectangle 46"/>
          <p:cNvSpPr>
            <a:spLocks noChangeArrowheads="1"/>
          </p:cNvSpPr>
          <p:nvPr/>
        </p:nvSpPr>
        <p:spPr bwMode="auto">
          <a:xfrm>
            <a:off x="5846701" y="4570814"/>
            <a:ext cx="33342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latin typeface="Arial" charset="0"/>
                <a:ea typeface="宋体" charset="0"/>
                <a:cs typeface="宋体" charset="0"/>
              </a:rPr>
              <a:t>开发</a:t>
            </a:r>
            <a:endParaRPr lang="zh-CN" altLang="en-US" sz="2200" dirty="0">
              <a:solidFill>
                <a:srgbClr val="000000"/>
              </a:solidFill>
              <a:latin typeface="Arial" charset="0"/>
              <a:ea typeface="宋体" charset="0"/>
              <a:cs typeface="宋体" charset="0"/>
            </a:endParaRPr>
          </a:p>
        </p:txBody>
      </p:sp>
      <p:sp>
        <p:nvSpPr>
          <p:cNvPr id="52" name="Rectangle 47"/>
          <p:cNvSpPr>
            <a:spLocks noChangeArrowheads="1"/>
          </p:cNvSpPr>
          <p:nvPr/>
        </p:nvSpPr>
        <p:spPr bwMode="auto">
          <a:xfrm>
            <a:off x="6441278" y="4570814"/>
            <a:ext cx="33342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latin typeface="Arial" charset="0"/>
                <a:ea typeface="宋体" charset="0"/>
                <a:cs typeface="宋体" charset="0"/>
              </a:rPr>
              <a:t>验证</a:t>
            </a:r>
            <a:endParaRPr lang="zh-CN" altLang="en-US" sz="2200" dirty="0">
              <a:solidFill>
                <a:srgbClr val="000000"/>
              </a:solidFill>
              <a:latin typeface="Arial" charset="0"/>
              <a:ea typeface="宋体" charset="0"/>
              <a:cs typeface="宋体" charset="0"/>
            </a:endParaRPr>
          </a:p>
        </p:txBody>
      </p:sp>
      <p:sp>
        <p:nvSpPr>
          <p:cNvPr id="53" name="Rectangle 48"/>
          <p:cNvSpPr>
            <a:spLocks noChangeArrowheads="1"/>
          </p:cNvSpPr>
          <p:nvPr/>
        </p:nvSpPr>
        <p:spPr bwMode="auto">
          <a:xfrm>
            <a:off x="7010064" y="4570814"/>
            <a:ext cx="33342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latin typeface="Arial" charset="0"/>
                <a:ea typeface="宋体" charset="0"/>
                <a:cs typeface="宋体" charset="0"/>
              </a:rPr>
              <a:t>发布</a:t>
            </a:r>
            <a:endParaRPr lang="zh-CN" altLang="en-US" sz="2200" dirty="0">
              <a:solidFill>
                <a:srgbClr val="000000"/>
              </a:solidFill>
              <a:latin typeface="Arial" charset="0"/>
              <a:ea typeface="宋体" charset="0"/>
              <a:cs typeface="宋体" charset="0"/>
            </a:endParaRPr>
          </a:p>
        </p:txBody>
      </p:sp>
      <p:sp>
        <p:nvSpPr>
          <p:cNvPr id="54" name="Rectangle 49"/>
          <p:cNvSpPr>
            <a:spLocks noChangeArrowheads="1"/>
          </p:cNvSpPr>
          <p:nvPr/>
        </p:nvSpPr>
        <p:spPr bwMode="auto">
          <a:xfrm>
            <a:off x="7481110" y="4570814"/>
            <a:ext cx="685529" cy="20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300" dirty="0">
                <a:solidFill>
                  <a:srgbClr val="000000"/>
                </a:solidFill>
                <a:latin typeface="Arial" charset="0"/>
                <a:ea typeface="宋体" charset="0"/>
                <a:cs typeface="宋体" charset="0"/>
              </a:rPr>
              <a:t>生命周期</a:t>
            </a:r>
          </a:p>
        </p:txBody>
      </p:sp>
      <p:sp>
        <p:nvSpPr>
          <p:cNvPr id="55" name="Line 50"/>
          <p:cNvSpPr>
            <a:spLocks noChangeShapeType="1"/>
          </p:cNvSpPr>
          <p:nvPr/>
        </p:nvSpPr>
        <p:spPr bwMode="auto">
          <a:xfrm flipV="1">
            <a:off x="5691948" y="4939415"/>
            <a:ext cx="2452971" cy="144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6" name="Line 51"/>
          <p:cNvSpPr>
            <a:spLocks noChangeShapeType="1"/>
          </p:cNvSpPr>
          <p:nvPr/>
        </p:nvSpPr>
        <p:spPr bwMode="auto">
          <a:xfrm>
            <a:off x="5712311" y="4338998"/>
            <a:ext cx="243396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7" name="Line 52"/>
          <p:cNvSpPr>
            <a:spLocks noChangeShapeType="1"/>
          </p:cNvSpPr>
          <p:nvPr/>
        </p:nvSpPr>
        <p:spPr bwMode="auto">
          <a:xfrm>
            <a:off x="7464820" y="4360596"/>
            <a:ext cx="0" cy="57881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8" name="Line 53"/>
          <p:cNvSpPr>
            <a:spLocks noChangeShapeType="1"/>
          </p:cNvSpPr>
          <p:nvPr/>
        </p:nvSpPr>
        <p:spPr bwMode="auto">
          <a:xfrm flipV="1">
            <a:off x="4778363" y="4948054"/>
            <a:ext cx="914943" cy="25485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 name="Line 54"/>
          <p:cNvSpPr>
            <a:spLocks noChangeShapeType="1"/>
          </p:cNvSpPr>
          <p:nvPr/>
        </p:nvSpPr>
        <p:spPr bwMode="auto">
          <a:xfrm>
            <a:off x="6864813" y="4362037"/>
            <a:ext cx="0" cy="57881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0" name="Rectangle 55"/>
          <p:cNvSpPr>
            <a:spLocks noChangeArrowheads="1"/>
          </p:cNvSpPr>
          <p:nvPr/>
        </p:nvSpPr>
        <p:spPr bwMode="auto">
          <a:xfrm>
            <a:off x="4789223" y="4570814"/>
            <a:ext cx="33342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latin typeface="Arial" charset="0"/>
                <a:ea typeface="宋体" charset="0"/>
                <a:cs typeface="宋体" charset="0"/>
              </a:rPr>
              <a:t>概念</a:t>
            </a:r>
            <a:endParaRPr lang="zh-CN" altLang="en-US" sz="2200" dirty="0">
              <a:solidFill>
                <a:srgbClr val="000000"/>
              </a:solidFill>
              <a:latin typeface="Arial" charset="0"/>
              <a:ea typeface="宋体" charset="0"/>
              <a:cs typeface="宋体" charset="0"/>
            </a:endParaRPr>
          </a:p>
        </p:txBody>
      </p:sp>
      <p:sp>
        <p:nvSpPr>
          <p:cNvPr id="61" name="Line 56"/>
          <p:cNvSpPr>
            <a:spLocks noChangeShapeType="1"/>
          </p:cNvSpPr>
          <p:nvPr/>
        </p:nvSpPr>
        <p:spPr bwMode="auto">
          <a:xfrm>
            <a:off x="6294670" y="4363476"/>
            <a:ext cx="0" cy="5572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2" name="Line 57"/>
          <p:cNvSpPr>
            <a:spLocks noChangeShapeType="1"/>
          </p:cNvSpPr>
          <p:nvPr/>
        </p:nvSpPr>
        <p:spPr bwMode="auto">
          <a:xfrm>
            <a:off x="4789223" y="4087025"/>
            <a:ext cx="897295" cy="26061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3" name="Line 58"/>
          <p:cNvSpPr>
            <a:spLocks noChangeShapeType="1"/>
          </p:cNvSpPr>
          <p:nvPr/>
        </p:nvSpPr>
        <p:spPr bwMode="auto">
          <a:xfrm>
            <a:off x="5204613" y="4215172"/>
            <a:ext cx="2715" cy="84951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4" name="Line 59"/>
          <p:cNvSpPr>
            <a:spLocks noChangeShapeType="1"/>
          </p:cNvSpPr>
          <p:nvPr/>
        </p:nvSpPr>
        <p:spPr bwMode="auto">
          <a:xfrm>
            <a:off x="5693306" y="4336119"/>
            <a:ext cx="0" cy="61193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5" name="Line 60"/>
          <p:cNvSpPr>
            <a:spLocks noChangeShapeType="1"/>
          </p:cNvSpPr>
          <p:nvPr/>
        </p:nvSpPr>
        <p:spPr bwMode="auto">
          <a:xfrm>
            <a:off x="8146276" y="4334679"/>
            <a:ext cx="0" cy="609056"/>
          </a:xfrm>
          <a:prstGeom prst="line">
            <a:avLst/>
          </a:prstGeom>
          <a:noFill/>
          <a:ln w="9525">
            <a:solidFill>
              <a:schemeClr val="bg2"/>
            </a:solidFill>
            <a:prstDash val="dashDot"/>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6" name="Line 61"/>
          <p:cNvSpPr>
            <a:spLocks noChangeShapeType="1"/>
          </p:cNvSpPr>
          <p:nvPr/>
        </p:nvSpPr>
        <p:spPr bwMode="gray">
          <a:xfrm flipV="1">
            <a:off x="4543518" y="4543457"/>
            <a:ext cx="184618" cy="5759"/>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7" name="Line 62"/>
          <p:cNvSpPr>
            <a:spLocks noChangeShapeType="1"/>
          </p:cNvSpPr>
          <p:nvPr/>
        </p:nvSpPr>
        <p:spPr bwMode="gray">
          <a:xfrm flipV="1">
            <a:off x="5898285" y="4997009"/>
            <a:ext cx="0" cy="335485"/>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8" name="Text Box 63"/>
          <p:cNvSpPr txBox="1">
            <a:spLocks noChangeArrowheads="1"/>
          </p:cNvSpPr>
          <p:nvPr/>
        </p:nvSpPr>
        <p:spPr bwMode="auto">
          <a:xfrm>
            <a:off x="5837199" y="3889765"/>
            <a:ext cx="1231236" cy="3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sz="1600" b="1" dirty="0">
                <a:solidFill>
                  <a:srgbClr val="000000"/>
                </a:solidFill>
                <a:latin typeface="华文细黑" charset="0"/>
                <a:ea typeface="华文细黑" charset="0"/>
                <a:cs typeface="华文细黑" charset="0"/>
              </a:rPr>
              <a:t>产品开发</a:t>
            </a:r>
          </a:p>
        </p:txBody>
      </p:sp>
      <p:sp>
        <p:nvSpPr>
          <p:cNvPr id="69" name="Text Box 64"/>
          <p:cNvSpPr txBox="1">
            <a:spLocks noChangeArrowheads="1"/>
          </p:cNvSpPr>
          <p:nvPr/>
        </p:nvSpPr>
        <p:spPr bwMode="auto">
          <a:xfrm>
            <a:off x="3620431" y="1604726"/>
            <a:ext cx="1012657" cy="33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sz="1600" b="1" dirty="0">
                <a:solidFill>
                  <a:srgbClr val="000000"/>
                </a:solidFill>
                <a:latin typeface="华文细黑" charset="0"/>
                <a:ea typeface="华文细黑" charset="0"/>
                <a:cs typeface="华文细黑" charset="0"/>
              </a:rPr>
              <a:t>产品规划</a:t>
            </a:r>
          </a:p>
        </p:txBody>
      </p:sp>
      <p:sp>
        <p:nvSpPr>
          <p:cNvPr id="70" name="Text Box 65"/>
          <p:cNvSpPr txBox="1">
            <a:spLocks noChangeArrowheads="1"/>
          </p:cNvSpPr>
          <p:nvPr/>
        </p:nvSpPr>
        <p:spPr bwMode="auto">
          <a:xfrm>
            <a:off x="6021817" y="5071881"/>
            <a:ext cx="369235" cy="2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90538">
              <a:defRPr kumimoji="1" sz="1400">
                <a:solidFill>
                  <a:schemeClr val="bg1"/>
                </a:solidFill>
                <a:latin typeface="FrutigerNext LT Regular" charset="0"/>
                <a:ea typeface="ＭＳ Ｐゴシック" charset="0"/>
                <a:cs typeface="ＭＳ Ｐゴシック" charset="0"/>
              </a:defRPr>
            </a:lvl1pPr>
            <a:lvl2pPr marL="742950" indent="-285750" defTabSz="490538">
              <a:defRPr kumimoji="1" sz="1400">
                <a:solidFill>
                  <a:schemeClr val="bg1"/>
                </a:solidFill>
                <a:latin typeface="FrutigerNext LT Regular" charset="0"/>
                <a:ea typeface="ＭＳ Ｐゴシック" charset="0"/>
                <a:cs typeface="ＭＳ Ｐゴシック" charset="0"/>
              </a:defRPr>
            </a:lvl2pPr>
            <a:lvl3pPr marL="1143000" indent="-228600" defTabSz="490538">
              <a:defRPr kumimoji="1" sz="1400">
                <a:solidFill>
                  <a:schemeClr val="bg1"/>
                </a:solidFill>
                <a:latin typeface="FrutigerNext LT Regular" charset="0"/>
                <a:ea typeface="ＭＳ Ｐゴシック" charset="0"/>
                <a:cs typeface="ＭＳ Ｐゴシック" charset="0"/>
              </a:defRPr>
            </a:lvl3pPr>
            <a:lvl4pPr marL="1600200" indent="-228600" defTabSz="490538">
              <a:defRPr kumimoji="1" sz="1400">
                <a:solidFill>
                  <a:schemeClr val="bg1"/>
                </a:solidFill>
                <a:latin typeface="FrutigerNext LT Regular" charset="0"/>
                <a:ea typeface="ＭＳ Ｐゴシック" charset="0"/>
                <a:cs typeface="ＭＳ Ｐゴシック" charset="0"/>
              </a:defRPr>
            </a:lvl4pPr>
            <a:lvl5pPr marL="2057400" indent="-228600" defTabSz="490538">
              <a:defRPr kumimoji="1" sz="1400">
                <a:solidFill>
                  <a:schemeClr val="bg1"/>
                </a:solidFill>
                <a:latin typeface="FrutigerNext LT Regular" charset="0"/>
                <a:ea typeface="ＭＳ Ｐゴシック" charset="0"/>
                <a:cs typeface="ＭＳ Ｐゴシック" charset="0"/>
              </a:defRPr>
            </a:lvl5pPr>
            <a:lvl6pPr marL="25146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90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en-US" altLang="zh-CN">
                <a:solidFill>
                  <a:srgbClr val="000000"/>
                </a:solidFill>
                <a:latin typeface="宋体" charset="0"/>
                <a:ea typeface="宋体" charset="0"/>
                <a:cs typeface="宋体" charset="0"/>
              </a:rPr>
              <a:t>PCR</a:t>
            </a:r>
            <a:endParaRPr kumimoji="0" lang="en-US" altLang="zh-CN">
              <a:solidFill>
                <a:srgbClr val="000000"/>
              </a:solidFill>
              <a:latin typeface="Arial" charset="0"/>
              <a:ea typeface="宋体" charset="0"/>
              <a:cs typeface="宋体" charset="0"/>
            </a:endParaRPr>
          </a:p>
        </p:txBody>
      </p:sp>
      <p:sp>
        <p:nvSpPr>
          <p:cNvPr id="71" name="Text Box 66"/>
          <p:cNvSpPr txBox="1">
            <a:spLocks noChangeArrowheads="1"/>
          </p:cNvSpPr>
          <p:nvPr/>
        </p:nvSpPr>
        <p:spPr bwMode="auto">
          <a:xfrm>
            <a:off x="6328608" y="2264176"/>
            <a:ext cx="1186439" cy="3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b="1" dirty="0">
                <a:solidFill>
                  <a:srgbClr val="000000"/>
                </a:solidFill>
                <a:latin typeface="Arial" charset="0"/>
                <a:ea typeface="华文细黑" charset="0"/>
                <a:cs typeface="华文细黑" charset="0"/>
              </a:rPr>
              <a:t>做正确的事</a:t>
            </a:r>
          </a:p>
        </p:txBody>
      </p:sp>
      <p:sp>
        <p:nvSpPr>
          <p:cNvPr id="72" name="Line 67"/>
          <p:cNvSpPr>
            <a:spLocks noChangeShapeType="1"/>
          </p:cNvSpPr>
          <p:nvPr/>
        </p:nvSpPr>
        <p:spPr bwMode="auto">
          <a:xfrm flipH="1">
            <a:off x="6021817" y="2436958"/>
            <a:ext cx="359732" cy="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73" name="Text Box 68"/>
          <p:cNvSpPr txBox="1">
            <a:spLocks noChangeArrowheads="1"/>
          </p:cNvSpPr>
          <p:nvPr/>
        </p:nvSpPr>
        <p:spPr bwMode="auto">
          <a:xfrm>
            <a:off x="6514582" y="3329664"/>
            <a:ext cx="1107705" cy="3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b="1" dirty="0">
                <a:solidFill>
                  <a:srgbClr val="000000"/>
                </a:solidFill>
                <a:latin typeface="Arial" charset="0"/>
                <a:ea typeface="华文细黑" charset="0"/>
                <a:cs typeface="华文细黑" charset="0"/>
              </a:rPr>
              <a:t>正确地做事</a:t>
            </a:r>
          </a:p>
        </p:txBody>
      </p:sp>
      <p:sp>
        <p:nvSpPr>
          <p:cNvPr id="74" name="Line 69"/>
          <p:cNvSpPr>
            <a:spLocks noChangeShapeType="1"/>
          </p:cNvSpPr>
          <p:nvPr/>
        </p:nvSpPr>
        <p:spPr bwMode="auto">
          <a:xfrm>
            <a:off x="7068435" y="3691067"/>
            <a:ext cx="0" cy="401717"/>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75" name="矩形 74"/>
          <p:cNvSpPr/>
          <p:nvPr/>
        </p:nvSpPr>
        <p:spPr>
          <a:xfrm>
            <a:off x="3044822" y="5891158"/>
            <a:ext cx="3054356" cy="518349"/>
          </a:xfrm>
          <a:prstGeom prst="rect">
            <a:avLst/>
          </a:prstGeom>
          <a:noFill/>
          <a:ln>
            <a:noFill/>
          </a:ln>
        </p:spPr>
        <p:txBody>
          <a:bodyPr wrap="square" lIns="80147" tIns="40074" rIns="80147" bIns="40074" rtlCol="0" anchor="t">
            <a:noAutofit/>
          </a:bodyPr>
          <a:lstStyle/>
          <a:p>
            <a:r>
              <a:rPr lang="zh-CN" altLang="en-US" sz="2100" b="1" dirty="0"/>
              <a:t>需求是方向、是目标</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78C87690-9F17-4EEC-8779-F29C6550DF9B}" type="slidenum">
              <a:rPr lang="en-US" altLang="zh-CN">
                <a:solidFill>
                  <a:schemeClr val="bg1"/>
                </a:solidFill>
                <a:latin typeface="黑体" pitchFamily="2" charset="-122"/>
                <a:ea typeface="黑体" pitchFamily="2" charset="-122"/>
              </a:rPr>
              <a:pPr eaLnBrk="1" hangingPunct="1"/>
              <a:t>102</a:t>
            </a:fld>
            <a:endParaRPr lang="en-US" altLang="zh-CN">
              <a:solidFill>
                <a:schemeClr val="bg1"/>
              </a:solidFill>
              <a:latin typeface="黑体" pitchFamily="2" charset="-122"/>
              <a:ea typeface="黑体" pitchFamily="2" charset="-122"/>
            </a:endParaRPr>
          </a:p>
        </p:txBody>
      </p:sp>
      <p:sp>
        <p:nvSpPr>
          <p:cNvPr id="22531"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理解需求管理</a:t>
            </a:r>
          </a:p>
        </p:txBody>
      </p:sp>
      <p:sp>
        <p:nvSpPr>
          <p:cNvPr id="22532" name="Text Box 3"/>
          <p:cNvSpPr txBox="1">
            <a:spLocks noChangeArrowheads="1"/>
          </p:cNvSpPr>
          <p:nvPr/>
        </p:nvSpPr>
        <p:spPr bwMode="auto">
          <a:xfrm>
            <a:off x="317445" y="5916830"/>
            <a:ext cx="8012309" cy="412388"/>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algn="ctr" eaLnBrk="1" hangingPunct="1">
              <a:lnSpc>
                <a:spcPct val="130000"/>
              </a:lnSpc>
            </a:pPr>
            <a:r>
              <a:rPr lang="zh-CN" altLang="en-US" sz="1600" dirty="0"/>
              <a:t>产品包需求（</a:t>
            </a:r>
            <a:r>
              <a:rPr lang="en-US" altLang="zh-CN" sz="1600" dirty="0"/>
              <a:t>OR</a:t>
            </a:r>
            <a:r>
              <a:rPr lang="zh-CN" altLang="en-US" sz="1600" dirty="0"/>
              <a:t>）管理流程</a:t>
            </a:r>
          </a:p>
        </p:txBody>
      </p:sp>
      <p:sp>
        <p:nvSpPr>
          <p:cNvPr id="22533" name="Text Box 4"/>
          <p:cNvSpPr txBox="1">
            <a:spLocks noChangeArrowheads="1"/>
          </p:cNvSpPr>
          <p:nvPr/>
        </p:nvSpPr>
        <p:spPr bwMode="auto">
          <a:xfrm>
            <a:off x="3314124" y="5472434"/>
            <a:ext cx="5002931" cy="338522"/>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lang="en-US" altLang="zh-CN" sz="1600" dirty="0"/>
              <a:t>           </a:t>
            </a:r>
            <a:r>
              <a:rPr lang="zh-CN" altLang="en-US" sz="1600" dirty="0"/>
              <a:t>需求实现及验证子流程</a:t>
            </a:r>
          </a:p>
        </p:txBody>
      </p:sp>
      <p:sp>
        <p:nvSpPr>
          <p:cNvPr id="22534" name="Text Box 5"/>
          <p:cNvSpPr txBox="1">
            <a:spLocks noChangeArrowheads="1"/>
          </p:cNvSpPr>
          <p:nvPr/>
        </p:nvSpPr>
        <p:spPr bwMode="auto">
          <a:xfrm>
            <a:off x="8342452" y="5358160"/>
            <a:ext cx="660285"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lang="en-US" altLang="zh-CN" b="1"/>
              <a:t>......</a:t>
            </a:r>
          </a:p>
        </p:txBody>
      </p:sp>
      <p:sp>
        <p:nvSpPr>
          <p:cNvPr id="22535" name="Text Box 6"/>
          <p:cNvSpPr txBox="1">
            <a:spLocks noChangeArrowheads="1"/>
          </p:cNvSpPr>
          <p:nvPr/>
        </p:nvSpPr>
        <p:spPr bwMode="auto">
          <a:xfrm>
            <a:off x="3910922" y="1320495"/>
            <a:ext cx="1891971" cy="480099"/>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lnSpc>
                <a:spcPct val="140000"/>
              </a:lnSpc>
            </a:pPr>
            <a:r>
              <a:rPr lang="en-US" altLang="zh-CN"/>
              <a:t>    </a:t>
            </a:r>
            <a:r>
              <a:rPr lang="zh-CN" altLang="en-US"/>
              <a:t>概念阶段</a:t>
            </a:r>
          </a:p>
        </p:txBody>
      </p:sp>
      <p:sp>
        <p:nvSpPr>
          <p:cNvPr id="22536" name="Text Box 7"/>
          <p:cNvSpPr txBox="1">
            <a:spLocks noChangeArrowheads="1"/>
          </p:cNvSpPr>
          <p:nvPr/>
        </p:nvSpPr>
        <p:spPr bwMode="auto">
          <a:xfrm>
            <a:off x="5790195" y="1320495"/>
            <a:ext cx="2196718" cy="480099"/>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lnSpc>
                <a:spcPct val="140000"/>
              </a:lnSpc>
            </a:pPr>
            <a:r>
              <a:rPr lang="en-US" altLang="zh-CN"/>
              <a:t>     </a:t>
            </a:r>
            <a:r>
              <a:rPr lang="zh-CN" altLang="en-US"/>
              <a:t>计划阶段</a:t>
            </a:r>
          </a:p>
        </p:txBody>
      </p:sp>
      <p:sp>
        <p:nvSpPr>
          <p:cNvPr id="22537" name="Text Box 8"/>
          <p:cNvSpPr txBox="1">
            <a:spLocks noChangeArrowheads="1"/>
          </p:cNvSpPr>
          <p:nvPr/>
        </p:nvSpPr>
        <p:spPr bwMode="auto">
          <a:xfrm>
            <a:off x="7986913" y="1320495"/>
            <a:ext cx="1131691" cy="480099"/>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lnSpc>
                <a:spcPct val="140000"/>
              </a:lnSpc>
            </a:pPr>
            <a:r>
              <a:rPr lang="zh-CN" altLang="en-US"/>
              <a:t>开发阶段</a:t>
            </a:r>
          </a:p>
        </p:txBody>
      </p:sp>
      <p:sp>
        <p:nvSpPr>
          <p:cNvPr id="22538" name="Text Box 9"/>
          <p:cNvSpPr txBox="1">
            <a:spLocks noChangeArrowheads="1"/>
          </p:cNvSpPr>
          <p:nvPr/>
        </p:nvSpPr>
        <p:spPr bwMode="auto">
          <a:xfrm>
            <a:off x="5637822" y="990371"/>
            <a:ext cx="1993553"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lang="zh-CN" altLang="en-US"/>
              <a:t>产品开发流程</a:t>
            </a:r>
          </a:p>
        </p:txBody>
      </p:sp>
      <p:sp>
        <p:nvSpPr>
          <p:cNvPr id="22539" name="Line 10"/>
          <p:cNvSpPr>
            <a:spLocks noChangeShapeType="1"/>
          </p:cNvSpPr>
          <p:nvPr/>
        </p:nvSpPr>
        <p:spPr bwMode="auto">
          <a:xfrm>
            <a:off x="3822037" y="1104645"/>
            <a:ext cx="25396" cy="5383553"/>
          </a:xfrm>
          <a:prstGeom prst="line">
            <a:avLst/>
          </a:prstGeom>
          <a:noFill/>
          <a:ln w="1905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endParaRPr lang="zh-CN" altLang="en-US"/>
          </a:p>
        </p:txBody>
      </p:sp>
      <p:sp>
        <p:nvSpPr>
          <p:cNvPr id="22540" name="Text Box 11"/>
          <p:cNvSpPr txBox="1">
            <a:spLocks noChangeArrowheads="1"/>
          </p:cNvSpPr>
          <p:nvPr/>
        </p:nvSpPr>
        <p:spPr bwMode="auto">
          <a:xfrm>
            <a:off x="8344040" y="5827951"/>
            <a:ext cx="660285"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lang="en-US" altLang="zh-CN" b="1"/>
              <a:t>......</a:t>
            </a:r>
          </a:p>
        </p:txBody>
      </p:sp>
      <p:sp>
        <p:nvSpPr>
          <p:cNvPr id="22541" name="Text Box 12"/>
          <p:cNvSpPr txBox="1">
            <a:spLocks noChangeArrowheads="1"/>
          </p:cNvSpPr>
          <p:nvPr/>
        </p:nvSpPr>
        <p:spPr bwMode="auto">
          <a:xfrm>
            <a:off x="25396" y="2564807"/>
            <a:ext cx="1917367" cy="33852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alpha val="17000"/>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lang="zh-CN" altLang="en-US" sz="1600" b="1" dirty="0">
                <a:solidFill>
                  <a:srgbClr val="CC0000"/>
                </a:solidFill>
              </a:rPr>
              <a:t>客户</a:t>
            </a:r>
            <a:r>
              <a:rPr lang="en-US" altLang="zh-CN" sz="1600" b="1" dirty="0" err="1">
                <a:solidFill>
                  <a:srgbClr val="CC0000"/>
                </a:solidFill>
              </a:rPr>
              <a:t>needs&amp;wants</a:t>
            </a:r>
            <a:endParaRPr lang="en-US" altLang="zh-CN" sz="1600" b="1" dirty="0">
              <a:solidFill>
                <a:srgbClr val="CC0000"/>
              </a:solidFill>
            </a:endParaRPr>
          </a:p>
        </p:txBody>
      </p:sp>
      <p:sp>
        <p:nvSpPr>
          <p:cNvPr id="22542" name="Line 13"/>
          <p:cNvSpPr>
            <a:spLocks noChangeShapeType="1"/>
          </p:cNvSpPr>
          <p:nvPr/>
        </p:nvSpPr>
        <p:spPr bwMode="auto">
          <a:xfrm flipH="1">
            <a:off x="774565" y="2374351"/>
            <a:ext cx="634890" cy="266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zh-CN" altLang="en-US"/>
          </a:p>
        </p:txBody>
      </p:sp>
      <p:sp>
        <p:nvSpPr>
          <p:cNvPr id="22543" name="Text Box 14"/>
          <p:cNvSpPr txBox="1">
            <a:spLocks noChangeArrowheads="1"/>
          </p:cNvSpPr>
          <p:nvPr/>
        </p:nvSpPr>
        <p:spPr bwMode="auto">
          <a:xfrm>
            <a:off x="190466" y="1320495"/>
            <a:ext cx="3568081" cy="480099"/>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algn="ctr" eaLnBrk="1" hangingPunct="1">
              <a:lnSpc>
                <a:spcPct val="140000"/>
              </a:lnSpc>
            </a:pPr>
            <a:r>
              <a:rPr lang="en-US" altLang="zh-CN" dirty="0"/>
              <a:t>    </a:t>
            </a:r>
            <a:r>
              <a:rPr lang="zh-CN" altLang="en-US" sz="1600" dirty="0"/>
              <a:t>理解市场</a:t>
            </a:r>
            <a:r>
              <a:rPr lang="en-US" altLang="zh-CN" sz="1600" dirty="0"/>
              <a:t>/</a:t>
            </a:r>
            <a:r>
              <a:rPr lang="zh-CN" altLang="en-US" sz="1600" dirty="0"/>
              <a:t>组合分析</a:t>
            </a:r>
            <a:r>
              <a:rPr lang="en-US" altLang="zh-CN" sz="1600" dirty="0"/>
              <a:t>/</a:t>
            </a:r>
            <a:r>
              <a:rPr lang="zh-CN" altLang="en-US" sz="1600" dirty="0"/>
              <a:t>商业计划</a:t>
            </a:r>
          </a:p>
        </p:txBody>
      </p:sp>
      <p:sp>
        <p:nvSpPr>
          <p:cNvPr id="22544" name="Text Box 15"/>
          <p:cNvSpPr txBox="1">
            <a:spLocks noChangeArrowheads="1"/>
          </p:cNvSpPr>
          <p:nvPr/>
        </p:nvSpPr>
        <p:spPr bwMode="auto">
          <a:xfrm>
            <a:off x="1244384" y="977674"/>
            <a:ext cx="1993553"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lang="zh-CN" altLang="en-US"/>
              <a:t>战略管理</a:t>
            </a:r>
          </a:p>
        </p:txBody>
      </p:sp>
      <p:sp>
        <p:nvSpPr>
          <p:cNvPr id="22545" name="Rectangle 17"/>
          <p:cNvSpPr>
            <a:spLocks noChangeArrowheads="1"/>
          </p:cNvSpPr>
          <p:nvPr/>
        </p:nvSpPr>
        <p:spPr bwMode="auto">
          <a:xfrm>
            <a:off x="6301281" y="3921805"/>
            <a:ext cx="1388822" cy="1341126"/>
          </a:xfrm>
          <a:prstGeom prst="rect">
            <a:avLst/>
          </a:prstGeom>
          <a:solidFill>
            <a:schemeClr val="bg1"/>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zh-CN" altLang="en-US"/>
          </a:p>
        </p:txBody>
      </p:sp>
      <p:sp>
        <p:nvSpPr>
          <p:cNvPr id="22546" name="Rectangle 18"/>
          <p:cNvSpPr>
            <a:spLocks noChangeArrowheads="1"/>
          </p:cNvSpPr>
          <p:nvPr/>
        </p:nvSpPr>
        <p:spPr bwMode="auto">
          <a:xfrm>
            <a:off x="1857053" y="4391597"/>
            <a:ext cx="1295175" cy="4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nSpc>
                <a:spcPct val="90000"/>
              </a:lnSpc>
              <a:buFontTx/>
              <a:buChar char="•"/>
            </a:pPr>
            <a:r>
              <a:rPr kumimoji="1" lang="en-US" altLang="zh-CN" sz="1200" dirty="0"/>
              <a:t> </a:t>
            </a:r>
            <a:r>
              <a:rPr kumimoji="1" lang="zh-CN" altLang="en-US" sz="1200" dirty="0"/>
              <a:t>书面标准</a:t>
            </a:r>
          </a:p>
          <a:p>
            <a:pPr>
              <a:lnSpc>
                <a:spcPct val="90000"/>
              </a:lnSpc>
              <a:buFontTx/>
              <a:buChar char="•"/>
            </a:pPr>
            <a:r>
              <a:rPr kumimoji="1" lang="zh-CN" altLang="en-US" sz="1200" dirty="0"/>
              <a:t> 事实标准</a:t>
            </a:r>
          </a:p>
        </p:txBody>
      </p:sp>
      <p:sp>
        <p:nvSpPr>
          <p:cNvPr id="22547" name="Rectangle 19"/>
          <p:cNvSpPr>
            <a:spLocks noChangeArrowheads="1"/>
          </p:cNvSpPr>
          <p:nvPr/>
        </p:nvSpPr>
        <p:spPr bwMode="auto">
          <a:xfrm>
            <a:off x="3355392" y="4034491"/>
            <a:ext cx="1057092" cy="4967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7" tIns="45709" rIns="91417" bIns="45709" anchor="ctr"/>
          <a:lstStyle/>
          <a:p>
            <a:pPr marL="342779" indent="-342779">
              <a:buFontTx/>
              <a:buChar char="•"/>
            </a:pPr>
            <a:endParaRPr kumimoji="1" lang="zh-CN" altLang="zh-CN" sz="1600" dirty="0">
              <a:latin typeface="Times New Roman" pitchFamily="18" charset="0"/>
            </a:endParaRPr>
          </a:p>
        </p:txBody>
      </p:sp>
      <p:sp>
        <p:nvSpPr>
          <p:cNvPr id="22548" name="Rectangle 20"/>
          <p:cNvSpPr>
            <a:spLocks noChangeArrowheads="1"/>
          </p:cNvSpPr>
          <p:nvPr/>
        </p:nvSpPr>
        <p:spPr bwMode="auto">
          <a:xfrm>
            <a:off x="4764848" y="3615488"/>
            <a:ext cx="1388822" cy="1339540"/>
          </a:xfrm>
          <a:prstGeom prst="rect">
            <a:avLst/>
          </a:prstGeom>
          <a:solidFill>
            <a:schemeClr val="bg1"/>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zh-CN" altLang="en-US"/>
          </a:p>
        </p:txBody>
      </p:sp>
      <p:sp>
        <p:nvSpPr>
          <p:cNvPr id="22549" name="Rectangle 21"/>
          <p:cNvSpPr>
            <a:spLocks noChangeArrowheads="1"/>
          </p:cNvSpPr>
          <p:nvPr/>
        </p:nvSpPr>
        <p:spPr bwMode="auto">
          <a:xfrm>
            <a:off x="4537875" y="3017140"/>
            <a:ext cx="976142" cy="35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nSpc>
                <a:spcPct val="70000"/>
              </a:lnSpc>
              <a:buFontTx/>
              <a:buChar char="•"/>
            </a:pPr>
            <a:r>
              <a:rPr kumimoji="1" lang="en-US" altLang="zh-CN" sz="1200" dirty="0"/>
              <a:t> </a:t>
            </a:r>
            <a:r>
              <a:rPr kumimoji="1" lang="zh-CN" altLang="en-US" sz="1200" dirty="0"/>
              <a:t>质量属性</a:t>
            </a:r>
          </a:p>
          <a:p>
            <a:pPr>
              <a:lnSpc>
                <a:spcPct val="70000"/>
              </a:lnSpc>
              <a:buFontTx/>
              <a:buChar char="•"/>
            </a:pPr>
            <a:r>
              <a:rPr kumimoji="1" lang="zh-CN" altLang="en-US" sz="1200" dirty="0"/>
              <a:t> </a:t>
            </a:r>
            <a:r>
              <a:rPr kumimoji="1" lang="en-US" altLang="zh-CN" sz="1200" dirty="0"/>
              <a:t>DFX</a:t>
            </a:r>
          </a:p>
        </p:txBody>
      </p:sp>
      <p:sp>
        <p:nvSpPr>
          <p:cNvPr id="22550" name="Oval 22"/>
          <p:cNvSpPr>
            <a:spLocks noChangeArrowheads="1"/>
          </p:cNvSpPr>
          <p:nvPr/>
        </p:nvSpPr>
        <p:spPr bwMode="auto">
          <a:xfrm>
            <a:off x="1204704" y="2039467"/>
            <a:ext cx="1122167" cy="48090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客户需要</a:t>
            </a:r>
          </a:p>
        </p:txBody>
      </p:sp>
      <p:sp>
        <p:nvSpPr>
          <p:cNvPr id="22551" name="Oval 23"/>
          <p:cNvSpPr>
            <a:spLocks noChangeArrowheads="1"/>
          </p:cNvSpPr>
          <p:nvPr/>
        </p:nvSpPr>
        <p:spPr bwMode="auto">
          <a:xfrm>
            <a:off x="2195132" y="2639402"/>
            <a:ext cx="1122167" cy="482489"/>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市场需求</a:t>
            </a:r>
          </a:p>
        </p:txBody>
      </p:sp>
      <p:sp>
        <p:nvSpPr>
          <p:cNvPr id="22552" name="Oval 24"/>
          <p:cNvSpPr>
            <a:spLocks noChangeArrowheads="1"/>
          </p:cNvSpPr>
          <p:nvPr/>
        </p:nvSpPr>
        <p:spPr bwMode="auto">
          <a:xfrm>
            <a:off x="3450626" y="2701301"/>
            <a:ext cx="1123755" cy="480901"/>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内部需求</a:t>
            </a:r>
          </a:p>
        </p:txBody>
      </p:sp>
      <p:sp>
        <p:nvSpPr>
          <p:cNvPr id="22553" name="Oval 25"/>
          <p:cNvSpPr>
            <a:spLocks noChangeArrowheads="1"/>
          </p:cNvSpPr>
          <p:nvPr/>
        </p:nvSpPr>
        <p:spPr bwMode="auto">
          <a:xfrm>
            <a:off x="1863402" y="3844035"/>
            <a:ext cx="1122168" cy="480901"/>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标准约束</a:t>
            </a:r>
          </a:p>
        </p:txBody>
      </p:sp>
      <p:sp>
        <p:nvSpPr>
          <p:cNvPr id="22554" name="Oval 26"/>
          <p:cNvSpPr>
            <a:spLocks noChangeArrowheads="1"/>
          </p:cNvSpPr>
          <p:nvPr/>
        </p:nvSpPr>
        <p:spPr bwMode="auto">
          <a:xfrm>
            <a:off x="3250636" y="3482168"/>
            <a:ext cx="1122168" cy="482489"/>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产品包需求</a:t>
            </a:r>
          </a:p>
        </p:txBody>
      </p:sp>
      <p:sp>
        <p:nvSpPr>
          <p:cNvPr id="22555" name="Oval 27"/>
          <p:cNvSpPr>
            <a:spLocks noChangeArrowheads="1"/>
          </p:cNvSpPr>
          <p:nvPr/>
        </p:nvSpPr>
        <p:spPr bwMode="auto">
          <a:xfrm>
            <a:off x="4817227" y="3705955"/>
            <a:ext cx="1122167" cy="48090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设计需求</a:t>
            </a:r>
          </a:p>
        </p:txBody>
      </p:sp>
      <p:sp>
        <p:nvSpPr>
          <p:cNvPr id="22556" name="Oval 28"/>
          <p:cNvSpPr>
            <a:spLocks noChangeArrowheads="1"/>
          </p:cNvSpPr>
          <p:nvPr/>
        </p:nvSpPr>
        <p:spPr bwMode="auto">
          <a:xfrm>
            <a:off x="6447306" y="4637602"/>
            <a:ext cx="1122168" cy="480901"/>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系统构架</a:t>
            </a:r>
          </a:p>
        </p:txBody>
      </p:sp>
      <p:sp>
        <p:nvSpPr>
          <p:cNvPr id="22557" name="Oval 29"/>
          <p:cNvSpPr>
            <a:spLocks noChangeArrowheads="1"/>
          </p:cNvSpPr>
          <p:nvPr/>
        </p:nvSpPr>
        <p:spPr bwMode="auto">
          <a:xfrm>
            <a:off x="4853733" y="4329698"/>
            <a:ext cx="1122168" cy="480901"/>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产品概念</a:t>
            </a:r>
          </a:p>
        </p:txBody>
      </p:sp>
      <p:sp>
        <p:nvSpPr>
          <p:cNvPr id="22558" name="Oval 30"/>
          <p:cNvSpPr>
            <a:spLocks noChangeArrowheads="1"/>
          </p:cNvSpPr>
          <p:nvPr/>
        </p:nvSpPr>
        <p:spPr bwMode="auto">
          <a:xfrm>
            <a:off x="6439370" y="4031316"/>
            <a:ext cx="1122167" cy="482489"/>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设计规格</a:t>
            </a:r>
          </a:p>
        </p:txBody>
      </p:sp>
      <p:sp>
        <p:nvSpPr>
          <p:cNvPr id="22559" name="Line 31"/>
          <p:cNvSpPr>
            <a:spLocks noChangeShapeType="1"/>
          </p:cNvSpPr>
          <p:nvPr/>
        </p:nvSpPr>
        <p:spPr bwMode="auto">
          <a:xfrm>
            <a:off x="2128469" y="2460056"/>
            <a:ext cx="198403" cy="24124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0" name="Line 32"/>
          <p:cNvSpPr>
            <a:spLocks noChangeShapeType="1"/>
          </p:cNvSpPr>
          <p:nvPr/>
        </p:nvSpPr>
        <p:spPr bwMode="auto">
          <a:xfrm>
            <a:off x="3183973" y="3001269"/>
            <a:ext cx="265067" cy="5412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1" name="Line 33"/>
          <p:cNvSpPr>
            <a:spLocks noChangeShapeType="1"/>
          </p:cNvSpPr>
          <p:nvPr/>
        </p:nvSpPr>
        <p:spPr bwMode="auto">
          <a:xfrm>
            <a:off x="3317299" y="2882233"/>
            <a:ext cx="52695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2" name="Line 34"/>
          <p:cNvSpPr>
            <a:spLocks noChangeShapeType="1"/>
          </p:cNvSpPr>
          <p:nvPr/>
        </p:nvSpPr>
        <p:spPr bwMode="auto">
          <a:xfrm flipH="1">
            <a:off x="2458612" y="3180614"/>
            <a:ext cx="263479" cy="66342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3" name="Line 35"/>
          <p:cNvSpPr>
            <a:spLocks noChangeShapeType="1"/>
          </p:cNvSpPr>
          <p:nvPr/>
        </p:nvSpPr>
        <p:spPr bwMode="auto">
          <a:xfrm>
            <a:off x="3118897" y="3061580"/>
            <a:ext cx="263479" cy="4809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4" name="Line 36"/>
          <p:cNvSpPr>
            <a:spLocks noChangeShapeType="1"/>
          </p:cNvSpPr>
          <p:nvPr/>
        </p:nvSpPr>
        <p:spPr bwMode="auto">
          <a:xfrm flipV="1">
            <a:off x="2920494" y="3844035"/>
            <a:ext cx="396806" cy="12062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5" name="Line 37"/>
          <p:cNvSpPr>
            <a:spLocks noChangeShapeType="1"/>
          </p:cNvSpPr>
          <p:nvPr/>
        </p:nvSpPr>
        <p:spPr bwMode="auto">
          <a:xfrm>
            <a:off x="4372804" y="3723414"/>
            <a:ext cx="461882" cy="12062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6" name="Line 38"/>
          <p:cNvSpPr>
            <a:spLocks noChangeShapeType="1"/>
          </p:cNvSpPr>
          <p:nvPr/>
        </p:nvSpPr>
        <p:spPr bwMode="auto">
          <a:xfrm>
            <a:off x="5966378" y="4040840"/>
            <a:ext cx="472993" cy="17617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7" name="Line 39"/>
          <p:cNvSpPr>
            <a:spLocks noChangeShapeType="1"/>
          </p:cNvSpPr>
          <p:nvPr/>
        </p:nvSpPr>
        <p:spPr bwMode="auto">
          <a:xfrm>
            <a:off x="7566299" y="4382074"/>
            <a:ext cx="392044" cy="8570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8" name="Line 40"/>
          <p:cNvSpPr>
            <a:spLocks noChangeShapeType="1"/>
          </p:cNvSpPr>
          <p:nvPr/>
        </p:nvSpPr>
        <p:spPr bwMode="auto">
          <a:xfrm flipH="1">
            <a:off x="3910920" y="3180614"/>
            <a:ext cx="88885" cy="301556"/>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22569" name="Oval 41"/>
          <p:cNvSpPr>
            <a:spLocks noChangeArrowheads="1"/>
          </p:cNvSpPr>
          <p:nvPr/>
        </p:nvSpPr>
        <p:spPr bwMode="auto">
          <a:xfrm>
            <a:off x="7956756" y="4296368"/>
            <a:ext cx="1122167" cy="482489"/>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91417" tIns="45709" rIns="91417" bIns="45709" anchor="ctr"/>
          <a:lstStyle/>
          <a:p>
            <a:pPr algn="ctr">
              <a:spcBef>
                <a:spcPct val="0"/>
              </a:spcBef>
            </a:pPr>
            <a:r>
              <a:rPr kumimoji="1" lang="zh-CN" altLang="en-US" sz="1600" dirty="0">
                <a:latin typeface="Times New Roman" pitchFamily="18" charset="0"/>
              </a:rPr>
              <a:t>模块设计</a:t>
            </a:r>
          </a:p>
        </p:txBody>
      </p:sp>
      <p:sp>
        <p:nvSpPr>
          <p:cNvPr id="22570" name="Rectangle 42"/>
          <p:cNvSpPr>
            <a:spLocks noChangeArrowheads="1"/>
          </p:cNvSpPr>
          <p:nvPr/>
        </p:nvSpPr>
        <p:spPr bwMode="auto">
          <a:xfrm>
            <a:off x="3349044" y="4058299"/>
            <a:ext cx="1560242" cy="4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nSpc>
                <a:spcPct val="90000"/>
              </a:lnSpc>
              <a:buFontTx/>
              <a:buChar char="•"/>
            </a:pPr>
            <a:r>
              <a:rPr kumimoji="1" lang="en-US" altLang="zh-CN" sz="1200" dirty="0"/>
              <a:t> </a:t>
            </a:r>
            <a:r>
              <a:rPr kumimoji="1" lang="zh-CN" altLang="en-US" sz="1200" dirty="0"/>
              <a:t>功能需求</a:t>
            </a:r>
          </a:p>
          <a:p>
            <a:pPr>
              <a:lnSpc>
                <a:spcPct val="90000"/>
              </a:lnSpc>
              <a:buFontTx/>
              <a:buChar char="•"/>
            </a:pPr>
            <a:r>
              <a:rPr kumimoji="1" lang="zh-CN" altLang="en-US" sz="1200" dirty="0"/>
              <a:t> 非功能需求</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0D3CB155-0B11-4CE1-A713-2EF150DB5E44}" type="slidenum">
              <a:rPr lang="en-US" altLang="zh-CN">
                <a:solidFill>
                  <a:schemeClr val="bg1"/>
                </a:solidFill>
                <a:latin typeface="黑体" pitchFamily="2" charset="-122"/>
                <a:ea typeface="黑体" pitchFamily="2" charset="-122"/>
              </a:rPr>
              <a:pPr eaLnBrk="1" hangingPunct="1"/>
              <a:t>103</a:t>
            </a:fld>
            <a:endParaRPr lang="en-US" altLang="zh-CN">
              <a:solidFill>
                <a:schemeClr val="bg1"/>
              </a:solidFill>
              <a:latin typeface="黑体" pitchFamily="2" charset="-122"/>
              <a:ea typeface="黑体" pitchFamily="2" charset="-122"/>
            </a:endParaRPr>
          </a:p>
        </p:txBody>
      </p:sp>
      <p:sp>
        <p:nvSpPr>
          <p:cNvPr id="9220" name="Rectangle 3"/>
          <p:cNvSpPr>
            <a:spLocks noGrp="1" noChangeArrowheads="1"/>
          </p:cNvSpPr>
          <p:nvPr>
            <p:ph idx="4294967295"/>
          </p:nvPr>
        </p:nvSpPr>
        <p:spPr bwMode="auto">
          <a:xfrm>
            <a:off x="0" y="1052513"/>
            <a:ext cx="8353425" cy="51244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t" anchorCtr="0" compatLnSpc="1">
            <a:prstTxWarp prst="textNoShape">
              <a:avLst/>
            </a:prstTxWarp>
          </a:bodyPr>
          <a:lstStyle/>
          <a:p>
            <a:pPr eaLnBrk="1" hangingPunct="1">
              <a:buFontTx/>
              <a:buNone/>
            </a:pPr>
            <a:endParaRPr lang="en-US" altLang="zh-CN" sz="2800" dirty="0"/>
          </a:p>
          <a:p>
            <a:pPr eaLnBrk="1" hangingPunct="1">
              <a:buFontTx/>
              <a:buNone/>
            </a:pPr>
            <a:r>
              <a:rPr lang="zh-CN" altLang="en-US" sz="2800" dirty="0"/>
              <a:t>了解客户的隐含需求</a:t>
            </a:r>
            <a:endParaRPr lang="en-US" altLang="zh-CN" sz="2800" dirty="0"/>
          </a:p>
          <a:p>
            <a:pPr eaLnBrk="1" hangingPunct="1">
              <a:buFontTx/>
              <a:buNone/>
            </a:pPr>
            <a:endParaRPr lang="en-US" altLang="zh-CN" sz="2800" dirty="0"/>
          </a:p>
          <a:p>
            <a:pPr eaLnBrk="1" hangingPunct="1">
              <a:buFontTx/>
              <a:buNone/>
            </a:pPr>
            <a:r>
              <a:rPr lang="zh-CN" altLang="en-US" sz="2800" dirty="0"/>
              <a:t>挖掘潜在需求</a:t>
            </a:r>
          </a:p>
        </p:txBody>
      </p:sp>
      <p:sp>
        <p:nvSpPr>
          <p:cNvPr id="921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重要指导思想</a:t>
            </a:r>
            <a:r>
              <a:rPr lang="en-US" altLang="zh-CN" sz="2800">
                <a:solidFill>
                  <a:schemeClr val="tx1"/>
                </a:solidFill>
                <a:latin typeface="微软雅黑" pitchFamily="34" charset="-122"/>
                <a:ea typeface="微软雅黑" pitchFamily="34" charset="-122"/>
              </a:rPr>
              <a:t>1</a:t>
            </a:r>
            <a:r>
              <a:rPr lang="zh-CN" altLang="en-US" sz="2800">
                <a:solidFill>
                  <a:schemeClr val="tx1"/>
                </a:solidFill>
                <a:latin typeface="微软雅黑" pitchFamily="34" charset="-122"/>
                <a:ea typeface="微软雅黑" pitchFamily="34" charset="-122"/>
              </a:rPr>
              <a:t>：充分挖掘客户需求</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4294967295"/>
          </p:nvPr>
        </p:nvSpPr>
        <p:spPr>
          <a:xfrm>
            <a:off x="3543300" y="6376243"/>
            <a:ext cx="2057400" cy="365125"/>
          </a:xfrm>
          <a:noFill/>
        </p:spPr>
        <p:txBody>
          <a:bodyPr/>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0C9CAD65-8327-4213-88D0-93CDE3AADAB1}" type="slidenum">
              <a:rPr lang="en-US" altLang="zh-CN">
                <a:solidFill>
                  <a:schemeClr val="bg1"/>
                </a:solidFill>
                <a:latin typeface="黑体" pitchFamily="2" charset="-122"/>
                <a:ea typeface="黑体" pitchFamily="2" charset="-122"/>
              </a:rPr>
              <a:pPr eaLnBrk="1" hangingPunct="1"/>
              <a:t>104</a:t>
            </a:fld>
            <a:endParaRPr lang="en-US" altLang="zh-CN">
              <a:solidFill>
                <a:schemeClr val="bg1"/>
              </a:solidFill>
              <a:latin typeface="黑体" pitchFamily="2" charset="-122"/>
              <a:ea typeface="黑体" pitchFamily="2" charset="-122"/>
            </a:endParaRPr>
          </a:p>
        </p:txBody>
      </p:sp>
      <p:sp>
        <p:nvSpPr>
          <p:cNvPr id="10243"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什么是需求？</a:t>
            </a:r>
          </a:p>
        </p:txBody>
      </p:sp>
      <p:sp>
        <p:nvSpPr>
          <p:cNvPr id="10244" name="AutoShape 3"/>
          <p:cNvSpPr>
            <a:spLocks noGrp="1" noChangeArrowheads="1"/>
          </p:cNvSpPr>
          <p:nvPr/>
        </p:nvSpPr>
        <p:spPr bwMode="auto">
          <a:xfrm>
            <a:off x="2237478" y="2221734"/>
            <a:ext cx="1799913" cy="1080837"/>
          </a:xfrm>
          <a:prstGeom prst="wedgeRectCallout">
            <a:avLst>
              <a:gd name="adj1" fmla="val -52731"/>
              <a:gd name="adj2" fmla="val 11754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nchor="ctr"/>
          <a:lstStyle/>
          <a:p>
            <a:pPr algn="ctr">
              <a:spcBef>
                <a:spcPct val="0"/>
              </a:spcBef>
            </a:pPr>
            <a:r>
              <a:rPr lang="zh-CN" altLang="en-US" dirty="0"/>
              <a:t>要求</a:t>
            </a:r>
            <a:r>
              <a:rPr lang="en-US" altLang="zh-CN" dirty="0"/>
              <a:t>08</a:t>
            </a:r>
            <a:r>
              <a:rPr lang="zh-CN" altLang="en-US" dirty="0"/>
              <a:t>机晚上</a:t>
            </a:r>
            <a:r>
              <a:rPr lang="en-US" altLang="zh-CN" dirty="0"/>
              <a:t>12</a:t>
            </a:r>
            <a:r>
              <a:rPr lang="zh-CN" altLang="en-US" dirty="0"/>
              <a:t>点至早上</a:t>
            </a:r>
            <a:r>
              <a:rPr lang="en-US" altLang="zh-CN" dirty="0"/>
              <a:t>7</a:t>
            </a:r>
            <a:r>
              <a:rPr lang="zh-CN" altLang="en-US" dirty="0"/>
              <a:t>点自动切断电话</a:t>
            </a:r>
            <a:endParaRPr lang="zh-CN" altLang="en-US" sz="2400" dirty="0"/>
          </a:p>
        </p:txBody>
      </p:sp>
      <p:sp>
        <p:nvSpPr>
          <p:cNvPr id="10245" name="AutoShape 4"/>
          <p:cNvSpPr>
            <a:spLocks noGrp="1" noChangeArrowheads="1"/>
          </p:cNvSpPr>
          <p:nvPr/>
        </p:nvSpPr>
        <p:spPr bwMode="auto">
          <a:xfrm>
            <a:off x="2094628" y="4310399"/>
            <a:ext cx="1439613" cy="557083"/>
          </a:xfrm>
          <a:prstGeom prst="rightArrow">
            <a:avLst>
              <a:gd name="adj1" fmla="val 50000"/>
              <a:gd name="adj2" fmla="val 64601"/>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7" tIns="45709" rIns="91417" bIns="45709" anchor="ctr"/>
          <a:lstStyle/>
          <a:p>
            <a:pPr algn="ctr">
              <a:spcBef>
                <a:spcPct val="0"/>
              </a:spcBef>
            </a:pPr>
            <a:endParaRPr lang="zh-CN" altLang="zh-CN" sz="2400" dirty="0"/>
          </a:p>
        </p:txBody>
      </p:sp>
      <p:sp>
        <p:nvSpPr>
          <p:cNvPr id="10246" name="AutoShape 5"/>
          <p:cNvSpPr>
            <a:spLocks noGrp="1" noChangeArrowheads="1"/>
          </p:cNvSpPr>
          <p:nvPr/>
        </p:nvSpPr>
        <p:spPr bwMode="auto">
          <a:xfrm>
            <a:off x="5481765" y="4310399"/>
            <a:ext cx="1439613" cy="557083"/>
          </a:xfrm>
          <a:prstGeom prst="rightArrow">
            <a:avLst>
              <a:gd name="adj1" fmla="val 50000"/>
              <a:gd name="adj2" fmla="val 64601"/>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7" tIns="45709" rIns="91417" bIns="45709" anchor="ctr"/>
          <a:lstStyle/>
          <a:p>
            <a:pPr algn="ctr">
              <a:spcBef>
                <a:spcPct val="0"/>
              </a:spcBef>
            </a:pPr>
            <a:endParaRPr lang="zh-CN" altLang="zh-CN" sz="2400" dirty="0"/>
          </a:p>
        </p:txBody>
      </p:sp>
      <p:sp>
        <p:nvSpPr>
          <p:cNvPr id="10247" name="AutoShape 6"/>
          <p:cNvSpPr>
            <a:spLocks noGrp="1" noChangeArrowheads="1"/>
          </p:cNvSpPr>
          <p:nvPr/>
        </p:nvSpPr>
        <p:spPr bwMode="auto">
          <a:xfrm>
            <a:off x="3607253" y="3732684"/>
            <a:ext cx="1728487" cy="1729974"/>
          </a:xfrm>
          <a:prstGeom prst="flowChartAlternateProcess">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nchor="ctr"/>
          <a:lstStyle/>
          <a:p>
            <a:pPr algn="ctr">
              <a:spcBef>
                <a:spcPct val="0"/>
              </a:spcBef>
            </a:pPr>
            <a:r>
              <a:rPr lang="zh-CN" altLang="en-US" dirty="0"/>
              <a:t>不希望学生在夜晚休息时间打电话，影响同宿舍人员休息</a:t>
            </a:r>
            <a:endParaRPr lang="zh-CN" altLang="en-US" sz="2400" dirty="0"/>
          </a:p>
        </p:txBody>
      </p:sp>
      <p:sp>
        <p:nvSpPr>
          <p:cNvPr id="10248" name="AutoShape 7"/>
          <p:cNvSpPr>
            <a:spLocks noGrp="1" noChangeArrowheads="1"/>
          </p:cNvSpPr>
          <p:nvPr/>
        </p:nvSpPr>
        <p:spPr bwMode="auto">
          <a:xfrm>
            <a:off x="7064227" y="4021542"/>
            <a:ext cx="1295175" cy="1080837"/>
          </a:xfrm>
          <a:prstGeom prst="flowChartAlternateProcess">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nchor="ctr"/>
          <a:lstStyle/>
          <a:p>
            <a:pPr algn="ctr">
              <a:spcBef>
                <a:spcPct val="0"/>
              </a:spcBef>
            </a:pPr>
            <a:r>
              <a:rPr lang="zh-CN" altLang="en-US" dirty="0"/>
              <a:t>通过行政</a:t>
            </a:r>
          </a:p>
          <a:p>
            <a:pPr algn="ctr">
              <a:spcBef>
                <a:spcPct val="0"/>
              </a:spcBef>
            </a:pPr>
            <a:r>
              <a:rPr lang="zh-CN" altLang="en-US" dirty="0"/>
              <a:t>纪律固定</a:t>
            </a:r>
            <a:endParaRPr lang="zh-CN" altLang="en-US" sz="2400" dirty="0"/>
          </a:p>
        </p:txBody>
      </p:sp>
      <p:sp>
        <p:nvSpPr>
          <p:cNvPr id="10249" name="Text Box 8"/>
          <p:cNvSpPr txBox="1">
            <a:spLocks noGrp="1" noChangeArrowheads="1"/>
          </p:cNvSpPr>
          <p:nvPr/>
        </p:nvSpPr>
        <p:spPr bwMode="auto">
          <a:xfrm>
            <a:off x="2094628" y="5102379"/>
            <a:ext cx="1395171" cy="36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a:t>分析问题</a:t>
            </a:r>
          </a:p>
        </p:txBody>
      </p:sp>
      <p:sp>
        <p:nvSpPr>
          <p:cNvPr id="10250" name="Text Box 9"/>
          <p:cNvSpPr txBox="1">
            <a:spLocks noGrp="1" noChangeArrowheads="1"/>
          </p:cNvSpPr>
          <p:nvPr/>
        </p:nvSpPr>
        <p:spPr bwMode="auto">
          <a:xfrm>
            <a:off x="5551602" y="5102379"/>
            <a:ext cx="1396757" cy="36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a:t>提出新方案</a:t>
            </a:r>
          </a:p>
        </p:txBody>
      </p:sp>
      <p:sp>
        <p:nvSpPr>
          <p:cNvPr id="10251" name="Text Box 10"/>
          <p:cNvSpPr txBox="1">
            <a:spLocks noGrp="1" noChangeArrowheads="1"/>
          </p:cNvSpPr>
          <p:nvPr/>
        </p:nvSpPr>
        <p:spPr bwMode="auto">
          <a:xfrm>
            <a:off x="1945254" y="1096429"/>
            <a:ext cx="554893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2800" b="1" dirty="0"/>
              <a:t>需求 </a:t>
            </a:r>
            <a:r>
              <a:rPr lang="en-US" altLang="zh-CN" sz="2800" b="1" dirty="0"/>
              <a:t>= </a:t>
            </a:r>
            <a:r>
              <a:rPr lang="zh-CN" altLang="en-US" sz="2800" b="1" dirty="0"/>
              <a:t>问题 </a:t>
            </a:r>
            <a:r>
              <a:rPr lang="en-US" altLang="zh-CN" sz="2800" b="1" dirty="0"/>
              <a:t>+ </a:t>
            </a:r>
            <a:r>
              <a:rPr lang="zh-CN" altLang="en-US" sz="2800" b="1" dirty="0"/>
              <a:t>解决方案</a:t>
            </a:r>
          </a:p>
        </p:txBody>
      </p:sp>
      <p:pic>
        <p:nvPicPr>
          <p:cNvPr id="10252" name="Picture 11" descr="未标题-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10" y="3588255"/>
            <a:ext cx="1622143" cy="172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2EF58C44-C109-4F5B-8C87-7878379D891D}" type="slidenum">
              <a:rPr lang="en-US" altLang="zh-CN">
                <a:solidFill>
                  <a:schemeClr val="bg1"/>
                </a:solidFill>
                <a:latin typeface="黑体" pitchFamily="2" charset="-122"/>
                <a:ea typeface="黑体" pitchFamily="2" charset="-122"/>
              </a:rPr>
              <a:pPr eaLnBrk="1" hangingPunct="1"/>
              <a:t>105</a:t>
            </a:fld>
            <a:endParaRPr lang="en-US" altLang="zh-CN">
              <a:solidFill>
                <a:schemeClr val="bg1"/>
              </a:solidFill>
              <a:latin typeface="黑体" pitchFamily="2" charset="-122"/>
              <a:ea typeface="黑体" pitchFamily="2" charset="-122"/>
            </a:endParaRPr>
          </a:p>
        </p:txBody>
      </p:sp>
      <p:sp>
        <p:nvSpPr>
          <p:cNvPr id="63492" name="Rectangle 3"/>
          <p:cNvSpPr>
            <a:spLocks noGrp="1" noChangeArrowheads="1"/>
          </p:cNvSpPr>
          <p:nvPr>
            <p:ph idx="4294967295"/>
          </p:nvPr>
        </p:nvSpPr>
        <p:spPr bwMode="auto">
          <a:xfrm>
            <a:off x="0" y="1052513"/>
            <a:ext cx="8353425" cy="51244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t" anchorCtr="0" compatLnSpc="1">
            <a:prstTxWarp prst="textNoShape">
              <a:avLst/>
            </a:prstTxWarp>
          </a:bodyPr>
          <a:lstStyle/>
          <a:p>
            <a:pPr eaLnBrk="1" hangingPunct="1">
              <a:buFontTx/>
              <a:buNone/>
            </a:pPr>
            <a:r>
              <a:rPr lang="en-US" altLang="zh-CN" sz="2000" dirty="0"/>
              <a:t>“</a:t>
            </a:r>
            <a:r>
              <a:rPr lang="zh-CN" altLang="en-US" sz="2000" dirty="0"/>
              <a:t>话机听筒的电缆应该有</a:t>
            </a:r>
            <a:r>
              <a:rPr lang="en-US" altLang="zh-CN" sz="2000" dirty="0"/>
              <a:t>10</a:t>
            </a:r>
            <a:r>
              <a:rPr lang="zh-CN" altLang="en-US" sz="2000" dirty="0"/>
              <a:t>米长”（客户需求）</a:t>
            </a:r>
          </a:p>
        </p:txBody>
      </p:sp>
      <p:sp>
        <p:nvSpPr>
          <p:cNvPr id="63491"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从需要</a:t>
            </a:r>
            <a:r>
              <a:rPr lang="en-US" altLang="zh-CN" sz="2800" dirty="0">
                <a:solidFill>
                  <a:schemeClr val="tx1"/>
                </a:solidFill>
                <a:latin typeface="微软雅黑" pitchFamily="34" charset="-122"/>
                <a:ea typeface="微软雅黑" pitchFamily="34" charset="-122"/>
              </a:rPr>
              <a:t>/</a:t>
            </a:r>
            <a:r>
              <a:rPr lang="zh-CN" altLang="en-US" sz="2800" dirty="0">
                <a:solidFill>
                  <a:schemeClr val="tx1"/>
                </a:solidFill>
                <a:latin typeface="微软雅黑" pitchFamily="34" charset="-122"/>
                <a:ea typeface="微软雅黑" pitchFamily="34" charset="-122"/>
              </a:rPr>
              <a:t>问题出发理解客户需求</a:t>
            </a:r>
          </a:p>
        </p:txBody>
      </p:sp>
      <p:pic>
        <p:nvPicPr>
          <p:cNvPr id="63493" name="Picture 4" descr="MCj021342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771" y="2935916"/>
            <a:ext cx="1841180" cy="162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5" descr="MCj02134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734" y="2791486"/>
            <a:ext cx="1322159" cy="181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Line 6"/>
          <p:cNvSpPr>
            <a:spLocks noChangeShapeType="1"/>
          </p:cNvSpPr>
          <p:nvPr/>
        </p:nvSpPr>
        <p:spPr bwMode="auto">
          <a:xfrm>
            <a:off x="2310999" y="3656473"/>
            <a:ext cx="15110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63496" name="Line 7"/>
          <p:cNvSpPr>
            <a:spLocks noChangeShapeType="1"/>
          </p:cNvSpPr>
          <p:nvPr/>
        </p:nvSpPr>
        <p:spPr bwMode="auto">
          <a:xfrm>
            <a:off x="2753835" y="1640816"/>
            <a:ext cx="0" cy="18712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63497" name="Line 8"/>
          <p:cNvSpPr>
            <a:spLocks noChangeShapeType="1"/>
          </p:cNvSpPr>
          <p:nvPr/>
        </p:nvSpPr>
        <p:spPr bwMode="auto">
          <a:xfrm>
            <a:off x="2898272" y="1640815"/>
            <a:ext cx="3169687" cy="11506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63498" name="Text Box 9"/>
          <p:cNvSpPr txBox="1">
            <a:spLocks noChangeArrowheads="1"/>
          </p:cNvSpPr>
          <p:nvPr/>
        </p:nvSpPr>
        <p:spPr bwMode="auto">
          <a:xfrm>
            <a:off x="6139384" y="2935915"/>
            <a:ext cx="865038" cy="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kumimoji="1" lang="en-US" altLang="zh-CN" sz="2000" dirty="0">
                <a:solidFill>
                  <a:srgbClr val="184184"/>
                </a:solidFill>
                <a:latin typeface="Times New Roman" pitchFamily="18" charset="0"/>
              </a:rPr>
              <a:t>Why?</a:t>
            </a:r>
          </a:p>
        </p:txBody>
      </p:sp>
      <p:sp>
        <p:nvSpPr>
          <p:cNvPr id="63499" name="Line 10"/>
          <p:cNvSpPr>
            <a:spLocks noChangeShapeType="1"/>
          </p:cNvSpPr>
          <p:nvPr/>
        </p:nvSpPr>
        <p:spPr bwMode="auto">
          <a:xfrm>
            <a:off x="6499685" y="3296194"/>
            <a:ext cx="0" cy="1296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zh-CN" altLang="en-US"/>
          </a:p>
        </p:txBody>
      </p:sp>
      <p:sp>
        <p:nvSpPr>
          <p:cNvPr id="63500" name="Text Box 11"/>
          <p:cNvSpPr txBox="1">
            <a:spLocks noChangeArrowheads="1"/>
          </p:cNvSpPr>
          <p:nvPr/>
        </p:nvSpPr>
        <p:spPr bwMode="auto">
          <a:xfrm>
            <a:off x="6504446" y="3529504"/>
            <a:ext cx="1872924" cy="70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kumimoji="1" lang="zh-CN" altLang="en-US" sz="2000" dirty="0">
                <a:solidFill>
                  <a:srgbClr val="184184"/>
                </a:solidFill>
                <a:latin typeface="Times New Roman" pitchFamily="18" charset="0"/>
              </a:rPr>
              <a:t>而客户真正的意图是</a:t>
            </a:r>
          </a:p>
        </p:txBody>
      </p:sp>
      <p:sp>
        <p:nvSpPr>
          <p:cNvPr id="63501" name="Text Box 12"/>
          <p:cNvSpPr txBox="1">
            <a:spLocks noChangeArrowheads="1"/>
          </p:cNvSpPr>
          <p:nvPr/>
        </p:nvSpPr>
        <p:spPr bwMode="auto">
          <a:xfrm>
            <a:off x="3545860" y="4665890"/>
            <a:ext cx="5291806" cy="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r>
              <a:rPr kumimoji="1" lang="en-US" altLang="zh-CN" sz="2000" dirty="0">
                <a:solidFill>
                  <a:srgbClr val="184184"/>
                </a:solidFill>
                <a:latin typeface="Times New Roman" pitchFamily="18" charset="0"/>
              </a:rPr>
              <a:t>“</a:t>
            </a:r>
            <a:r>
              <a:rPr kumimoji="1" lang="zh-CN" altLang="en-US" sz="2000" dirty="0">
                <a:solidFill>
                  <a:srgbClr val="184184"/>
                </a:solidFill>
                <a:latin typeface="Times New Roman" pitchFamily="18" charset="0"/>
              </a:rPr>
              <a:t>可以拿着电话在房间的任何一个地方通话”</a:t>
            </a:r>
          </a:p>
        </p:txBody>
      </p:sp>
      <p:sp>
        <p:nvSpPr>
          <p:cNvPr id="63502" name="Arc 13"/>
          <p:cNvSpPr>
            <a:spLocks/>
          </p:cNvSpPr>
          <p:nvPr/>
        </p:nvSpPr>
        <p:spPr bwMode="auto">
          <a:xfrm flipV="1">
            <a:off x="3258572" y="4954749"/>
            <a:ext cx="3312537" cy="718970"/>
          </a:xfrm>
          <a:custGeom>
            <a:avLst/>
            <a:gdLst>
              <a:gd name="T0" fmla="*/ 649585 w 21600"/>
              <a:gd name="T1" fmla="*/ 0 h 21181"/>
              <a:gd name="T2" fmla="*/ 3313112 w 21600"/>
              <a:gd name="T3" fmla="*/ 719137 h 21181"/>
              <a:gd name="T4" fmla="*/ 0 w 21600"/>
              <a:gd name="T5" fmla="*/ 719137 h 21181"/>
              <a:gd name="T6" fmla="*/ 0 60000 65536"/>
              <a:gd name="T7" fmla="*/ 0 60000 65536"/>
              <a:gd name="T8" fmla="*/ 0 60000 65536"/>
            </a:gdLst>
            <a:ahLst/>
            <a:cxnLst>
              <a:cxn ang="T6">
                <a:pos x="T0" y="T1"/>
              </a:cxn>
              <a:cxn ang="T7">
                <a:pos x="T2" y="T3"/>
              </a:cxn>
              <a:cxn ang="T8">
                <a:pos x="T4" y="T5"/>
              </a:cxn>
            </a:cxnLst>
            <a:rect l="0" t="0" r="r" b="b"/>
            <a:pathLst>
              <a:path w="21600" h="21181" fill="none" extrusionOk="0">
                <a:moveTo>
                  <a:pt x="4234" y="0"/>
                </a:moveTo>
                <a:cubicBezTo>
                  <a:pt x="14331" y="2019"/>
                  <a:pt x="21600" y="10884"/>
                  <a:pt x="21600" y="21181"/>
                </a:cubicBezTo>
              </a:path>
              <a:path w="21600" h="21181" stroke="0" extrusionOk="0">
                <a:moveTo>
                  <a:pt x="4234" y="0"/>
                </a:moveTo>
                <a:cubicBezTo>
                  <a:pt x="14331" y="2019"/>
                  <a:pt x="21600" y="10884"/>
                  <a:pt x="21600" y="21181"/>
                </a:cubicBezTo>
                <a:lnTo>
                  <a:pt x="0" y="21181"/>
                </a:lnTo>
                <a:lnTo>
                  <a:pt x="4234" y="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zh-CN" altLang="en-US"/>
          </a:p>
        </p:txBody>
      </p:sp>
      <p:pic>
        <p:nvPicPr>
          <p:cNvPr id="63503" name="Picture 14" descr="MCj028728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115" y="4399252"/>
            <a:ext cx="774565" cy="198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4" name="Text Box 15"/>
          <p:cNvSpPr txBox="1">
            <a:spLocks noChangeArrowheads="1"/>
          </p:cNvSpPr>
          <p:nvPr/>
        </p:nvSpPr>
        <p:spPr bwMode="auto">
          <a:xfrm>
            <a:off x="2395122" y="3800902"/>
            <a:ext cx="1295175" cy="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algn="ctr" eaLnBrk="1" hangingPunct="1"/>
            <a:r>
              <a:rPr kumimoji="1" lang="en-US" altLang="zh-CN" sz="2000" dirty="0">
                <a:solidFill>
                  <a:srgbClr val="184184"/>
                </a:solidFill>
                <a:latin typeface="Times New Roman" pitchFamily="18" charset="0"/>
              </a:rPr>
              <a:t>10M</a:t>
            </a:r>
          </a:p>
        </p:txBody>
      </p:sp>
      <p:sp>
        <p:nvSpPr>
          <p:cNvPr id="63505" name="AutoShape 17"/>
          <p:cNvSpPr>
            <a:spLocks noChangeArrowheads="1"/>
          </p:cNvSpPr>
          <p:nvPr/>
        </p:nvSpPr>
        <p:spPr bwMode="auto">
          <a:xfrm>
            <a:off x="5737817" y="1096429"/>
            <a:ext cx="3061756" cy="1815136"/>
          </a:xfrm>
          <a:prstGeom prst="irregularSeal1">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ctr">
            <a:spAutoFit/>
          </a:bodyPr>
          <a:lstStyle/>
          <a:p>
            <a:pPr algn="ctr"/>
            <a:r>
              <a:rPr lang="zh-CN" altLang="en-US"/>
              <a:t>要真正理解客户的意图！</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0D3CB155-0B11-4CE1-A713-2EF150DB5E44}" type="slidenum">
              <a:rPr lang="en-US" altLang="zh-CN">
                <a:solidFill>
                  <a:schemeClr val="bg1"/>
                </a:solidFill>
                <a:latin typeface="黑体" pitchFamily="2" charset="-122"/>
                <a:ea typeface="黑体" pitchFamily="2" charset="-122"/>
              </a:rPr>
              <a:pPr eaLnBrk="1" hangingPunct="1"/>
              <a:t>106</a:t>
            </a:fld>
            <a:endParaRPr lang="en-US" altLang="zh-CN">
              <a:solidFill>
                <a:schemeClr val="bg1"/>
              </a:solidFill>
              <a:latin typeface="黑体" pitchFamily="2" charset="-122"/>
              <a:ea typeface="黑体" pitchFamily="2" charset="-122"/>
            </a:endParaRPr>
          </a:p>
        </p:txBody>
      </p:sp>
      <p:sp>
        <p:nvSpPr>
          <p:cNvPr id="921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重要指导思想</a:t>
            </a:r>
            <a:r>
              <a:rPr lang="en-US" altLang="zh-CN" sz="2800" dirty="0">
                <a:solidFill>
                  <a:schemeClr val="tx1"/>
                </a:solidFill>
                <a:latin typeface="微软雅黑" pitchFamily="34" charset="-122"/>
                <a:ea typeface="微软雅黑" pitchFamily="34" charset="-122"/>
              </a:rPr>
              <a:t>2</a:t>
            </a:r>
            <a:r>
              <a:rPr lang="zh-CN" altLang="en-US" sz="2800" dirty="0">
                <a:solidFill>
                  <a:schemeClr val="tx1"/>
                </a:solidFill>
                <a:latin typeface="微软雅黑" pitchFamily="34" charset="-122"/>
                <a:ea typeface="微软雅黑" pitchFamily="34" charset="-122"/>
              </a:rPr>
              <a:t>：关注多方面的需求</a:t>
            </a:r>
          </a:p>
        </p:txBody>
      </p:sp>
      <p:sp>
        <p:nvSpPr>
          <p:cNvPr id="7" name="Rectangle 18"/>
          <p:cNvSpPr>
            <a:spLocks noChangeArrowheads="1"/>
          </p:cNvSpPr>
          <p:nvPr/>
        </p:nvSpPr>
        <p:spPr bwMode="auto">
          <a:xfrm>
            <a:off x="2495038" y="5614364"/>
            <a:ext cx="1107705" cy="96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p>
            <a:pPr>
              <a:lnSpc>
                <a:spcPct val="90000"/>
              </a:lnSpc>
              <a:buFontTx/>
              <a:buChar char="•"/>
            </a:pPr>
            <a:r>
              <a:rPr kumimoji="1" lang="en-US" altLang="zh-CN" sz="1600" dirty="0"/>
              <a:t> </a:t>
            </a:r>
            <a:r>
              <a:rPr kumimoji="1" lang="zh-CN" altLang="en-US" sz="1600" dirty="0"/>
              <a:t>书面标准</a:t>
            </a:r>
          </a:p>
          <a:p>
            <a:pPr>
              <a:lnSpc>
                <a:spcPct val="90000"/>
              </a:lnSpc>
              <a:buFontTx/>
              <a:buChar char="•"/>
            </a:pPr>
            <a:r>
              <a:rPr kumimoji="1" lang="zh-CN" altLang="en-US" sz="1600" dirty="0"/>
              <a:t> 事实标准</a:t>
            </a:r>
          </a:p>
        </p:txBody>
      </p:sp>
      <p:sp>
        <p:nvSpPr>
          <p:cNvPr id="8" name="Rectangle 19"/>
          <p:cNvSpPr>
            <a:spLocks noChangeArrowheads="1"/>
          </p:cNvSpPr>
          <p:nvPr/>
        </p:nvSpPr>
        <p:spPr bwMode="auto">
          <a:xfrm>
            <a:off x="4436264" y="4629505"/>
            <a:ext cx="904083" cy="4506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marL="300552" indent="-300552">
              <a:spcBef>
                <a:spcPct val="0"/>
              </a:spcBef>
              <a:buFontTx/>
              <a:buChar char="•"/>
            </a:pPr>
            <a:endParaRPr kumimoji="1" lang="zh-CN" altLang="zh-CN" sz="2100" dirty="0">
              <a:latin typeface="Times New Roman" pitchFamily="18" charset="0"/>
            </a:endParaRPr>
          </a:p>
        </p:txBody>
      </p:sp>
      <p:sp>
        <p:nvSpPr>
          <p:cNvPr id="9" name="Rectangle 21"/>
          <p:cNvSpPr>
            <a:spLocks noChangeArrowheads="1"/>
          </p:cNvSpPr>
          <p:nvPr/>
        </p:nvSpPr>
        <p:spPr bwMode="auto">
          <a:xfrm>
            <a:off x="5997373" y="3152205"/>
            <a:ext cx="1445722" cy="42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147" tIns="40074" rIns="80147" bIns="40074">
            <a:spAutoFit/>
          </a:bodyPr>
          <a:lstStyle/>
          <a:p>
            <a:pPr>
              <a:lnSpc>
                <a:spcPct val="70000"/>
              </a:lnSpc>
              <a:buFontTx/>
              <a:buChar char="•"/>
            </a:pPr>
            <a:r>
              <a:rPr kumimoji="1" lang="en-US" altLang="zh-CN" sz="1600" dirty="0"/>
              <a:t> </a:t>
            </a:r>
            <a:r>
              <a:rPr kumimoji="1" lang="zh-CN" altLang="en-US" sz="1600" dirty="0"/>
              <a:t>质量属性</a:t>
            </a:r>
          </a:p>
          <a:p>
            <a:pPr>
              <a:lnSpc>
                <a:spcPct val="70000"/>
              </a:lnSpc>
              <a:buFontTx/>
              <a:buChar char="•"/>
            </a:pPr>
            <a:r>
              <a:rPr kumimoji="1" lang="zh-CN" altLang="en-US" sz="1600" dirty="0"/>
              <a:t> </a:t>
            </a:r>
            <a:r>
              <a:rPr kumimoji="1" lang="en-US" altLang="zh-CN" sz="1600" dirty="0"/>
              <a:t>DFX</a:t>
            </a:r>
          </a:p>
        </p:txBody>
      </p:sp>
      <p:sp>
        <p:nvSpPr>
          <p:cNvPr id="10" name="Oval 22"/>
          <p:cNvSpPr>
            <a:spLocks noChangeArrowheads="1"/>
          </p:cNvSpPr>
          <p:nvPr/>
        </p:nvSpPr>
        <p:spPr bwMode="auto">
          <a:xfrm>
            <a:off x="1945254" y="2698650"/>
            <a:ext cx="1183752" cy="55724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80155" tIns="40078" rIns="80155" bIns="40078" anchor="ctr"/>
          <a:lstStyle/>
          <a:p>
            <a:pPr algn="ctr">
              <a:spcBef>
                <a:spcPct val="0"/>
              </a:spcBef>
            </a:pPr>
            <a:r>
              <a:rPr kumimoji="1" lang="zh-CN" altLang="en-US" sz="2100" dirty="0">
                <a:latin typeface="Times New Roman" pitchFamily="18" charset="0"/>
              </a:rPr>
              <a:t>客户需要</a:t>
            </a:r>
          </a:p>
        </p:txBody>
      </p:sp>
      <p:sp>
        <p:nvSpPr>
          <p:cNvPr id="11" name="Oval 23"/>
          <p:cNvSpPr>
            <a:spLocks noChangeArrowheads="1"/>
          </p:cNvSpPr>
          <p:nvPr/>
        </p:nvSpPr>
        <p:spPr bwMode="auto">
          <a:xfrm>
            <a:off x="3044822" y="3363879"/>
            <a:ext cx="1358862" cy="695437"/>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80155" tIns="40078" rIns="80155" bIns="40078" anchor="ctr"/>
          <a:lstStyle/>
          <a:p>
            <a:pPr algn="ctr">
              <a:spcBef>
                <a:spcPct val="0"/>
              </a:spcBef>
            </a:pPr>
            <a:r>
              <a:rPr kumimoji="1" lang="zh-CN" altLang="en-US" sz="2100" dirty="0">
                <a:latin typeface="Times New Roman" pitchFamily="18" charset="0"/>
              </a:rPr>
              <a:t>市场需求</a:t>
            </a:r>
          </a:p>
        </p:txBody>
      </p:sp>
      <p:sp>
        <p:nvSpPr>
          <p:cNvPr id="12" name="Oval 24"/>
          <p:cNvSpPr>
            <a:spLocks noChangeArrowheads="1"/>
          </p:cNvSpPr>
          <p:nvPr/>
        </p:nvSpPr>
        <p:spPr bwMode="auto">
          <a:xfrm>
            <a:off x="4517713" y="3152205"/>
            <a:ext cx="1459291" cy="704102"/>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80155" tIns="40078" rIns="80155" bIns="40078" anchor="ctr"/>
          <a:lstStyle/>
          <a:p>
            <a:pPr algn="ctr">
              <a:spcBef>
                <a:spcPct val="0"/>
              </a:spcBef>
            </a:pPr>
            <a:r>
              <a:rPr kumimoji="1" lang="zh-CN" altLang="en-US" sz="2100" dirty="0">
                <a:latin typeface="Times New Roman" pitchFamily="18" charset="0"/>
              </a:rPr>
              <a:t>内部需求</a:t>
            </a:r>
          </a:p>
        </p:txBody>
      </p:sp>
      <p:sp>
        <p:nvSpPr>
          <p:cNvPr id="13" name="Oval 25"/>
          <p:cNvSpPr>
            <a:spLocks noChangeArrowheads="1"/>
          </p:cNvSpPr>
          <p:nvPr/>
        </p:nvSpPr>
        <p:spPr bwMode="auto">
          <a:xfrm>
            <a:off x="2372864" y="4521517"/>
            <a:ext cx="1563846" cy="574497"/>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80155" tIns="40078" rIns="80155" bIns="40078" anchor="ctr"/>
          <a:lstStyle/>
          <a:p>
            <a:pPr algn="ctr">
              <a:spcBef>
                <a:spcPct val="0"/>
              </a:spcBef>
            </a:pPr>
            <a:r>
              <a:rPr kumimoji="1" lang="zh-CN" altLang="en-US" sz="2100" dirty="0">
                <a:latin typeface="Times New Roman" pitchFamily="18" charset="0"/>
              </a:rPr>
              <a:t>标准约束</a:t>
            </a:r>
          </a:p>
        </p:txBody>
      </p:sp>
      <p:sp>
        <p:nvSpPr>
          <p:cNvPr id="14" name="Oval 26"/>
          <p:cNvSpPr>
            <a:spLocks noChangeArrowheads="1"/>
          </p:cNvSpPr>
          <p:nvPr/>
        </p:nvSpPr>
        <p:spPr bwMode="auto">
          <a:xfrm>
            <a:off x="4346670" y="4128438"/>
            <a:ext cx="1508160" cy="64360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lIns="80155" tIns="40078" rIns="80155" bIns="40078" anchor="ctr"/>
          <a:lstStyle/>
          <a:p>
            <a:pPr algn="ctr">
              <a:spcBef>
                <a:spcPct val="0"/>
              </a:spcBef>
            </a:pPr>
            <a:r>
              <a:rPr kumimoji="1" lang="zh-CN" altLang="en-US" sz="2100" dirty="0">
                <a:latin typeface="Times New Roman" pitchFamily="18" charset="0"/>
              </a:rPr>
              <a:t>产品包需求</a:t>
            </a:r>
          </a:p>
        </p:txBody>
      </p:sp>
      <p:sp>
        <p:nvSpPr>
          <p:cNvPr id="15" name="Line 31"/>
          <p:cNvSpPr>
            <a:spLocks noChangeShapeType="1"/>
          </p:cNvSpPr>
          <p:nvPr/>
        </p:nvSpPr>
        <p:spPr bwMode="auto">
          <a:xfrm>
            <a:off x="2959321" y="3201175"/>
            <a:ext cx="169685" cy="21885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sz="2800" dirty="0"/>
          </a:p>
        </p:txBody>
      </p:sp>
      <p:sp>
        <p:nvSpPr>
          <p:cNvPr id="16" name="Line 32"/>
          <p:cNvSpPr>
            <a:spLocks noChangeShapeType="1"/>
          </p:cNvSpPr>
          <p:nvPr/>
        </p:nvSpPr>
        <p:spPr bwMode="auto">
          <a:xfrm>
            <a:off x="4289656" y="3692164"/>
            <a:ext cx="226700" cy="4909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sz="2800" dirty="0"/>
          </a:p>
        </p:txBody>
      </p:sp>
      <p:sp>
        <p:nvSpPr>
          <p:cNvPr id="17" name="Line 33"/>
          <p:cNvSpPr>
            <a:spLocks noChangeShapeType="1"/>
          </p:cNvSpPr>
          <p:nvPr/>
        </p:nvSpPr>
        <p:spPr bwMode="auto">
          <a:xfrm>
            <a:off x="4403684" y="3584175"/>
            <a:ext cx="45068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sz="2800" dirty="0"/>
          </a:p>
        </p:txBody>
      </p:sp>
      <p:sp>
        <p:nvSpPr>
          <p:cNvPr id="18" name="Line 34"/>
          <p:cNvSpPr>
            <a:spLocks noChangeShapeType="1"/>
          </p:cNvSpPr>
          <p:nvPr/>
        </p:nvSpPr>
        <p:spPr bwMode="auto">
          <a:xfrm flipH="1">
            <a:off x="3669287" y="3854867"/>
            <a:ext cx="225342" cy="60185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sz="2800" dirty="0"/>
          </a:p>
        </p:txBody>
      </p:sp>
      <p:sp>
        <p:nvSpPr>
          <p:cNvPr id="19" name="Line 35"/>
          <p:cNvSpPr>
            <a:spLocks noChangeShapeType="1"/>
          </p:cNvSpPr>
          <p:nvPr/>
        </p:nvSpPr>
        <p:spPr bwMode="auto">
          <a:xfrm>
            <a:off x="4266565" y="3929728"/>
            <a:ext cx="286429" cy="25917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sz="2800" dirty="0"/>
          </a:p>
        </p:txBody>
      </p:sp>
      <p:sp>
        <p:nvSpPr>
          <p:cNvPr id="20" name="Line 36"/>
          <p:cNvSpPr>
            <a:spLocks noChangeShapeType="1"/>
          </p:cNvSpPr>
          <p:nvPr/>
        </p:nvSpPr>
        <p:spPr bwMode="auto">
          <a:xfrm flipV="1">
            <a:off x="3881052" y="4521517"/>
            <a:ext cx="339371" cy="10942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sz="2800" dirty="0"/>
          </a:p>
        </p:txBody>
      </p:sp>
      <p:sp>
        <p:nvSpPr>
          <p:cNvPr id="22" name="Line 40"/>
          <p:cNvSpPr>
            <a:spLocks noChangeShapeType="1"/>
          </p:cNvSpPr>
          <p:nvPr/>
        </p:nvSpPr>
        <p:spPr bwMode="auto">
          <a:xfrm flipH="1">
            <a:off x="5106852" y="3854867"/>
            <a:ext cx="76019" cy="27357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sz="2800" dirty="0"/>
          </a:p>
        </p:txBody>
      </p:sp>
      <p:sp>
        <p:nvSpPr>
          <p:cNvPr id="23" name="Rectangle 42"/>
          <p:cNvSpPr>
            <a:spLocks noChangeArrowheads="1"/>
          </p:cNvSpPr>
          <p:nvPr/>
        </p:nvSpPr>
        <p:spPr bwMode="auto">
          <a:xfrm>
            <a:off x="4703686" y="4966428"/>
            <a:ext cx="1334405" cy="52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p>
            <a:pPr>
              <a:lnSpc>
                <a:spcPct val="90000"/>
              </a:lnSpc>
              <a:buFontTx/>
              <a:buChar char="•"/>
            </a:pPr>
            <a:r>
              <a:rPr kumimoji="1" lang="en-US" altLang="zh-CN" sz="1600" dirty="0"/>
              <a:t> </a:t>
            </a:r>
            <a:r>
              <a:rPr kumimoji="1" lang="zh-CN" altLang="en-US" sz="1600" dirty="0"/>
              <a:t>功能需求</a:t>
            </a:r>
          </a:p>
          <a:p>
            <a:pPr>
              <a:lnSpc>
                <a:spcPct val="90000"/>
              </a:lnSpc>
              <a:buFontTx/>
              <a:buChar char="•"/>
            </a:pPr>
            <a:r>
              <a:rPr kumimoji="1" lang="zh-CN" altLang="en-US" sz="1600" dirty="0"/>
              <a:t> 非功能需求</a:t>
            </a:r>
          </a:p>
        </p:txBody>
      </p:sp>
      <p:sp>
        <p:nvSpPr>
          <p:cNvPr id="24" name="矩形 23"/>
          <p:cNvSpPr/>
          <p:nvPr/>
        </p:nvSpPr>
        <p:spPr>
          <a:xfrm>
            <a:off x="845685" y="1226015"/>
            <a:ext cx="7391542" cy="583143"/>
          </a:xfrm>
          <a:prstGeom prst="rect">
            <a:avLst/>
          </a:prstGeom>
          <a:noFill/>
          <a:ln>
            <a:noFill/>
          </a:ln>
        </p:spPr>
        <p:txBody>
          <a:bodyPr wrap="square" lIns="80147" tIns="40074" rIns="80147" bIns="40074" rtlCol="0" anchor="ctr">
            <a:noAutofit/>
          </a:bodyPr>
          <a:lstStyle/>
          <a:p>
            <a:pPr algn="ctr"/>
            <a:r>
              <a:rPr lang="zh-CN" altLang="en-US" sz="2100" b="1" dirty="0"/>
              <a:t>满足客户的需求是产品商业成功的</a:t>
            </a:r>
            <a:r>
              <a:rPr lang="zh-CN" altLang="en-US" sz="2800" b="1" dirty="0">
                <a:solidFill>
                  <a:srgbClr val="C00000"/>
                </a:solidFill>
              </a:rPr>
              <a:t>必要</a:t>
            </a:r>
            <a:r>
              <a:rPr lang="zh-CN" altLang="en-US" sz="2100" b="1" dirty="0"/>
              <a:t>而</a:t>
            </a:r>
            <a:r>
              <a:rPr lang="zh-CN" altLang="en-US" sz="2800" b="1" dirty="0">
                <a:solidFill>
                  <a:srgbClr val="C00000"/>
                </a:solidFill>
              </a:rPr>
              <a:t>非充分</a:t>
            </a:r>
            <a:r>
              <a:rPr lang="zh-CN" altLang="en-US" sz="2100" b="1" dirty="0"/>
              <a:t>条件</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灯片编号占位符 16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107</a:t>
            </a:fld>
            <a:endParaRPr lang="zh-CN" altLang="en-US"/>
          </a:p>
        </p:txBody>
      </p:sp>
      <p:sp>
        <p:nvSpPr>
          <p:cNvPr id="33793"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理解产品包及产品包需求</a:t>
            </a:r>
            <a:endParaRPr lang="en-US" altLang="zh-CN" sz="2800">
              <a:solidFill>
                <a:schemeClr val="tx1"/>
              </a:solidFill>
              <a:latin typeface="微软雅黑" pitchFamily="34" charset="-122"/>
              <a:ea typeface="微软雅黑" pitchFamily="34" charset="-122"/>
            </a:endParaRPr>
          </a:p>
        </p:txBody>
      </p:sp>
      <p:sp>
        <p:nvSpPr>
          <p:cNvPr id="111" name="Rectangle 3"/>
          <p:cNvSpPr>
            <a:spLocks noGrp="1" noChangeArrowheads="1"/>
          </p:cNvSpPr>
          <p:nvPr>
            <p:ph idx="4294967295"/>
          </p:nvPr>
        </p:nvSpPr>
        <p:spPr>
          <a:xfrm>
            <a:off x="0" y="1052513"/>
            <a:ext cx="8353425" cy="5124450"/>
          </a:xfrm>
          <a:prstGeom prst="rect">
            <a:avLst/>
          </a:prstGeom>
          <a:solidFill>
            <a:schemeClr val="accent4">
              <a:lumMod val="20000"/>
              <a:lumOff val="80000"/>
              <a:alpha val="50195"/>
            </a:schemeClr>
          </a:solidFill>
        </p:spPr>
        <p:txBody>
          <a:bodyPr/>
          <a:lstStyle/>
          <a:p>
            <a:pPr marL="315540" indent="-315540">
              <a:spcBef>
                <a:spcPts val="526"/>
              </a:spcBef>
            </a:pPr>
            <a:r>
              <a:rPr lang="zh-CN" altLang="en-US" sz="2100" dirty="0">
                <a:solidFill>
                  <a:srgbClr val="C00000"/>
                </a:solidFill>
                <a:latin typeface="FrutigerNext LT Regular" charset="0"/>
                <a:ea typeface="华文细黑" charset="0"/>
              </a:rPr>
              <a:t>产品包</a:t>
            </a:r>
            <a:r>
              <a:rPr lang="zh-CN" altLang="en-US" sz="1800" dirty="0">
                <a:latin typeface="FrutigerNext LT Regular" charset="0"/>
                <a:ea typeface="华文细黑" charset="0"/>
              </a:rPr>
              <a:t>指</a:t>
            </a:r>
            <a:r>
              <a:rPr lang="en-US" altLang="zh-CN" sz="1800" dirty="0">
                <a:latin typeface="FrutigerNext LT Regular" charset="0"/>
                <a:ea typeface="华文细黑" charset="0"/>
              </a:rPr>
              <a:t>PDT</a:t>
            </a:r>
            <a:r>
              <a:rPr lang="zh-CN" altLang="en-US" sz="1800" dirty="0">
                <a:latin typeface="FrutigerNext LT Regular" charset="0"/>
                <a:ea typeface="华文细黑" charset="0"/>
              </a:rPr>
              <a:t>对客户和下游环节交付的统称。</a:t>
            </a:r>
            <a:r>
              <a:rPr lang="en-US" altLang="zh-CN" sz="1800" dirty="0">
                <a:latin typeface="FrutigerNext LT Regular" charset="0"/>
                <a:ea typeface="华文细黑" charset="0"/>
              </a:rPr>
              <a:t>IPD</a:t>
            </a:r>
            <a:r>
              <a:rPr lang="zh-CN" altLang="en-US" sz="1800" dirty="0">
                <a:latin typeface="FrutigerNext LT Regular" charset="0"/>
                <a:ea typeface="华文细黑" charset="0"/>
              </a:rPr>
              <a:t>的核心主线之一就是交付产品包。</a:t>
            </a:r>
          </a:p>
          <a:p>
            <a:pPr marL="315540" indent="-315540">
              <a:spcBef>
                <a:spcPts val="526"/>
              </a:spcBef>
            </a:pPr>
            <a:r>
              <a:rPr lang="zh-CN" altLang="en-US" sz="2100" dirty="0">
                <a:solidFill>
                  <a:srgbClr val="C00000"/>
                </a:solidFill>
                <a:latin typeface="FrutigerNext LT Regular" charset="0"/>
                <a:ea typeface="华文细黑" charset="0"/>
              </a:rPr>
              <a:t>产品包需求</a:t>
            </a:r>
            <a:r>
              <a:rPr lang="zh-CN" altLang="en-US" sz="1800" dirty="0">
                <a:latin typeface="FrutigerNext LT Regular" charset="0"/>
                <a:ea typeface="华文细黑" charset="0"/>
              </a:rPr>
              <a:t>是对最终要交付给客户（包括外部客户、内部客户）的产品包的完整、准确的正式的描述，是对产品包进行开发、验证、销售、交付的依据。</a:t>
            </a:r>
          </a:p>
          <a:p>
            <a:pPr marL="315540" indent="-315540">
              <a:spcBef>
                <a:spcPts val="526"/>
              </a:spcBef>
            </a:pPr>
            <a:r>
              <a:rPr lang="zh-CN" altLang="en-US" sz="2100" dirty="0">
                <a:solidFill>
                  <a:srgbClr val="C00000"/>
                </a:solidFill>
                <a:latin typeface="FrutigerNext LT Regular" charset="0"/>
                <a:ea typeface="华文细黑" charset="0"/>
              </a:rPr>
              <a:t>产品包需求</a:t>
            </a:r>
            <a:r>
              <a:rPr lang="zh-CN" altLang="en-US" sz="1800" dirty="0">
                <a:latin typeface="FrutigerNext LT Regular" charset="0"/>
                <a:ea typeface="华文细黑" charset="0"/>
              </a:rPr>
              <a:t>来源于对客户原始需求的分析判断加工，包括两部分：</a:t>
            </a:r>
          </a:p>
          <a:p>
            <a:pPr marL="716276" lvl="2" indent="-315540">
              <a:spcBef>
                <a:spcPts val="526"/>
              </a:spcBef>
              <a:buNone/>
            </a:pPr>
            <a:r>
              <a:rPr lang="en-US" altLang="zh-CN" sz="1600" dirty="0">
                <a:latin typeface="FrutigerNext LT Regular" charset="0"/>
                <a:ea typeface="华文细黑" charset="0"/>
              </a:rPr>
              <a:t>1</a:t>
            </a:r>
            <a:r>
              <a:rPr lang="zh-CN" altLang="en-US" sz="1600" dirty="0">
                <a:latin typeface="FrutigerNext LT Regular" charset="0"/>
                <a:ea typeface="华文细黑" charset="0"/>
              </a:rPr>
              <a:t>）</a:t>
            </a:r>
            <a:r>
              <a:rPr lang="en-US" altLang="zh-CN" sz="1600" dirty="0">
                <a:solidFill>
                  <a:srgbClr val="FF0000"/>
                </a:solidFill>
                <a:latin typeface="FrutigerNext LT Regular" charset="0"/>
                <a:ea typeface="华文细黑" charset="0"/>
              </a:rPr>
              <a:t>CDT</a:t>
            </a:r>
            <a:r>
              <a:rPr lang="zh-CN" altLang="en-US" sz="1600" dirty="0">
                <a:latin typeface="FrutigerNext LT Regular" charset="0"/>
                <a:ea typeface="华文细黑" charset="0"/>
              </a:rPr>
              <a:t>输出的</a:t>
            </a:r>
            <a:r>
              <a:rPr lang="en-US" altLang="zh-CN" sz="1600" dirty="0">
                <a:latin typeface="FrutigerNext LT Regular" charset="0"/>
                <a:ea typeface="华文细黑" charset="0"/>
              </a:rPr>
              <a:t>Charter</a:t>
            </a:r>
            <a:r>
              <a:rPr lang="zh-CN" altLang="en-US" sz="1600" dirty="0">
                <a:latin typeface="FrutigerNext LT Regular" charset="0"/>
                <a:ea typeface="华文细黑" charset="0"/>
              </a:rPr>
              <a:t>中，包含的经过澄清、分析、规整后的需求列表。</a:t>
            </a:r>
          </a:p>
          <a:p>
            <a:pPr marL="716276" lvl="2" indent="-315540">
              <a:spcBef>
                <a:spcPts val="526"/>
              </a:spcBef>
              <a:buNone/>
            </a:pPr>
            <a:r>
              <a:rPr lang="en-US" altLang="zh-CN" sz="1600" dirty="0">
                <a:latin typeface="FrutigerNext LT Regular" charset="0"/>
                <a:ea typeface="华文细黑" charset="0"/>
              </a:rPr>
              <a:t>2</a:t>
            </a:r>
            <a:r>
              <a:rPr lang="zh-CN" altLang="en-US" sz="1600" dirty="0">
                <a:latin typeface="FrutigerNext LT Regular" charset="0"/>
                <a:ea typeface="华文细黑" charset="0"/>
              </a:rPr>
              <a:t>）</a:t>
            </a:r>
            <a:r>
              <a:rPr lang="en-US" altLang="zh-CN" sz="1600" dirty="0">
                <a:latin typeface="FrutigerNext LT Regular" charset="0"/>
                <a:ea typeface="华文细黑" charset="0"/>
              </a:rPr>
              <a:t>Charter</a:t>
            </a:r>
            <a:r>
              <a:rPr lang="zh-CN" altLang="en-US" sz="1600" dirty="0">
                <a:latin typeface="FrutigerNext LT Regular" charset="0"/>
                <a:ea typeface="华文细黑" charset="0"/>
              </a:rPr>
              <a:t>之后，经</a:t>
            </a:r>
            <a:r>
              <a:rPr lang="en-US" altLang="zh-CN" sz="1600" dirty="0">
                <a:latin typeface="FrutigerNext LT Regular" charset="0"/>
                <a:ea typeface="华文细黑" charset="0"/>
              </a:rPr>
              <a:t>PL-RMT/RAT</a:t>
            </a:r>
            <a:r>
              <a:rPr lang="zh-CN" altLang="en-US" sz="1600" dirty="0">
                <a:latin typeface="FrutigerNext LT Regular" charset="0"/>
                <a:ea typeface="华文细黑" charset="0"/>
              </a:rPr>
              <a:t>澄清、分析、规整、并通过团队讨论与</a:t>
            </a:r>
            <a:r>
              <a:rPr lang="en-US" altLang="zh-CN" sz="1600" dirty="0">
                <a:latin typeface="FrutigerNext LT Regular" charset="0"/>
                <a:ea typeface="华文细黑" charset="0"/>
              </a:rPr>
              <a:t>PDT</a:t>
            </a:r>
            <a:r>
              <a:rPr lang="zh-CN" altLang="en-US" sz="1600" dirty="0">
                <a:latin typeface="FrutigerNext LT Regular" charset="0"/>
                <a:ea typeface="华文细黑" charset="0"/>
              </a:rPr>
              <a:t>形成一致意见之后，由</a:t>
            </a:r>
            <a:r>
              <a:rPr lang="en-US" altLang="zh-CN" sz="1600" dirty="0">
                <a:latin typeface="FrutigerNext LT Regular" charset="0"/>
                <a:ea typeface="华文细黑" charset="0"/>
              </a:rPr>
              <a:t>PDT</a:t>
            </a:r>
            <a:r>
              <a:rPr lang="zh-CN" altLang="en-US" sz="1600" dirty="0">
                <a:latin typeface="FrutigerNext LT Regular" charset="0"/>
                <a:ea typeface="华文细黑" charset="0"/>
              </a:rPr>
              <a:t>进行实施的零散需求。</a:t>
            </a:r>
            <a:endParaRPr lang="zh-CN" altLang="en-US" sz="1100" dirty="0">
              <a:latin typeface="FrutigerNext LT Regular" charset="0"/>
              <a:ea typeface="华文细黑" charset="0"/>
            </a:endParaRPr>
          </a:p>
        </p:txBody>
      </p:sp>
      <p:grpSp>
        <p:nvGrpSpPr>
          <p:cNvPr id="2" name="Group 4"/>
          <p:cNvGrpSpPr>
            <a:grpSpLocks/>
          </p:cNvGrpSpPr>
          <p:nvPr/>
        </p:nvGrpSpPr>
        <p:grpSpPr bwMode="auto">
          <a:xfrm>
            <a:off x="1118593" y="4120146"/>
            <a:ext cx="1292323" cy="590338"/>
            <a:chOff x="1492" y="1414"/>
            <a:chExt cx="1149" cy="559"/>
          </a:xfrm>
        </p:grpSpPr>
        <p:sp>
          <p:nvSpPr>
            <p:cNvPr id="113" name="AutoShape 5"/>
            <p:cNvSpPr>
              <a:spLocks noChangeArrowheads="1"/>
            </p:cNvSpPr>
            <p:nvPr/>
          </p:nvSpPr>
          <p:spPr bwMode="gray">
            <a:xfrm rot="-5400000">
              <a:off x="1496" y="1410"/>
              <a:ext cx="559" cy="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2 w 21600"/>
                <a:gd name="T13" fmla="*/ 4495 h 21600"/>
                <a:gd name="T14" fmla="*/ 17118 w 21600"/>
                <a:gd name="T15" fmla="*/ 1710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801472">
                <a:defRPr/>
              </a:pPr>
              <a:endParaRPr lang="zh-CN" altLang="en-US" sz="1600" kern="0" dirty="0">
                <a:solidFill>
                  <a:sysClr val="windowText" lastClr="000000"/>
                </a:solidFill>
              </a:endParaRPr>
            </a:p>
          </p:txBody>
        </p:sp>
        <p:sp>
          <p:nvSpPr>
            <p:cNvPr id="114" name="Rectangle 6"/>
            <p:cNvSpPr>
              <a:spLocks noChangeArrowheads="1"/>
            </p:cNvSpPr>
            <p:nvPr/>
          </p:nvSpPr>
          <p:spPr bwMode="gray">
            <a:xfrm>
              <a:off x="2065" y="1554"/>
              <a:ext cx="576" cy="2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1349" tIns="45672" rIns="91349" bIns="45672" anchor="ctr"/>
            <a:lstStyle/>
            <a:p>
              <a:pPr algn="ctr" defTabSz="801472" fontAlgn="t">
                <a:defRPr/>
              </a:pPr>
              <a:r>
                <a:rPr lang="en-US" altLang="zh-CN" sz="1600" b="1" i="1" kern="0" dirty="0">
                  <a:solidFill>
                    <a:srgbClr val="000000"/>
                  </a:solidFill>
                  <a:latin typeface="Arial" charset="0"/>
                  <a:ea typeface="宋体" charset="0"/>
                  <a:cs typeface="宋体" charset="0"/>
                </a:rPr>
                <a:t>SP/BP</a:t>
              </a:r>
            </a:p>
          </p:txBody>
        </p:sp>
        <p:sp>
          <p:nvSpPr>
            <p:cNvPr id="115" name="Line 7"/>
            <p:cNvSpPr>
              <a:spLocks noChangeShapeType="1"/>
            </p:cNvSpPr>
            <p:nvPr/>
          </p:nvSpPr>
          <p:spPr bwMode="gray">
            <a:xfrm>
              <a:off x="1612" y="1440"/>
              <a:ext cx="0" cy="5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801472">
                <a:defRPr/>
              </a:pPr>
              <a:endParaRPr lang="zh-CN" altLang="en-US" sz="1600" kern="0" dirty="0">
                <a:solidFill>
                  <a:sysClr val="windowText" lastClr="000000"/>
                </a:solidFill>
              </a:endParaRPr>
            </a:p>
          </p:txBody>
        </p:sp>
        <p:sp>
          <p:nvSpPr>
            <p:cNvPr id="116" name="Line 8"/>
            <p:cNvSpPr>
              <a:spLocks noChangeShapeType="1"/>
            </p:cNvSpPr>
            <p:nvPr/>
          </p:nvSpPr>
          <p:spPr bwMode="gray">
            <a:xfrm>
              <a:off x="1725" y="1472"/>
              <a:ext cx="0" cy="4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801472">
                <a:defRPr/>
              </a:pPr>
              <a:endParaRPr lang="zh-CN" altLang="en-US" sz="1600" kern="0" dirty="0">
                <a:solidFill>
                  <a:sysClr val="windowText" lastClr="000000"/>
                </a:solidFill>
              </a:endParaRPr>
            </a:p>
          </p:txBody>
        </p:sp>
        <p:sp>
          <p:nvSpPr>
            <p:cNvPr id="117" name="Line 9"/>
            <p:cNvSpPr>
              <a:spLocks noChangeShapeType="1"/>
            </p:cNvSpPr>
            <p:nvPr/>
          </p:nvSpPr>
          <p:spPr bwMode="gray">
            <a:xfrm>
              <a:off x="1838" y="1505"/>
              <a:ext cx="2" cy="3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801472">
                <a:defRPr/>
              </a:pPr>
              <a:endParaRPr lang="zh-CN" altLang="en-US" sz="1600" kern="0" dirty="0">
                <a:solidFill>
                  <a:sysClr val="windowText" lastClr="000000"/>
                </a:solidFill>
              </a:endParaRPr>
            </a:p>
          </p:txBody>
        </p:sp>
        <p:sp>
          <p:nvSpPr>
            <p:cNvPr id="118" name="Line 10"/>
            <p:cNvSpPr>
              <a:spLocks noChangeShapeType="1"/>
            </p:cNvSpPr>
            <p:nvPr/>
          </p:nvSpPr>
          <p:spPr bwMode="gray">
            <a:xfrm>
              <a:off x="1954" y="1530"/>
              <a:ext cx="3" cy="3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801472">
                <a:defRPr/>
              </a:pPr>
              <a:endParaRPr lang="zh-CN" altLang="en-US" sz="1600" kern="0" dirty="0">
                <a:solidFill>
                  <a:sysClr val="windowText" lastClr="000000"/>
                </a:solidFill>
              </a:endParaRPr>
            </a:p>
          </p:txBody>
        </p:sp>
      </p:grpSp>
      <p:sp>
        <p:nvSpPr>
          <p:cNvPr id="119" name="Freeform 11"/>
          <p:cNvSpPr>
            <a:spLocks/>
          </p:cNvSpPr>
          <p:nvPr/>
        </p:nvSpPr>
        <p:spPr bwMode="auto">
          <a:xfrm>
            <a:off x="2473361" y="4690326"/>
            <a:ext cx="5915907" cy="601857"/>
          </a:xfrm>
          <a:custGeom>
            <a:avLst/>
            <a:gdLst>
              <a:gd name="T0" fmla="*/ 2147483647 w 5538"/>
              <a:gd name="T1" fmla="*/ 2147483647 h 873"/>
              <a:gd name="T2" fmla="*/ 2147483647 w 5538"/>
              <a:gd name="T3" fmla="*/ 2147483647 h 873"/>
              <a:gd name="T4" fmla="*/ 2147483647 w 5538"/>
              <a:gd name="T5" fmla="*/ 2147483647 h 873"/>
              <a:gd name="T6" fmla="*/ 2147483647 w 5538"/>
              <a:gd name="T7" fmla="*/ 2147483647 h 873"/>
              <a:gd name="T8" fmla="*/ 2147483647 w 5538"/>
              <a:gd name="T9" fmla="*/ 2147483647 h 873"/>
              <a:gd name="T10" fmla="*/ 0 w 5538"/>
              <a:gd name="T11" fmla="*/ 2147483647 h 873"/>
              <a:gd name="T12" fmla="*/ 2147483647 w 5538"/>
              <a:gd name="T13" fmla="*/ 0 h 873"/>
              <a:gd name="T14" fmla="*/ 0 w 5538"/>
              <a:gd name="T15" fmla="*/ 2147483647 h 873"/>
              <a:gd name="T16" fmla="*/ 2147483647 w 5538"/>
              <a:gd name="T17" fmla="*/ 2147483647 h 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38"/>
              <a:gd name="T28" fmla="*/ 0 h 873"/>
              <a:gd name="T29" fmla="*/ 5538 w 5538"/>
              <a:gd name="T30" fmla="*/ 873 h 8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38" h="873">
                <a:moveTo>
                  <a:pt x="29" y="9"/>
                </a:moveTo>
                <a:lnTo>
                  <a:pt x="1420" y="225"/>
                </a:lnTo>
                <a:lnTo>
                  <a:pt x="5538" y="225"/>
                </a:lnTo>
                <a:lnTo>
                  <a:pt x="5528" y="649"/>
                </a:lnTo>
                <a:lnTo>
                  <a:pt x="1420" y="663"/>
                </a:lnTo>
                <a:lnTo>
                  <a:pt x="0" y="844"/>
                </a:lnTo>
                <a:lnTo>
                  <a:pt x="10" y="0"/>
                </a:lnTo>
                <a:lnTo>
                  <a:pt x="0" y="873"/>
                </a:lnTo>
                <a:lnTo>
                  <a:pt x="10" y="864"/>
                </a:lnTo>
              </a:path>
            </a:pathLst>
          </a:custGeom>
          <a:noFill/>
          <a:ln w="18923" cap="flat" cmpd="sng">
            <a:solidFill>
              <a:sysClr val="windowText" lastClr="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120" name="Text Box 12"/>
          <p:cNvSpPr txBox="1">
            <a:spLocks noChangeArrowheads="1"/>
          </p:cNvSpPr>
          <p:nvPr/>
        </p:nvSpPr>
        <p:spPr bwMode="auto">
          <a:xfrm>
            <a:off x="6822733" y="4896224"/>
            <a:ext cx="828064" cy="25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36550">
              <a:defRPr kumimoji="1" sz="1400">
                <a:solidFill>
                  <a:schemeClr val="bg1"/>
                </a:solidFill>
                <a:latin typeface="FrutigerNext LT Regular" charset="0"/>
                <a:ea typeface="ＭＳ Ｐゴシック" charset="0"/>
                <a:cs typeface="ＭＳ Ｐゴシック" charset="0"/>
              </a:defRPr>
            </a:lvl1pPr>
            <a:lvl2pPr marL="742950" indent="-285750" defTabSz="336550">
              <a:defRPr kumimoji="1" sz="1400">
                <a:solidFill>
                  <a:schemeClr val="bg1"/>
                </a:solidFill>
                <a:latin typeface="FrutigerNext LT Regular" charset="0"/>
                <a:ea typeface="ＭＳ Ｐゴシック" charset="0"/>
                <a:cs typeface="ＭＳ Ｐゴシック" charset="0"/>
              </a:defRPr>
            </a:lvl2pPr>
            <a:lvl3pPr marL="1143000" indent="-228600" defTabSz="336550">
              <a:defRPr kumimoji="1" sz="1400">
                <a:solidFill>
                  <a:schemeClr val="bg1"/>
                </a:solidFill>
                <a:latin typeface="FrutigerNext LT Regular" charset="0"/>
                <a:ea typeface="ＭＳ Ｐゴシック" charset="0"/>
                <a:cs typeface="ＭＳ Ｐゴシック" charset="0"/>
              </a:defRPr>
            </a:lvl3pPr>
            <a:lvl4pPr marL="1600200" indent="-228600" defTabSz="336550">
              <a:defRPr kumimoji="1" sz="1400">
                <a:solidFill>
                  <a:schemeClr val="bg1"/>
                </a:solidFill>
                <a:latin typeface="FrutigerNext LT Regular" charset="0"/>
                <a:ea typeface="ＭＳ Ｐゴシック" charset="0"/>
                <a:cs typeface="ＭＳ Ｐゴシック" charset="0"/>
              </a:defRPr>
            </a:lvl4pPr>
            <a:lvl5pPr marL="2057400" indent="-228600" defTabSz="336550">
              <a:defRPr kumimoji="1" sz="1400">
                <a:solidFill>
                  <a:schemeClr val="bg1"/>
                </a:solidFill>
                <a:latin typeface="FrutigerNext LT Regular" charset="0"/>
                <a:ea typeface="ＭＳ Ｐゴシック" charset="0"/>
                <a:cs typeface="ＭＳ Ｐゴシック" charset="0"/>
              </a:defRPr>
            </a:lvl5pPr>
            <a:lvl6pPr marL="25146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6000"/>
              </a:buClr>
              <a:buSzPct val="90000"/>
              <a:buFont typeface="Monotype Sorts" charset="0"/>
              <a:buNone/>
            </a:pPr>
            <a:r>
              <a:rPr kumimoji="0" lang="zh-CN" altLang="en-US" b="1" dirty="0">
                <a:solidFill>
                  <a:srgbClr val="000000"/>
                </a:solidFill>
                <a:latin typeface="华文细黑" charset="0"/>
                <a:ea typeface="华文细黑" charset="0"/>
                <a:cs typeface="华文细黑" charset="0"/>
              </a:rPr>
              <a:t>生命周期</a:t>
            </a:r>
            <a:endParaRPr kumimoji="0" lang="zh-CN" altLang="en-US" dirty="0">
              <a:solidFill>
                <a:srgbClr val="000000"/>
              </a:solidFill>
              <a:latin typeface="华文细黑" charset="0"/>
              <a:ea typeface="华文细黑" charset="0"/>
              <a:cs typeface="华文细黑" charset="0"/>
            </a:endParaRPr>
          </a:p>
        </p:txBody>
      </p:sp>
      <p:sp>
        <p:nvSpPr>
          <p:cNvPr id="121" name="Text Box 13"/>
          <p:cNvSpPr txBox="1">
            <a:spLocks noChangeArrowheads="1"/>
          </p:cNvSpPr>
          <p:nvPr/>
        </p:nvSpPr>
        <p:spPr bwMode="auto">
          <a:xfrm>
            <a:off x="5512762" y="4901984"/>
            <a:ext cx="490051" cy="18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36550">
              <a:defRPr kumimoji="1" sz="1400">
                <a:solidFill>
                  <a:schemeClr val="bg1"/>
                </a:solidFill>
                <a:latin typeface="FrutigerNext LT Regular" charset="0"/>
                <a:ea typeface="ＭＳ Ｐゴシック" charset="0"/>
                <a:cs typeface="ＭＳ Ｐゴシック" charset="0"/>
              </a:defRPr>
            </a:lvl1pPr>
            <a:lvl2pPr marL="742950" indent="-285750" defTabSz="336550">
              <a:defRPr kumimoji="1" sz="1400">
                <a:solidFill>
                  <a:schemeClr val="bg1"/>
                </a:solidFill>
                <a:latin typeface="FrutigerNext LT Regular" charset="0"/>
                <a:ea typeface="ＭＳ Ｐゴシック" charset="0"/>
                <a:cs typeface="ＭＳ Ｐゴシック" charset="0"/>
              </a:defRPr>
            </a:lvl2pPr>
            <a:lvl3pPr marL="1143000" indent="-228600" defTabSz="336550">
              <a:defRPr kumimoji="1" sz="1400">
                <a:solidFill>
                  <a:schemeClr val="bg1"/>
                </a:solidFill>
                <a:latin typeface="FrutigerNext LT Regular" charset="0"/>
                <a:ea typeface="ＭＳ Ｐゴシック" charset="0"/>
                <a:cs typeface="ＭＳ Ｐゴシック" charset="0"/>
              </a:defRPr>
            </a:lvl3pPr>
            <a:lvl4pPr marL="1600200" indent="-228600" defTabSz="336550">
              <a:defRPr kumimoji="1" sz="1400">
                <a:solidFill>
                  <a:schemeClr val="bg1"/>
                </a:solidFill>
                <a:latin typeface="FrutigerNext LT Regular" charset="0"/>
                <a:ea typeface="ＭＳ Ｐゴシック" charset="0"/>
                <a:cs typeface="ＭＳ Ｐゴシック" charset="0"/>
              </a:defRPr>
            </a:lvl4pPr>
            <a:lvl5pPr marL="2057400" indent="-228600" defTabSz="336550">
              <a:defRPr kumimoji="1" sz="1400">
                <a:solidFill>
                  <a:schemeClr val="bg1"/>
                </a:solidFill>
                <a:latin typeface="FrutigerNext LT Regular" charset="0"/>
                <a:ea typeface="ＭＳ Ｐゴシック" charset="0"/>
                <a:cs typeface="ＭＳ Ｐゴシック" charset="0"/>
              </a:defRPr>
            </a:lvl5pPr>
            <a:lvl6pPr marL="25146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6000"/>
              </a:buClr>
              <a:buSzPct val="90000"/>
              <a:buFont typeface="Monotype Sorts" charset="0"/>
              <a:buNone/>
            </a:pPr>
            <a:r>
              <a:rPr kumimoji="0" lang="zh-CN" altLang="en-US" b="1" dirty="0">
                <a:solidFill>
                  <a:srgbClr val="000000"/>
                </a:solidFill>
                <a:latin typeface="华文细黑" charset="0"/>
                <a:ea typeface="华文细黑" charset="0"/>
                <a:cs typeface="华文细黑" charset="0"/>
              </a:rPr>
              <a:t>发布</a:t>
            </a:r>
            <a:endParaRPr kumimoji="0" lang="zh-CN" altLang="en-US" dirty="0">
              <a:solidFill>
                <a:srgbClr val="000000"/>
              </a:solidFill>
              <a:latin typeface="华文细黑" charset="0"/>
              <a:ea typeface="华文细黑" charset="0"/>
              <a:cs typeface="华文细黑" charset="0"/>
            </a:endParaRPr>
          </a:p>
        </p:txBody>
      </p:sp>
      <p:sp>
        <p:nvSpPr>
          <p:cNvPr id="122" name="Text Box 14"/>
          <p:cNvSpPr txBox="1">
            <a:spLocks noChangeArrowheads="1"/>
          </p:cNvSpPr>
          <p:nvPr/>
        </p:nvSpPr>
        <p:spPr bwMode="auto">
          <a:xfrm>
            <a:off x="4828592" y="4900545"/>
            <a:ext cx="367878" cy="1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36550">
              <a:defRPr kumimoji="1" sz="1400">
                <a:solidFill>
                  <a:schemeClr val="bg1"/>
                </a:solidFill>
                <a:latin typeface="FrutigerNext LT Regular" charset="0"/>
                <a:ea typeface="ＭＳ Ｐゴシック" charset="0"/>
                <a:cs typeface="ＭＳ Ｐゴシック" charset="0"/>
              </a:defRPr>
            </a:lvl1pPr>
            <a:lvl2pPr marL="742950" indent="-285750" defTabSz="336550">
              <a:defRPr kumimoji="1" sz="1400">
                <a:solidFill>
                  <a:schemeClr val="bg1"/>
                </a:solidFill>
                <a:latin typeface="FrutigerNext LT Regular" charset="0"/>
                <a:ea typeface="ＭＳ Ｐゴシック" charset="0"/>
                <a:cs typeface="ＭＳ Ｐゴシック" charset="0"/>
              </a:defRPr>
            </a:lvl2pPr>
            <a:lvl3pPr marL="1143000" indent="-228600" defTabSz="336550">
              <a:defRPr kumimoji="1" sz="1400">
                <a:solidFill>
                  <a:schemeClr val="bg1"/>
                </a:solidFill>
                <a:latin typeface="FrutigerNext LT Regular" charset="0"/>
                <a:ea typeface="ＭＳ Ｐゴシック" charset="0"/>
                <a:cs typeface="ＭＳ Ｐゴシック" charset="0"/>
              </a:defRPr>
            </a:lvl3pPr>
            <a:lvl4pPr marL="1600200" indent="-228600" defTabSz="336550">
              <a:defRPr kumimoji="1" sz="1400">
                <a:solidFill>
                  <a:schemeClr val="bg1"/>
                </a:solidFill>
                <a:latin typeface="FrutigerNext LT Regular" charset="0"/>
                <a:ea typeface="ＭＳ Ｐゴシック" charset="0"/>
                <a:cs typeface="ＭＳ Ｐゴシック" charset="0"/>
              </a:defRPr>
            </a:lvl4pPr>
            <a:lvl5pPr marL="2057400" indent="-228600" defTabSz="336550">
              <a:defRPr kumimoji="1" sz="1400">
                <a:solidFill>
                  <a:schemeClr val="bg1"/>
                </a:solidFill>
                <a:latin typeface="FrutigerNext LT Regular" charset="0"/>
                <a:ea typeface="ＭＳ Ｐゴシック" charset="0"/>
                <a:cs typeface="ＭＳ Ｐゴシック" charset="0"/>
              </a:defRPr>
            </a:lvl5pPr>
            <a:lvl6pPr marL="25146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6000"/>
              </a:buClr>
              <a:buSzPct val="90000"/>
              <a:buFont typeface="Monotype Sorts" charset="0"/>
              <a:buNone/>
            </a:pPr>
            <a:r>
              <a:rPr kumimoji="0" lang="zh-CN" altLang="en-US" b="1" dirty="0">
                <a:solidFill>
                  <a:srgbClr val="000000"/>
                </a:solidFill>
                <a:latin typeface="华文细黑" charset="0"/>
                <a:ea typeface="华文细黑" charset="0"/>
                <a:cs typeface="华文细黑" charset="0"/>
              </a:rPr>
              <a:t>验证</a:t>
            </a:r>
            <a:endParaRPr kumimoji="0" lang="zh-CN" altLang="en-US" dirty="0">
              <a:solidFill>
                <a:srgbClr val="000000"/>
              </a:solidFill>
              <a:latin typeface="华文细黑" charset="0"/>
              <a:ea typeface="华文细黑" charset="0"/>
              <a:cs typeface="华文细黑" charset="0"/>
            </a:endParaRPr>
          </a:p>
        </p:txBody>
      </p:sp>
      <p:sp>
        <p:nvSpPr>
          <p:cNvPr id="123" name="Text Box 15"/>
          <p:cNvSpPr txBox="1">
            <a:spLocks noChangeArrowheads="1"/>
          </p:cNvSpPr>
          <p:nvPr/>
        </p:nvSpPr>
        <p:spPr bwMode="auto">
          <a:xfrm>
            <a:off x="4265237" y="4919261"/>
            <a:ext cx="490051" cy="1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36550">
              <a:defRPr kumimoji="1" sz="1400">
                <a:solidFill>
                  <a:schemeClr val="bg1"/>
                </a:solidFill>
                <a:latin typeface="FrutigerNext LT Regular" charset="0"/>
                <a:ea typeface="ＭＳ Ｐゴシック" charset="0"/>
                <a:cs typeface="ＭＳ Ｐゴシック" charset="0"/>
              </a:defRPr>
            </a:lvl1pPr>
            <a:lvl2pPr marL="742950" indent="-285750" defTabSz="336550">
              <a:defRPr kumimoji="1" sz="1400">
                <a:solidFill>
                  <a:schemeClr val="bg1"/>
                </a:solidFill>
                <a:latin typeface="FrutigerNext LT Regular" charset="0"/>
                <a:ea typeface="ＭＳ Ｐゴシック" charset="0"/>
                <a:cs typeface="ＭＳ Ｐゴシック" charset="0"/>
              </a:defRPr>
            </a:lvl2pPr>
            <a:lvl3pPr marL="1143000" indent="-228600" defTabSz="336550">
              <a:defRPr kumimoji="1" sz="1400">
                <a:solidFill>
                  <a:schemeClr val="bg1"/>
                </a:solidFill>
                <a:latin typeface="FrutigerNext LT Regular" charset="0"/>
                <a:ea typeface="ＭＳ Ｐゴシック" charset="0"/>
                <a:cs typeface="ＭＳ Ｐゴシック" charset="0"/>
              </a:defRPr>
            </a:lvl3pPr>
            <a:lvl4pPr marL="1600200" indent="-228600" defTabSz="336550">
              <a:defRPr kumimoji="1" sz="1400">
                <a:solidFill>
                  <a:schemeClr val="bg1"/>
                </a:solidFill>
                <a:latin typeface="FrutigerNext LT Regular" charset="0"/>
                <a:ea typeface="ＭＳ Ｐゴシック" charset="0"/>
                <a:cs typeface="ＭＳ Ｐゴシック" charset="0"/>
              </a:defRPr>
            </a:lvl4pPr>
            <a:lvl5pPr marL="2057400" indent="-228600" defTabSz="336550">
              <a:defRPr kumimoji="1" sz="1400">
                <a:solidFill>
                  <a:schemeClr val="bg1"/>
                </a:solidFill>
                <a:latin typeface="FrutigerNext LT Regular" charset="0"/>
                <a:ea typeface="ＭＳ Ｐゴシック" charset="0"/>
                <a:cs typeface="ＭＳ Ｐゴシック" charset="0"/>
              </a:defRPr>
            </a:lvl5pPr>
            <a:lvl6pPr marL="25146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6000"/>
              </a:buClr>
              <a:buSzPct val="90000"/>
              <a:buFont typeface="Monotype Sorts" charset="0"/>
              <a:buNone/>
            </a:pPr>
            <a:r>
              <a:rPr kumimoji="0" lang="zh-CN" altLang="en-US" b="1" dirty="0">
                <a:solidFill>
                  <a:srgbClr val="000000"/>
                </a:solidFill>
                <a:latin typeface="华文细黑" charset="0"/>
                <a:ea typeface="华文细黑" charset="0"/>
                <a:cs typeface="华文细黑" charset="0"/>
              </a:rPr>
              <a:t>开发</a:t>
            </a:r>
            <a:endParaRPr kumimoji="0" lang="zh-CN" altLang="en-US" dirty="0">
              <a:solidFill>
                <a:srgbClr val="000000"/>
              </a:solidFill>
              <a:latin typeface="华文细黑" charset="0"/>
              <a:ea typeface="华文细黑" charset="0"/>
              <a:cs typeface="华文细黑" charset="0"/>
            </a:endParaRPr>
          </a:p>
        </p:txBody>
      </p:sp>
      <p:sp>
        <p:nvSpPr>
          <p:cNvPr id="124" name="Text Box 16"/>
          <p:cNvSpPr txBox="1">
            <a:spLocks noChangeArrowheads="1"/>
          </p:cNvSpPr>
          <p:nvPr/>
        </p:nvSpPr>
        <p:spPr bwMode="auto">
          <a:xfrm>
            <a:off x="3593283" y="4919262"/>
            <a:ext cx="514486" cy="18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36550">
              <a:defRPr kumimoji="1" sz="1400">
                <a:solidFill>
                  <a:schemeClr val="bg1"/>
                </a:solidFill>
                <a:latin typeface="FrutigerNext LT Regular" charset="0"/>
                <a:ea typeface="ＭＳ Ｐゴシック" charset="0"/>
                <a:cs typeface="ＭＳ Ｐゴシック" charset="0"/>
              </a:defRPr>
            </a:lvl1pPr>
            <a:lvl2pPr marL="742950" indent="-285750" defTabSz="336550">
              <a:defRPr kumimoji="1" sz="1400">
                <a:solidFill>
                  <a:schemeClr val="bg1"/>
                </a:solidFill>
                <a:latin typeface="FrutigerNext LT Regular" charset="0"/>
                <a:ea typeface="ＭＳ Ｐゴシック" charset="0"/>
                <a:cs typeface="ＭＳ Ｐゴシック" charset="0"/>
              </a:defRPr>
            </a:lvl2pPr>
            <a:lvl3pPr marL="1143000" indent="-228600" defTabSz="336550">
              <a:defRPr kumimoji="1" sz="1400">
                <a:solidFill>
                  <a:schemeClr val="bg1"/>
                </a:solidFill>
                <a:latin typeface="FrutigerNext LT Regular" charset="0"/>
                <a:ea typeface="ＭＳ Ｐゴシック" charset="0"/>
                <a:cs typeface="ＭＳ Ｐゴシック" charset="0"/>
              </a:defRPr>
            </a:lvl3pPr>
            <a:lvl4pPr marL="1600200" indent="-228600" defTabSz="336550">
              <a:defRPr kumimoji="1" sz="1400">
                <a:solidFill>
                  <a:schemeClr val="bg1"/>
                </a:solidFill>
                <a:latin typeface="FrutigerNext LT Regular" charset="0"/>
                <a:ea typeface="ＭＳ Ｐゴシック" charset="0"/>
                <a:cs typeface="ＭＳ Ｐゴシック" charset="0"/>
              </a:defRPr>
            </a:lvl4pPr>
            <a:lvl5pPr marL="2057400" indent="-228600" defTabSz="336550">
              <a:defRPr kumimoji="1" sz="1400">
                <a:solidFill>
                  <a:schemeClr val="bg1"/>
                </a:solidFill>
                <a:latin typeface="FrutigerNext LT Regular" charset="0"/>
                <a:ea typeface="ＭＳ Ｐゴシック" charset="0"/>
                <a:cs typeface="ＭＳ Ｐゴシック" charset="0"/>
              </a:defRPr>
            </a:lvl5pPr>
            <a:lvl6pPr marL="25146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6000"/>
              </a:buClr>
              <a:buSzPct val="90000"/>
              <a:buFont typeface="Monotype Sorts" charset="0"/>
              <a:buNone/>
            </a:pPr>
            <a:r>
              <a:rPr kumimoji="0" lang="zh-CN" altLang="en-US" b="1" dirty="0">
                <a:solidFill>
                  <a:srgbClr val="000000"/>
                </a:solidFill>
                <a:latin typeface="华文细黑" charset="0"/>
                <a:ea typeface="华文细黑" charset="0"/>
                <a:cs typeface="华文细黑" charset="0"/>
              </a:rPr>
              <a:t>计划</a:t>
            </a:r>
            <a:endParaRPr kumimoji="0" lang="zh-CN" altLang="en-US" dirty="0">
              <a:solidFill>
                <a:srgbClr val="000000"/>
              </a:solidFill>
              <a:latin typeface="华文细黑" charset="0"/>
              <a:ea typeface="华文细黑" charset="0"/>
              <a:cs typeface="华文细黑" charset="0"/>
            </a:endParaRPr>
          </a:p>
        </p:txBody>
      </p:sp>
      <p:sp>
        <p:nvSpPr>
          <p:cNvPr id="125" name="Text Box 17"/>
          <p:cNvSpPr txBox="1">
            <a:spLocks noChangeArrowheads="1"/>
          </p:cNvSpPr>
          <p:nvPr/>
        </p:nvSpPr>
        <p:spPr bwMode="auto">
          <a:xfrm>
            <a:off x="3088300" y="4901984"/>
            <a:ext cx="422177" cy="18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36550">
              <a:defRPr kumimoji="1" sz="1400">
                <a:solidFill>
                  <a:schemeClr val="bg1"/>
                </a:solidFill>
                <a:latin typeface="FrutigerNext LT Regular" charset="0"/>
                <a:ea typeface="ＭＳ Ｐゴシック" charset="0"/>
                <a:cs typeface="ＭＳ Ｐゴシック" charset="0"/>
              </a:defRPr>
            </a:lvl1pPr>
            <a:lvl2pPr marL="742950" indent="-285750" defTabSz="336550">
              <a:defRPr kumimoji="1" sz="1400">
                <a:solidFill>
                  <a:schemeClr val="bg1"/>
                </a:solidFill>
                <a:latin typeface="FrutigerNext LT Regular" charset="0"/>
                <a:ea typeface="ＭＳ Ｐゴシック" charset="0"/>
                <a:cs typeface="ＭＳ Ｐゴシック" charset="0"/>
              </a:defRPr>
            </a:lvl2pPr>
            <a:lvl3pPr marL="1143000" indent="-228600" defTabSz="336550">
              <a:defRPr kumimoji="1" sz="1400">
                <a:solidFill>
                  <a:schemeClr val="bg1"/>
                </a:solidFill>
                <a:latin typeface="FrutigerNext LT Regular" charset="0"/>
                <a:ea typeface="ＭＳ Ｐゴシック" charset="0"/>
                <a:cs typeface="ＭＳ Ｐゴシック" charset="0"/>
              </a:defRPr>
            </a:lvl3pPr>
            <a:lvl4pPr marL="1600200" indent="-228600" defTabSz="336550">
              <a:defRPr kumimoji="1" sz="1400">
                <a:solidFill>
                  <a:schemeClr val="bg1"/>
                </a:solidFill>
                <a:latin typeface="FrutigerNext LT Regular" charset="0"/>
                <a:ea typeface="ＭＳ Ｐゴシック" charset="0"/>
                <a:cs typeface="ＭＳ Ｐゴシック" charset="0"/>
              </a:defRPr>
            </a:lvl4pPr>
            <a:lvl5pPr marL="2057400" indent="-228600" defTabSz="336550">
              <a:defRPr kumimoji="1" sz="1400">
                <a:solidFill>
                  <a:schemeClr val="bg1"/>
                </a:solidFill>
                <a:latin typeface="FrutigerNext LT Regular" charset="0"/>
                <a:ea typeface="ＭＳ Ｐゴシック" charset="0"/>
                <a:cs typeface="ＭＳ Ｐゴシック" charset="0"/>
              </a:defRPr>
            </a:lvl5pPr>
            <a:lvl6pPr marL="25146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6000"/>
              </a:buClr>
              <a:buSzPct val="90000"/>
              <a:buFont typeface="Monotype Sorts" charset="0"/>
              <a:buNone/>
            </a:pPr>
            <a:r>
              <a:rPr kumimoji="0" lang="zh-CN" altLang="en-US" b="1" dirty="0">
                <a:solidFill>
                  <a:srgbClr val="000000"/>
                </a:solidFill>
                <a:latin typeface="华文细黑" charset="0"/>
                <a:ea typeface="华文细黑" charset="0"/>
                <a:cs typeface="华文细黑" charset="0"/>
              </a:rPr>
              <a:t>概念</a:t>
            </a:r>
            <a:endParaRPr kumimoji="0" lang="zh-CN" altLang="en-US" dirty="0">
              <a:solidFill>
                <a:srgbClr val="000000"/>
              </a:solidFill>
              <a:latin typeface="华文细黑" charset="0"/>
              <a:ea typeface="华文细黑" charset="0"/>
              <a:cs typeface="华文细黑" charset="0"/>
            </a:endParaRPr>
          </a:p>
        </p:txBody>
      </p:sp>
      <p:sp>
        <p:nvSpPr>
          <p:cNvPr id="126" name="Line 18"/>
          <p:cNvSpPr>
            <a:spLocks noChangeShapeType="1"/>
          </p:cNvSpPr>
          <p:nvPr/>
        </p:nvSpPr>
        <p:spPr bwMode="auto">
          <a:xfrm flipV="1">
            <a:off x="4269308" y="4871747"/>
            <a:ext cx="1358" cy="287970"/>
          </a:xfrm>
          <a:prstGeom prst="line">
            <a:avLst/>
          </a:prstGeom>
          <a:noFill/>
          <a:ln w="18893">
            <a:solidFill>
              <a:sysClr val="windowText" lastClr="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127" name="Line 19"/>
          <p:cNvSpPr>
            <a:spLocks noChangeShapeType="1"/>
          </p:cNvSpPr>
          <p:nvPr/>
        </p:nvSpPr>
        <p:spPr bwMode="auto">
          <a:xfrm>
            <a:off x="3513192" y="4739281"/>
            <a:ext cx="1357" cy="479469"/>
          </a:xfrm>
          <a:prstGeom prst="line">
            <a:avLst/>
          </a:prstGeom>
          <a:noFill/>
          <a:ln w="18893">
            <a:solidFill>
              <a:sysClr val="windowText" lastClr="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128" name="Line 20"/>
          <p:cNvSpPr>
            <a:spLocks noChangeShapeType="1"/>
          </p:cNvSpPr>
          <p:nvPr/>
        </p:nvSpPr>
        <p:spPr bwMode="auto">
          <a:xfrm flipV="1">
            <a:off x="4753930" y="4854469"/>
            <a:ext cx="1357" cy="305248"/>
          </a:xfrm>
          <a:prstGeom prst="line">
            <a:avLst/>
          </a:prstGeom>
          <a:noFill/>
          <a:ln w="18893">
            <a:solidFill>
              <a:sysClr val="windowText" lastClr="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129" name="Line 21"/>
          <p:cNvSpPr>
            <a:spLocks noChangeShapeType="1"/>
          </p:cNvSpPr>
          <p:nvPr/>
        </p:nvSpPr>
        <p:spPr bwMode="auto">
          <a:xfrm>
            <a:off x="5242624" y="4854469"/>
            <a:ext cx="1357" cy="305248"/>
          </a:xfrm>
          <a:prstGeom prst="line">
            <a:avLst/>
          </a:prstGeom>
          <a:noFill/>
          <a:ln w="18893">
            <a:solidFill>
              <a:sysClr val="windowText" lastClr="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130" name="Line 22"/>
          <p:cNvSpPr>
            <a:spLocks noChangeShapeType="1"/>
          </p:cNvSpPr>
          <p:nvPr/>
        </p:nvSpPr>
        <p:spPr bwMode="auto">
          <a:xfrm>
            <a:off x="6266166" y="4871747"/>
            <a:ext cx="1357" cy="287970"/>
          </a:xfrm>
          <a:prstGeom prst="line">
            <a:avLst/>
          </a:prstGeom>
          <a:noFill/>
          <a:ln w="18893">
            <a:solidFill>
              <a:sysClr val="windowText" lastClr="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131" name="AutoShape 23"/>
          <p:cNvSpPr>
            <a:spLocks noChangeArrowheads="1"/>
          </p:cNvSpPr>
          <p:nvPr/>
        </p:nvSpPr>
        <p:spPr bwMode="auto">
          <a:xfrm flipV="1">
            <a:off x="4225869" y="4795434"/>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32" name="Text Box 24"/>
          <p:cNvSpPr txBox="1">
            <a:spLocks noChangeArrowheads="1"/>
          </p:cNvSpPr>
          <p:nvPr/>
        </p:nvSpPr>
        <p:spPr bwMode="auto">
          <a:xfrm>
            <a:off x="4030392" y="4588097"/>
            <a:ext cx="548163" cy="25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7" tIns="40068" rIns="80137" bIns="40068">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en-US" altLang="zh-CN" sz="1100" dirty="0">
                <a:solidFill>
                  <a:srgbClr val="000000"/>
                </a:solidFill>
                <a:latin typeface="华文细黑" charset="0"/>
                <a:ea typeface="华文细黑" charset="0"/>
                <a:cs typeface="华文细黑" charset="0"/>
              </a:rPr>
              <a:t>PDCP</a:t>
            </a:r>
          </a:p>
        </p:txBody>
      </p:sp>
      <p:sp>
        <p:nvSpPr>
          <p:cNvPr id="133" name="AutoShape 25"/>
          <p:cNvSpPr>
            <a:spLocks noChangeArrowheads="1"/>
          </p:cNvSpPr>
          <p:nvPr/>
        </p:nvSpPr>
        <p:spPr bwMode="auto">
          <a:xfrm flipV="1">
            <a:off x="6232228" y="4795434"/>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34" name="Text Box 26"/>
          <p:cNvSpPr txBox="1">
            <a:spLocks noChangeArrowheads="1"/>
          </p:cNvSpPr>
          <p:nvPr/>
        </p:nvSpPr>
        <p:spPr bwMode="auto">
          <a:xfrm>
            <a:off x="7455320" y="4554981"/>
            <a:ext cx="772407" cy="41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7" tIns="40068" rIns="80137" bIns="40068">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EOX DCP</a:t>
            </a:r>
          </a:p>
        </p:txBody>
      </p:sp>
      <p:sp>
        <p:nvSpPr>
          <p:cNvPr id="135" name="AutoShape 27"/>
          <p:cNvSpPr>
            <a:spLocks noChangeArrowheads="1"/>
          </p:cNvSpPr>
          <p:nvPr/>
        </p:nvSpPr>
        <p:spPr bwMode="auto">
          <a:xfrm flipV="1">
            <a:off x="8337683" y="4793995"/>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36" name="AutoShape 28"/>
          <p:cNvSpPr>
            <a:spLocks noChangeArrowheads="1"/>
          </p:cNvSpPr>
          <p:nvPr/>
        </p:nvSpPr>
        <p:spPr bwMode="auto">
          <a:xfrm flipV="1">
            <a:off x="3469752" y="4706164"/>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37" name="Text Box 29"/>
          <p:cNvSpPr txBox="1">
            <a:spLocks noChangeArrowheads="1"/>
          </p:cNvSpPr>
          <p:nvPr/>
        </p:nvSpPr>
        <p:spPr bwMode="auto">
          <a:xfrm>
            <a:off x="3275631" y="4543462"/>
            <a:ext cx="580223" cy="25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7" tIns="40068" rIns="80137" bIns="40068">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en-US" altLang="zh-CN" sz="1100" dirty="0">
                <a:solidFill>
                  <a:srgbClr val="000000"/>
                </a:solidFill>
                <a:latin typeface="华文细黑" charset="0"/>
                <a:ea typeface="华文细黑" charset="0"/>
                <a:cs typeface="华文细黑" charset="0"/>
              </a:rPr>
              <a:t>CDCP</a:t>
            </a:r>
          </a:p>
        </p:txBody>
      </p:sp>
      <p:sp>
        <p:nvSpPr>
          <p:cNvPr id="138" name="Text Box 30"/>
          <p:cNvSpPr txBox="1">
            <a:spLocks noChangeArrowheads="1"/>
          </p:cNvSpPr>
          <p:nvPr/>
        </p:nvSpPr>
        <p:spPr bwMode="auto">
          <a:xfrm>
            <a:off x="6111412" y="4622653"/>
            <a:ext cx="389466" cy="25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7" tIns="40068" rIns="80137" bIns="40068">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en-US" altLang="zh-CN" sz="1100" dirty="0">
                <a:solidFill>
                  <a:srgbClr val="000000"/>
                </a:solidFill>
                <a:latin typeface="华文细黑" charset="0"/>
                <a:ea typeface="华文细黑" charset="0"/>
                <a:cs typeface="华文细黑" charset="0"/>
              </a:rPr>
              <a:t>GA</a:t>
            </a:r>
          </a:p>
        </p:txBody>
      </p:sp>
      <p:sp>
        <p:nvSpPr>
          <p:cNvPr id="139" name="Text Box 31"/>
          <p:cNvSpPr txBox="1">
            <a:spLocks noChangeArrowheads="1"/>
          </p:cNvSpPr>
          <p:nvPr/>
        </p:nvSpPr>
        <p:spPr bwMode="auto">
          <a:xfrm>
            <a:off x="5040358" y="4632733"/>
            <a:ext cx="569003" cy="25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7" tIns="40068" rIns="80137" bIns="40068">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en-US" altLang="zh-CN" sz="1100" dirty="0">
                <a:solidFill>
                  <a:srgbClr val="000000"/>
                </a:solidFill>
                <a:latin typeface="华文细黑" charset="0"/>
                <a:ea typeface="华文细黑" charset="0"/>
                <a:cs typeface="华文细黑" charset="0"/>
              </a:rPr>
              <a:t>ADCP</a:t>
            </a:r>
          </a:p>
        </p:txBody>
      </p:sp>
      <p:sp>
        <p:nvSpPr>
          <p:cNvPr id="140" name="AutoShape 32"/>
          <p:cNvSpPr>
            <a:spLocks noChangeArrowheads="1"/>
          </p:cNvSpPr>
          <p:nvPr/>
        </p:nvSpPr>
        <p:spPr bwMode="auto">
          <a:xfrm flipV="1">
            <a:off x="5184251" y="4795434"/>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41" name="Text Box 33"/>
          <p:cNvSpPr txBox="1">
            <a:spLocks noChangeArrowheads="1"/>
          </p:cNvSpPr>
          <p:nvPr/>
        </p:nvSpPr>
        <p:spPr bwMode="gray">
          <a:xfrm>
            <a:off x="2886035" y="5604630"/>
            <a:ext cx="676026" cy="448976"/>
          </a:xfrm>
          <a:prstGeom prst="rect">
            <a:avLst/>
          </a:prstGeom>
          <a:gradFill rotWithShape="1">
            <a:gsLst>
              <a:gs pos="0">
                <a:srgbClr val="FFFFFF"/>
              </a:gs>
              <a:gs pos="100000">
                <a:srgbClr val="CCFFFF">
                  <a:alpha val="50000"/>
                </a:srgbClr>
              </a:gs>
            </a:gsLst>
            <a:lin ang="5400000" scaled="1"/>
          </a:gradFill>
          <a:ln w="9525">
            <a:solidFill>
              <a:srgbClr val="006699"/>
            </a:solidFill>
            <a:miter lim="800000"/>
            <a:headEnd/>
            <a:tailEnd/>
          </a:ln>
        </p:spPr>
        <p:txBody>
          <a:bodyPr lIns="47331" tIns="54677" rIns="47331" bIns="54677">
            <a:spAutoFit/>
          </a:bodyPr>
          <a:lstStyle>
            <a:lvl1pPr defTabSz="1250950">
              <a:defRPr kumimoji="1" sz="1400">
                <a:solidFill>
                  <a:schemeClr val="bg1"/>
                </a:solidFill>
                <a:latin typeface="FrutigerNext LT Regular" charset="0"/>
                <a:ea typeface="ＭＳ Ｐゴシック" charset="0"/>
                <a:cs typeface="ＭＳ Ｐゴシック" charset="0"/>
              </a:defRPr>
            </a:lvl1pPr>
            <a:lvl2pPr marL="742950" indent="-285750" defTabSz="1250950">
              <a:defRPr kumimoji="1" sz="1400">
                <a:solidFill>
                  <a:schemeClr val="bg1"/>
                </a:solidFill>
                <a:latin typeface="FrutigerNext LT Regular" charset="0"/>
                <a:ea typeface="ＭＳ Ｐゴシック" charset="0"/>
                <a:cs typeface="ＭＳ Ｐゴシック" charset="0"/>
              </a:defRPr>
            </a:lvl2pPr>
            <a:lvl3pPr marL="1143000" indent="-228600" defTabSz="1250950">
              <a:defRPr kumimoji="1" sz="1400">
                <a:solidFill>
                  <a:schemeClr val="bg1"/>
                </a:solidFill>
                <a:latin typeface="FrutigerNext LT Regular" charset="0"/>
                <a:ea typeface="ＭＳ Ｐゴシック" charset="0"/>
                <a:cs typeface="ＭＳ Ｐゴシック" charset="0"/>
              </a:defRPr>
            </a:lvl3pPr>
            <a:lvl4pPr marL="1600200" indent="-228600" defTabSz="1250950">
              <a:defRPr kumimoji="1" sz="1400">
                <a:solidFill>
                  <a:schemeClr val="bg1"/>
                </a:solidFill>
                <a:latin typeface="FrutigerNext LT Regular" charset="0"/>
                <a:ea typeface="ＭＳ Ｐゴシック" charset="0"/>
                <a:cs typeface="ＭＳ Ｐゴシック" charset="0"/>
              </a:defRPr>
            </a:lvl4pPr>
            <a:lvl5pPr marL="2057400" indent="-228600" defTabSz="1250950">
              <a:defRPr kumimoji="1" sz="1400">
                <a:solidFill>
                  <a:schemeClr val="bg1"/>
                </a:solidFill>
                <a:latin typeface="FrutigerNext LT Regular" charset="0"/>
                <a:ea typeface="ＭＳ Ｐゴシック" charset="0"/>
                <a:cs typeface="ＭＳ Ｐゴシック" charset="0"/>
              </a:defRPr>
            </a:lvl5pPr>
            <a:lvl6pPr marL="25146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sz="1100" b="1" dirty="0">
                <a:solidFill>
                  <a:srgbClr val="000000"/>
                </a:solidFill>
                <a:latin typeface="Arial" charset="0"/>
                <a:ea typeface="宋体" charset="0"/>
                <a:cs typeface="宋体" charset="0"/>
              </a:rPr>
              <a:t>初始产品包需求</a:t>
            </a:r>
          </a:p>
        </p:txBody>
      </p:sp>
      <p:sp>
        <p:nvSpPr>
          <p:cNvPr id="142" name="Text Box 34"/>
          <p:cNvSpPr txBox="1">
            <a:spLocks noChangeArrowheads="1"/>
          </p:cNvSpPr>
          <p:nvPr/>
        </p:nvSpPr>
        <p:spPr bwMode="gray">
          <a:xfrm>
            <a:off x="3822698" y="5604630"/>
            <a:ext cx="674668" cy="448976"/>
          </a:xfrm>
          <a:prstGeom prst="rect">
            <a:avLst/>
          </a:prstGeom>
          <a:gradFill rotWithShape="1">
            <a:gsLst>
              <a:gs pos="0">
                <a:srgbClr val="FFFFFF"/>
              </a:gs>
              <a:gs pos="100000">
                <a:srgbClr val="CCFFFF"/>
              </a:gs>
            </a:gsLst>
            <a:lin ang="5400000" scaled="1"/>
          </a:gradFill>
          <a:ln w="9525">
            <a:solidFill>
              <a:srgbClr val="006699"/>
            </a:solidFill>
            <a:miter lim="800000"/>
            <a:headEnd/>
            <a:tailEnd/>
          </a:ln>
        </p:spPr>
        <p:txBody>
          <a:bodyPr lIns="47331" tIns="54677" rIns="47331" bIns="54677">
            <a:spAutoFit/>
          </a:bodyPr>
          <a:lstStyle>
            <a:lvl1pPr defTabSz="1250950">
              <a:defRPr kumimoji="1" sz="1400">
                <a:solidFill>
                  <a:schemeClr val="bg1"/>
                </a:solidFill>
                <a:latin typeface="FrutigerNext LT Regular" charset="0"/>
                <a:ea typeface="ＭＳ Ｐゴシック" charset="0"/>
                <a:cs typeface="ＭＳ Ｐゴシック" charset="0"/>
              </a:defRPr>
            </a:lvl1pPr>
            <a:lvl2pPr marL="742950" indent="-285750" defTabSz="1250950">
              <a:defRPr kumimoji="1" sz="1400">
                <a:solidFill>
                  <a:schemeClr val="bg1"/>
                </a:solidFill>
                <a:latin typeface="FrutigerNext LT Regular" charset="0"/>
                <a:ea typeface="ＭＳ Ｐゴシック" charset="0"/>
                <a:cs typeface="ＭＳ Ｐゴシック" charset="0"/>
              </a:defRPr>
            </a:lvl2pPr>
            <a:lvl3pPr marL="1143000" indent="-228600" defTabSz="1250950">
              <a:defRPr kumimoji="1" sz="1400">
                <a:solidFill>
                  <a:schemeClr val="bg1"/>
                </a:solidFill>
                <a:latin typeface="FrutigerNext LT Regular" charset="0"/>
                <a:ea typeface="ＭＳ Ｐゴシック" charset="0"/>
                <a:cs typeface="ＭＳ Ｐゴシック" charset="0"/>
              </a:defRPr>
            </a:lvl3pPr>
            <a:lvl4pPr marL="1600200" indent="-228600" defTabSz="1250950">
              <a:defRPr kumimoji="1" sz="1400">
                <a:solidFill>
                  <a:schemeClr val="bg1"/>
                </a:solidFill>
                <a:latin typeface="FrutigerNext LT Regular" charset="0"/>
                <a:ea typeface="ＭＳ Ｐゴシック" charset="0"/>
                <a:cs typeface="ＭＳ Ｐゴシック" charset="0"/>
              </a:defRPr>
            </a:lvl4pPr>
            <a:lvl5pPr marL="2057400" indent="-228600" defTabSz="1250950">
              <a:defRPr kumimoji="1" sz="1400">
                <a:solidFill>
                  <a:schemeClr val="bg1"/>
                </a:solidFill>
                <a:latin typeface="FrutigerNext LT Regular" charset="0"/>
                <a:ea typeface="ＭＳ Ｐゴシック" charset="0"/>
                <a:cs typeface="ＭＳ Ｐゴシック" charset="0"/>
              </a:defRPr>
            </a:lvl5pPr>
            <a:lvl6pPr marL="25146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sz="1100" b="1" dirty="0">
                <a:solidFill>
                  <a:srgbClr val="000000"/>
                </a:solidFill>
                <a:latin typeface="Arial" charset="0"/>
                <a:ea typeface="宋体" charset="0"/>
                <a:cs typeface="宋体" charset="0"/>
              </a:rPr>
              <a:t>最终产品包需求</a:t>
            </a:r>
          </a:p>
        </p:txBody>
      </p:sp>
      <p:sp>
        <p:nvSpPr>
          <p:cNvPr id="143" name="Text Box 35"/>
          <p:cNvSpPr txBox="1">
            <a:spLocks noChangeArrowheads="1"/>
          </p:cNvSpPr>
          <p:nvPr/>
        </p:nvSpPr>
        <p:spPr bwMode="gray">
          <a:xfrm>
            <a:off x="4653476" y="5604630"/>
            <a:ext cx="1194584" cy="448976"/>
          </a:xfrm>
          <a:prstGeom prst="rect">
            <a:avLst/>
          </a:prstGeom>
          <a:gradFill rotWithShape="1">
            <a:gsLst>
              <a:gs pos="0">
                <a:srgbClr val="EDFFFF"/>
              </a:gs>
              <a:gs pos="100000">
                <a:srgbClr val="CCFFFF"/>
              </a:gs>
            </a:gsLst>
            <a:lin ang="5400000" scaled="1"/>
          </a:gradFill>
          <a:ln w="9525">
            <a:solidFill>
              <a:srgbClr val="006699"/>
            </a:solidFill>
            <a:miter lim="800000"/>
            <a:headEnd/>
            <a:tailEnd/>
          </a:ln>
        </p:spPr>
        <p:txBody>
          <a:bodyPr lIns="109363" tIns="54677" rIns="109363" bIns="54677">
            <a:spAutoFit/>
          </a:bodyPr>
          <a:lstStyle>
            <a:lvl1pPr defTabSz="1250950">
              <a:defRPr kumimoji="1" sz="1400">
                <a:solidFill>
                  <a:schemeClr val="bg1"/>
                </a:solidFill>
                <a:latin typeface="FrutigerNext LT Regular" charset="0"/>
                <a:ea typeface="ＭＳ Ｐゴシック" charset="0"/>
                <a:cs typeface="ＭＳ Ｐゴシック" charset="0"/>
              </a:defRPr>
            </a:lvl1pPr>
            <a:lvl2pPr marL="742950" indent="-285750" defTabSz="1250950">
              <a:defRPr kumimoji="1" sz="1400">
                <a:solidFill>
                  <a:schemeClr val="bg1"/>
                </a:solidFill>
                <a:latin typeface="FrutigerNext LT Regular" charset="0"/>
                <a:ea typeface="ＭＳ Ｐゴシック" charset="0"/>
                <a:cs typeface="ＭＳ Ｐゴシック" charset="0"/>
              </a:defRPr>
            </a:lvl2pPr>
            <a:lvl3pPr marL="1143000" indent="-228600" defTabSz="1250950">
              <a:defRPr kumimoji="1" sz="1400">
                <a:solidFill>
                  <a:schemeClr val="bg1"/>
                </a:solidFill>
                <a:latin typeface="FrutigerNext LT Regular" charset="0"/>
                <a:ea typeface="ＭＳ Ｐゴシック" charset="0"/>
                <a:cs typeface="ＭＳ Ｐゴシック" charset="0"/>
              </a:defRPr>
            </a:lvl3pPr>
            <a:lvl4pPr marL="1600200" indent="-228600" defTabSz="1250950">
              <a:defRPr kumimoji="1" sz="1400">
                <a:solidFill>
                  <a:schemeClr val="bg1"/>
                </a:solidFill>
                <a:latin typeface="FrutigerNext LT Regular" charset="0"/>
                <a:ea typeface="ＭＳ Ｐゴシック" charset="0"/>
                <a:cs typeface="ＭＳ Ｐゴシック" charset="0"/>
              </a:defRPr>
            </a:lvl4pPr>
            <a:lvl5pPr marL="2057400" indent="-228600" defTabSz="1250950">
              <a:defRPr kumimoji="1" sz="1400">
                <a:solidFill>
                  <a:schemeClr val="bg1"/>
                </a:solidFill>
                <a:latin typeface="FrutigerNext LT Regular" charset="0"/>
                <a:ea typeface="ＭＳ Ｐゴシック" charset="0"/>
                <a:cs typeface="ＭＳ Ｐゴシック" charset="0"/>
              </a:defRPr>
            </a:lvl5pPr>
            <a:lvl6pPr marL="25146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1100" b="1" dirty="0">
                <a:solidFill>
                  <a:srgbClr val="000000"/>
                </a:solidFill>
                <a:latin typeface="Arial" charset="0"/>
                <a:ea typeface="宋体" charset="0"/>
                <a:cs typeface="宋体" charset="0"/>
              </a:rPr>
              <a:t>实现和验证</a:t>
            </a:r>
          </a:p>
          <a:p>
            <a:pPr algn="ctr"/>
            <a:r>
              <a:rPr kumimoji="0" lang="zh-CN" altLang="en-US" sz="1100" b="1" dirty="0">
                <a:solidFill>
                  <a:srgbClr val="000000"/>
                </a:solidFill>
                <a:latin typeface="Arial" charset="0"/>
                <a:ea typeface="宋体" charset="0"/>
                <a:cs typeface="宋体" charset="0"/>
              </a:rPr>
              <a:t>产品包需求</a:t>
            </a:r>
          </a:p>
        </p:txBody>
      </p:sp>
      <p:sp>
        <p:nvSpPr>
          <p:cNvPr id="144" name="Text Box 36"/>
          <p:cNvSpPr txBox="1">
            <a:spLocks noChangeArrowheads="1"/>
          </p:cNvSpPr>
          <p:nvPr/>
        </p:nvSpPr>
        <p:spPr bwMode="gray">
          <a:xfrm>
            <a:off x="5964804" y="5604630"/>
            <a:ext cx="621727" cy="448976"/>
          </a:xfrm>
          <a:prstGeom prst="rect">
            <a:avLst/>
          </a:prstGeom>
          <a:solidFill>
            <a:srgbClr val="CCFFFF"/>
          </a:solidFill>
          <a:ln w="9525">
            <a:solidFill>
              <a:srgbClr val="006699"/>
            </a:solidFill>
            <a:miter lim="800000"/>
            <a:headEnd/>
            <a:tailEnd/>
          </a:ln>
        </p:spPr>
        <p:txBody>
          <a:bodyPr lIns="47331" tIns="54677" rIns="47331" bIns="54677">
            <a:spAutoFit/>
          </a:bodyPr>
          <a:lstStyle>
            <a:lvl1pPr defTabSz="1250950">
              <a:defRPr kumimoji="1" sz="1400">
                <a:solidFill>
                  <a:schemeClr val="bg1"/>
                </a:solidFill>
                <a:latin typeface="FrutigerNext LT Regular" charset="0"/>
                <a:ea typeface="ＭＳ Ｐゴシック" charset="0"/>
                <a:cs typeface="ＭＳ Ｐゴシック" charset="0"/>
              </a:defRPr>
            </a:lvl1pPr>
            <a:lvl2pPr marL="742950" indent="-285750" defTabSz="1250950">
              <a:defRPr kumimoji="1" sz="1400">
                <a:solidFill>
                  <a:schemeClr val="bg1"/>
                </a:solidFill>
                <a:latin typeface="FrutigerNext LT Regular" charset="0"/>
                <a:ea typeface="ＭＳ Ｐゴシック" charset="0"/>
                <a:cs typeface="ＭＳ Ｐゴシック" charset="0"/>
              </a:defRPr>
            </a:lvl2pPr>
            <a:lvl3pPr marL="1143000" indent="-228600" defTabSz="1250950">
              <a:defRPr kumimoji="1" sz="1400">
                <a:solidFill>
                  <a:schemeClr val="bg1"/>
                </a:solidFill>
                <a:latin typeface="FrutigerNext LT Regular" charset="0"/>
                <a:ea typeface="ＭＳ Ｐゴシック" charset="0"/>
                <a:cs typeface="ＭＳ Ｐゴシック" charset="0"/>
              </a:defRPr>
            </a:lvl3pPr>
            <a:lvl4pPr marL="1600200" indent="-228600" defTabSz="1250950">
              <a:defRPr kumimoji="1" sz="1400">
                <a:solidFill>
                  <a:schemeClr val="bg1"/>
                </a:solidFill>
                <a:latin typeface="FrutigerNext LT Regular" charset="0"/>
                <a:ea typeface="ＭＳ Ｐゴシック" charset="0"/>
                <a:cs typeface="ＭＳ Ｐゴシック" charset="0"/>
              </a:defRPr>
            </a:lvl4pPr>
            <a:lvl5pPr marL="2057400" indent="-228600" defTabSz="1250950">
              <a:defRPr kumimoji="1" sz="1400">
                <a:solidFill>
                  <a:schemeClr val="bg1"/>
                </a:solidFill>
                <a:latin typeface="FrutigerNext LT Regular" charset="0"/>
                <a:ea typeface="ＭＳ Ｐゴシック" charset="0"/>
                <a:cs typeface="ＭＳ Ｐゴシック" charset="0"/>
              </a:defRPr>
            </a:lvl5pPr>
            <a:lvl6pPr marL="25146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sz="1100" b="1" dirty="0">
                <a:solidFill>
                  <a:srgbClr val="000000"/>
                </a:solidFill>
                <a:latin typeface="Arial" charset="0"/>
                <a:ea typeface="宋体" charset="0"/>
                <a:cs typeface="宋体" charset="0"/>
              </a:rPr>
              <a:t>交付产品包</a:t>
            </a:r>
          </a:p>
        </p:txBody>
      </p:sp>
      <p:cxnSp>
        <p:nvCxnSpPr>
          <p:cNvPr id="145" name="AutoShape 37"/>
          <p:cNvCxnSpPr>
            <a:cxnSpLocks noChangeShapeType="1"/>
          </p:cNvCxnSpPr>
          <p:nvPr/>
        </p:nvCxnSpPr>
        <p:spPr bwMode="gray">
          <a:xfrm>
            <a:off x="3582422" y="5845085"/>
            <a:ext cx="260637" cy="0"/>
          </a:xfrm>
          <a:prstGeom prst="straightConnector1">
            <a:avLst/>
          </a:prstGeom>
          <a:noFill/>
          <a:ln w="9525">
            <a:solidFill>
              <a:srgbClr val="006699"/>
            </a:solidFill>
            <a:round/>
            <a:headEnd/>
            <a:tailEnd type="triangle" w="med" len="med"/>
          </a:ln>
          <a:extLst>
            <a:ext uri="{909E8E84-426E-40DD-AFC4-6F175D3DCCD1}">
              <a14:hiddenFill xmlns:a14="http://schemas.microsoft.com/office/drawing/2010/main">
                <a:noFill/>
              </a14:hiddenFill>
            </a:ext>
          </a:extLst>
        </p:spPr>
      </p:cxnSp>
      <p:cxnSp>
        <p:nvCxnSpPr>
          <p:cNvPr id="146" name="AutoShape 38"/>
          <p:cNvCxnSpPr>
            <a:cxnSpLocks noChangeShapeType="1"/>
          </p:cNvCxnSpPr>
          <p:nvPr/>
        </p:nvCxnSpPr>
        <p:spPr bwMode="gray">
          <a:xfrm>
            <a:off x="4497366" y="5845085"/>
            <a:ext cx="156111" cy="0"/>
          </a:xfrm>
          <a:prstGeom prst="straightConnector1">
            <a:avLst/>
          </a:prstGeom>
          <a:noFill/>
          <a:ln w="9525">
            <a:solidFill>
              <a:srgbClr val="006699"/>
            </a:solidFill>
            <a:round/>
            <a:headEnd/>
            <a:tailEnd type="triangle" w="med" len="med"/>
          </a:ln>
          <a:extLst>
            <a:ext uri="{909E8E84-426E-40DD-AFC4-6F175D3DCCD1}">
              <a14:hiddenFill xmlns:a14="http://schemas.microsoft.com/office/drawing/2010/main">
                <a:noFill/>
              </a14:hiddenFill>
            </a:ext>
          </a:extLst>
        </p:spPr>
      </p:cxnSp>
      <p:cxnSp>
        <p:nvCxnSpPr>
          <p:cNvPr id="147" name="AutoShape 39"/>
          <p:cNvCxnSpPr>
            <a:cxnSpLocks noChangeShapeType="1"/>
          </p:cNvCxnSpPr>
          <p:nvPr/>
        </p:nvCxnSpPr>
        <p:spPr bwMode="gray">
          <a:xfrm>
            <a:off x="5860277" y="5845085"/>
            <a:ext cx="104527" cy="0"/>
          </a:xfrm>
          <a:prstGeom prst="straightConnector1">
            <a:avLst/>
          </a:prstGeom>
          <a:noFill/>
          <a:ln w="9525">
            <a:solidFill>
              <a:srgbClr val="006699"/>
            </a:solidFill>
            <a:round/>
            <a:headEnd/>
            <a:tailEnd type="triangle" w="med" len="med"/>
          </a:ln>
          <a:extLst>
            <a:ext uri="{909E8E84-426E-40DD-AFC4-6F175D3DCCD1}">
              <a14:hiddenFill xmlns:a14="http://schemas.microsoft.com/office/drawing/2010/main">
                <a:noFill/>
              </a14:hiddenFill>
            </a:ext>
          </a:extLst>
        </p:spPr>
      </p:cxnSp>
      <p:sp>
        <p:nvSpPr>
          <p:cNvPr id="148" name="Text Box 40"/>
          <p:cNvSpPr txBox="1">
            <a:spLocks noChangeArrowheads="1"/>
          </p:cNvSpPr>
          <p:nvPr/>
        </p:nvSpPr>
        <p:spPr bwMode="gray">
          <a:xfrm>
            <a:off x="6780651" y="5604630"/>
            <a:ext cx="833494" cy="448976"/>
          </a:xfrm>
          <a:prstGeom prst="rect">
            <a:avLst/>
          </a:prstGeom>
          <a:solidFill>
            <a:srgbClr val="CCFFFF"/>
          </a:solidFill>
          <a:ln w="9525">
            <a:solidFill>
              <a:srgbClr val="006699"/>
            </a:solidFill>
            <a:miter lim="800000"/>
            <a:headEnd/>
            <a:tailEnd/>
          </a:ln>
        </p:spPr>
        <p:txBody>
          <a:bodyPr lIns="109363" tIns="54677" rIns="109363" bIns="54677">
            <a:spAutoFit/>
          </a:bodyPr>
          <a:lstStyle>
            <a:lvl1pPr defTabSz="1250950">
              <a:defRPr kumimoji="1" sz="1400">
                <a:solidFill>
                  <a:schemeClr val="bg1"/>
                </a:solidFill>
                <a:latin typeface="FrutigerNext LT Regular" charset="0"/>
                <a:ea typeface="ＭＳ Ｐゴシック" charset="0"/>
                <a:cs typeface="ＭＳ Ｐゴシック" charset="0"/>
              </a:defRPr>
            </a:lvl1pPr>
            <a:lvl2pPr marL="742950" indent="-285750" defTabSz="1250950">
              <a:defRPr kumimoji="1" sz="1400">
                <a:solidFill>
                  <a:schemeClr val="bg1"/>
                </a:solidFill>
                <a:latin typeface="FrutigerNext LT Regular" charset="0"/>
                <a:ea typeface="ＭＳ Ｐゴシック" charset="0"/>
                <a:cs typeface="ＭＳ Ｐゴシック" charset="0"/>
              </a:defRPr>
            </a:lvl2pPr>
            <a:lvl3pPr marL="1143000" indent="-228600" defTabSz="1250950">
              <a:defRPr kumimoji="1" sz="1400">
                <a:solidFill>
                  <a:schemeClr val="bg1"/>
                </a:solidFill>
                <a:latin typeface="FrutigerNext LT Regular" charset="0"/>
                <a:ea typeface="ＭＳ Ｐゴシック" charset="0"/>
                <a:cs typeface="ＭＳ Ｐゴシック" charset="0"/>
              </a:defRPr>
            </a:lvl3pPr>
            <a:lvl4pPr marL="1600200" indent="-228600" defTabSz="1250950">
              <a:defRPr kumimoji="1" sz="1400">
                <a:solidFill>
                  <a:schemeClr val="bg1"/>
                </a:solidFill>
                <a:latin typeface="FrutigerNext LT Regular" charset="0"/>
                <a:ea typeface="ＭＳ Ｐゴシック" charset="0"/>
                <a:cs typeface="ＭＳ Ｐゴシック" charset="0"/>
              </a:defRPr>
            </a:lvl4pPr>
            <a:lvl5pPr marL="2057400" indent="-228600" defTabSz="1250950">
              <a:defRPr kumimoji="1" sz="1400">
                <a:solidFill>
                  <a:schemeClr val="bg1"/>
                </a:solidFill>
                <a:latin typeface="FrutigerNext LT Regular" charset="0"/>
                <a:ea typeface="ＭＳ Ｐゴシック" charset="0"/>
                <a:cs typeface="ＭＳ Ｐゴシック" charset="0"/>
              </a:defRPr>
            </a:lvl5pPr>
            <a:lvl6pPr marL="25146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sz="1100" b="1" dirty="0">
                <a:solidFill>
                  <a:srgbClr val="000000"/>
                </a:solidFill>
                <a:latin typeface="Arial" charset="0"/>
                <a:ea typeface="宋体" charset="0"/>
                <a:cs typeface="宋体" charset="0"/>
              </a:rPr>
              <a:t>维护优化产品包</a:t>
            </a:r>
          </a:p>
        </p:txBody>
      </p:sp>
      <p:cxnSp>
        <p:nvCxnSpPr>
          <p:cNvPr id="149" name="AutoShape 41"/>
          <p:cNvCxnSpPr>
            <a:cxnSpLocks noChangeShapeType="1"/>
            <a:stCxn id="150" idx="1"/>
            <a:endCxn id="141" idx="0"/>
          </p:cNvCxnSpPr>
          <p:nvPr/>
        </p:nvCxnSpPr>
        <p:spPr bwMode="gray">
          <a:xfrm rot="16200000" flipH="1">
            <a:off x="2917449" y="5298032"/>
            <a:ext cx="372921" cy="240275"/>
          </a:xfrm>
          <a:prstGeom prst="bentConnector3">
            <a:avLst>
              <a:gd name="adj1" fmla="val -189871"/>
            </a:avLst>
          </a:prstGeom>
          <a:noFill/>
          <a:ln w="9525">
            <a:solidFill>
              <a:srgbClr val="006699"/>
            </a:solidFill>
            <a:miter lim="800000"/>
            <a:headEnd/>
            <a:tailEnd type="triangle" w="med" len="med"/>
          </a:ln>
          <a:extLst>
            <a:ext uri="{909E8E84-426E-40DD-AFC4-6F175D3DCCD1}">
              <a14:hiddenFill xmlns:a14="http://schemas.microsoft.com/office/drawing/2010/main">
                <a:noFill/>
              </a14:hiddenFill>
            </a:ext>
          </a:extLst>
        </p:spPr>
      </p:cxnSp>
      <p:sp>
        <p:nvSpPr>
          <p:cNvPr id="150" name="Line 42"/>
          <p:cNvSpPr>
            <a:spLocks noChangeShapeType="1"/>
          </p:cNvSpPr>
          <p:nvPr/>
        </p:nvSpPr>
        <p:spPr bwMode="auto">
          <a:xfrm>
            <a:off x="2982415" y="4752239"/>
            <a:ext cx="1358" cy="479470"/>
          </a:xfrm>
          <a:prstGeom prst="line">
            <a:avLst/>
          </a:prstGeom>
          <a:noFill/>
          <a:ln w="18893">
            <a:solidFill>
              <a:sysClr val="windowText" lastClr="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151" name="Text Box 43"/>
          <p:cNvSpPr txBox="1">
            <a:spLocks noChangeArrowheads="1"/>
          </p:cNvSpPr>
          <p:nvPr/>
        </p:nvSpPr>
        <p:spPr bwMode="auto">
          <a:xfrm>
            <a:off x="2577886" y="4901984"/>
            <a:ext cx="423534" cy="18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36550">
              <a:defRPr kumimoji="1" sz="1400">
                <a:solidFill>
                  <a:schemeClr val="bg1"/>
                </a:solidFill>
                <a:latin typeface="FrutigerNext LT Regular" charset="0"/>
                <a:ea typeface="ＭＳ Ｐゴシック" charset="0"/>
                <a:cs typeface="ＭＳ Ｐゴシック" charset="0"/>
              </a:defRPr>
            </a:lvl1pPr>
            <a:lvl2pPr marL="742950" indent="-285750" defTabSz="336550">
              <a:defRPr kumimoji="1" sz="1400">
                <a:solidFill>
                  <a:schemeClr val="bg1"/>
                </a:solidFill>
                <a:latin typeface="FrutigerNext LT Regular" charset="0"/>
                <a:ea typeface="ＭＳ Ｐゴシック" charset="0"/>
                <a:cs typeface="ＭＳ Ｐゴシック" charset="0"/>
              </a:defRPr>
            </a:lvl2pPr>
            <a:lvl3pPr marL="1143000" indent="-228600" defTabSz="336550">
              <a:defRPr kumimoji="1" sz="1400">
                <a:solidFill>
                  <a:schemeClr val="bg1"/>
                </a:solidFill>
                <a:latin typeface="FrutigerNext LT Regular" charset="0"/>
                <a:ea typeface="ＭＳ Ｐゴシック" charset="0"/>
                <a:cs typeface="ＭＳ Ｐゴシック" charset="0"/>
              </a:defRPr>
            </a:lvl3pPr>
            <a:lvl4pPr marL="1600200" indent="-228600" defTabSz="336550">
              <a:defRPr kumimoji="1" sz="1400">
                <a:solidFill>
                  <a:schemeClr val="bg1"/>
                </a:solidFill>
                <a:latin typeface="FrutigerNext LT Regular" charset="0"/>
                <a:ea typeface="ＭＳ Ｐゴシック" charset="0"/>
                <a:cs typeface="ＭＳ Ｐゴシック" charset="0"/>
              </a:defRPr>
            </a:lvl4pPr>
            <a:lvl5pPr marL="2057400" indent="-228600" defTabSz="336550">
              <a:defRPr kumimoji="1" sz="1400">
                <a:solidFill>
                  <a:schemeClr val="bg1"/>
                </a:solidFill>
                <a:latin typeface="FrutigerNext LT Regular" charset="0"/>
                <a:ea typeface="ＭＳ Ｐゴシック" charset="0"/>
                <a:cs typeface="ＭＳ Ｐゴシック" charset="0"/>
              </a:defRPr>
            </a:lvl5pPr>
            <a:lvl6pPr marL="25146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365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006000"/>
              </a:buClr>
              <a:buSzPct val="90000"/>
              <a:buFont typeface="Monotype Sorts" charset="0"/>
              <a:buNone/>
            </a:pPr>
            <a:r>
              <a:rPr kumimoji="0" lang="en-US" altLang="zh-CN" b="1" dirty="0">
                <a:solidFill>
                  <a:srgbClr val="000000"/>
                </a:solidFill>
                <a:latin typeface="华文细黑" charset="0"/>
                <a:ea typeface="华文细黑" charset="0"/>
                <a:cs typeface="华文细黑" charset="0"/>
              </a:rPr>
              <a:t>CDP</a:t>
            </a:r>
            <a:endParaRPr kumimoji="0" lang="en-US" altLang="zh-CN" dirty="0">
              <a:solidFill>
                <a:srgbClr val="000000"/>
              </a:solidFill>
              <a:latin typeface="华文细黑" charset="0"/>
              <a:ea typeface="华文细黑" charset="0"/>
              <a:cs typeface="华文细黑" charset="0"/>
            </a:endParaRPr>
          </a:p>
        </p:txBody>
      </p:sp>
      <p:cxnSp>
        <p:nvCxnSpPr>
          <p:cNvPr id="152" name="AutoShape 44"/>
          <p:cNvCxnSpPr>
            <a:cxnSpLocks noChangeShapeType="1"/>
          </p:cNvCxnSpPr>
          <p:nvPr/>
        </p:nvCxnSpPr>
        <p:spPr bwMode="gray">
          <a:xfrm>
            <a:off x="6598748" y="5843645"/>
            <a:ext cx="206337" cy="2880"/>
          </a:xfrm>
          <a:prstGeom prst="straightConnector1">
            <a:avLst/>
          </a:prstGeom>
          <a:noFill/>
          <a:ln w="9525">
            <a:solidFill>
              <a:srgbClr val="006699"/>
            </a:solidFill>
            <a:round/>
            <a:headEnd/>
            <a:tailEnd type="triangle" w="med" len="med"/>
          </a:ln>
          <a:extLst>
            <a:ext uri="{909E8E84-426E-40DD-AFC4-6F175D3DCCD1}">
              <a14:hiddenFill xmlns:a14="http://schemas.microsoft.com/office/drawing/2010/main">
                <a:noFill/>
              </a14:hiddenFill>
            </a:ext>
          </a:extLst>
        </p:spPr>
      </p:cxnSp>
      <p:sp>
        <p:nvSpPr>
          <p:cNvPr id="153" name="AutoShape 45"/>
          <p:cNvSpPr>
            <a:spLocks noChangeArrowheads="1"/>
          </p:cNvSpPr>
          <p:nvPr/>
        </p:nvSpPr>
        <p:spPr bwMode="auto">
          <a:xfrm flipV="1">
            <a:off x="2993276" y="4618334"/>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54" name="Text Box 46"/>
          <p:cNvSpPr txBox="1">
            <a:spLocks noChangeArrowheads="1"/>
          </p:cNvSpPr>
          <p:nvPr/>
        </p:nvSpPr>
        <p:spPr bwMode="auto">
          <a:xfrm>
            <a:off x="2657977" y="4387958"/>
            <a:ext cx="769692" cy="24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7" tIns="40068" rIns="80137" bIns="40068">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en-US" altLang="zh-CN" sz="1100" dirty="0">
                <a:solidFill>
                  <a:srgbClr val="000000"/>
                </a:solidFill>
                <a:latin typeface="华文细黑" charset="0"/>
                <a:ea typeface="华文细黑" charset="0"/>
                <a:cs typeface="华文细黑" charset="0"/>
              </a:rPr>
              <a:t>Charter</a:t>
            </a:r>
          </a:p>
        </p:txBody>
      </p:sp>
      <p:sp>
        <p:nvSpPr>
          <p:cNvPr id="155" name="AutoShape 47"/>
          <p:cNvSpPr>
            <a:spLocks noChangeArrowheads="1"/>
          </p:cNvSpPr>
          <p:nvPr/>
        </p:nvSpPr>
        <p:spPr bwMode="auto">
          <a:xfrm flipV="1">
            <a:off x="7247624" y="4783916"/>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56" name="AutoShape 48"/>
          <p:cNvSpPr>
            <a:spLocks noChangeArrowheads="1"/>
          </p:cNvSpPr>
          <p:nvPr/>
        </p:nvSpPr>
        <p:spPr bwMode="auto">
          <a:xfrm flipV="1">
            <a:off x="7819125" y="4783916"/>
            <a:ext cx="503033" cy="747696"/>
          </a:xfrm>
          <a:prstGeom prst="triangle">
            <a:avLst>
              <a:gd name="adj" fmla="val 50000"/>
            </a:avLst>
          </a:prstGeom>
          <a:solidFill>
            <a:srgbClr val="00FF00"/>
          </a:solidFill>
          <a:ln w="9525">
            <a:solidFill>
              <a:sysClr val="windowText" lastClr="000000"/>
            </a:solidFill>
            <a:miter lim="800000"/>
            <a:headEnd/>
            <a:tailEnd/>
          </a:ln>
        </p:spPr>
        <p:txBody>
          <a:bodyPr wrap="none" lIns="80147" tIns="40074" rIns="80147" bIns="40074"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cxnSp>
        <p:nvCxnSpPr>
          <p:cNvPr id="157" name="AutoShape 49"/>
          <p:cNvCxnSpPr>
            <a:cxnSpLocks noChangeShapeType="1"/>
            <a:stCxn id="126" idx="0"/>
            <a:endCxn id="142" idx="0"/>
          </p:cNvCxnSpPr>
          <p:nvPr/>
        </p:nvCxnSpPr>
        <p:spPr bwMode="auto">
          <a:xfrm rot="16200000" flipH="1" flipV="1">
            <a:off x="3992213" y="5327535"/>
            <a:ext cx="444913" cy="109276"/>
          </a:xfrm>
          <a:prstGeom prst="bentConnector3">
            <a:avLst>
              <a:gd name="adj1" fmla="val -116106"/>
            </a:avLst>
          </a:prstGeom>
          <a:noFill/>
          <a:ln w="9525">
            <a:solidFill>
              <a:srgbClr val="006699"/>
            </a:solidFill>
            <a:miter lim="800000"/>
            <a:headEnd/>
            <a:tailEnd type="triangle" w="med" len="med"/>
          </a:ln>
          <a:extLst>
            <a:ext uri="{909E8E84-426E-40DD-AFC4-6F175D3DCCD1}">
              <a14:hiddenFill xmlns:a14="http://schemas.microsoft.com/office/drawing/2010/main">
                <a:noFill/>
              </a14:hiddenFill>
            </a:ext>
          </a:extLst>
        </p:spPr>
      </p:cxnSp>
      <p:cxnSp>
        <p:nvCxnSpPr>
          <p:cNvPr id="158" name="AutoShape 50"/>
          <p:cNvCxnSpPr>
            <a:cxnSpLocks noChangeShapeType="1"/>
            <a:stCxn id="130" idx="1"/>
            <a:endCxn id="144" idx="0"/>
          </p:cNvCxnSpPr>
          <p:nvPr/>
        </p:nvCxnSpPr>
        <p:spPr bwMode="auto">
          <a:xfrm rot="16200000" flipH="1">
            <a:off x="6049138" y="5378101"/>
            <a:ext cx="444913" cy="8145"/>
          </a:xfrm>
          <a:prstGeom prst="bentConnector3">
            <a:avLst>
              <a:gd name="adj1" fmla="val -116106"/>
            </a:avLst>
          </a:prstGeom>
          <a:noFill/>
          <a:ln w="9525">
            <a:solidFill>
              <a:srgbClr val="006699"/>
            </a:solidFill>
            <a:miter lim="800000"/>
            <a:headEnd/>
            <a:tailEnd type="triangle" w="med" len="med"/>
          </a:ln>
          <a:extLst>
            <a:ext uri="{909E8E84-426E-40DD-AFC4-6F175D3DCCD1}">
              <a14:hiddenFill xmlns:a14="http://schemas.microsoft.com/office/drawing/2010/main">
                <a:noFill/>
              </a14:hiddenFill>
            </a:ext>
          </a:extLst>
        </p:spPr>
      </p:cxnSp>
      <p:sp>
        <p:nvSpPr>
          <p:cNvPr id="159" name="Text Box 51"/>
          <p:cNvSpPr txBox="1">
            <a:spLocks noChangeArrowheads="1"/>
          </p:cNvSpPr>
          <p:nvPr/>
        </p:nvSpPr>
        <p:spPr bwMode="gray">
          <a:xfrm>
            <a:off x="1303211" y="5604630"/>
            <a:ext cx="1293680" cy="448976"/>
          </a:xfrm>
          <a:prstGeom prst="rect">
            <a:avLst/>
          </a:prstGeom>
          <a:noFill/>
          <a:ln w="9525">
            <a:solidFill>
              <a:srgbClr val="006699"/>
            </a:solidFill>
            <a:miter lim="800000"/>
            <a:headEnd/>
            <a:tailEnd/>
          </a:ln>
          <a:extLst>
            <a:ext uri="{909E8E84-426E-40DD-AFC4-6F175D3DCCD1}">
              <a14:hiddenFill xmlns:a14="http://schemas.microsoft.com/office/drawing/2010/main">
                <a:solidFill>
                  <a:srgbClr val="FFFFFF"/>
                </a:solidFill>
              </a14:hiddenFill>
            </a:ext>
          </a:extLst>
        </p:spPr>
        <p:txBody>
          <a:bodyPr lIns="109363" tIns="54677" rIns="109363" bIns="54677">
            <a:spAutoFit/>
          </a:bodyPr>
          <a:lstStyle>
            <a:lvl1pPr defTabSz="1250950">
              <a:defRPr kumimoji="1" sz="1400">
                <a:solidFill>
                  <a:schemeClr val="bg1"/>
                </a:solidFill>
                <a:latin typeface="FrutigerNext LT Regular" charset="0"/>
                <a:ea typeface="ＭＳ Ｐゴシック" charset="0"/>
                <a:cs typeface="ＭＳ Ｐゴシック" charset="0"/>
              </a:defRPr>
            </a:lvl1pPr>
            <a:lvl2pPr marL="742950" indent="-285750" defTabSz="1250950">
              <a:defRPr kumimoji="1" sz="1400">
                <a:solidFill>
                  <a:schemeClr val="bg1"/>
                </a:solidFill>
                <a:latin typeface="FrutigerNext LT Regular" charset="0"/>
                <a:ea typeface="ＭＳ Ｐゴシック" charset="0"/>
                <a:cs typeface="ＭＳ Ｐゴシック" charset="0"/>
              </a:defRPr>
            </a:lvl2pPr>
            <a:lvl3pPr marL="1143000" indent="-228600" defTabSz="1250950">
              <a:defRPr kumimoji="1" sz="1400">
                <a:solidFill>
                  <a:schemeClr val="bg1"/>
                </a:solidFill>
                <a:latin typeface="FrutigerNext LT Regular" charset="0"/>
                <a:ea typeface="ＭＳ Ｐゴシック" charset="0"/>
                <a:cs typeface="ＭＳ Ｐゴシック" charset="0"/>
              </a:defRPr>
            </a:lvl3pPr>
            <a:lvl4pPr marL="1600200" indent="-228600" defTabSz="1250950">
              <a:defRPr kumimoji="1" sz="1400">
                <a:solidFill>
                  <a:schemeClr val="bg1"/>
                </a:solidFill>
                <a:latin typeface="FrutigerNext LT Regular" charset="0"/>
                <a:ea typeface="ＭＳ Ｐゴシック" charset="0"/>
                <a:cs typeface="ＭＳ Ｐゴシック" charset="0"/>
              </a:defRPr>
            </a:lvl4pPr>
            <a:lvl5pPr marL="2057400" indent="-228600" defTabSz="1250950">
              <a:defRPr kumimoji="1" sz="1400">
                <a:solidFill>
                  <a:schemeClr val="bg1"/>
                </a:solidFill>
                <a:latin typeface="FrutigerNext LT Regular" charset="0"/>
                <a:ea typeface="ＭＳ Ｐゴシック" charset="0"/>
                <a:cs typeface="ＭＳ Ｐゴシック" charset="0"/>
              </a:defRPr>
            </a:lvl5pPr>
            <a:lvl6pPr marL="25146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2509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sz="1100" b="1" dirty="0">
                <a:solidFill>
                  <a:srgbClr val="000000"/>
                </a:solidFill>
                <a:latin typeface="Arial" charset="0"/>
                <a:ea typeface="宋体" charset="0"/>
                <a:cs typeface="宋体" charset="0"/>
              </a:rPr>
              <a:t>制定产品包</a:t>
            </a:r>
            <a:r>
              <a:rPr kumimoji="0" lang="en-US" altLang="zh-CN" sz="1100" b="1" dirty="0">
                <a:solidFill>
                  <a:srgbClr val="000000"/>
                </a:solidFill>
                <a:latin typeface="Arial" charset="0"/>
                <a:ea typeface="宋体" charset="0"/>
                <a:cs typeface="宋体" charset="0"/>
              </a:rPr>
              <a:t>/</a:t>
            </a:r>
            <a:r>
              <a:rPr kumimoji="0" lang="zh-CN" altLang="en-US" sz="1100" b="1" dirty="0">
                <a:solidFill>
                  <a:srgbClr val="000000"/>
                </a:solidFill>
                <a:latin typeface="Arial" charset="0"/>
                <a:ea typeface="宋体" charset="0"/>
                <a:cs typeface="宋体" charset="0"/>
              </a:rPr>
              <a:t>解决方案营销战略</a:t>
            </a:r>
          </a:p>
        </p:txBody>
      </p:sp>
      <p:cxnSp>
        <p:nvCxnSpPr>
          <p:cNvPr id="160" name="AutoShape 52"/>
          <p:cNvCxnSpPr>
            <a:cxnSpLocks noChangeShapeType="1"/>
            <a:endCxn id="159" idx="1"/>
          </p:cNvCxnSpPr>
          <p:nvPr/>
        </p:nvCxnSpPr>
        <p:spPr bwMode="auto">
          <a:xfrm rot="5400000">
            <a:off x="850269" y="5038161"/>
            <a:ext cx="1243899" cy="338014"/>
          </a:xfrm>
          <a:prstGeom prst="bentConnector4">
            <a:avLst>
              <a:gd name="adj1" fmla="val 40976"/>
              <a:gd name="adj2" fmla="val 167630"/>
            </a:avLst>
          </a:prstGeom>
          <a:noFill/>
          <a:ln w="9525">
            <a:solidFill>
              <a:srgbClr val="006699"/>
            </a:solidFill>
            <a:miter lim="800000"/>
            <a:headEnd/>
            <a:tailEnd type="triangle" w="med" len="med"/>
          </a:ln>
          <a:extLst>
            <a:ext uri="{909E8E84-426E-40DD-AFC4-6F175D3DCCD1}">
              <a14:hiddenFill xmlns:a14="http://schemas.microsoft.com/office/drawing/2010/main">
                <a:noFill/>
              </a14:hiddenFill>
            </a:ext>
          </a:extLst>
        </p:spPr>
      </p:cxnSp>
      <p:cxnSp>
        <p:nvCxnSpPr>
          <p:cNvPr id="161" name="AutoShape 53"/>
          <p:cNvCxnSpPr>
            <a:cxnSpLocks noChangeShapeType="1"/>
            <a:endCxn id="119" idx="5"/>
          </p:cNvCxnSpPr>
          <p:nvPr/>
        </p:nvCxnSpPr>
        <p:spPr bwMode="auto">
          <a:xfrm rot="16200000" flipH="1">
            <a:off x="1923762" y="4730572"/>
            <a:ext cx="705526" cy="377380"/>
          </a:xfrm>
          <a:prstGeom prst="bentConnector2">
            <a:avLst/>
          </a:prstGeom>
          <a:noFill/>
          <a:ln w="9525">
            <a:solidFill>
              <a:sysClr val="windowText" lastClr="000000"/>
            </a:solidFill>
            <a:miter lim="800000"/>
            <a:headEnd/>
            <a:tailEnd type="triangle" w="med" len="med"/>
          </a:ln>
          <a:extLst>
            <a:ext uri="{909E8E84-426E-40DD-AFC4-6F175D3DCCD1}">
              <a14:hiddenFill xmlns:a14="http://schemas.microsoft.com/office/drawing/2010/main">
                <a:noFill/>
              </a14:hiddenFill>
            </a:ext>
          </a:extLst>
        </p:spPr>
      </p:cxnSp>
      <p:cxnSp>
        <p:nvCxnSpPr>
          <p:cNvPr id="162" name="AutoShape 54"/>
          <p:cNvCxnSpPr>
            <a:cxnSpLocks noChangeShapeType="1"/>
          </p:cNvCxnSpPr>
          <p:nvPr/>
        </p:nvCxnSpPr>
        <p:spPr bwMode="gray">
          <a:xfrm>
            <a:off x="2596891" y="5845085"/>
            <a:ext cx="259280" cy="0"/>
          </a:xfrm>
          <a:prstGeom prst="straightConnector1">
            <a:avLst/>
          </a:prstGeom>
          <a:noFill/>
          <a:ln w="9525">
            <a:solidFill>
              <a:srgbClr val="006699"/>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0D3CB155-0B11-4CE1-A713-2EF150DB5E44}" type="slidenum">
              <a:rPr lang="en-US" altLang="zh-CN">
                <a:solidFill>
                  <a:schemeClr val="bg1"/>
                </a:solidFill>
                <a:latin typeface="黑体" pitchFamily="2" charset="-122"/>
                <a:ea typeface="黑体" pitchFamily="2" charset="-122"/>
              </a:rPr>
              <a:pPr eaLnBrk="1" hangingPunct="1"/>
              <a:t>108</a:t>
            </a:fld>
            <a:endParaRPr lang="en-US" altLang="zh-CN">
              <a:solidFill>
                <a:schemeClr val="bg1"/>
              </a:solidFill>
              <a:latin typeface="黑体" pitchFamily="2" charset="-122"/>
              <a:ea typeface="黑体" pitchFamily="2" charset="-122"/>
            </a:endParaRPr>
          </a:p>
        </p:txBody>
      </p:sp>
      <p:sp>
        <p:nvSpPr>
          <p:cNvPr id="921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理解</a:t>
            </a:r>
            <a:r>
              <a:rPr lang="en-US" altLang="zh-CN" sz="2800">
                <a:solidFill>
                  <a:schemeClr val="tx1"/>
                </a:solidFill>
                <a:latin typeface="微软雅黑" pitchFamily="34" charset="-122"/>
                <a:ea typeface="微软雅黑" pitchFamily="34" charset="-122"/>
              </a:rPr>
              <a:t>DFx</a:t>
            </a:r>
            <a:r>
              <a:rPr lang="zh-CN" altLang="en-US" sz="2800">
                <a:solidFill>
                  <a:schemeClr val="tx1"/>
                </a:solidFill>
                <a:latin typeface="微软雅黑" pitchFamily="34" charset="-122"/>
                <a:ea typeface="微软雅黑" pitchFamily="34" charset="-122"/>
              </a:rPr>
              <a:t>（</a:t>
            </a:r>
            <a:r>
              <a:rPr lang="en-US" altLang="zh-CN" sz="2800">
                <a:solidFill>
                  <a:schemeClr val="tx1"/>
                </a:solidFill>
                <a:latin typeface="微软雅黑" pitchFamily="34" charset="-122"/>
                <a:ea typeface="微软雅黑" pitchFamily="34" charset="-122"/>
              </a:rPr>
              <a:t>design for X</a:t>
            </a:r>
            <a:r>
              <a:rPr lang="zh-CN" altLang="en-US" sz="2800">
                <a:solidFill>
                  <a:schemeClr val="tx1"/>
                </a:solidFill>
                <a:latin typeface="微软雅黑" pitchFamily="34" charset="-122"/>
                <a:ea typeface="微软雅黑" pitchFamily="34" charset="-122"/>
              </a:rPr>
              <a:t>）</a:t>
            </a:r>
          </a:p>
        </p:txBody>
      </p:sp>
      <p:sp>
        <p:nvSpPr>
          <p:cNvPr id="43" name="Rectangle 3"/>
          <p:cNvSpPr>
            <a:spLocks noGrp="1" noChangeArrowheads="1"/>
          </p:cNvSpPr>
          <p:nvPr>
            <p:ph idx="4294967295"/>
          </p:nvPr>
        </p:nvSpPr>
        <p:spPr bwMode="auto">
          <a:xfrm>
            <a:off x="0" y="1052513"/>
            <a:ext cx="83534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01472">
              <a:spcBef>
                <a:spcPts val="0"/>
              </a:spcBef>
              <a:buNone/>
              <a:defRPr/>
            </a:pPr>
            <a:r>
              <a:rPr lang="en-US" altLang="zh-CN" sz="1800" kern="0" dirty="0" err="1">
                <a:solidFill>
                  <a:sysClr val="windowText" lastClr="000000"/>
                </a:solidFill>
                <a:latin typeface="FrutigerNext LT Regular" charset="0"/>
                <a:ea typeface="华文细黑" charset="0"/>
              </a:rPr>
              <a:t>DFx</a:t>
            </a:r>
            <a:r>
              <a:rPr lang="zh-CN" altLang="en-US" sz="1800" kern="0" dirty="0">
                <a:solidFill>
                  <a:sysClr val="windowText" lastClr="000000"/>
                </a:solidFill>
                <a:latin typeface="FrutigerNext LT Regular" charset="0"/>
                <a:ea typeface="华文细黑" charset="0"/>
              </a:rPr>
              <a:t>是产品需要实现的除功能外的各种质量属性，如可靠性、可服务性、可制造</a:t>
            </a:r>
            <a:r>
              <a:rPr lang="en-US" altLang="zh-CN" sz="1800" kern="0" dirty="0">
                <a:solidFill>
                  <a:sysClr val="windowText" lastClr="000000"/>
                </a:solidFill>
                <a:latin typeface="FrutigerNext LT Regular" charset="0"/>
                <a:ea typeface="华文细黑" charset="0"/>
              </a:rPr>
              <a:t>/</a:t>
            </a:r>
            <a:r>
              <a:rPr lang="zh-CN" altLang="en-US" sz="1800" kern="0" dirty="0">
                <a:solidFill>
                  <a:sysClr val="windowText" lastClr="000000"/>
                </a:solidFill>
                <a:latin typeface="FrutigerNext LT Regular" charset="0"/>
                <a:ea typeface="华文细黑" charset="0"/>
              </a:rPr>
              <a:t>供应性、可行销性、节能减排等；</a:t>
            </a:r>
            <a:endParaRPr lang="en-US" altLang="zh-CN" sz="1800" kern="0" dirty="0">
              <a:solidFill>
                <a:sysClr val="windowText" lastClr="000000"/>
              </a:solidFill>
              <a:latin typeface="FrutigerNext LT Regular" charset="0"/>
              <a:ea typeface="华文细黑" charset="0"/>
            </a:endParaRPr>
          </a:p>
          <a:p>
            <a:pPr marL="0" indent="0" defTabSz="801472">
              <a:spcBef>
                <a:spcPts val="0"/>
              </a:spcBef>
              <a:buNone/>
              <a:defRPr/>
            </a:pPr>
            <a:endParaRPr lang="zh-CN" altLang="en-US" sz="1800" kern="0" dirty="0">
              <a:solidFill>
                <a:sysClr val="windowText" lastClr="000000"/>
              </a:solidFill>
              <a:latin typeface="FrutigerNext LT Regular" charset="0"/>
              <a:ea typeface="华文细黑" charset="0"/>
            </a:endParaRPr>
          </a:p>
          <a:p>
            <a:pPr marL="0" indent="0" defTabSz="801472">
              <a:spcBef>
                <a:spcPts val="0"/>
              </a:spcBef>
              <a:buNone/>
              <a:defRPr/>
            </a:pPr>
            <a:r>
              <a:rPr lang="en-US" altLang="zh-CN" sz="1800" kern="0" dirty="0" err="1">
                <a:solidFill>
                  <a:sysClr val="windowText" lastClr="000000"/>
                </a:solidFill>
                <a:latin typeface="华文细黑" charset="0"/>
                <a:ea typeface="华文细黑" charset="0"/>
              </a:rPr>
              <a:t>DFx</a:t>
            </a:r>
            <a:r>
              <a:rPr lang="zh-CN" altLang="en-US" sz="1800" kern="0" dirty="0">
                <a:solidFill>
                  <a:sysClr val="windowText" lastClr="000000"/>
                </a:solidFill>
                <a:latin typeface="华文细黑" charset="0"/>
                <a:ea typeface="华文细黑" charset="0"/>
              </a:rPr>
              <a:t>是产品包的重要组成部分。公司从</a:t>
            </a:r>
            <a:r>
              <a:rPr lang="zh-CN" altLang="en-US" sz="1800" kern="0" dirty="0">
                <a:solidFill>
                  <a:srgbClr val="2D2F2B"/>
                </a:solidFill>
                <a:latin typeface="华文细黑" charset="0"/>
                <a:ea typeface="华文细黑" charset="0"/>
              </a:rPr>
              <a:t>质量目标、质量属性标准、设计需求基线、设计规范</a:t>
            </a:r>
            <a:r>
              <a:rPr lang="en-US" altLang="zh-CN" sz="1800" kern="0" dirty="0">
                <a:solidFill>
                  <a:srgbClr val="2D2F2B"/>
                </a:solidFill>
                <a:latin typeface="华文细黑" charset="0"/>
                <a:ea typeface="华文细黑" charset="0"/>
              </a:rPr>
              <a:t>/</a:t>
            </a:r>
            <a:r>
              <a:rPr lang="zh-CN" altLang="en-US" sz="1800" kern="0" dirty="0">
                <a:solidFill>
                  <a:srgbClr val="2D2F2B"/>
                </a:solidFill>
                <a:latin typeface="华文细黑" charset="0"/>
                <a:ea typeface="华文细黑" charset="0"/>
              </a:rPr>
              <a:t>指南</a:t>
            </a:r>
            <a:r>
              <a:rPr lang="en-US" altLang="zh-CN" sz="1800" kern="0" dirty="0">
                <a:solidFill>
                  <a:srgbClr val="2D2F2B"/>
                </a:solidFill>
                <a:latin typeface="华文细黑" charset="0"/>
                <a:ea typeface="华文细黑" charset="0"/>
              </a:rPr>
              <a:t>/</a:t>
            </a:r>
            <a:r>
              <a:rPr lang="zh-CN" altLang="en-US" sz="1800" kern="0" dirty="0">
                <a:solidFill>
                  <a:srgbClr val="2D2F2B"/>
                </a:solidFill>
                <a:latin typeface="华文细黑" charset="0"/>
                <a:ea typeface="华文细黑" charset="0"/>
              </a:rPr>
              <a:t>设计案例</a:t>
            </a:r>
            <a:r>
              <a:rPr lang="zh-CN" altLang="en-US" sz="1800" kern="0" dirty="0">
                <a:solidFill>
                  <a:sysClr val="windowText" lastClr="000000"/>
                </a:solidFill>
                <a:latin typeface="华文细黑" charset="0"/>
                <a:ea typeface="华文细黑" charset="0"/>
              </a:rPr>
              <a:t>等方面着手，对各类</a:t>
            </a:r>
            <a:r>
              <a:rPr lang="en-US" altLang="zh-CN" sz="1800" kern="0" dirty="0" err="1">
                <a:solidFill>
                  <a:sysClr val="windowText" lastClr="000000"/>
                </a:solidFill>
                <a:latin typeface="华文细黑" charset="0"/>
                <a:ea typeface="华文细黑" charset="0"/>
              </a:rPr>
              <a:t>DFx</a:t>
            </a:r>
            <a:r>
              <a:rPr lang="zh-CN" altLang="en-US" sz="1800" kern="0" dirty="0">
                <a:solidFill>
                  <a:sysClr val="windowText" lastClr="000000"/>
                </a:solidFill>
                <a:latin typeface="华文细黑" charset="0"/>
                <a:ea typeface="华文细黑" charset="0"/>
              </a:rPr>
              <a:t>作了详细的要求和规定，统称为</a:t>
            </a:r>
            <a:r>
              <a:rPr lang="en-US" altLang="zh-CN" sz="1800" kern="0" dirty="0" err="1">
                <a:solidFill>
                  <a:sysClr val="windowText" lastClr="000000"/>
                </a:solidFill>
                <a:latin typeface="华文细黑" charset="0"/>
                <a:ea typeface="华文细黑" charset="0"/>
              </a:rPr>
              <a:t>DFx</a:t>
            </a:r>
            <a:r>
              <a:rPr lang="zh-CN" altLang="en-US" sz="1800" kern="0" dirty="0">
                <a:solidFill>
                  <a:sysClr val="windowText" lastClr="000000"/>
                </a:solidFill>
                <a:latin typeface="华文细黑" charset="0"/>
                <a:ea typeface="华文细黑" charset="0"/>
              </a:rPr>
              <a:t>质量要求，各产品线在设计中需要满足这些要求；</a:t>
            </a:r>
            <a:endParaRPr lang="zh-CN" altLang="en-US" sz="1800" kern="0" dirty="0">
              <a:solidFill>
                <a:sysClr val="windowText" lastClr="000000"/>
              </a:solidFill>
              <a:latin typeface="FrutigerNext LT Regular" charset="0"/>
              <a:ea typeface="华文细黑" charset="0"/>
            </a:endParaRPr>
          </a:p>
        </p:txBody>
      </p:sp>
      <p:sp>
        <p:nvSpPr>
          <p:cNvPr id="44" name="Oval 5"/>
          <p:cNvSpPr>
            <a:spLocks noChangeArrowheads="1"/>
          </p:cNvSpPr>
          <p:nvPr/>
        </p:nvSpPr>
        <p:spPr bwMode="auto">
          <a:xfrm>
            <a:off x="1723978" y="4249714"/>
            <a:ext cx="1385989" cy="514049"/>
          </a:xfrm>
          <a:prstGeom prst="ellipse">
            <a:avLst/>
          </a:prstGeom>
          <a:solidFill>
            <a:srgbClr val="CCCCFF"/>
          </a:solidFill>
          <a:ln w="9525">
            <a:solidFill>
              <a:sysClr val="windowText" lastClr="000000"/>
            </a:solidFill>
            <a:round/>
            <a:headEnd/>
            <a:tailEnd/>
          </a:ln>
        </p:spPr>
        <p:txBody>
          <a:bodyPr lIns="69419" tIns="34709" rIns="69419" bIns="34709"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45" name="Text Box 6"/>
          <p:cNvSpPr txBox="1">
            <a:spLocks noChangeArrowheads="1"/>
          </p:cNvSpPr>
          <p:nvPr/>
        </p:nvSpPr>
        <p:spPr bwMode="auto">
          <a:xfrm>
            <a:off x="1876016" y="4337545"/>
            <a:ext cx="1083271" cy="50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350" tIns="34674" rIns="69350" bIns="34674">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b="1">
                <a:solidFill>
                  <a:srgbClr val="000000"/>
                </a:solidFill>
                <a:latin typeface="华文细黑" charset="0"/>
                <a:ea typeface="华文细黑" charset="0"/>
                <a:cs typeface="华文细黑" charset="0"/>
              </a:rPr>
              <a:t>质量属性标准</a:t>
            </a:r>
            <a:endParaRPr kumimoji="0" lang="en-US" altLang="zh-CN" b="1">
              <a:solidFill>
                <a:srgbClr val="000000"/>
              </a:solidFill>
              <a:latin typeface="华文细黑" charset="0"/>
              <a:ea typeface="华文细黑" charset="0"/>
              <a:cs typeface="华文细黑" charset="0"/>
            </a:endParaRPr>
          </a:p>
        </p:txBody>
      </p:sp>
      <p:sp>
        <p:nvSpPr>
          <p:cNvPr id="46" name="Oval 7"/>
          <p:cNvSpPr>
            <a:spLocks noChangeArrowheads="1"/>
          </p:cNvSpPr>
          <p:nvPr/>
        </p:nvSpPr>
        <p:spPr bwMode="auto">
          <a:xfrm>
            <a:off x="1671036" y="4927883"/>
            <a:ext cx="1493230" cy="514049"/>
          </a:xfrm>
          <a:prstGeom prst="ellipse">
            <a:avLst/>
          </a:prstGeom>
          <a:solidFill>
            <a:srgbClr val="294171"/>
          </a:solidFill>
          <a:ln w="9525">
            <a:solidFill>
              <a:sysClr val="windowText" lastClr="000000"/>
            </a:solidFill>
            <a:round/>
            <a:headEnd/>
            <a:tailEnd/>
          </a:ln>
        </p:spPr>
        <p:txBody>
          <a:bodyPr lIns="69419" tIns="34709" rIns="69419" bIns="34709"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47" name="Text Box 8"/>
          <p:cNvSpPr txBox="1">
            <a:spLocks noChangeArrowheads="1"/>
          </p:cNvSpPr>
          <p:nvPr/>
        </p:nvSpPr>
        <p:spPr bwMode="auto">
          <a:xfrm>
            <a:off x="1794567" y="5031552"/>
            <a:ext cx="1244811" cy="28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350" tIns="34674" rIns="69350" bIns="34674">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b="1">
                <a:solidFill>
                  <a:srgbClr val="000000"/>
                </a:solidFill>
                <a:latin typeface="华文细黑" charset="0"/>
                <a:ea typeface="华文细黑" charset="0"/>
                <a:cs typeface="华文细黑" charset="0"/>
              </a:rPr>
              <a:t>设计需求基线</a:t>
            </a:r>
          </a:p>
        </p:txBody>
      </p:sp>
      <p:sp>
        <p:nvSpPr>
          <p:cNvPr id="48" name="Oval 9"/>
          <p:cNvSpPr>
            <a:spLocks noChangeArrowheads="1"/>
          </p:cNvSpPr>
          <p:nvPr/>
        </p:nvSpPr>
        <p:spPr bwMode="auto">
          <a:xfrm>
            <a:off x="1643886" y="5607492"/>
            <a:ext cx="1547530" cy="470831"/>
          </a:xfrm>
          <a:prstGeom prst="ellipse">
            <a:avLst/>
          </a:prstGeom>
          <a:solidFill>
            <a:srgbClr val="FFFFCC"/>
          </a:solidFill>
          <a:ln w="9525">
            <a:solidFill>
              <a:srgbClr val="000000"/>
            </a:solidFill>
            <a:round/>
            <a:headEnd/>
            <a:tailEnd/>
          </a:ln>
        </p:spPr>
        <p:txBody>
          <a:bodyPr lIns="80147" tIns="40074" rIns="80147" bIns="40074"/>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49" name="Text Box 10"/>
          <p:cNvSpPr txBox="1">
            <a:spLocks noChangeArrowheads="1"/>
          </p:cNvSpPr>
          <p:nvPr/>
        </p:nvSpPr>
        <p:spPr bwMode="auto">
          <a:xfrm>
            <a:off x="1690040" y="5678045"/>
            <a:ext cx="1455221" cy="32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67" tIns="40032" rIns="80067" bIns="40032"/>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b="1">
                <a:solidFill>
                  <a:srgbClr val="000000"/>
                </a:solidFill>
                <a:latin typeface="华文细黑" charset="0"/>
                <a:ea typeface="华文细黑" charset="0"/>
                <a:cs typeface="华文细黑" charset="0"/>
              </a:rPr>
              <a:t>设计规范</a:t>
            </a:r>
            <a:r>
              <a:rPr kumimoji="0" lang="en-US" altLang="zh-CN" b="1">
                <a:solidFill>
                  <a:srgbClr val="000000"/>
                </a:solidFill>
                <a:latin typeface="华文细黑" charset="0"/>
                <a:ea typeface="华文细黑" charset="0"/>
                <a:cs typeface="华文细黑" charset="0"/>
              </a:rPr>
              <a:t>/</a:t>
            </a:r>
            <a:r>
              <a:rPr kumimoji="0" lang="zh-CN" altLang="en-US" b="1">
                <a:solidFill>
                  <a:srgbClr val="000000"/>
                </a:solidFill>
                <a:latin typeface="华文细黑" charset="0"/>
                <a:ea typeface="华文细黑" charset="0"/>
                <a:cs typeface="华文细黑" charset="0"/>
              </a:rPr>
              <a:t>指南</a:t>
            </a:r>
          </a:p>
          <a:p>
            <a:pPr algn="ctr"/>
            <a:r>
              <a:rPr kumimoji="0" lang="zh-CN" altLang="en-US" b="1">
                <a:solidFill>
                  <a:srgbClr val="000000"/>
                </a:solidFill>
                <a:latin typeface="华文细黑" charset="0"/>
                <a:ea typeface="华文细黑" charset="0"/>
                <a:cs typeface="华文细黑" charset="0"/>
              </a:rPr>
              <a:t>设计案例</a:t>
            </a:r>
          </a:p>
        </p:txBody>
      </p:sp>
      <p:sp>
        <p:nvSpPr>
          <p:cNvPr id="50" name="AutoShape 11"/>
          <p:cNvSpPr>
            <a:spLocks noChangeArrowheads="1"/>
          </p:cNvSpPr>
          <p:nvPr/>
        </p:nvSpPr>
        <p:spPr bwMode="auto">
          <a:xfrm>
            <a:off x="2298192" y="4706146"/>
            <a:ext cx="237560" cy="393845"/>
          </a:xfrm>
          <a:prstGeom prst="downArrow">
            <a:avLst>
              <a:gd name="adj1" fmla="val 50000"/>
              <a:gd name="adj2" fmla="val 25000"/>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69419" tIns="34709" rIns="69419" bIns="34709"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51" name="AutoShape 12"/>
          <p:cNvSpPr>
            <a:spLocks noChangeArrowheads="1"/>
          </p:cNvSpPr>
          <p:nvPr/>
        </p:nvSpPr>
        <p:spPr bwMode="auto">
          <a:xfrm>
            <a:off x="2307695" y="5424631"/>
            <a:ext cx="218554" cy="390309"/>
          </a:xfrm>
          <a:prstGeom prst="downArrow">
            <a:avLst>
              <a:gd name="adj1" fmla="val 50000"/>
              <a:gd name="adj2" fmla="val 25000"/>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69419" tIns="34709" rIns="69419" bIns="34709"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52" name="Oval 13"/>
          <p:cNvSpPr>
            <a:spLocks noChangeArrowheads="1"/>
          </p:cNvSpPr>
          <p:nvPr/>
        </p:nvSpPr>
        <p:spPr bwMode="auto">
          <a:xfrm>
            <a:off x="1723978" y="3558587"/>
            <a:ext cx="1385989" cy="514049"/>
          </a:xfrm>
          <a:prstGeom prst="ellipse">
            <a:avLst/>
          </a:prstGeom>
          <a:solidFill>
            <a:srgbClr val="CCCCFF"/>
          </a:solidFill>
          <a:ln w="9525">
            <a:solidFill>
              <a:sysClr val="windowText" lastClr="000000"/>
            </a:solidFill>
            <a:round/>
            <a:headEnd/>
            <a:tailEnd/>
          </a:ln>
        </p:spPr>
        <p:txBody>
          <a:bodyPr lIns="69419" tIns="34709" rIns="69419" bIns="34709"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53" name="Text Box 14"/>
          <p:cNvSpPr txBox="1">
            <a:spLocks noChangeArrowheads="1"/>
          </p:cNvSpPr>
          <p:nvPr/>
        </p:nvSpPr>
        <p:spPr bwMode="auto">
          <a:xfrm>
            <a:off x="1876016" y="3639218"/>
            <a:ext cx="1083271" cy="28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350" tIns="34674" rIns="69350" bIns="34674">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b="1">
                <a:solidFill>
                  <a:srgbClr val="000000"/>
                </a:solidFill>
                <a:latin typeface="华文细黑" charset="0"/>
                <a:ea typeface="华文细黑" charset="0"/>
                <a:cs typeface="华文细黑" charset="0"/>
              </a:rPr>
              <a:t>质量目标</a:t>
            </a:r>
            <a:endParaRPr kumimoji="0" lang="en-US" altLang="zh-CN" b="1">
              <a:solidFill>
                <a:srgbClr val="000000"/>
              </a:solidFill>
              <a:latin typeface="华文细黑" charset="0"/>
              <a:ea typeface="华文细黑" charset="0"/>
              <a:cs typeface="华文细黑" charset="0"/>
            </a:endParaRPr>
          </a:p>
        </p:txBody>
      </p:sp>
      <p:sp>
        <p:nvSpPr>
          <p:cNvPr id="54" name="AutoShape 15"/>
          <p:cNvSpPr>
            <a:spLocks noChangeArrowheads="1"/>
          </p:cNvSpPr>
          <p:nvPr/>
        </p:nvSpPr>
        <p:spPr bwMode="auto">
          <a:xfrm>
            <a:off x="2294120" y="4026537"/>
            <a:ext cx="245704" cy="393845"/>
          </a:xfrm>
          <a:prstGeom prst="downArrow">
            <a:avLst>
              <a:gd name="adj1" fmla="val 50000"/>
              <a:gd name="adj2" fmla="val 25000"/>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69419" tIns="34709" rIns="69419" bIns="34709"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55" name="AutoShape 16"/>
          <p:cNvSpPr>
            <a:spLocks/>
          </p:cNvSpPr>
          <p:nvPr/>
        </p:nvSpPr>
        <p:spPr bwMode="auto">
          <a:xfrm rot="10800000">
            <a:off x="1338453" y="3727049"/>
            <a:ext cx="245704" cy="2250484"/>
          </a:xfrm>
          <a:prstGeom prst="rightBrace">
            <a:avLst>
              <a:gd name="adj1" fmla="val 71961"/>
              <a:gd name="adj2" fmla="val 52296"/>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0147" tIns="40074" rIns="80147" bIns="40074" anchor="ct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56" name="Text Box 17"/>
          <p:cNvSpPr txBox="1">
            <a:spLocks noChangeArrowheads="1"/>
          </p:cNvSpPr>
          <p:nvPr/>
        </p:nvSpPr>
        <p:spPr bwMode="auto">
          <a:xfrm>
            <a:off x="957239" y="4053895"/>
            <a:ext cx="377141" cy="15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80067" tIns="40032" rIns="80067" bIns="4003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en-US" altLang="zh-CN" b="1" dirty="0" err="1">
                <a:solidFill>
                  <a:srgbClr val="000000"/>
                </a:solidFill>
                <a:latin typeface="华文细黑" charset="0"/>
                <a:ea typeface="华文细黑" charset="0"/>
                <a:cs typeface="华文细黑" charset="0"/>
              </a:rPr>
              <a:t>DFx</a:t>
            </a:r>
            <a:r>
              <a:rPr kumimoji="0" lang="zh-CN" altLang="en-US" b="1" dirty="0">
                <a:solidFill>
                  <a:srgbClr val="000000"/>
                </a:solidFill>
                <a:latin typeface="华文细黑" charset="0"/>
                <a:ea typeface="华文细黑" charset="0"/>
                <a:cs typeface="华文细黑" charset="0"/>
              </a:rPr>
              <a:t>质量要求</a:t>
            </a:r>
          </a:p>
        </p:txBody>
      </p:sp>
      <p:sp>
        <p:nvSpPr>
          <p:cNvPr id="57" name="Line 18"/>
          <p:cNvSpPr>
            <a:spLocks noChangeShapeType="1"/>
          </p:cNvSpPr>
          <p:nvPr/>
        </p:nvSpPr>
        <p:spPr bwMode="auto">
          <a:xfrm>
            <a:off x="2938924" y="4013579"/>
            <a:ext cx="4679242"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58" name="Line 19"/>
          <p:cNvSpPr>
            <a:spLocks noChangeShapeType="1"/>
          </p:cNvSpPr>
          <p:nvPr/>
        </p:nvSpPr>
        <p:spPr bwMode="auto">
          <a:xfrm>
            <a:off x="2938924" y="4837173"/>
            <a:ext cx="4740328"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59" name="Line 20"/>
          <p:cNvSpPr>
            <a:spLocks noChangeShapeType="1"/>
          </p:cNvSpPr>
          <p:nvPr/>
        </p:nvSpPr>
        <p:spPr bwMode="auto">
          <a:xfrm>
            <a:off x="3001368" y="5519661"/>
            <a:ext cx="4801415"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60" name="Text Box 21"/>
          <p:cNvSpPr txBox="1">
            <a:spLocks noChangeArrowheads="1"/>
          </p:cNvSpPr>
          <p:nvPr/>
        </p:nvSpPr>
        <p:spPr bwMode="auto">
          <a:xfrm>
            <a:off x="3431690" y="3604663"/>
            <a:ext cx="5474988" cy="265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419" tIns="34709" rIns="69419" bIns="34709">
            <a:spAutoFit/>
          </a:bodyPr>
          <a:lstStyle>
            <a:lvl1pPr marL="457200" indent="-457200" defTabSz="801688">
              <a:defRPr kumimoji="1" sz="1400">
                <a:solidFill>
                  <a:schemeClr val="bg1"/>
                </a:solidFill>
                <a:latin typeface="FrutigerNext LT Regular" charset="0"/>
                <a:ea typeface="ＭＳ Ｐゴシック" charset="0"/>
                <a:cs typeface="ＭＳ Ｐゴシック" charset="0"/>
              </a:defRPr>
            </a:lvl1pPr>
            <a:lvl2pPr marL="914400" indent="-457200" defTabSz="801688">
              <a:defRPr kumimoji="1" sz="1400">
                <a:solidFill>
                  <a:schemeClr val="bg1"/>
                </a:solidFill>
                <a:latin typeface="FrutigerNext LT Regular" charset="0"/>
                <a:ea typeface="ＭＳ Ｐゴシック" charset="0"/>
                <a:cs typeface="ＭＳ Ｐゴシック" charset="0"/>
              </a:defRPr>
            </a:lvl2pPr>
            <a:lvl3pPr marL="1371600" indent="-4572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b="1">
                <a:solidFill>
                  <a:srgbClr val="000000"/>
                </a:solidFill>
                <a:latin typeface="华文细黑" charset="0"/>
                <a:ea typeface="华文细黑" charset="0"/>
                <a:cs typeface="华文细黑" charset="0"/>
              </a:rPr>
              <a:t>简洁明了的要求描述，指明方向、明确原则、聚焦重要目标</a:t>
            </a:r>
          </a:p>
          <a:p>
            <a:endParaRPr kumimoji="0" lang="en-US" altLang="zh-CN" b="1">
              <a:solidFill>
                <a:srgbClr val="000000"/>
              </a:solidFill>
              <a:latin typeface="华文细黑" charset="0"/>
              <a:ea typeface="华文细黑" charset="0"/>
              <a:cs typeface="华文细黑" charset="0"/>
            </a:endParaRPr>
          </a:p>
          <a:p>
            <a:pPr lvl="1"/>
            <a:r>
              <a:rPr kumimoji="0" lang="zh-CN" altLang="en-US" b="1">
                <a:solidFill>
                  <a:srgbClr val="000000"/>
                </a:solidFill>
                <a:latin typeface="华文细黑" charset="0"/>
                <a:ea typeface="华文细黑" charset="0"/>
                <a:cs typeface="华文细黑" charset="0"/>
              </a:rPr>
              <a:t>分解的定量和定性具体要求，来支撑质量目标。</a:t>
            </a:r>
          </a:p>
          <a:p>
            <a:pPr lvl="2">
              <a:buFontTx/>
              <a:buChar char="•"/>
            </a:pPr>
            <a:r>
              <a:rPr kumimoji="0" lang="zh-CN" altLang="en-US">
                <a:solidFill>
                  <a:srgbClr val="000000"/>
                </a:solidFill>
                <a:latin typeface="华文细黑" charset="0"/>
                <a:ea typeface="华文细黑" charset="0"/>
                <a:cs typeface="华文细黑" charset="0"/>
              </a:rPr>
              <a:t>详细定义</a:t>
            </a:r>
            <a:r>
              <a:rPr kumimoji="0" lang="en-US" altLang="zh-CN">
                <a:solidFill>
                  <a:srgbClr val="000000"/>
                </a:solidFill>
                <a:latin typeface="华文细黑" charset="0"/>
                <a:ea typeface="华文细黑" charset="0"/>
                <a:cs typeface="华文细黑" charset="0"/>
              </a:rPr>
              <a:t>(</a:t>
            </a:r>
            <a:r>
              <a:rPr kumimoji="0" lang="zh-CN" altLang="en-US">
                <a:solidFill>
                  <a:srgbClr val="000000"/>
                </a:solidFill>
                <a:latin typeface="华文细黑" charset="0"/>
                <a:ea typeface="华文细黑" charset="0"/>
                <a:cs typeface="华文细黑" charset="0"/>
              </a:rPr>
              <a:t>内外部</a:t>
            </a:r>
            <a:r>
              <a:rPr kumimoji="0" lang="en-US" altLang="zh-CN">
                <a:solidFill>
                  <a:srgbClr val="000000"/>
                </a:solidFill>
                <a:latin typeface="华文细黑" charset="0"/>
                <a:ea typeface="华文细黑" charset="0"/>
                <a:cs typeface="华文细黑" charset="0"/>
              </a:rPr>
              <a:t>)</a:t>
            </a:r>
            <a:r>
              <a:rPr kumimoji="0" lang="zh-CN" altLang="en-US">
                <a:solidFill>
                  <a:srgbClr val="000000"/>
                </a:solidFill>
                <a:latin typeface="华文细黑" charset="0"/>
                <a:ea typeface="华文细黑" charset="0"/>
                <a:cs typeface="华文细黑" charset="0"/>
              </a:rPr>
              <a:t>客户可感知、可验收的</a:t>
            </a:r>
            <a:r>
              <a:rPr kumimoji="0" lang="en-US" altLang="zh-CN">
                <a:solidFill>
                  <a:srgbClr val="000000"/>
                </a:solidFill>
                <a:latin typeface="华文细黑" charset="0"/>
                <a:ea typeface="华文细黑" charset="0"/>
                <a:cs typeface="华文细黑" charset="0"/>
              </a:rPr>
              <a:t>DFx</a:t>
            </a:r>
            <a:r>
              <a:rPr kumimoji="0" lang="zh-CN" altLang="en-US">
                <a:solidFill>
                  <a:srgbClr val="000000"/>
                </a:solidFill>
                <a:latin typeface="华文细黑" charset="0"/>
                <a:ea typeface="华文细黑" charset="0"/>
                <a:cs typeface="华文细黑" charset="0"/>
              </a:rPr>
              <a:t>要求</a:t>
            </a:r>
          </a:p>
          <a:p>
            <a:pPr lvl="2">
              <a:buFontTx/>
              <a:buChar char="•"/>
            </a:pPr>
            <a:r>
              <a:rPr kumimoji="0" lang="zh-CN" altLang="en-US">
                <a:solidFill>
                  <a:srgbClr val="000000"/>
                </a:solidFill>
                <a:latin typeface="华文细黑" charset="0"/>
                <a:ea typeface="华文细黑" charset="0"/>
                <a:cs typeface="华文细黑" charset="0"/>
              </a:rPr>
              <a:t>树立比较基准和标杆，能比较当前差距和改进效果</a:t>
            </a:r>
          </a:p>
          <a:p>
            <a:pPr lvl="2">
              <a:buFontTx/>
              <a:buChar char="•"/>
            </a:pPr>
            <a:r>
              <a:rPr kumimoji="0" lang="zh-CN" altLang="en-US">
                <a:solidFill>
                  <a:srgbClr val="000000"/>
                </a:solidFill>
                <a:latin typeface="华文细黑" charset="0"/>
                <a:ea typeface="华文细黑" charset="0"/>
                <a:cs typeface="华文细黑" charset="0"/>
              </a:rPr>
              <a:t>定义标准分级，牵引产品逐步改进</a:t>
            </a:r>
          </a:p>
          <a:p>
            <a:pPr lvl="2"/>
            <a:endParaRPr kumimoji="0" lang="zh-CN" altLang="en-US">
              <a:solidFill>
                <a:srgbClr val="000000"/>
              </a:solidFill>
              <a:latin typeface="华文细黑" charset="0"/>
              <a:ea typeface="华文细黑" charset="0"/>
              <a:cs typeface="华文细黑" charset="0"/>
            </a:endParaRPr>
          </a:p>
          <a:p>
            <a:pPr lvl="2"/>
            <a:endParaRPr kumimoji="0" lang="zh-CN" altLang="en-US">
              <a:solidFill>
                <a:srgbClr val="FF0000"/>
              </a:solidFill>
              <a:latin typeface="华文细黑" charset="0"/>
              <a:ea typeface="华文细黑" charset="0"/>
              <a:cs typeface="华文细黑" charset="0"/>
            </a:endParaRPr>
          </a:p>
          <a:p>
            <a:pPr lvl="2"/>
            <a:r>
              <a:rPr kumimoji="0" lang="zh-CN" altLang="en-US" b="1">
                <a:solidFill>
                  <a:srgbClr val="000000"/>
                </a:solidFill>
                <a:latin typeface="华文细黑" charset="0"/>
                <a:ea typeface="华文细黑" charset="0"/>
                <a:cs typeface="华文细黑" charset="0"/>
              </a:rPr>
              <a:t>从设计角度设计和分解质量目标和质量属性标准</a:t>
            </a:r>
          </a:p>
          <a:p>
            <a:pPr lvl="2"/>
            <a:endParaRPr kumimoji="0" lang="zh-CN" altLang="en-US" b="1">
              <a:solidFill>
                <a:srgbClr val="000000"/>
              </a:solidFill>
              <a:latin typeface="华文细黑" charset="0"/>
              <a:ea typeface="华文细黑" charset="0"/>
              <a:cs typeface="华文细黑" charset="0"/>
            </a:endParaRPr>
          </a:p>
          <a:p>
            <a:pPr lvl="2"/>
            <a:endParaRPr kumimoji="0" lang="zh-CN" altLang="en-US" b="1">
              <a:solidFill>
                <a:srgbClr val="000000"/>
              </a:solidFill>
              <a:latin typeface="华文细黑" charset="0"/>
              <a:ea typeface="华文细黑" charset="0"/>
              <a:cs typeface="华文细黑" charset="0"/>
            </a:endParaRPr>
          </a:p>
          <a:p>
            <a:pPr lvl="2"/>
            <a:r>
              <a:rPr kumimoji="0" lang="zh-CN" altLang="en-US" b="1">
                <a:solidFill>
                  <a:srgbClr val="000000"/>
                </a:solidFill>
                <a:latin typeface="华文细黑" charset="0"/>
                <a:ea typeface="华文细黑" charset="0"/>
                <a:cs typeface="华文细黑" charset="0"/>
              </a:rPr>
              <a:t>设计约束、指导、设计经验总结和设计参考</a:t>
            </a:r>
            <a:endParaRPr kumimoji="0" lang="en-US" altLang="zh-CN" b="1">
              <a:solidFill>
                <a:srgbClr val="FF0000"/>
              </a:solidFill>
              <a:latin typeface="华文细黑" charset="0"/>
              <a:ea typeface="华文细黑" charset="0"/>
              <a:cs typeface="华文细黑" charset="0"/>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灯片编号占位符 32"/>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109</a:t>
            </a:fld>
            <a:endParaRPr lang="zh-CN" altLang="en-US"/>
          </a:p>
        </p:txBody>
      </p:sp>
      <p:sp>
        <p:nvSpPr>
          <p:cNvPr id="3481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产品包需求分层：问题＋系统特性＋系统需求</a:t>
            </a:r>
            <a:endParaRPr lang="en-US" altLang="zh-CN" sz="2800">
              <a:solidFill>
                <a:schemeClr val="tx1"/>
              </a:solidFill>
              <a:latin typeface="微软雅黑" pitchFamily="34" charset="-122"/>
              <a:ea typeface="微软雅黑" pitchFamily="34" charset="-122"/>
            </a:endParaRPr>
          </a:p>
        </p:txBody>
      </p:sp>
      <p:sp>
        <p:nvSpPr>
          <p:cNvPr id="34853" name="Rectangle 31"/>
          <p:cNvSpPr>
            <a:spLocks noChangeArrowheads="1"/>
          </p:cNvSpPr>
          <p:nvPr/>
        </p:nvSpPr>
        <p:spPr bwMode="auto">
          <a:xfrm>
            <a:off x="295901" y="981076"/>
            <a:ext cx="849111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186" tIns="39593" rIns="79186" bIns="39593" anchor="ctr"/>
          <a:lstStyle/>
          <a:p>
            <a:pPr marL="457119" indent="-457119" defTabSz="801547">
              <a:lnSpc>
                <a:spcPct val="140000"/>
              </a:lnSpc>
              <a:spcBef>
                <a:spcPct val="25000"/>
              </a:spcBef>
              <a:spcAft>
                <a:spcPct val="25000"/>
              </a:spcAft>
            </a:pPr>
            <a:r>
              <a:rPr lang="zh-CN" altLang="en-US" b="1" dirty="0">
                <a:solidFill>
                  <a:srgbClr val="000000"/>
                </a:solidFill>
                <a:latin typeface="华文细黑" charset="0"/>
                <a:ea typeface="华文细黑" charset="0"/>
                <a:cs typeface="华文细黑" charset="0"/>
              </a:rPr>
              <a:t>产品包需求要分层描述，必须包括</a:t>
            </a:r>
            <a:r>
              <a:rPr lang="zh-CN" altLang="en-US" b="1" dirty="0">
                <a:solidFill>
                  <a:srgbClr val="CC0000"/>
                </a:solidFill>
                <a:latin typeface="华文细黑" charset="0"/>
                <a:ea typeface="华文细黑" charset="0"/>
                <a:cs typeface="华文细黑" charset="0"/>
              </a:rPr>
              <a:t>客户问题、系统特性、系统需求</a:t>
            </a:r>
            <a:r>
              <a:rPr lang="zh-CN" altLang="en-US" b="1" dirty="0">
                <a:solidFill>
                  <a:srgbClr val="000000"/>
                </a:solidFill>
                <a:latin typeface="华文细黑" charset="0"/>
                <a:ea typeface="华文细黑" charset="0"/>
                <a:cs typeface="华文细黑" charset="0"/>
              </a:rPr>
              <a:t>及其各层之间的跟踪</a:t>
            </a:r>
            <a:r>
              <a:rPr lang="zh-CN" altLang="en-US" b="1" dirty="0">
                <a:solidFill>
                  <a:srgbClr val="CC0000"/>
                </a:solidFill>
                <a:latin typeface="华文细黑" charset="0"/>
                <a:ea typeface="华文细黑" charset="0"/>
                <a:cs typeface="华文细黑" charset="0"/>
              </a:rPr>
              <a:t>关系</a:t>
            </a:r>
          </a:p>
        </p:txBody>
      </p:sp>
      <p:graphicFrame>
        <p:nvGraphicFramePr>
          <p:cNvPr id="20" name="Group 68"/>
          <p:cNvGraphicFramePr>
            <a:graphicFrameLocks noGrp="1"/>
          </p:cNvGraphicFramePr>
          <p:nvPr/>
        </p:nvGraphicFramePr>
        <p:xfrm>
          <a:off x="356989" y="1716303"/>
          <a:ext cx="8491112" cy="5029630"/>
        </p:xfrm>
        <a:graphic>
          <a:graphicData uri="http://schemas.openxmlformats.org/drawingml/2006/table">
            <a:tbl>
              <a:tblPr/>
              <a:tblGrid>
                <a:gridCol w="610871">
                  <a:extLst>
                    <a:ext uri="{9D8B030D-6E8A-4147-A177-3AD203B41FA5}">
                      <a16:colId xmlns:a16="http://schemas.microsoft.com/office/drawing/2014/main" val="20000"/>
                    </a:ext>
                  </a:extLst>
                </a:gridCol>
                <a:gridCol w="1405004">
                  <a:extLst>
                    <a:ext uri="{9D8B030D-6E8A-4147-A177-3AD203B41FA5}">
                      <a16:colId xmlns:a16="http://schemas.microsoft.com/office/drawing/2014/main" val="20001"/>
                    </a:ext>
                  </a:extLst>
                </a:gridCol>
                <a:gridCol w="2748921">
                  <a:extLst>
                    <a:ext uri="{9D8B030D-6E8A-4147-A177-3AD203B41FA5}">
                      <a16:colId xmlns:a16="http://schemas.microsoft.com/office/drawing/2014/main" val="20002"/>
                    </a:ext>
                  </a:extLst>
                </a:gridCol>
                <a:gridCol w="1822683">
                  <a:extLst>
                    <a:ext uri="{9D8B030D-6E8A-4147-A177-3AD203B41FA5}">
                      <a16:colId xmlns:a16="http://schemas.microsoft.com/office/drawing/2014/main" val="20003"/>
                    </a:ext>
                  </a:extLst>
                </a:gridCol>
                <a:gridCol w="1903633">
                  <a:extLst>
                    <a:ext uri="{9D8B030D-6E8A-4147-A177-3AD203B41FA5}">
                      <a16:colId xmlns:a16="http://schemas.microsoft.com/office/drawing/2014/main" val="20004"/>
                    </a:ext>
                  </a:extLst>
                </a:gridCol>
              </a:tblGrid>
              <a:tr h="393415">
                <a:tc>
                  <a:txBody>
                    <a:bodyPr/>
                    <a:lstStyle/>
                    <a:p>
                      <a:pPr marL="0" marR="0" lvl="0" indent="0" algn="ctr" defTabSz="18573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分类</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定义</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1" i="0" u="none" strike="noStrike" cap="none" normalizeH="0" baseline="0">
                          <a:ln>
                            <a:noFill/>
                          </a:ln>
                          <a:solidFill>
                            <a:schemeClr val="tx1"/>
                          </a:solidFill>
                          <a:effectLst/>
                          <a:latin typeface="FrutigerNext LT Regular" pitchFamily="34" charset="0"/>
                          <a:ea typeface="华文细黑" pitchFamily="2" charset="-122"/>
                        </a:rPr>
                        <a:t>需求分层</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示例</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1</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示例</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2</a:t>
                      </a:r>
                    </a:p>
                  </a:txBody>
                  <a:tcPr marL="78191" marR="78191" marT="41468" marB="4146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76881">
                <a:tc>
                  <a:txBody>
                    <a:bodyPr/>
                    <a:lstStyle/>
                    <a:p>
                      <a:pPr marL="0" marR="0" lvl="0" indent="0" algn="ctr" defTabSz="18573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客户问题</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客户问题描述市场机会，包括客户面对的挑战与机会</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801688" rtl="0" eaLnBrk="1" fontAlgn="base" latinLnBrk="0" hangingPunct="1">
                        <a:lnSpc>
                          <a:spcPct val="140000"/>
                        </a:lnSpc>
                        <a:spcBef>
                          <a:spcPct val="0"/>
                        </a:spcBef>
                        <a:spcAft>
                          <a:spcPct val="0"/>
                        </a:spcAft>
                        <a:buClr>
                          <a:schemeClr val="bg2"/>
                        </a:buClr>
                        <a:buSzPct val="60000"/>
                        <a:buFont typeface="Wingdings" pitchFamily="2" charset="2"/>
                        <a:buNone/>
                        <a:tabLst/>
                      </a:pPr>
                      <a:endParaRPr kumimoji="0" lang="zh-CN" altLang="en-US" sz="1500" b="1" i="0" u="none" strike="noStrike" cap="none" normalizeH="0" baseline="0">
                        <a:ln>
                          <a:noFill/>
                        </a:ln>
                        <a:solidFill>
                          <a:schemeClr val="tx1"/>
                        </a:solidFill>
                        <a:effectLst/>
                        <a:latin typeface="FrutigerNext LT Regular" pitchFamily="34" charset="0"/>
                        <a:ea typeface="华文细黑" pitchFamily="2" charset="-122"/>
                      </a:endParaRP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希望</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UMTS</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网络提供</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Mobile TV</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业务，与通过</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DVB-H</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提供</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Mobile TV</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服务的运营商竞争</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某种基站只能在站点升级，不能远程进行，耗时耗力，希望降低</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80%</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的人力与时间</a:t>
                      </a:r>
                    </a:p>
                  </a:txBody>
                  <a:tcPr marL="78191" marR="78191" marT="41468" marB="4146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1436">
                <a:tc>
                  <a:txBody>
                    <a:bodyPr/>
                    <a:lstStyle/>
                    <a:p>
                      <a:pPr marL="0" marR="0" lvl="0" indent="0" algn="ctr" defTabSz="18573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系统特性</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特性阐述产品为解决客户的问题需要支持什么能力</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801688" rtl="0" eaLnBrk="1" fontAlgn="base" latinLnBrk="0" hangingPunct="1">
                        <a:lnSpc>
                          <a:spcPct val="140000"/>
                        </a:lnSpc>
                        <a:spcBef>
                          <a:spcPct val="0"/>
                        </a:spcBef>
                        <a:spcAft>
                          <a:spcPct val="0"/>
                        </a:spcAft>
                        <a:buClr>
                          <a:schemeClr val="bg2"/>
                        </a:buClr>
                        <a:buSzPct val="60000"/>
                        <a:buFont typeface="Wingdings" pitchFamily="2" charset="2"/>
                        <a:buNone/>
                        <a:tabLst/>
                      </a:pPr>
                      <a:endParaRPr kumimoji="0" lang="zh-CN" altLang="en-US" sz="1500" b="1" i="0" u="none" strike="noStrike" cap="none" normalizeH="0" baseline="0">
                        <a:ln>
                          <a:noFill/>
                        </a:ln>
                        <a:solidFill>
                          <a:schemeClr val="tx1"/>
                        </a:solidFill>
                        <a:effectLst/>
                        <a:latin typeface="FrutigerNext LT Regular" pitchFamily="34" charset="0"/>
                        <a:ea typeface="华文细黑" pitchFamily="2" charset="-122"/>
                      </a:endParaRP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CMB</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MBMS</a:t>
                      </a:r>
                      <a:endParaRPr kumimoji="0" lang="zh-CN" altLang="en-US" sz="1500" b="0" i="0" u="none" strike="noStrike" cap="none" normalizeH="0" baseline="0">
                        <a:ln>
                          <a:noFill/>
                        </a:ln>
                        <a:solidFill>
                          <a:schemeClr val="tx1"/>
                        </a:solidFill>
                        <a:effectLst/>
                        <a:latin typeface="FrutigerNext LT Regular" pitchFamily="34" charset="0"/>
                        <a:ea typeface="华文细黑" pitchFamily="2" charset="-122"/>
                      </a:endParaRP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远程集中软件升级</a:t>
                      </a:r>
                    </a:p>
                  </a:txBody>
                  <a:tcPr marL="78191" marR="78191" marT="41468" marB="4146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31061">
                <a:tc>
                  <a:txBody>
                    <a:bodyPr/>
                    <a:lstStyle/>
                    <a:p>
                      <a:pPr marL="0" marR="0" lvl="0" indent="0" algn="ctr" defTabSz="185738" rtl="0" eaLnBrk="1" fontAlgn="base" latinLnBrk="0" hangingPunct="1">
                        <a:lnSpc>
                          <a:spcPct val="10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系统需求</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系统需求是对特性进行分析加工之后形成的针对产品的黑盒交付需求</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1" fontAlgn="base" latinLnBrk="0" hangingPunct="1">
                        <a:lnSpc>
                          <a:spcPct val="140000"/>
                        </a:lnSpc>
                        <a:spcBef>
                          <a:spcPct val="0"/>
                        </a:spcBef>
                        <a:spcAft>
                          <a:spcPct val="0"/>
                        </a:spcAft>
                        <a:buClr>
                          <a:schemeClr val="bg2"/>
                        </a:buClr>
                        <a:buSzPct val="60000"/>
                        <a:buFont typeface="Wingdings" pitchFamily="2" charset="2"/>
                        <a:buNone/>
                        <a:tabLst/>
                      </a:pPr>
                      <a:endParaRPr kumimoji="0" lang="zh-CN" altLang="en-US" sz="1500" b="1" i="0" u="none" strike="noStrike" cap="none" normalizeH="0" baseline="0">
                        <a:ln>
                          <a:noFill/>
                        </a:ln>
                        <a:solidFill>
                          <a:schemeClr val="tx1"/>
                        </a:solidFill>
                        <a:effectLst/>
                        <a:latin typeface="FrutigerNext LT Regular" pitchFamily="34" charset="0"/>
                        <a:ea typeface="华文细黑" pitchFamily="2" charset="-122"/>
                      </a:endParaRP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1.</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支持</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MBMS</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广播</a:t>
                      </a:r>
                    </a:p>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2.</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支持频道数</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4</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个</a:t>
                      </a:r>
                    </a:p>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3.</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每频道支持</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256Kbps</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的速率</a:t>
                      </a: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1.</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每站平均升级时间</a:t>
                      </a: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30</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分钟</a:t>
                      </a:r>
                    </a:p>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2.</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远程升级业务不中断</a:t>
                      </a:r>
                    </a:p>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500" b="0" i="0" u="none" strike="noStrike" cap="none" normalizeH="0" baseline="0">
                          <a:ln>
                            <a:noFill/>
                          </a:ln>
                          <a:solidFill>
                            <a:schemeClr val="tx1"/>
                          </a:solidFill>
                          <a:effectLst/>
                          <a:latin typeface="FrutigerNext LT Regular" pitchFamily="34" charset="0"/>
                          <a:ea typeface="华文细黑" pitchFamily="2" charset="-122"/>
                        </a:rPr>
                        <a:t>3.</a:t>
                      </a:r>
                      <a:r>
                        <a:rPr kumimoji="0" lang="zh-CN" altLang="en-US" sz="1500" b="0" i="0" u="none" strike="noStrike" cap="none" normalizeH="0" baseline="0">
                          <a:ln>
                            <a:noFill/>
                          </a:ln>
                          <a:solidFill>
                            <a:schemeClr val="tx1"/>
                          </a:solidFill>
                          <a:effectLst/>
                          <a:latin typeface="FrutigerNext LT Regular" pitchFamily="34" charset="0"/>
                          <a:ea typeface="华文细黑" pitchFamily="2" charset="-122"/>
                        </a:rPr>
                        <a:t>升级失败自动回滚</a:t>
                      </a:r>
                    </a:p>
                  </a:txBody>
                  <a:tcPr marL="78191" marR="78191" marT="41468" marB="4146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32"/>
          <p:cNvGrpSpPr>
            <a:grpSpLocks/>
          </p:cNvGrpSpPr>
          <p:nvPr/>
        </p:nvGrpSpPr>
        <p:grpSpPr bwMode="auto">
          <a:xfrm>
            <a:off x="2433950" y="2102049"/>
            <a:ext cx="2687834" cy="4000695"/>
            <a:chOff x="1655" y="1297"/>
            <a:chExt cx="1756" cy="2191"/>
          </a:xfrm>
        </p:grpSpPr>
        <p:sp>
          <p:nvSpPr>
            <p:cNvPr id="22" name="AutoShape 33"/>
            <p:cNvSpPr>
              <a:spLocks noChangeArrowheads="1"/>
            </p:cNvSpPr>
            <p:nvPr/>
          </p:nvSpPr>
          <p:spPr bwMode="auto">
            <a:xfrm>
              <a:off x="1655" y="1297"/>
              <a:ext cx="1756" cy="321"/>
            </a:xfrm>
            <a:prstGeom prst="triangle">
              <a:avLst>
                <a:gd name="adj" fmla="val 50000"/>
              </a:avLst>
            </a:prstGeom>
            <a:gradFill rotWithShape="1">
              <a:gsLst>
                <a:gs pos="0">
                  <a:srgbClr val="3399FF"/>
                </a:gs>
                <a:gs pos="100000">
                  <a:srgbClr val="EAEAEA"/>
                </a:gs>
              </a:gsLst>
              <a:lin ang="5400000" scaled="1"/>
            </a:gradFill>
            <a:ln w="19050">
              <a:solidFill>
                <a:schemeClr val="tx1"/>
              </a:solidFill>
              <a:miter lim="800000"/>
              <a:headEnd/>
              <a:tailEnd/>
            </a:ln>
          </p:spPr>
          <p:txBody>
            <a:bodyPr lIns="0" tIns="0" rIns="0" bIns="0" anchor="ctr">
              <a:spAutoFit/>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23" name="Text Box 34"/>
            <p:cNvSpPr txBox="1">
              <a:spLocks noChangeArrowheads="1"/>
            </p:cNvSpPr>
            <p:nvPr/>
          </p:nvSpPr>
          <p:spPr bwMode="auto">
            <a:xfrm>
              <a:off x="2244" y="2296"/>
              <a:ext cx="59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zh-CN" altLang="en-US" dirty="0">
                  <a:solidFill>
                    <a:srgbClr val="000000"/>
                  </a:solidFill>
                  <a:latin typeface="华文细黑" charset="0"/>
                  <a:ea typeface="华文细黑" charset="0"/>
                  <a:cs typeface="华文细黑" charset="0"/>
                </a:rPr>
                <a:t>特性</a:t>
              </a:r>
            </a:p>
            <a:p>
              <a:pPr algn="ctr">
                <a:buClr>
                  <a:srgbClr val="777777"/>
                </a:buClr>
                <a:buSzPct val="60000"/>
                <a:buFont typeface="Wingdings" charset="0"/>
                <a:buNone/>
              </a:pPr>
              <a:r>
                <a:rPr kumimoji="0" lang="en-US" altLang="zh-CN" dirty="0">
                  <a:solidFill>
                    <a:srgbClr val="000000"/>
                  </a:solidFill>
                  <a:latin typeface="华文细黑" charset="0"/>
                  <a:ea typeface="华文细黑" charset="0"/>
                  <a:cs typeface="华文细黑" charset="0"/>
                </a:rPr>
                <a:t>Feature</a:t>
              </a:r>
            </a:p>
          </p:txBody>
        </p:sp>
        <p:sp>
          <p:nvSpPr>
            <p:cNvPr id="24" name="Text Box 35"/>
            <p:cNvSpPr txBox="1">
              <a:spLocks noChangeArrowheads="1"/>
            </p:cNvSpPr>
            <p:nvPr/>
          </p:nvSpPr>
          <p:spPr bwMode="auto">
            <a:xfrm>
              <a:off x="2245" y="1661"/>
              <a:ext cx="59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zh-CN" altLang="en-US" dirty="0">
                  <a:solidFill>
                    <a:srgbClr val="000000"/>
                  </a:solidFill>
                  <a:latin typeface="华文细黑" charset="0"/>
                  <a:ea typeface="华文细黑" charset="0"/>
                  <a:cs typeface="华文细黑" charset="0"/>
                </a:rPr>
                <a:t>问题</a:t>
              </a:r>
            </a:p>
            <a:p>
              <a:pPr algn="ctr">
                <a:buClr>
                  <a:srgbClr val="777777"/>
                </a:buClr>
                <a:buSzPct val="60000"/>
                <a:buFont typeface="Wingdings" charset="0"/>
                <a:buNone/>
              </a:pPr>
              <a:r>
                <a:rPr kumimoji="0" lang="en-US" altLang="zh-CN" dirty="0">
                  <a:solidFill>
                    <a:srgbClr val="000000"/>
                  </a:solidFill>
                  <a:latin typeface="华文细黑" charset="0"/>
                  <a:ea typeface="华文细黑" charset="0"/>
                  <a:cs typeface="华文细黑" charset="0"/>
                </a:rPr>
                <a:t>Problem</a:t>
              </a:r>
            </a:p>
          </p:txBody>
        </p:sp>
        <p:sp>
          <p:nvSpPr>
            <p:cNvPr id="25" name="Text Box 36"/>
            <p:cNvSpPr txBox="1">
              <a:spLocks noChangeArrowheads="1"/>
            </p:cNvSpPr>
            <p:nvPr/>
          </p:nvSpPr>
          <p:spPr bwMode="auto">
            <a:xfrm rot="17360273">
              <a:off x="1712" y="2394"/>
              <a:ext cx="58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zh-CN" altLang="en-US" dirty="0">
                  <a:solidFill>
                    <a:srgbClr val="000000"/>
                  </a:solidFill>
                  <a:latin typeface="华文细黑" charset="0"/>
                  <a:ea typeface="华文细黑" charset="0"/>
                  <a:cs typeface="华文细黑" charset="0"/>
                </a:rPr>
                <a:t>系统特性</a:t>
              </a:r>
            </a:p>
          </p:txBody>
        </p:sp>
        <p:sp>
          <p:nvSpPr>
            <p:cNvPr id="26" name="Text Box 37"/>
            <p:cNvSpPr txBox="1">
              <a:spLocks noChangeArrowheads="1"/>
            </p:cNvSpPr>
            <p:nvPr/>
          </p:nvSpPr>
          <p:spPr bwMode="auto">
            <a:xfrm rot="17553369">
              <a:off x="1466" y="3063"/>
              <a:ext cx="58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zh-CN" altLang="en-US" dirty="0">
                  <a:solidFill>
                    <a:srgbClr val="000000"/>
                  </a:solidFill>
                  <a:latin typeface="华文细黑" charset="0"/>
                  <a:ea typeface="华文细黑" charset="0"/>
                  <a:cs typeface="华文细黑" charset="0"/>
                </a:rPr>
                <a:t>系统需求</a:t>
              </a:r>
            </a:p>
          </p:txBody>
        </p:sp>
        <p:sp>
          <p:nvSpPr>
            <p:cNvPr id="27" name="Text Box 38"/>
            <p:cNvSpPr txBox="1">
              <a:spLocks noChangeArrowheads="1"/>
            </p:cNvSpPr>
            <p:nvPr/>
          </p:nvSpPr>
          <p:spPr bwMode="auto">
            <a:xfrm>
              <a:off x="2076" y="3088"/>
              <a:ext cx="42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zh-CN" altLang="en-US" dirty="0">
                  <a:solidFill>
                    <a:srgbClr val="000000"/>
                  </a:solidFill>
                  <a:latin typeface="华文细黑" charset="0"/>
                  <a:ea typeface="华文细黑" charset="0"/>
                  <a:cs typeface="华文细黑" charset="0"/>
                </a:rPr>
                <a:t>功能  需求</a:t>
              </a:r>
              <a:endParaRPr kumimoji="0" lang="en-US" altLang="zh-CN" dirty="0">
                <a:solidFill>
                  <a:srgbClr val="000000"/>
                </a:solidFill>
                <a:latin typeface="华文细黑" charset="0"/>
                <a:ea typeface="华文细黑" charset="0"/>
                <a:cs typeface="华文细黑" charset="0"/>
              </a:endParaRPr>
            </a:p>
          </p:txBody>
        </p:sp>
        <p:sp>
          <p:nvSpPr>
            <p:cNvPr id="28" name="Text Box 39"/>
            <p:cNvSpPr txBox="1">
              <a:spLocks noChangeArrowheads="1"/>
            </p:cNvSpPr>
            <p:nvPr/>
          </p:nvSpPr>
          <p:spPr bwMode="auto">
            <a:xfrm rot="17552567">
              <a:off x="1966" y="1666"/>
              <a:ext cx="58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zh-CN" altLang="en-US" dirty="0">
                  <a:solidFill>
                    <a:srgbClr val="000000"/>
                  </a:solidFill>
                  <a:latin typeface="华文细黑" charset="0"/>
                  <a:ea typeface="华文细黑" charset="0"/>
                  <a:cs typeface="华文细黑" charset="0"/>
                </a:rPr>
                <a:t>客户问题</a:t>
              </a:r>
            </a:p>
          </p:txBody>
        </p:sp>
        <p:sp>
          <p:nvSpPr>
            <p:cNvPr id="29" name="Text Box 40"/>
            <p:cNvSpPr txBox="1">
              <a:spLocks noChangeArrowheads="1"/>
            </p:cNvSpPr>
            <p:nvPr/>
          </p:nvSpPr>
          <p:spPr bwMode="auto">
            <a:xfrm>
              <a:off x="2017" y="3370"/>
              <a:ext cx="104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en-US" altLang="zh-CN" dirty="0">
                  <a:solidFill>
                    <a:srgbClr val="000000"/>
                  </a:solidFill>
                  <a:latin typeface="华文细黑" charset="0"/>
                  <a:ea typeface="华文细黑" charset="0"/>
                  <a:cs typeface="华文细黑" charset="0"/>
                </a:rPr>
                <a:t>Requirements</a:t>
              </a:r>
            </a:p>
          </p:txBody>
        </p:sp>
        <p:sp>
          <p:nvSpPr>
            <p:cNvPr id="30" name="Line 41"/>
            <p:cNvSpPr>
              <a:spLocks noChangeShapeType="1"/>
            </p:cNvSpPr>
            <p:nvPr/>
          </p:nvSpPr>
          <p:spPr bwMode="auto">
            <a:xfrm>
              <a:off x="2218" y="2113"/>
              <a:ext cx="6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200" tIns="39600" rIns="79200" bIns="39600" anchor="ctr" anchorCtr="1"/>
            <a:lstStyle/>
            <a:p>
              <a:endParaRPr lang="zh-CN" altLang="en-US"/>
            </a:p>
          </p:txBody>
        </p:sp>
        <p:sp>
          <p:nvSpPr>
            <p:cNvPr id="31" name="Line 42"/>
            <p:cNvSpPr>
              <a:spLocks noChangeShapeType="1"/>
            </p:cNvSpPr>
            <p:nvPr/>
          </p:nvSpPr>
          <p:spPr bwMode="auto">
            <a:xfrm>
              <a:off x="1949" y="2839"/>
              <a:ext cx="1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200" tIns="39600" rIns="79200" bIns="39600" anchor="ctr" anchorCtr="1"/>
            <a:lstStyle/>
            <a:p>
              <a:endParaRPr lang="zh-CN" altLang="en-US"/>
            </a:p>
          </p:txBody>
        </p:sp>
        <p:sp>
          <p:nvSpPr>
            <p:cNvPr id="32" name="Text Box 43"/>
            <p:cNvSpPr txBox="1">
              <a:spLocks noChangeArrowheads="1"/>
            </p:cNvSpPr>
            <p:nvPr/>
          </p:nvSpPr>
          <p:spPr bwMode="auto">
            <a:xfrm>
              <a:off x="2554" y="3088"/>
              <a:ext cx="42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777777"/>
                </a:buClr>
                <a:buSzPct val="60000"/>
                <a:buFont typeface="Wingdings" charset="0"/>
                <a:buNone/>
              </a:pPr>
              <a:r>
                <a:rPr kumimoji="0" lang="zh-CN" altLang="en-US" dirty="0">
                  <a:solidFill>
                    <a:srgbClr val="000000"/>
                  </a:solidFill>
                  <a:latin typeface="华文细黑" charset="0"/>
                  <a:ea typeface="华文细黑" charset="0"/>
                  <a:cs typeface="华文细黑" charset="0"/>
                </a:rPr>
                <a:t>非功能需求</a:t>
              </a:r>
              <a:endParaRPr kumimoji="0" lang="en-US" altLang="zh-CN" dirty="0">
                <a:solidFill>
                  <a:srgbClr val="000000"/>
                </a:solidFill>
                <a:latin typeface="华文细黑" charset="0"/>
                <a:ea typeface="华文细黑" charset="0"/>
                <a:cs typeface="华文细黑" charset="0"/>
              </a:endParaRPr>
            </a:p>
          </p:txBody>
        </p:sp>
      </p:grpSp>
      <p:sp>
        <p:nvSpPr>
          <p:cNvPr id="18" name="Text Box 5"/>
          <p:cNvSpPr txBox="1">
            <a:spLocks noChangeArrowheads="1"/>
          </p:cNvSpPr>
          <p:nvPr/>
        </p:nvSpPr>
        <p:spPr bwMode="auto">
          <a:xfrm rot="19624453">
            <a:off x="6706943" y="1775341"/>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11</a:t>
            </a:fld>
            <a:endParaRPr lang="zh-CN" altLang="en-US"/>
          </a:p>
        </p:txBody>
      </p:sp>
      <p:sp>
        <p:nvSpPr>
          <p:cNvPr id="2" name="标题 1"/>
          <p:cNvSpPr>
            <a:spLocks noGrp="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中国企业产品研发常见问题</a:t>
            </a:r>
          </a:p>
        </p:txBody>
      </p:sp>
      <p:sp>
        <p:nvSpPr>
          <p:cNvPr id="14" name="Rectangle 3"/>
          <p:cNvSpPr>
            <a:spLocks noChangeArrowheads="1"/>
          </p:cNvSpPr>
          <p:nvPr/>
        </p:nvSpPr>
        <p:spPr bwMode="auto">
          <a:xfrm>
            <a:off x="583739" y="966842"/>
            <a:ext cx="7958924" cy="5013563"/>
          </a:xfrm>
          <a:prstGeom prst="rect">
            <a:avLst/>
          </a:prstGeom>
          <a:noFill/>
          <a:ln w="9525">
            <a:noFill/>
            <a:miter lim="800000"/>
            <a:headEnd/>
            <a:tailEnd/>
          </a:ln>
        </p:spPr>
        <p:txBody>
          <a:bodyPr wrap="square" lIns="80147" tIns="40074" rIns="80147" bIns="40074">
            <a:spAutoFit/>
          </a:bodyPr>
          <a:lstStyle/>
          <a:p>
            <a:pPr marL="300552" indent="-300552">
              <a:lnSpc>
                <a:spcPct val="120000"/>
              </a:lnSpc>
              <a:spcBef>
                <a:spcPts val="526"/>
              </a:spcBef>
              <a:buFont typeface="+mj-lt"/>
              <a:buAutoNum type="arabicPeriod"/>
            </a:pPr>
            <a:r>
              <a:rPr lang="zh-CN" altLang="en-US" sz="2100" dirty="0">
                <a:latin typeface="+mj-ea"/>
                <a:ea typeface="+mj-ea"/>
              </a:rPr>
              <a:t>技术和市场分离，产品开发不是围绕市场成功进行</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交付质量不稳定，频发的售后服务冲击了研发节奏、蚕食利润</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产品开发的进度、质量、成本不可视，不可控，不可预测</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产品开发多基于事件而少基于规划</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研发人力资源的利用率不高</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存在个人英雄式开发情况，成功难以复制，发展受到制约</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研发人员的积极性不高，绩效的评价缺乏有效标准</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知识难以共享，经验和教训难以传承</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研发与其他部门未有效形成合力，阻碍了开发项目的进度和质量</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未有效考虑功能和性能之外的其他需求</a:t>
            </a:r>
            <a:endParaRPr lang="en-US" altLang="zh-CN" sz="2100" dirty="0">
              <a:latin typeface="+mj-ea"/>
              <a:ea typeface="+mj-ea"/>
            </a:endParaRPr>
          </a:p>
          <a:p>
            <a:pPr marL="300552" indent="-300552">
              <a:lnSpc>
                <a:spcPct val="120000"/>
              </a:lnSpc>
              <a:spcBef>
                <a:spcPts val="526"/>
              </a:spcBef>
              <a:buFont typeface="+mj-lt"/>
              <a:buAutoNum type="arabicPeriod"/>
            </a:pPr>
            <a:r>
              <a:rPr lang="zh-CN" altLang="en-US" sz="2100" dirty="0">
                <a:latin typeface="+mj-ea"/>
                <a:ea typeface="+mj-ea"/>
              </a:rPr>
              <a:t>技术开发和产品开发未分离，质量和进度不受控</a:t>
            </a:r>
          </a:p>
        </p:txBody>
      </p:sp>
    </p:spTree>
    <p:extLst>
      <p:ext uri="{BB962C8B-B14F-4D97-AF65-F5344CB8AC3E}">
        <p14:creationId xmlns:p14="http://schemas.microsoft.com/office/powerpoint/2010/main" val="22234887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灯片编号占位符 20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110</a:t>
            </a:fld>
            <a:endParaRPr lang="zh-CN" altLang="en-US"/>
          </a:p>
        </p:txBody>
      </p:sp>
      <p:sp>
        <p:nvSpPr>
          <p:cNvPr id="34817" name="Rectangle 2"/>
          <p:cNvSpPr>
            <a:spLocks noGrp="1" noChangeArrowheads="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需求管理流程</a:t>
            </a:r>
            <a:endParaRPr lang="en-US" altLang="zh-CN" sz="2800">
              <a:solidFill>
                <a:schemeClr val="tx1"/>
              </a:solidFill>
              <a:latin typeface="微软雅黑" pitchFamily="34" charset="-122"/>
              <a:ea typeface="微软雅黑" pitchFamily="34" charset="-122"/>
            </a:endParaRPr>
          </a:p>
        </p:txBody>
      </p:sp>
      <p:sp>
        <p:nvSpPr>
          <p:cNvPr id="91" name="Rectangle 2"/>
          <p:cNvSpPr>
            <a:spLocks noChangeArrowheads="1"/>
          </p:cNvSpPr>
          <p:nvPr/>
        </p:nvSpPr>
        <p:spPr bwMode="auto">
          <a:xfrm>
            <a:off x="8244019" y="1741515"/>
            <a:ext cx="542993" cy="1033811"/>
          </a:xfrm>
          <a:prstGeom prst="rect">
            <a:avLst/>
          </a:prstGeom>
          <a:solidFill>
            <a:srgbClr val="DBDBFF"/>
          </a:solidFill>
          <a:ln w="12700">
            <a:solidFill>
              <a:srgbClr val="000000"/>
            </a:solidFill>
            <a:miter lim="800000"/>
            <a:headEnd/>
            <a:tailEnd/>
          </a:ln>
        </p:spPr>
        <p:txBody>
          <a:bodyPr lIns="80147" tIns="40074" rIns="80147" bIns="40074"/>
          <a:lstStyle/>
          <a:p>
            <a:pPr algn="ctr">
              <a:spcBef>
                <a:spcPct val="0"/>
              </a:spcBef>
            </a:pPr>
            <a:endParaRPr kumimoji="1" lang="en-US" altLang="zh-CN" sz="1100" b="1" dirty="0">
              <a:solidFill>
                <a:srgbClr val="000000"/>
              </a:solidFill>
              <a:latin typeface="宋体" pitchFamily="2" charset="-122"/>
            </a:endParaRPr>
          </a:p>
          <a:p>
            <a:pPr algn="ctr">
              <a:spcBef>
                <a:spcPct val="0"/>
              </a:spcBef>
            </a:pPr>
            <a:endParaRPr kumimoji="1" lang="en-US" altLang="zh-CN" sz="1100" b="1" dirty="0">
              <a:solidFill>
                <a:srgbClr val="000000"/>
              </a:solidFill>
              <a:latin typeface="宋体" pitchFamily="2" charset="-122"/>
            </a:endParaRPr>
          </a:p>
          <a:p>
            <a:pPr algn="ctr">
              <a:spcBef>
                <a:spcPct val="0"/>
              </a:spcBef>
            </a:pPr>
            <a:r>
              <a:rPr kumimoji="1" lang="zh-CN" altLang="en-US" sz="1100" b="1" dirty="0">
                <a:solidFill>
                  <a:srgbClr val="000000"/>
                </a:solidFill>
                <a:latin typeface="宋体" pitchFamily="2" charset="-122"/>
              </a:rPr>
              <a:t>验证需求</a:t>
            </a:r>
          </a:p>
        </p:txBody>
      </p:sp>
      <p:sp>
        <p:nvSpPr>
          <p:cNvPr id="92" name="Rectangle 3"/>
          <p:cNvSpPr>
            <a:spLocks noChangeArrowheads="1"/>
          </p:cNvSpPr>
          <p:nvPr/>
        </p:nvSpPr>
        <p:spPr bwMode="auto">
          <a:xfrm>
            <a:off x="8628234" y="2282897"/>
            <a:ext cx="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endParaRPr kumimoji="1" lang="zh-CN" altLang="zh-CN" sz="1100" dirty="0">
              <a:solidFill>
                <a:srgbClr val="2509F7"/>
              </a:solidFill>
              <a:latin typeface="Times" charset="0"/>
            </a:endParaRPr>
          </a:p>
        </p:txBody>
      </p:sp>
      <p:sp>
        <p:nvSpPr>
          <p:cNvPr id="93" name="Rectangle 4"/>
          <p:cNvSpPr>
            <a:spLocks noChangeArrowheads="1"/>
          </p:cNvSpPr>
          <p:nvPr/>
        </p:nvSpPr>
        <p:spPr bwMode="auto">
          <a:xfrm>
            <a:off x="7543554" y="1740074"/>
            <a:ext cx="571500" cy="1684623"/>
          </a:xfrm>
          <a:prstGeom prst="rect">
            <a:avLst/>
          </a:prstGeom>
          <a:solidFill>
            <a:srgbClr val="BCFFBC"/>
          </a:solidFill>
          <a:ln w="12700">
            <a:solidFill>
              <a:srgbClr val="000000"/>
            </a:solidFill>
            <a:miter lim="800000"/>
            <a:headEnd/>
            <a:tailEnd/>
          </a:ln>
        </p:spPr>
        <p:txBody>
          <a:bodyPr lIns="80147" tIns="40074" rIns="80147" bIns="40074"/>
          <a:lstStyle/>
          <a:p>
            <a:endParaRPr lang="zh-CN" altLang="en-US"/>
          </a:p>
        </p:txBody>
      </p:sp>
      <p:sp>
        <p:nvSpPr>
          <p:cNvPr id="94" name="Rectangle 5"/>
          <p:cNvSpPr>
            <a:spLocks noChangeArrowheads="1"/>
          </p:cNvSpPr>
          <p:nvPr/>
        </p:nvSpPr>
        <p:spPr bwMode="auto">
          <a:xfrm>
            <a:off x="7565269" y="1930134"/>
            <a:ext cx="5642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100" dirty="0">
                <a:solidFill>
                  <a:srgbClr val="000000"/>
                </a:solidFill>
                <a:latin typeface="宋体" pitchFamily="2" charset="-122"/>
              </a:rPr>
              <a:t>需求跟踪</a:t>
            </a:r>
            <a:endParaRPr kumimoji="1" lang="zh-CN" altLang="en-US" sz="1100" dirty="0">
              <a:solidFill>
                <a:srgbClr val="2509F7"/>
              </a:solidFill>
              <a:latin typeface="Times" charset="0"/>
            </a:endParaRPr>
          </a:p>
        </p:txBody>
      </p:sp>
      <p:sp>
        <p:nvSpPr>
          <p:cNvPr id="95" name="Rectangle 6"/>
          <p:cNvSpPr>
            <a:spLocks noChangeArrowheads="1"/>
          </p:cNvSpPr>
          <p:nvPr/>
        </p:nvSpPr>
        <p:spPr bwMode="auto">
          <a:xfrm>
            <a:off x="7565269" y="2295855"/>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100" dirty="0">
                <a:solidFill>
                  <a:srgbClr val="000000"/>
                </a:solidFill>
                <a:latin typeface="宋体" pitchFamily="2" charset="-122"/>
              </a:rPr>
              <a:t>需求变更</a:t>
            </a:r>
          </a:p>
          <a:p>
            <a:pPr algn="ctr">
              <a:spcBef>
                <a:spcPct val="0"/>
              </a:spcBef>
            </a:pPr>
            <a:r>
              <a:rPr kumimoji="1" lang="zh-CN" altLang="en-US" sz="1100" dirty="0">
                <a:solidFill>
                  <a:srgbClr val="000000"/>
                </a:solidFill>
                <a:latin typeface="宋体" pitchFamily="2" charset="-122"/>
              </a:rPr>
              <a:t>控制</a:t>
            </a:r>
            <a:endParaRPr kumimoji="1" lang="zh-CN" altLang="en-US" sz="1100" dirty="0">
              <a:solidFill>
                <a:srgbClr val="2509F7"/>
              </a:solidFill>
              <a:latin typeface="Times" charset="0"/>
            </a:endParaRPr>
          </a:p>
        </p:txBody>
      </p:sp>
      <p:sp>
        <p:nvSpPr>
          <p:cNvPr id="96" name="Rectangle 7"/>
          <p:cNvSpPr>
            <a:spLocks noChangeArrowheads="1"/>
          </p:cNvSpPr>
          <p:nvPr/>
        </p:nvSpPr>
        <p:spPr bwMode="auto">
          <a:xfrm>
            <a:off x="6621772" y="1735755"/>
            <a:ext cx="821323" cy="4155403"/>
          </a:xfrm>
          <a:prstGeom prst="rect">
            <a:avLst/>
          </a:prstGeom>
          <a:solidFill>
            <a:srgbClr val="BCFFBC"/>
          </a:solidFill>
          <a:ln w="12700">
            <a:solidFill>
              <a:srgbClr val="000000"/>
            </a:solidFill>
            <a:miter lim="800000"/>
            <a:headEnd/>
            <a:tailEnd/>
          </a:ln>
        </p:spPr>
        <p:txBody>
          <a:bodyPr lIns="80147" tIns="40074" rIns="80147" bIns="40074"/>
          <a:lstStyle/>
          <a:p>
            <a:endParaRPr lang="zh-CN" altLang="en-US"/>
          </a:p>
        </p:txBody>
      </p:sp>
      <p:sp>
        <p:nvSpPr>
          <p:cNvPr id="97" name="Rectangle 8"/>
          <p:cNvSpPr>
            <a:spLocks noChangeArrowheads="1"/>
          </p:cNvSpPr>
          <p:nvPr/>
        </p:nvSpPr>
        <p:spPr bwMode="auto">
          <a:xfrm>
            <a:off x="6722225" y="1943093"/>
            <a:ext cx="5642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100" b="1" dirty="0">
                <a:solidFill>
                  <a:srgbClr val="000000"/>
                </a:solidFill>
                <a:latin typeface="宋体" pitchFamily="2" charset="-122"/>
              </a:rPr>
              <a:t>需求纳入</a:t>
            </a:r>
            <a:endParaRPr kumimoji="1" lang="zh-CN" altLang="en-US" sz="1100" b="1" dirty="0">
              <a:solidFill>
                <a:srgbClr val="2509F7"/>
              </a:solidFill>
              <a:latin typeface="Times" charset="0"/>
            </a:endParaRPr>
          </a:p>
        </p:txBody>
      </p:sp>
      <p:sp>
        <p:nvSpPr>
          <p:cNvPr id="98" name="Rectangle 9"/>
          <p:cNvSpPr>
            <a:spLocks noChangeArrowheads="1"/>
          </p:cNvSpPr>
          <p:nvPr/>
        </p:nvSpPr>
        <p:spPr bwMode="auto">
          <a:xfrm>
            <a:off x="6693719" y="2195066"/>
            <a:ext cx="634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buFontTx/>
              <a:buChar char="•"/>
            </a:pPr>
            <a:r>
              <a:rPr kumimoji="1" lang="zh-CN" altLang="en-US" sz="1100" b="1" dirty="0">
                <a:solidFill>
                  <a:srgbClr val="000000"/>
                </a:solidFill>
                <a:latin typeface="宋体" pitchFamily="2" charset="-122"/>
              </a:rPr>
              <a:t>商业计划</a:t>
            </a:r>
          </a:p>
          <a:p>
            <a:pPr algn="ctr">
              <a:spcBef>
                <a:spcPct val="0"/>
              </a:spcBef>
            </a:pPr>
            <a:r>
              <a:rPr kumimoji="1" lang="en-US" altLang="zh-CN" sz="1100" b="1" dirty="0">
                <a:solidFill>
                  <a:srgbClr val="000000"/>
                </a:solidFill>
                <a:latin typeface="宋体" pitchFamily="2" charset="-122"/>
              </a:rPr>
              <a:t>/</a:t>
            </a:r>
            <a:r>
              <a:rPr kumimoji="1" lang="zh-CN" altLang="en-US" sz="1100" b="1" dirty="0">
                <a:solidFill>
                  <a:srgbClr val="000000"/>
                </a:solidFill>
                <a:latin typeface="宋体" pitchFamily="2" charset="-122"/>
              </a:rPr>
              <a:t>路标规划</a:t>
            </a:r>
          </a:p>
        </p:txBody>
      </p:sp>
      <p:sp>
        <p:nvSpPr>
          <p:cNvPr id="99" name="Rectangle 10"/>
          <p:cNvSpPr>
            <a:spLocks noChangeArrowheads="1"/>
          </p:cNvSpPr>
          <p:nvPr/>
        </p:nvSpPr>
        <p:spPr bwMode="auto">
          <a:xfrm>
            <a:off x="6661139" y="2710532"/>
            <a:ext cx="7053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100" b="1" dirty="0">
                <a:solidFill>
                  <a:srgbClr val="000000"/>
                </a:solidFill>
                <a:latin typeface="宋体" pitchFamily="2" charset="-122"/>
              </a:rPr>
              <a:t>产品开发</a:t>
            </a:r>
          </a:p>
          <a:p>
            <a:pPr>
              <a:spcBef>
                <a:spcPct val="0"/>
              </a:spcBef>
            </a:pPr>
            <a:r>
              <a:rPr kumimoji="1" lang="zh-CN" altLang="en-US" sz="1100" b="1" dirty="0">
                <a:solidFill>
                  <a:srgbClr val="000000"/>
                </a:solidFill>
                <a:latin typeface="宋体" pitchFamily="2" charset="-122"/>
              </a:rPr>
              <a:t>项目任务书</a:t>
            </a:r>
          </a:p>
        </p:txBody>
      </p:sp>
      <p:sp>
        <p:nvSpPr>
          <p:cNvPr id="100" name="Rectangle 11"/>
          <p:cNvSpPr>
            <a:spLocks noChangeArrowheads="1"/>
          </p:cNvSpPr>
          <p:nvPr/>
        </p:nvSpPr>
        <p:spPr bwMode="auto">
          <a:xfrm>
            <a:off x="6703221" y="3263434"/>
            <a:ext cx="63478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100" b="1" dirty="0">
                <a:solidFill>
                  <a:srgbClr val="000000"/>
                </a:solidFill>
                <a:latin typeface="宋体" pitchFamily="2" charset="-122"/>
              </a:rPr>
              <a:t>产品开发</a:t>
            </a:r>
          </a:p>
          <a:p>
            <a:pPr>
              <a:spcBef>
                <a:spcPct val="0"/>
              </a:spcBef>
            </a:pPr>
            <a:r>
              <a:rPr kumimoji="1" lang="zh-CN" altLang="en-US" sz="1100" b="1" dirty="0">
                <a:solidFill>
                  <a:srgbClr val="000000"/>
                </a:solidFill>
                <a:latin typeface="宋体" pitchFamily="2" charset="-122"/>
              </a:rPr>
              <a:t>项目组的</a:t>
            </a:r>
          </a:p>
          <a:p>
            <a:pPr>
              <a:spcBef>
                <a:spcPct val="0"/>
              </a:spcBef>
            </a:pPr>
            <a:r>
              <a:rPr kumimoji="1" lang="zh-CN" altLang="en-US" sz="1100" b="1" dirty="0">
                <a:solidFill>
                  <a:srgbClr val="000000"/>
                </a:solidFill>
                <a:latin typeface="宋体" pitchFamily="2" charset="-122"/>
              </a:rPr>
              <a:t>需求说明</a:t>
            </a:r>
          </a:p>
          <a:p>
            <a:pPr>
              <a:spcBef>
                <a:spcPct val="0"/>
              </a:spcBef>
            </a:pPr>
            <a:r>
              <a:rPr kumimoji="1" lang="zh-CN" altLang="en-US" sz="1100" b="1" dirty="0">
                <a:solidFill>
                  <a:srgbClr val="000000"/>
                </a:solidFill>
                <a:latin typeface="宋体" pitchFamily="2" charset="-122"/>
              </a:rPr>
              <a:t>书</a:t>
            </a:r>
          </a:p>
        </p:txBody>
      </p:sp>
      <p:sp>
        <p:nvSpPr>
          <p:cNvPr id="101" name="Rectangle 12"/>
          <p:cNvSpPr>
            <a:spLocks noChangeArrowheads="1"/>
          </p:cNvSpPr>
          <p:nvPr/>
        </p:nvSpPr>
        <p:spPr bwMode="auto">
          <a:xfrm>
            <a:off x="6701864" y="4163340"/>
            <a:ext cx="5642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100" b="1" dirty="0">
                <a:solidFill>
                  <a:srgbClr val="000000"/>
                </a:solidFill>
                <a:latin typeface="宋体" pitchFamily="2" charset="-122"/>
              </a:rPr>
              <a:t>开发需求</a:t>
            </a:r>
            <a:endParaRPr kumimoji="1" lang="zh-CN" altLang="en-US" b="1" dirty="0">
              <a:solidFill>
                <a:srgbClr val="2509F7"/>
              </a:solidFill>
              <a:latin typeface="Times" charset="0"/>
            </a:endParaRPr>
          </a:p>
        </p:txBody>
      </p:sp>
      <p:sp>
        <p:nvSpPr>
          <p:cNvPr id="102" name="Rectangle 13"/>
          <p:cNvSpPr>
            <a:spLocks noChangeArrowheads="1"/>
          </p:cNvSpPr>
          <p:nvPr/>
        </p:nvSpPr>
        <p:spPr bwMode="auto">
          <a:xfrm>
            <a:off x="6723584" y="4439791"/>
            <a:ext cx="4937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buFontTx/>
              <a:buChar char="•"/>
            </a:pPr>
            <a:r>
              <a:rPr kumimoji="1" lang="zh-CN" altLang="en-US" sz="1100" b="1" dirty="0">
                <a:solidFill>
                  <a:srgbClr val="000000"/>
                </a:solidFill>
                <a:latin typeface="宋体" pitchFamily="2" charset="-122"/>
              </a:rPr>
              <a:t>新方案</a:t>
            </a:r>
            <a:endParaRPr kumimoji="1" lang="zh-CN" altLang="en-US" sz="1100" b="1" dirty="0">
              <a:solidFill>
                <a:srgbClr val="2509F7"/>
              </a:solidFill>
              <a:latin typeface="Times" charset="0"/>
            </a:endParaRPr>
          </a:p>
        </p:txBody>
      </p:sp>
      <p:sp>
        <p:nvSpPr>
          <p:cNvPr id="103" name="Rectangle 14"/>
          <p:cNvSpPr>
            <a:spLocks noChangeArrowheads="1"/>
          </p:cNvSpPr>
          <p:nvPr/>
        </p:nvSpPr>
        <p:spPr bwMode="auto">
          <a:xfrm>
            <a:off x="6720869" y="4704723"/>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buFontTx/>
              <a:buChar char="•"/>
            </a:pPr>
            <a:r>
              <a:rPr kumimoji="1" lang="zh-CN" altLang="en-US" sz="1100" b="1" dirty="0">
                <a:solidFill>
                  <a:srgbClr val="000000"/>
                </a:solidFill>
                <a:latin typeface="宋体" pitchFamily="2" charset="-122"/>
              </a:rPr>
              <a:t>新产品</a:t>
            </a:r>
            <a:r>
              <a:rPr kumimoji="1" lang="en-US" altLang="zh-CN" sz="1100" b="1" dirty="0">
                <a:solidFill>
                  <a:srgbClr val="000000"/>
                </a:solidFill>
                <a:latin typeface="宋体" pitchFamily="2" charset="-122"/>
              </a:rPr>
              <a:t>/</a:t>
            </a:r>
          </a:p>
          <a:p>
            <a:pPr algn="ctr">
              <a:spcBef>
                <a:spcPct val="0"/>
              </a:spcBef>
            </a:pPr>
            <a:r>
              <a:rPr kumimoji="1" lang="zh-CN" altLang="en-US" sz="1100" b="1" dirty="0">
                <a:solidFill>
                  <a:srgbClr val="000000"/>
                </a:solidFill>
                <a:latin typeface="宋体" pitchFamily="2" charset="-122"/>
              </a:rPr>
              <a:t>新版本</a:t>
            </a:r>
          </a:p>
        </p:txBody>
      </p:sp>
      <p:sp>
        <p:nvSpPr>
          <p:cNvPr id="104" name="Rectangle 15"/>
          <p:cNvSpPr>
            <a:spLocks noChangeArrowheads="1"/>
          </p:cNvSpPr>
          <p:nvPr/>
        </p:nvSpPr>
        <p:spPr bwMode="auto">
          <a:xfrm>
            <a:off x="6739873" y="5143876"/>
            <a:ext cx="63478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100" b="1" dirty="0">
                <a:solidFill>
                  <a:srgbClr val="000000"/>
                </a:solidFill>
                <a:latin typeface="宋体" pitchFamily="2" charset="-122"/>
              </a:rPr>
              <a:t>变更正在</a:t>
            </a:r>
          </a:p>
          <a:p>
            <a:pPr>
              <a:spcBef>
                <a:spcPct val="0"/>
              </a:spcBef>
            </a:pPr>
            <a:r>
              <a:rPr kumimoji="1" lang="zh-CN" altLang="en-US" sz="1100" b="1" dirty="0">
                <a:solidFill>
                  <a:srgbClr val="000000"/>
                </a:solidFill>
                <a:latin typeface="宋体" pitchFamily="2" charset="-122"/>
              </a:rPr>
              <a:t>开发的产</a:t>
            </a:r>
          </a:p>
          <a:p>
            <a:pPr>
              <a:spcBef>
                <a:spcPct val="0"/>
              </a:spcBef>
            </a:pPr>
            <a:r>
              <a:rPr kumimoji="1" lang="zh-CN" altLang="en-US" sz="1100" b="1" dirty="0">
                <a:solidFill>
                  <a:srgbClr val="000000"/>
                </a:solidFill>
                <a:latin typeface="宋体" pitchFamily="2" charset="-122"/>
              </a:rPr>
              <a:t>品</a:t>
            </a:r>
          </a:p>
        </p:txBody>
      </p:sp>
      <p:sp>
        <p:nvSpPr>
          <p:cNvPr id="105" name="Rectangle 16"/>
          <p:cNvSpPr>
            <a:spLocks noChangeArrowheads="1"/>
          </p:cNvSpPr>
          <p:nvPr/>
        </p:nvSpPr>
        <p:spPr bwMode="auto">
          <a:xfrm>
            <a:off x="1639818" y="1673841"/>
            <a:ext cx="855220" cy="2354153"/>
          </a:xfrm>
          <a:prstGeom prst="rect">
            <a:avLst/>
          </a:prstGeom>
          <a:solidFill>
            <a:srgbClr val="FFD8E6"/>
          </a:solidFill>
          <a:ln w="12700">
            <a:solidFill>
              <a:srgbClr val="000000"/>
            </a:solidFill>
            <a:miter lim="800000"/>
            <a:headEnd/>
            <a:tailEnd/>
          </a:ln>
        </p:spPr>
        <p:txBody>
          <a:bodyPr lIns="80147" tIns="40074" rIns="80147" bIns="40074"/>
          <a:lstStyle/>
          <a:p>
            <a:endParaRPr lang="zh-CN" altLang="en-US"/>
          </a:p>
        </p:txBody>
      </p:sp>
      <p:sp>
        <p:nvSpPr>
          <p:cNvPr id="106" name="Rectangle 17"/>
          <p:cNvSpPr>
            <a:spLocks noChangeArrowheads="1"/>
          </p:cNvSpPr>
          <p:nvPr/>
        </p:nvSpPr>
        <p:spPr bwMode="auto">
          <a:xfrm>
            <a:off x="1700906" y="1742953"/>
            <a:ext cx="692497"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40000"/>
              </a:lnSpc>
              <a:spcBef>
                <a:spcPct val="0"/>
              </a:spcBef>
            </a:pPr>
            <a:r>
              <a:rPr kumimoji="1" lang="zh-CN" altLang="en-US" sz="1200" b="1" dirty="0">
                <a:solidFill>
                  <a:srgbClr val="000000"/>
                </a:solidFill>
                <a:latin typeface="宋体" pitchFamily="2" charset="-122"/>
              </a:rPr>
              <a:t>收集需求</a:t>
            </a:r>
          </a:p>
          <a:p>
            <a:pPr>
              <a:lnSpc>
                <a:spcPct val="140000"/>
              </a:lnSpc>
              <a:spcBef>
                <a:spcPct val="0"/>
              </a:spcBef>
              <a:buFontTx/>
              <a:buChar char="•"/>
            </a:pPr>
            <a:r>
              <a:rPr kumimoji="1" lang="zh-CN" altLang="en-US" sz="1200" dirty="0">
                <a:solidFill>
                  <a:srgbClr val="000000"/>
                </a:solidFill>
                <a:latin typeface="宋体" pitchFamily="2" charset="-122"/>
              </a:rPr>
              <a:t>外部需求</a:t>
            </a:r>
          </a:p>
          <a:p>
            <a:pPr>
              <a:lnSpc>
                <a:spcPct val="140000"/>
              </a:lnSpc>
              <a:spcBef>
                <a:spcPct val="0"/>
              </a:spcBef>
              <a:buFontTx/>
              <a:buChar char="•"/>
            </a:pPr>
            <a:r>
              <a:rPr kumimoji="1" lang="zh-CN" altLang="en-US" sz="1200" dirty="0">
                <a:solidFill>
                  <a:srgbClr val="000000"/>
                </a:solidFill>
                <a:latin typeface="宋体" pitchFamily="2" charset="-122"/>
              </a:rPr>
              <a:t>内部需求</a:t>
            </a:r>
          </a:p>
        </p:txBody>
      </p:sp>
      <p:sp>
        <p:nvSpPr>
          <p:cNvPr id="107" name="Rectangle 18"/>
          <p:cNvSpPr>
            <a:spLocks noChangeArrowheads="1"/>
          </p:cNvSpPr>
          <p:nvPr/>
        </p:nvSpPr>
        <p:spPr bwMode="auto">
          <a:xfrm>
            <a:off x="555182" y="1673841"/>
            <a:ext cx="977387" cy="357930"/>
          </a:xfrm>
          <a:prstGeom prst="rect">
            <a:avLst/>
          </a:prstGeom>
          <a:solidFill>
            <a:srgbClr val="FFD8E6"/>
          </a:solidFill>
          <a:ln w="12700">
            <a:solidFill>
              <a:srgbClr val="000000"/>
            </a:solidFill>
            <a:miter lim="800000"/>
            <a:headEnd/>
            <a:tailEnd/>
          </a:ln>
        </p:spPr>
        <p:txBody>
          <a:bodyPr lIns="80147" tIns="40074" rIns="80147" bIns="40074">
            <a:spAutoFit/>
          </a:bodyPr>
          <a:lstStyle/>
          <a:p>
            <a:endParaRPr lang="zh-CN" altLang="en-US"/>
          </a:p>
        </p:txBody>
      </p:sp>
      <p:sp>
        <p:nvSpPr>
          <p:cNvPr id="108" name="Rectangle 19"/>
          <p:cNvSpPr>
            <a:spLocks noChangeArrowheads="1"/>
          </p:cNvSpPr>
          <p:nvPr/>
        </p:nvSpPr>
        <p:spPr bwMode="auto">
          <a:xfrm>
            <a:off x="667859" y="1760232"/>
            <a:ext cx="727610"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Bef>
                <a:spcPct val="0"/>
              </a:spcBef>
            </a:pPr>
            <a:r>
              <a:rPr kumimoji="1" lang="zh-CN" altLang="en-US" sz="1200" b="1" dirty="0">
                <a:solidFill>
                  <a:srgbClr val="000000"/>
                </a:solidFill>
                <a:latin typeface="宋体" pitchFamily="2" charset="-122"/>
              </a:rPr>
              <a:t>外部来源</a:t>
            </a:r>
          </a:p>
          <a:p>
            <a:pPr>
              <a:lnSpc>
                <a:spcPct val="130000"/>
              </a:lnSpc>
              <a:spcBef>
                <a:spcPct val="0"/>
              </a:spcBef>
              <a:buFontTx/>
              <a:buChar char="•"/>
            </a:pPr>
            <a:r>
              <a:rPr kumimoji="1" lang="zh-CN" altLang="en-US" sz="1200" dirty="0">
                <a:solidFill>
                  <a:srgbClr val="000000"/>
                </a:solidFill>
                <a:latin typeface="宋体" pitchFamily="2" charset="-122"/>
              </a:rPr>
              <a:t>客户</a:t>
            </a:r>
          </a:p>
          <a:p>
            <a:pPr>
              <a:lnSpc>
                <a:spcPct val="130000"/>
              </a:lnSpc>
              <a:spcBef>
                <a:spcPct val="0"/>
              </a:spcBef>
              <a:buFontTx/>
              <a:buChar char="•"/>
            </a:pPr>
            <a:r>
              <a:rPr kumimoji="1" lang="zh-CN" altLang="en-US" sz="1200" dirty="0">
                <a:solidFill>
                  <a:srgbClr val="000000"/>
                </a:solidFill>
                <a:latin typeface="宋体" pitchFamily="2" charset="-122"/>
              </a:rPr>
              <a:t>行业分析</a:t>
            </a:r>
          </a:p>
          <a:p>
            <a:pPr>
              <a:lnSpc>
                <a:spcPct val="130000"/>
              </a:lnSpc>
              <a:spcBef>
                <a:spcPct val="0"/>
              </a:spcBef>
              <a:buFontTx/>
              <a:buChar char="•"/>
            </a:pPr>
            <a:r>
              <a:rPr kumimoji="1" lang="zh-CN" altLang="en-US" sz="1200" dirty="0">
                <a:solidFill>
                  <a:srgbClr val="000000"/>
                </a:solidFill>
                <a:latin typeface="宋体" pitchFamily="2" charset="-122"/>
              </a:rPr>
              <a:t>竞争对手</a:t>
            </a:r>
          </a:p>
          <a:p>
            <a:pPr>
              <a:lnSpc>
                <a:spcPct val="130000"/>
              </a:lnSpc>
              <a:spcBef>
                <a:spcPct val="0"/>
              </a:spcBef>
              <a:buFontTx/>
              <a:buChar char="•"/>
            </a:pPr>
            <a:r>
              <a:rPr kumimoji="1" lang="zh-CN" altLang="en-US" sz="1200" dirty="0">
                <a:solidFill>
                  <a:srgbClr val="000000"/>
                </a:solidFill>
                <a:latin typeface="宋体" pitchFamily="2" charset="-122"/>
              </a:rPr>
              <a:t>展览</a:t>
            </a:r>
          </a:p>
          <a:p>
            <a:pPr>
              <a:lnSpc>
                <a:spcPct val="130000"/>
              </a:lnSpc>
              <a:spcBef>
                <a:spcPct val="0"/>
              </a:spcBef>
              <a:buFontTx/>
              <a:buChar char="•"/>
            </a:pPr>
            <a:r>
              <a:rPr kumimoji="1" lang="zh-CN" altLang="en-US" sz="1200" dirty="0">
                <a:solidFill>
                  <a:srgbClr val="000000"/>
                </a:solidFill>
                <a:latin typeface="宋体" pitchFamily="2" charset="-122"/>
              </a:rPr>
              <a:t>杂志</a:t>
            </a:r>
          </a:p>
        </p:txBody>
      </p:sp>
      <p:sp>
        <p:nvSpPr>
          <p:cNvPr id="109" name="Rectangle 20"/>
          <p:cNvSpPr>
            <a:spLocks noChangeArrowheads="1"/>
          </p:cNvSpPr>
          <p:nvPr/>
        </p:nvSpPr>
        <p:spPr bwMode="auto">
          <a:xfrm>
            <a:off x="2564274" y="1673841"/>
            <a:ext cx="602722" cy="2465021"/>
          </a:xfrm>
          <a:prstGeom prst="rect">
            <a:avLst/>
          </a:prstGeom>
          <a:solidFill>
            <a:srgbClr val="C4E9FF"/>
          </a:solidFill>
          <a:ln w="12700">
            <a:solidFill>
              <a:srgbClr val="000000"/>
            </a:solidFill>
            <a:miter lim="800000"/>
            <a:headEnd/>
            <a:tailEnd/>
          </a:ln>
        </p:spPr>
        <p:txBody>
          <a:bodyPr lIns="80147" tIns="40074" rIns="80147" bIns="40074"/>
          <a:lstStyle/>
          <a:p>
            <a:endParaRPr lang="zh-CN" altLang="en-US"/>
          </a:p>
        </p:txBody>
      </p:sp>
      <p:sp>
        <p:nvSpPr>
          <p:cNvPr id="110" name="Rectangle 21"/>
          <p:cNvSpPr>
            <a:spLocks noChangeArrowheads="1"/>
          </p:cNvSpPr>
          <p:nvPr/>
        </p:nvSpPr>
        <p:spPr bwMode="auto">
          <a:xfrm>
            <a:off x="2664723" y="1842304"/>
            <a:ext cx="30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kumimoji="1" lang="zh-CN" altLang="en-US" sz="1200" b="1" dirty="0">
                <a:solidFill>
                  <a:srgbClr val="000000"/>
                </a:solidFill>
                <a:latin typeface="宋体" pitchFamily="2" charset="-122"/>
              </a:rPr>
              <a:t>需求</a:t>
            </a:r>
          </a:p>
          <a:p>
            <a:pPr>
              <a:spcBef>
                <a:spcPct val="0"/>
              </a:spcBef>
            </a:pPr>
            <a:r>
              <a:rPr kumimoji="1" lang="zh-CN" altLang="en-US" sz="1200" b="1" dirty="0">
                <a:solidFill>
                  <a:srgbClr val="000000"/>
                </a:solidFill>
                <a:latin typeface="宋体" pitchFamily="2" charset="-122"/>
              </a:rPr>
              <a:t>过滤</a:t>
            </a:r>
            <a:endParaRPr kumimoji="1" lang="zh-CN" altLang="en-US" sz="1200" b="1" dirty="0">
              <a:solidFill>
                <a:srgbClr val="2509F7"/>
              </a:solidFill>
              <a:latin typeface="Times" charset="0"/>
            </a:endParaRPr>
          </a:p>
        </p:txBody>
      </p:sp>
      <p:sp>
        <p:nvSpPr>
          <p:cNvPr id="111" name="Rectangle 22"/>
          <p:cNvSpPr>
            <a:spLocks noChangeArrowheads="1"/>
          </p:cNvSpPr>
          <p:nvPr/>
        </p:nvSpPr>
        <p:spPr bwMode="auto">
          <a:xfrm>
            <a:off x="2617212" y="2426882"/>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200" b="1" dirty="0">
                <a:solidFill>
                  <a:srgbClr val="000000"/>
                </a:solidFill>
                <a:latin typeface="宋体" pitchFamily="2" charset="-122"/>
              </a:rPr>
              <a:t>解释</a:t>
            </a:r>
            <a:endParaRPr kumimoji="1" lang="zh-CN" altLang="en-US" sz="1200" b="1" dirty="0">
              <a:solidFill>
                <a:srgbClr val="2509F7"/>
              </a:solidFill>
              <a:latin typeface="Times" charset="0"/>
            </a:endParaRPr>
          </a:p>
        </p:txBody>
      </p:sp>
      <p:sp>
        <p:nvSpPr>
          <p:cNvPr id="112" name="Rectangle 23"/>
          <p:cNvSpPr>
            <a:spLocks noChangeArrowheads="1"/>
          </p:cNvSpPr>
          <p:nvPr/>
        </p:nvSpPr>
        <p:spPr bwMode="auto">
          <a:xfrm>
            <a:off x="2617212" y="2965386"/>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200" b="1" dirty="0">
                <a:solidFill>
                  <a:srgbClr val="000000"/>
                </a:solidFill>
                <a:latin typeface="宋体" pitchFamily="2" charset="-122"/>
              </a:rPr>
              <a:t>过滤</a:t>
            </a:r>
            <a:endParaRPr kumimoji="1" lang="zh-CN" altLang="en-US" sz="1200" b="1" dirty="0">
              <a:solidFill>
                <a:srgbClr val="2509F7"/>
              </a:solidFill>
              <a:latin typeface="Times" charset="0"/>
            </a:endParaRPr>
          </a:p>
        </p:txBody>
      </p:sp>
      <p:sp>
        <p:nvSpPr>
          <p:cNvPr id="113" name="Rectangle 24"/>
          <p:cNvSpPr>
            <a:spLocks noChangeArrowheads="1"/>
          </p:cNvSpPr>
          <p:nvPr/>
        </p:nvSpPr>
        <p:spPr bwMode="auto">
          <a:xfrm>
            <a:off x="2617212" y="3521167"/>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200" b="1" dirty="0">
                <a:solidFill>
                  <a:srgbClr val="000000"/>
                </a:solidFill>
                <a:latin typeface="宋体" pitchFamily="2" charset="-122"/>
              </a:rPr>
              <a:t>检视</a:t>
            </a:r>
            <a:endParaRPr kumimoji="1" lang="zh-CN" altLang="en-US" sz="1200" b="1" dirty="0">
              <a:solidFill>
                <a:srgbClr val="2509F7"/>
              </a:solidFill>
              <a:latin typeface="Times" charset="0"/>
            </a:endParaRPr>
          </a:p>
        </p:txBody>
      </p:sp>
      <p:sp>
        <p:nvSpPr>
          <p:cNvPr id="114" name="Rectangle 25"/>
          <p:cNvSpPr>
            <a:spLocks noChangeArrowheads="1"/>
          </p:cNvSpPr>
          <p:nvPr/>
        </p:nvSpPr>
        <p:spPr bwMode="auto">
          <a:xfrm>
            <a:off x="3198202" y="1673841"/>
            <a:ext cx="589147" cy="2466461"/>
          </a:xfrm>
          <a:prstGeom prst="rect">
            <a:avLst/>
          </a:prstGeom>
          <a:solidFill>
            <a:srgbClr val="C4E9FF"/>
          </a:solidFill>
          <a:ln w="12700">
            <a:solidFill>
              <a:srgbClr val="000000"/>
            </a:solidFill>
            <a:miter lim="800000"/>
            <a:headEnd/>
            <a:tailEnd/>
          </a:ln>
        </p:spPr>
        <p:txBody>
          <a:bodyPr lIns="80147" tIns="40074" rIns="80147" bIns="40074"/>
          <a:lstStyle/>
          <a:p>
            <a:endParaRPr lang="zh-CN" altLang="en-US"/>
          </a:p>
        </p:txBody>
      </p:sp>
      <p:sp>
        <p:nvSpPr>
          <p:cNvPr id="115" name="Rectangle 26"/>
          <p:cNvSpPr>
            <a:spLocks noChangeArrowheads="1"/>
          </p:cNvSpPr>
          <p:nvPr/>
        </p:nvSpPr>
        <p:spPr bwMode="auto">
          <a:xfrm>
            <a:off x="3306817" y="1842304"/>
            <a:ext cx="30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kumimoji="1" lang="zh-CN" altLang="en-US" sz="1200" b="1" dirty="0">
                <a:solidFill>
                  <a:srgbClr val="000000"/>
                </a:solidFill>
                <a:latin typeface="宋体" pitchFamily="2" charset="-122"/>
              </a:rPr>
              <a:t>需求</a:t>
            </a:r>
          </a:p>
          <a:p>
            <a:pPr>
              <a:spcBef>
                <a:spcPct val="0"/>
              </a:spcBef>
            </a:pPr>
            <a:r>
              <a:rPr kumimoji="1" lang="zh-CN" altLang="en-US" sz="1200" b="1" dirty="0">
                <a:solidFill>
                  <a:srgbClr val="000000"/>
                </a:solidFill>
                <a:latin typeface="宋体" pitchFamily="2" charset="-122"/>
              </a:rPr>
              <a:t>分析</a:t>
            </a:r>
            <a:endParaRPr kumimoji="1" lang="zh-CN" altLang="en-US" sz="1200" b="1" dirty="0">
              <a:solidFill>
                <a:srgbClr val="2509F7"/>
              </a:solidFill>
              <a:latin typeface="Times" charset="0"/>
            </a:endParaRPr>
          </a:p>
        </p:txBody>
      </p:sp>
      <p:sp>
        <p:nvSpPr>
          <p:cNvPr id="116" name="Rectangle 27"/>
          <p:cNvSpPr>
            <a:spLocks noChangeArrowheads="1"/>
          </p:cNvSpPr>
          <p:nvPr/>
        </p:nvSpPr>
        <p:spPr bwMode="auto">
          <a:xfrm>
            <a:off x="3289171" y="2441281"/>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200" b="1" dirty="0">
                <a:solidFill>
                  <a:srgbClr val="000000"/>
                </a:solidFill>
                <a:latin typeface="宋体" pitchFamily="2" charset="-122"/>
              </a:rPr>
              <a:t>分类</a:t>
            </a:r>
            <a:endParaRPr kumimoji="1" lang="zh-CN" altLang="en-US" sz="1200" b="1" dirty="0">
              <a:solidFill>
                <a:srgbClr val="2509F7"/>
              </a:solidFill>
              <a:latin typeface="Times" charset="0"/>
            </a:endParaRPr>
          </a:p>
        </p:txBody>
      </p:sp>
      <p:sp>
        <p:nvSpPr>
          <p:cNvPr id="117" name="Rectangle 28"/>
          <p:cNvSpPr>
            <a:spLocks noChangeArrowheads="1"/>
          </p:cNvSpPr>
          <p:nvPr/>
        </p:nvSpPr>
        <p:spPr bwMode="auto">
          <a:xfrm>
            <a:off x="3289171" y="2982664"/>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200" b="1" dirty="0">
                <a:solidFill>
                  <a:srgbClr val="000000"/>
                </a:solidFill>
                <a:latin typeface="宋体" pitchFamily="2" charset="-122"/>
              </a:rPr>
              <a:t>排序</a:t>
            </a:r>
            <a:endParaRPr kumimoji="1" lang="zh-CN" altLang="en-US" sz="1200" b="1" dirty="0">
              <a:solidFill>
                <a:srgbClr val="2509F7"/>
              </a:solidFill>
              <a:latin typeface="Times" charset="0"/>
            </a:endParaRPr>
          </a:p>
        </p:txBody>
      </p:sp>
      <p:sp>
        <p:nvSpPr>
          <p:cNvPr id="119" name="Rectangle 29"/>
          <p:cNvSpPr>
            <a:spLocks noChangeArrowheads="1"/>
          </p:cNvSpPr>
          <p:nvPr/>
        </p:nvSpPr>
        <p:spPr bwMode="auto">
          <a:xfrm>
            <a:off x="3289171" y="3521167"/>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Char char="•"/>
            </a:pPr>
            <a:r>
              <a:rPr kumimoji="1" lang="zh-CN" altLang="en-US" sz="1200" b="1" dirty="0">
                <a:solidFill>
                  <a:srgbClr val="000000"/>
                </a:solidFill>
                <a:latin typeface="宋体" pitchFamily="2" charset="-122"/>
              </a:rPr>
              <a:t>证实</a:t>
            </a:r>
            <a:endParaRPr kumimoji="1" lang="zh-CN" altLang="en-US" sz="1200" b="1" dirty="0">
              <a:solidFill>
                <a:srgbClr val="2509F7"/>
              </a:solidFill>
              <a:latin typeface="Times" charset="0"/>
            </a:endParaRPr>
          </a:p>
        </p:txBody>
      </p:sp>
      <p:sp>
        <p:nvSpPr>
          <p:cNvPr id="187" name="Rectangle 30"/>
          <p:cNvSpPr>
            <a:spLocks noChangeArrowheads="1"/>
          </p:cNvSpPr>
          <p:nvPr/>
        </p:nvSpPr>
        <p:spPr bwMode="auto">
          <a:xfrm>
            <a:off x="8231801" y="1190052"/>
            <a:ext cx="547066" cy="397398"/>
          </a:xfrm>
          <a:prstGeom prst="rect">
            <a:avLst/>
          </a:prstGeom>
          <a:solidFill>
            <a:srgbClr val="DBDBFF"/>
          </a:solidFill>
          <a:ln w="12700">
            <a:solidFill>
              <a:srgbClr val="000000"/>
            </a:solidFill>
            <a:miter lim="800000"/>
            <a:headEnd/>
            <a:tailEnd/>
          </a:ln>
        </p:spPr>
        <p:txBody>
          <a:bodyPr lIns="80147" tIns="40074" rIns="80147" bIns="40074"/>
          <a:lstStyle/>
          <a:p>
            <a:endParaRPr lang="zh-CN" altLang="en-US"/>
          </a:p>
        </p:txBody>
      </p:sp>
      <p:sp>
        <p:nvSpPr>
          <p:cNvPr id="206" name="Rectangle 31"/>
          <p:cNvSpPr>
            <a:spLocks noChangeArrowheads="1"/>
          </p:cNvSpPr>
          <p:nvPr/>
        </p:nvSpPr>
        <p:spPr bwMode="auto">
          <a:xfrm>
            <a:off x="8374338" y="126636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验证</a:t>
            </a:r>
            <a:endParaRPr kumimoji="1" lang="zh-CN" altLang="en-US" sz="2100" b="1" dirty="0">
              <a:solidFill>
                <a:srgbClr val="2509F7"/>
              </a:solidFill>
              <a:latin typeface="Times" charset="0"/>
            </a:endParaRPr>
          </a:p>
        </p:txBody>
      </p:sp>
      <p:sp>
        <p:nvSpPr>
          <p:cNvPr id="207" name="Rectangle 32"/>
          <p:cNvSpPr>
            <a:spLocks noChangeArrowheads="1"/>
          </p:cNvSpPr>
          <p:nvPr/>
        </p:nvSpPr>
        <p:spPr bwMode="auto">
          <a:xfrm>
            <a:off x="6590550" y="1190052"/>
            <a:ext cx="1524503" cy="397398"/>
          </a:xfrm>
          <a:prstGeom prst="rect">
            <a:avLst/>
          </a:prstGeom>
          <a:solidFill>
            <a:srgbClr val="BCFFBC"/>
          </a:solidFill>
          <a:ln w="12700">
            <a:solidFill>
              <a:srgbClr val="000000"/>
            </a:solidFill>
            <a:miter lim="800000"/>
            <a:headEnd/>
            <a:tailEnd/>
          </a:ln>
        </p:spPr>
        <p:txBody>
          <a:bodyPr lIns="80147" tIns="40074" rIns="80147" bIns="40074"/>
          <a:lstStyle/>
          <a:p>
            <a:endParaRPr lang="zh-CN" altLang="en-US"/>
          </a:p>
        </p:txBody>
      </p:sp>
      <p:sp>
        <p:nvSpPr>
          <p:cNvPr id="208" name="Rectangle 33"/>
          <p:cNvSpPr>
            <a:spLocks noChangeArrowheads="1"/>
          </p:cNvSpPr>
          <p:nvPr/>
        </p:nvSpPr>
        <p:spPr bwMode="auto">
          <a:xfrm>
            <a:off x="7113180" y="126636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实现</a:t>
            </a:r>
            <a:endParaRPr kumimoji="1" lang="zh-CN" altLang="en-US" sz="2100" b="1" dirty="0">
              <a:solidFill>
                <a:srgbClr val="2509F7"/>
              </a:solidFill>
              <a:latin typeface="Times" charset="0"/>
            </a:endParaRPr>
          </a:p>
        </p:txBody>
      </p:sp>
      <p:sp>
        <p:nvSpPr>
          <p:cNvPr id="209" name="Rectangle 34"/>
          <p:cNvSpPr>
            <a:spLocks noChangeArrowheads="1"/>
          </p:cNvSpPr>
          <p:nvPr/>
        </p:nvSpPr>
        <p:spPr bwMode="auto">
          <a:xfrm>
            <a:off x="540250" y="1190052"/>
            <a:ext cx="1949346" cy="397398"/>
          </a:xfrm>
          <a:prstGeom prst="rect">
            <a:avLst/>
          </a:prstGeom>
          <a:solidFill>
            <a:srgbClr val="FFD8E6"/>
          </a:solidFill>
          <a:ln w="12700">
            <a:solidFill>
              <a:srgbClr val="000000"/>
            </a:solidFill>
            <a:miter lim="800000"/>
            <a:headEnd/>
            <a:tailEnd/>
          </a:ln>
        </p:spPr>
        <p:txBody>
          <a:bodyPr lIns="80147" tIns="40074" rIns="80147" bIns="40074"/>
          <a:lstStyle/>
          <a:p>
            <a:endParaRPr lang="zh-CN" altLang="en-US"/>
          </a:p>
        </p:txBody>
      </p:sp>
      <p:sp>
        <p:nvSpPr>
          <p:cNvPr id="210" name="Rectangle 35"/>
          <p:cNvSpPr>
            <a:spLocks noChangeArrowheads="1"/>
          </p:cNvSpPr>
          <p:nvPr/>
        </p:nvSpPr>
        <p:spPr bwMode="auto">
          <a:xfrm>
            <a:off x="1576011" y="126636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收集</a:t>
            </a:r>
            <a:endParaRPr kumimoji="1" lang="zh-CN" altLang="en-US" sz="2100" b="1" dirty="0">
              <a:solidFill>
                <a:srgbClr val="2509F7"/>
              </a:solidFill>
              <a:latin typeface="Times" charset="0"/>
            </a:endParaRPr>
          </a:p>
        </p:txBody>
      </p:sp>
      <p:sp>
        <p:nvSpPr>
          <p:cNvPr id="211" name="Rectangle 36"/>
          <p:cNvSpPr>
            <a:spLocks noChangeArrowheads="1"/>
          </p:cNvSpPr>
          <p:nvPr/>
        </p:nvSpPr>
        <p:spPr bwMode="auto">
          <a:xfrm>
            <a:off x="2534393" y="1190052"/>
            <a:ext cx="1204086" cy="397398"/>
          </a:xfrm>
          <a:prstGeom prst="rect">
            <a:avLst/>
          </a:prstGeom>
          <a:solidFill>
            <a:srgbClr val="C4E9FF"/>
          </a:solidFill>
          <a:ln w="12700">
            <a:solidFill>
              <a:srgbClr val="000000"/>
            </a:solidFill>
            <a:miter lim="800000"/>
            <a:headEnd/>
            <a:tailEnd/>
          </a:ln>
        </p:spPr>
        <p:txBody>
          <a:bodyPr lIns="80147" tIns="40074" rIns="80147" bIns="40074"/>
          <a:lstStyle/>
          <a:p>
            <a:endParaRPr lang="zh-CN" altLang="en-US"/>
          </a:p>
        </p:txBody>
      </p:sp>
      <p:sp>
        <p:nvSpPr>
          <p:cNvPr id="212" name="Rectangle 37"/>
          <p:cNvSpPr>
            <a:spLocks noChangeArrowheads="1"/>
          </p:cNvSpPr>
          <p:nvPr/>
        </p:nvSpPr>
        <p:spPr bwMode="auto">
          <a:xfrm>
            <a:off x="3006797" y="126636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分析</a:t>
            </a:r>
            <a:endParaRPr kumimoji="1" lang="zh-CN" altLang="en-US" sz="2100" b="1" dirty="0">
              <a:solidFill>
                <a:srgbClr val="2509F7"/>
              </a:solidFill>
              <a:latin typeface="Times" charset="0"/>
            </a:endParaRPr>
          </a:p>
        </p:txBody>
      </p:sp>
      <p:sp>
        <p:nvSpPr>
          <p:cNvPr id="213" name="Rectangle 38"/>
          <p:cNvSpPr>
            <a:spLocks noChangeArrowheads="1"/>
          </p:cNvSpPr>
          <p:nvPr/>
        </p:nvSpPr>
        <p:spPr bwMode="auto">
          <a:xfrm>
            <a:off x="3803639" y="1190052"/>
            <a:ext cx="2727182" cy="397398"/>
          </a:xfrm>
          <a:prstGeom prst="rect">
            <a:avLst/>
          </a:prstGeom>
          <a:solidFill>
            <a:srgbClr val="FFDEB1"/>
          </a:solidFill>
          <a:ln w="12700">
            <a:solidFill>
              <a:srgbClr val="000000"/>
            </a:solidFill>
            <a:miter lim="800000"/>
            <a:headEnd/>
            <a:tailEnd/>
          </a:ln>
        </p:spPr>
        <p:txBody>
          <a:bodyPr lIns="80147" tIns="40074" rIns="80147" bIns="40074"/>
          <a:lstStyle/>
          <a:p>
            <a:endParaRPr lang="zh-CN" altLang="en-US"/>
          </a:p>
        </p:txBody>
      </p:sp>
      <p:sp>
        <p:nvSpPr>
          <p:cNvPr id="214" name="Rectangle 39"/>
          <p:cNvSpPr>
            <a:spLocks noChangeArrowheads="1"/>
          </p:cNvSpPr>
          <p:nvPr/>
        </p:nvSpPr>
        <p:spPr bwMode="auto">
          <a:xfrm>
            <a:off x="5089175" y="126636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分发</a:t>
            </a:r>
            <a:endParaRPr kumimoji="1" lang="zh-CN" altLang="en-US" sz="2100" b="1" dirty="0">
              <a:solidFill>
                <a:srgbClr val="2509F7"/>
              </a:solidFill>
              <a:latin typeface="Times" charset="0"/>
            </a:endParaRPr>
          </a:p>
        </p:txBody>
      </p:sp>
      <p:sp>
        <p:nvSpPr>
          <p:cNvPr id="215" name="Rectangle 40"/>
          <p:cNvSpPr>
            <a:spLocks noChangeArrowheads="1"/>
          </p:cNvSpPr>
          <p:nvPr/>
        </p:nvSpPr>
        <p:spPr bwMode="auto">
          <a:xfrm>
            <a:off x="4881480" y="1829345"/>
            <a:ext cx="814489" cy="732883"/>
          </a:xfrm>
          <a:prstGeom prst="rect">
            <a:avLst/>
          </a:prstGeom>
          <a:solidFill>
            <a:srgbClr val="FFDEB1"/>
          </a:solidFill>
          <a:ln w="12700">
            <a:solidFill>
              <a:srgbClr val="000000"/>
            </a:solidFill>
            <a:miter lim="800000"/>
            <a:headEnd/>
            <a:tailEnd/>
          </a:ln>
        </p:spPr>
        <p:txBody>
          <a:bodyPr lIns="80147" tIns="40074" rIns="80147" bIns="40074"/>
          <a:lstStyle/>
          <a:p>
            <a:endParaRPr lang="zh-CN" altLang="en-US"/>
          </a:p>
        </p:txBody>
      </p:sp>
      <p:sp>
        <p:nvSpPr>
          <p:cNvPr id="216" name="Rectangle 41"/>
          <p:cNvSpPr>
            <a:spLocks noChangeArrowheads="1"/>
          </p:cNvSpPr>
          <p:nvPr/>
        </p:nvSpPr>
        <p:spPr bwMode="auto">
          <a:xfrm>
            <a:off x="4999581" y="2108675"/>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商业计划</a:t>
            </a:r>
            <a:endParaRPr kumimoji="1" lang="zh-CN" altLang="en-US" sz="2100" b="1" dirty="0">
              <a:solidFill>
                <a:srgbClr val="2509F7"/>
              </a:solidFill>
              <a:latin typeface="Times" charset="0"/>
            </a:endParaRPr>
          </a:p>
        </p:txBody>
      </p:sp>
      <p:sp>
        <p:nvSpPr>
          <p:cNvPr id="217" name="Rectangle 42"/>
          <p:cNvSpPr>
            <a:spLocks noChangeArrowheads="1"/>
          </p:cNvSpPr>
          <p:nvPr/>
        </p:nvSpPr>
        <p:spPr bwMode="auto">
          <a:xfrm>
            <a:off x="4881480" y="2543510"/>
            <a:ext cx="814489" cy="777518"/>
          </a:xfrm>
          <a:prstGeom prst="rect">
            <a:avLst/>
          </a:prstGeom>
          <a:solidFill>
            <a:srgbClr val="FFDEB1"/>
          </a:solidFill>
          <a:ln w="12700">
            <a:solidFill>
              <a:srgbClr val="000000"/>
            </a:solidFill>
            <a:miter lim="800000"/>
            <a:headEnd/>
            <a:tailEnd/>
          </a:ln>
        </p:spPr>
        <p:txBody>
          <a:bodyPr lIns="80147" tIns="40074" rIns="80147" bIns="40074"/>
          <a:lstStyle/>
          <a:p>
            <a:endParaRPr lang="zh-CN" altLang="en-US"/>
          </a:p>
        </p:txBody>
      </p:sp>
      <p:sp>
        <p:nvSpPr>
          <p:cNvPr id="218" name="Rectangle 43"/>
          <p:cNvSpPr>
            <a:spLocks noChangeArrowheads="1"/>
          </p:cNvSpPr>
          <p:nvPr/>
        </p:nvSpPr>
        <p:spPr bwMode="auto">
          <a:xfrm>
            <a:off x="5078315" y="2710532"/>
            <a:ext cx="4616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产品线</a:t>
            </a:r>
            <a:endParaRPr kumimoji="1" lang="zh-CN" altLang="en-US" sz="2100" b="1" dirty="0">
              <a:solidFill>
                <a:srgbClr val="2509F7"/>
              </a:solidFill>
              <a:latin typeface="Times" charset="0"/>
            </a:endParaRPr>
          </a:p>
        </p:txBody>
      </p:sp>
      <p:sp>
        <p:nvSpPr>
          <p:cNvPr id="219" name="Rectangle 44"/>
          <p:cNvSpPr>
            <a:spLocks noChangeArrowheads="1"/>
          </p:cNvSpPr>
          <p:nvPr/>
        </p:nvSpPr>
        <p:spPr bwMode="auto">
          <a:xfrm>
            <a:off x="4999581" y="2961066"/>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路标规划</a:t>
            </a:r>
            <a:endParaRPr kumimoji="1" lang="zh-CN" altLang="en-US" sz="2100" b="1" dirty="0">
              <a:solidFill>
                <a:srgbClr val="2509F7"/>
              </a:solidFill>
              <a:latin typeface="Times" charset="0"/>
            </a:endParaRPr>
          </a:p>
        </p:txBody>
      </p:sp>
      <p:sp>
        <p:nvSpPr>
          <p:cNvPr id="220" name="Rectangle 45"/>
          <p:cNvSpPr>
            <a:spLocks noChangeArrowheads="1"/>
          </p:cNvSpPr>
          <p:nvPr/>
        </p:nvSpPr>
        <p:spPr bwMode="auto">
          <a:xfrm>
            <a:off x="4881480" y="3287912"/>
            <a:ext cx="814489" cy="1087085"/>
          </a:xfrm>
          <a:prstGeom prst="rect">
            <a:avLst/>
          </a:prstGeom>
          <a:solidFill>
            <a:srgbClr val="FFDEB1"/>
          </a:solidFill>
          <a:ln w="12700">
            <a:solidFill>
              <a:srgbClr val="000000"/>
            </a:solidFill>
            <a:miter lim="800000"/>
            <a:headEnd/>
            <a:tailEnd/>
          </a:ln>
        </p:spPr>
        <p:txBody>
          <a:bodyPr lIns="80147" tIns="40074" rIns="80147" bIns="40074"/>
          <a:lstStyle/>
          <a:p>
            <a:endParaRPr lang="zh-CN" altLang="en-US"/>
          </a:p>
        </p:txBody>
      </p:sp>
      <p:sp>
        <p:nvSpPr>
          <p:cNvPr id="221" name="Rectangle 46"/>
          <p:cNvSpPr>
            <a:spLocks noChangeArrowheads="1"/>
          </p:cNvSpPr>
          <p:nvPr/>
        </p:nvSpPr>
        <p:spPr bwMode="auto">
          <a:xfrm>
            <a:off x="5013156" y="3549964"/>
            <a:ext cx="542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pPr>
            <a:r>
              <a:rPr kumimoji="1" lang="zh-CN" altLang="en-US" sz="1200" b="1" dirty="0">
                <a:solidFill>
                  <a:srgbClr val="000000"/>
                </a:solidFill>
                <a:latin typeface="宋体" pitchFamily="2" charset="-122"/>
              </a:rPr>
              <a:t>项目任务书</a:t>
            </a:r>
            <a:endParaRPr kumimoji="1" lang="zh-CN" altLang="en-US" sz="2100" b="1" dirty="0">
              <a:solidFill>
                <a:srgbClr val="2509F7"/>
              </a:solidFill>
              <a:latin typeface="Times" charset="0"/>
            </a:endParaRPr>
          </a:p>
        </p:txBody>
      </p:sp>
      <p:sp>
        <p:nvSpPr>
          <p:cNvPr id="222" name="Rectangle 48"/>
          <p:cNvSpPr>
            <a:spLocks noChangeArrowheads="1"/>
          </p:cNvSpPr>
          <p:nvPr/>
        </p:nvSpPr>
        <p:spPr bwMode="auto">
          <a:xfrm>
            <a:off x="4881480" y="4173418"/>
            <a:ext cx="814489" cy="773199"/>
          </a:xfrm>
          <a:prstGeom prst="rect">
            <a:avLst/>
          </a:prstGeom>
          <a:solidFill>
            <a:srgbClr val="FFDEB1"/>
          </a:solidFill>
          <a:ln w="12700">
            <a:solidFill>
              <a:srgbClr val="000000"/>
            </a:solidFill>
            <a:miter lim="800000"/>
            <a:headEnd/>
            <a:tailEnd/>
          </a:ln>
        </p:spPr>
        <p:txBody>
          <a:bodyPr lIns="80147" tIns="40074" rIns="80147" bIns="40074"/>
          <a:lstStyle/>
          <a:p>
            <a:endParaRPr lang="zh-CN" altLang="en-US"/>
          </a:p>
        </p:txBody>
      </p:sp>
      <p:sp>
        <p:nvSpPr>
          <p:cNvPr id="223" name="Rectangle 49"/>
          <p:cNvSpPr>
            <a:spLocks noChangeArrowheads="1"/>
          </p:cNvSpPr>
          <p:nvPr/>
        </p:nvSpPr>
        <p:spPr bwMode="auto">
          <a:xfrm>
            <a:off x="4999581" y="4349080"/>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在研产品</a:t>
            </a:r>
            <a:endParaRPr kumimoji="1" lang="zh-CN" altLang="en-US" sz="2100" b="1" dirty="0">
              <a:solidFill>
                <a:srgbClr val="2509F7"/>
              </a:solidFill>
              <a:latin typeface="Times" charset="0"/>
            </a:endParaRPr>
          </a:p>
        </p:txBody>
      </p:sp>
      <p:sp>
        <p:nvSpPr>
          <p:cNvPr id="224" name="Rectangle 50"/>
          <p:cNvSpPr>
            <a:spLocks noChangeArrowheads="1"/>
          </p:cNvSpPr>
          <p:nvPr/>
        </p:nvSpPr>
        <p:spPr bwMode="auto">
          <a:xfrm>
            <a:off x="4999581" y="4616892"/>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（变更）</a:t>
            </a:r>
            <a:endParaRPr kumimoji="1" lang="zh-CN" altLang="en-US" sz="2100" b="1" dirty="0">
              <a:solidFill>
                <a:srgbClr val="2509F7"/>
              </a:solidFill>
              <a:latin typeface="Times" charset="0"/>
            </a:endParaRPr>
          </a:p>
        </p:txBody>
      </p:sp>
      <p:sp>
        <p:nvSpPr>
          <p:cNvPr id="225" name="Line 51"/>
          <p:cNvSpPr>
            <a:spLocks noChangeShapeType="1"/>
          </p:cNvSpPr>
          <p:nvPr/>
        </p:nvSpPr>
        <p:spPr bwMode="auto">
          <a:xfrm>
            <a:off x="4814963" y="2205146"/>
            <a:ext cx="36652" cy="14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26" name="Freeform 52"/>
          <p:cNvSpPr>
            <a:spLocks/>
          </p:cNvSpPr>
          <p:nvPr/>
        </p:nvSpPr>
        <p:spPr bwMode="auto">
          <a:xfrm>
            <a:off x="4776954" y="2160510"/>
            <a:ext cx="95024" cy="89271"/>
          </a:xfrm>
          <a:custGeom>
            <a:avLst/>
            <a:gdLst>
              <a:gd name="T0" fmla="*/ 0 w 144"/>
              <a:gd name="T1" fmla="*/ 0 h 95"/>
              <a:gd name="T2" fmla="*/ 111125 w 144"/>
              <a:gd name="T3" fmla="*/ 48694 h 95"/>
              <a:gd name="T4" fmla="*/ 0 w 144"/>
              <a:gd name="T5" fmla="*/ 98425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27" name="Line 53"/>
          <p:cNvSpPr>
            <a:spLocks noChangeShapeType="1"/>
          </p:cNvSpPr>
          <p:nvPr/>
        </p:nvSpPr>
        <p:spPr bwMode="auto">
          <a:xfrm>
            <a:off x="5732621" y="2205146"/>
            <a:ext cx="42082" cy="14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28" name="Freeform 54"/>
          <p:cNvSpPr>
            <a:spLocks/>
          </p:cNvSpPr>
          <p:nvPr/>
        </p:nvSpPr>
        <p:spPr bwMode="auto">
          <a:xfrm>
            <a:off x="5697327" y="2160510"/>
            <a:ext cx="97739" cy="89271"/>
          </a:xfrm>
          <a:custGeom>
            <a:avLst/>
            <a:gdLst>
              <a:gd name="T0" fmla="*/ 0 w 144"/>
              <a:gd name="T1" fmla="*/ 0 h 95"/>
              <a:gd name="T2" fmla="*/ 114300 w 144"/>
              <a:gd name="T3" fmla="*/ 48694 h 95"/>
              <a:gd name="T4" fmla="*/ 0 w 144"/>
              <a:gd name="T5" fmla="*/ 98425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29" name="Line 55"/>
          <p:cNvSpPr>
            <a:spLocks noChangeShapeType="1"/>
          </p:cNvSpPr>
          <p:nvPr/>
        </p:nvSpPr>
        <p:spPr bwMode="auto">
          <a:xfrm>
            <a:off x="4814963" y="2989863"/>
            <a:ext cx="36652" cy="1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30" name="Freeform 56"/>
          <p:cNvSpPr>
            <a:spLocks/>
          </p:cNvSpPr>
          <p:nvPr/>
        </p:nvSpPr>
        <p:spPr bwMode="auto">
          <a:xfrm>
            <a:off x="4776954" y="2945228"/>
            <a:ext cx="95024" cy="89271"/>
          </a:xfrm>
          <a:custGeom>
            <a:avLst/>
            <a:gdLst>
              <a:gd name="T0" fmla="*/ 0 w 144"/>
              <a:gd name="T1" fmla="*/ 0 h 95"/>
              <a:gd name="T2" fmla="*/ 111125 w 144"/>
              <a:gd name="T3" fmla="*/ 48694 h 95"/>
              <a:gd name="T4" fmla="*/ 0 w 144"/>
              <a:gd name="T5" fmla="*/ 98425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31" name="Line 57"/>
          <p:cNvSpPr>
            <a:spLocks noChangeShapeType="1"/>
          </p:cNvSpPr>
          <p:nvPr/>
        </p:nvSpPr>
        <p:spPr bwMode="auto">
          <a:xfrm>
            <a:off x="5732621" y="2989863"/>
            <a:ext cx="42082" cy="1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32" name="Freeform 58"/>
          <p:cNvSpPr>
            <a:spLocks/>
          </p:cNvSpPr>
          <p:nvPr/>
        </p:nvSpPr>
        <p:spPr bwMode="auto">
          <a:xfrm>
            <a:off x="5697327" y="2945228"/>
            <a:ext cx="97739" cy="89271"/>
          </a:xfrm>
          <a:custGeom>
            <a:avLst/>
            <a:gdLst>
              <a:gd name="T0" fmla="*/ 0 w 144"/>
              <a:gd name="T1" fmla="*/ 0 h 95"/>
              <a:gd name="T2" fmla="*/ 114300 w 144"/>
              <a:gd name="T3" fmla="*/ 48694 h 95"/>
              <a:gd name="T4" fmla="*/ 0 w 144"/>
              <a:gd name="T5" fmla="*/ 98425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33" name="Line 59"/>
          <p:cNvSpPr>
            <a:spLocks noChangeShapeType="1"/>
          </p:cNvSpPr>
          <p:nvPr/>
        </p:nvSpPr>
        <p:spPr bwMode="auto">
          <a:xfrm>
            <a:off x="4814963" y="3784659"/>
            <a:ext cx="36652" cy="1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34" name="Freeform 60"/>
          <p:cNvSpPr>
            <a:spLocks/>
          </p:cNvSpPr>
          <p:nvPr/>
        </p:nvSpPr>
        <p:spPr bwMode="auto">
          <a:xfrm>
            <a:off x="4776954" y="3738584"/>
            <a:ext cx="95024" cy="92150"/>
          </a:xfrm>
          <a:custGeom>
            <a:avLst/>
            <a:gdLst>
              <a:gd name="T0" fmla="*/ 0 w 144"/>
              <a:gd name="T1" fmla="*/ 0 h 95"/>
              <a:gd name="T2" fmla="*/ 111125 w 144"/>
              <a:gd name="T3" fmla="*/ 49196 h 95"/>
              <a:gd name="T4" fmla="*/ 0 w 144"/>
              <a:gd name="T5" fmla="*/ 101600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6"/>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35" name="Line 61"/>
          <p:cNvSpPr>
            <a:spLocks noChangeShapeType="1"/>
          </p:cNvSpPr>
          <p:nvPr/>
        </p:nvSpPr>
        <p:spPr bwMode="auto">
          <a:xfrm>
            <a:off x="5732621" y="3784659"/>
            <a:ext cx="42082" cy="1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36" name="Freeform 62"/>
          <p:cNvSpPr>
            <a:spLocks/>
          </p:cNvSpPr>
          <p:nvPr/>
        </p:nvSpPr>
        <p:spPr bwMode="auto">
          <a:xfrm>
            <a:off x="5697327" y="3738584"/>
            <a:ext cx="97739" cy="92150"/>
          </a:xfrm>
          <a:custGeom>
            <a:avLst/>
            <a:gdLst>
              <a:gd name="T0" fmla="*/ 0 w 144"/>
              <a:gd name="T1" fmla="*/ 0 h 95"/>
              <a:gd name="T2" fmla="*/ 114300 w 144"/>
              <a:gd name="T3" fmla="*/ 49196 h 95"/>
              <a:gd name="T4" fmla="*/ 0 w 144"/>
              <a:gd name="T5" fmla="*/ 101600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6"/>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37" name="Line 63"/>
          <p:cNvSpPr>
            <a:spLocks noChangeShapeType="1"/>
          </p:cNvSpPr>
          <p:nvPr/>
        </p:nvSpPr>
        <p:spPr bwMode="auto">
          <a:xfrm>
            <a:off x="4814963" y="4569378"/>
            <a:ext cx="36652" cy="14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38" name="Freeform 64"/>
          <p:cNvSpPr>
            <a:spLocks/>
          </p:cNvSpPr>
          <p:nvPr/>
        </p:nvSpPr>
        <p:spPr bwMode="auto">
          <a:xfrm>
            <a:off x="4776954" y="4526182"/>
            <a:ext cx="95024" cy="90710"/>
          </a:xfrm>
          <a:custGeom>
            <a:avLst/>
            <a:gdLst>
              <a:gd name="T0" fmla="*/ 0 w 144"/>
              <a:gd name="T1" fmla="*/ 0 h 95"/>
              <a:gd name="T2" fmla="*/ 111125 w 144"/>
              <a:gd name="T3" fmla="*/ 49480 h 95"/>
              <a:gd name="T4" fmla="*/ 0 w 144"/>
              <a:gd name="T5" fmla="*/ 100012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39" name="Line 65"/>
          <p:cNvSpPr>
            <a:spLocks noChangeShapeType="1"/>
          </p:cNvSpPr>
          <p:nvPr/>
        </p:nvSpPr>
        <p:spPr bwMode="auto">
          <a:xfrm>
            <a:off x="5732621" y="4569378"/>
            <a:ext cx="42082" cy="14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40" name="Freeform 66"/>
          <p:cNvSpPr>
            <a:spLocks/>
          </p:cNvSpPr>
          <p:nvPr/>
        </p:nvSpPr>
        <p:spPr bwMode="auto">
          <a:xfrm>
            <a:off x="5697327" y="4526182"/>
            <a:ext cx="97739" cy="90710"/>
          </a:xfrm>
          <a:custGeom>
            <a:avLst/>
            <a:gdLst>
              <a:gd name="T0" fmla="*/ 0 w 144"/>
              <a:gd name="T1" fmla="*/ 0 h 95"/>
              <a:gd name="T2" fmla="*/ 114300 w 144"/>
              <a:gd name="T3" fmla="*/ 49480 h 95"/>
              <a:gd name="T4" fmla="*/ 0 w 144"/>
              <a:gd name="T5" fmla="*/ 100012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41" name="Freeform 67"/>
          <p:cNvSpPr>
            <a:spLocks/>
          </p:cNvSpPr>
          <p:nvPr/>
        </p:nvSpPr>
        <p:spPr bwMode="auto">
          <a:xfrm>
            <a:off x="3957035" y="2884754"/>
            <a:ext cx="724895" cy="997815"/>
          </a:xfrm>
          <a:custGeom>
            <a:avLst/>
            <a:gdLst>
              <a:gd name="T0" fmla="*/ 0 w 1065"/>
              <a:gd name="T1" fmla="*/ 549017 h 1046"/>
              <a:gd name="T2" fmla="*/ 421077 w 1065"/>
              <a:gd name="T3" fmla="*/ 0 h 1046"/>
              <a:gd name="T4" fmla="*/ 847725 w 1065"/>
              <a:gd name="T5" fmla="*/ 544810 h 1046"/>
              <a:gd name="T6" fmla="*/ 421077 w 1065"/>
              <a:gd name="T7" fmla="*/ 1100137 h 1046"/>
              <a:gd name="T8" fmla="*/ 0 w 1065"/>
              <a:gd name="T9" fmla="*/ 549017 h 10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5" h="1046">
                <a:moveTo>
                  <a:pt x="0" y="522"/>
                </a:moveTo>
                <a:lnTo>
                  <a:pt x="529" y="0"/>
                </a:lnTo>
                <a:lnTo>
                  <a:pt x="1065" y="518"/>
                </a:lnTo>
                <a:lnTo>
                  <a:pt x="529" y="1046"/>
                </a:lnTo>
                <a:lnTo>
                  <a:pt x="0" y="522"/>
                </a:lnTo>
                <a:close/>
              </a:path>
            </a:pathLst>
          </a:custGeom>
          <a:solidFill>
            <a:srgbClr val="FFDEB1"/>
          </a:solidFill>
          <a:ln w="12700">
            <a:solidFill>
              <a:srgbClr val="000000"/>
            </a:solidFill>
            <a:prstDash val="solid"/>
            <a:round/>
            <a:headEnd/>
            <a:tailEnd/>
          </a:ln>
        </p:spPr>
        <p:txBody>
          <a:bodyPr lIns="80147" tIns="40074" rIns="80147" bIns="40074"/>
          <a:lstStyle/>
          <a:p>
            <a:endParaRPr lang="zh-CN" altLang="en-US"/>
          </a:p>
        </p:txBody>
      </p:sp>
      <p:sp>
        <p:nvSpPr>
          <p:cNvPr id="242" name="Rectangle 68"/>
          <p:cNvSpPr>
            <a:spLocks noChangeArrowheads="1"/>
          </p:cNvSpPr>
          <p:nvPr/>
        </p:nvSpPr>
        <p:spPr bwMode="auto">
          <a:xfrm>
            <a:off x="4190521" y="3156885"/>
            <a:ext cx="3077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需求</a:t>
            </a:r>
            <a:endParaRPr kumimoji="1" lang="zh-CN" altLang="en-US" sz="2100" b="1" dirty="0">
              <a:solidFill>
                <a:srgbClr val="2509F7"/>
              </a:solidFill>
              <a:latin typeface="Times" charset="0"/>
            </a:endParaRPr>
          </a:p>
        </p:txBody>
      </p:sp>
      <p:sp>
        <p:nvSpPr>
          <p:cNvPr id="243" name="Rectangle 69"/>
          <p:cNvSpPr>
            <a:spLocks noChangeArrowheads="1"/>
          </p:cNvSpPr>
          <p:nvPr/>
        </p:nvSpPr>
        <p:spPr bwMode="auto">
          <a:xfrm>
            <a:off x="4190521" y="3429017"/>
            <a:ext cx="3077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分发</a:t>
            </a:r>
            <a:endParaRPr kumimoji="1" lang="zh-CN" altLang="en-US" sz="2100" b="1" dirty="0">
              <a:solidFill>
                <a:srgbClr val="2509F7"/>
              </a:solidFill>
              <a:latin typeface="Times" charset="0"/>
            </a:endParaRPr>
          </a:p>
        </p:txBody>
      </p:sp>
      <p:sp>
        <p:nvSpPr>
          <p:cNvPr id="244" name="Line 70"/>
          <p:cNvSpPr>
            <a:spLocks noChangeShapeType="1"/>
          </p:cNvSpPr>
          <p:nvPr/>
        </p:nvSpPr>
        <p:spPr bwMode="auto">
          <a:xfrm>
            <a:off x="3909523" y="3328228"/>
            <a:ext cx="40724" cy="14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45" name="Freeform 71"/>
          <p:cNvSpPr>
            <a:spLocks/>
          </p:cNvSpPr>
          <p:nvPr/>
        </p:nvSpPr>
        <p:spPr bwMode="auto">
          <a:xfrm>
            <a:off x="3872870" y="3342626"/>
            <a:ext cx="96381" cy="89271"/>
          </a:xfrm>
          <a:custGeom>
            <a:avLst/>
            <a:gdLst>
              <a:gd name="T0" fmla="*/ 0 w 144"/>
              <a:gd name="T1" fmla="*/ 0 h 95"/>
              <a:gd name="T2" fmla="*/ 112712 w 144"/>
              <a:gd name="T3" fmla="*/ 48694 h 95"/>
              <a:gd name="T4" fmla="*/ 0 w 144"/>
              <a:gd name="T5" fmla="*/ 98425 h 95"/>
              <a:gd name="T6" fmla="*/ 0 w 144"/>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5">
                <a:moveTo>
                  <a:pt x="0" y="0"/>
                </a:moveTo>
                <a:lnTo>
                  <a:pt x="144"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46" name="Line 72"/>
          <p:cNvSpPr>
            <a:spLocks noChangeShapeType="1"/>
          </p:cNvSpPr>
          <p:nvPr/>
        </p:nvSpPr>
        <p:spPr bwMode="auto">
          <a:xfrm>
            <a:off x="4719939" y="3387261"/>
            <a:ext cx="42082" cy="1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47" name="Freeform 73"/>
          <p:cNvSpPr>
            <a:spLocks/>
          </p:cNvSpPr>
          <p:nvPr/>
        </p:nvSpPr>
        <p:spPr bwMode="auto">
          <a:xfrm>
            <a:off x="4684645" y="3342626"/>
            <a:ext cx="97739" cy="89271"/>
          </a:xfrm>
          <a:custGeom>
            <a:avLst/>
            <a:gdLst>
              <a:gd name="T0" fmla="*/ 0 w 143"/>
              <a:gd name="T1" fmla="*/ 0 h 95"/>
              <a:gd name="T2" fmla="*/ 114300 w 143"/>
              <a:gd name="T3" fmla="*/ 48694 h 95"/>
              <a:gd name="T4" fmla="*/ 0 w 143"/>
              <a:gd name="T5" fmla="*/ 98425 h 95"/>
              <a:gd name="T6" fmla="*/ 0 w 143"/>
              <a:gd name="T7" fmla="*/ 0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95">
                <a:moveTo>
                  <a:pt x="0" y="0"/>
                </a:moveTo>
                <a:lnTo>
                  <a:pt x="143" y="47"/>
                </a:lnTo>
                <a:lnTo>
                  <a:pt x="0" y="95"/>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48" name="Freeform 74"/>
          <p:cNvSpPr>
            <a:spLocks/>
          </p:cNvSpPr>
          <p:nvPr/>
        </p:nvSpPr>
        <p:spPr bwMode="auto">
          <a:xfrm>
            <a:off x="5926741" y="3116569"/>
            <a:ext cx="547066" cy="524105"/>
          </a:xfrm>
          <a:custGeom>
            <a:avLst/>
            <a:gdLst>
              <a:gd name="T0" fmla="*/ 0 w 805"/>
              <a:gd name="T1" fmla="*/ 288925 h 548"/>
              <a:gd name="T2" fmla="*/ 317895 w 805"/>
              <a:gd name="T3" fmla="*/ 0 h 548"/>
              <a:gd name="T4" fmla="*/ 639763 w 805"/>
              <a:gd name="T5" fmla="*/ 287871 h 548"/>
              <a:gd name="T6" fmla="*/ 317895 w 805"/>
              <a:gd name="T7" fmla="*/ 577850 h 548"/>
              <a:gd name="T8" fmla="*/ 0 w 805"/>
              <a:gd name="T9" fmla="*/ 288925 h 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 h="548">
                <a:moveTo>
                  <a:pt x="0" y="274"/>
                </a:moveTo>
                <a:lnTo>
                  <a:pt x="400" y="0"/>
                </a:lnTo>
                <a:lnTo>
                  <a:pt x="805" y="273"/>
                </a:lnTo>
                <a:lnTo>
                  <a:pt x="400" y="548"/>
                </a:lnTo>
                <a:lnTo>
                  <a:pt x="0" y="274"/>
                </a:lnTo>
                <a:close/>
              </a:path>
            </a:pathLst>
          </a:custGeom>
          <a:solidFill>
            <a:srgbClr val="FFDEB1"/>
          </a:solidFill>
          <a:ln w="12700">
            <a:solidFill>
              <a:srgbClr val="000000"/>
            </a:solidFill>
            <a:prstDash val="solid"/>
            <a:round/>
            <a:headEnd/>
            <a:tailEnd/>
          </a:ln>
        </p:spPr>
        <p:txBody>
          <a:bodyPr lIns="80147" tIns="40074" rIns="80147" bIns="40074"/>
          <a:lstStyle/>
          <a:p>
            <a:endParaRPr lang="zh-CN" altLang="en-US"/>
          </a:p>
        </p:txBody>
      </p:sp>
      <p:sp>
        <p:nvSpPr>
          <p:cNvPr id="249" name="Rectangle 75"/>
          <p:cNvSpPr>
            <a:spLocks noChangeArrowheads="1"/>
          </p:cNvSpPr>
          <p:nvPr/>
        </p:nvSpPr>
        <p:spPr bwMode="auto">
          <a:xfrm>
            <a:off x="6073349" y="3285032"/>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kumimoji="1" lang="zh-CN" altLang="en-US" sz="1200" b="1" dirty="0">
                <a:solidFill>
                  <a:srgbClr val="000000"/>
                </a:solidFill>
                <a:latin typeface="宋体" pitchFamily="2" charset="-122"/>
              </a:rPr>
              <a:t>决策</a:t>
            </a:r>
            <a:endParaRPr kumimoji="1" lang="zh-CN" altLang="en-US" sz="2100" b="1" dirty="0">
              <a:solidFill>
                <a:srgbClr val="2509F7"/>
              </a:solidFill>
              <a:latin typeface="Times" charset="0"/>
            </a:endParaRPr>
          </a:p>
        </p:txBody>
      </p:sp>
      <p:sp>
        <p:nvSpPr>
          <p:cNvPr id="250" name="Line 76"/>
          <p:cNvSpPr>
            <a:spLocks noChangeShapeType="1"/>
          </p:cNvSpPr>
          <p:nvPr/>
        </p:nvSpPr>
        <p:spPr bwMode="auto">
          <a:xfrm>
            <a:off x="5857509" y="3394461"/>
            <a:ext cx="21720" cy="14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51" name="Freeform 77"/>
          <p:cNvSpPr>
            <a:spLocks/>
          </p:cNvSpPr>
          <p:nvPr/>
        </p:nvSpPr>
        <p:spPr bwMode="auto">
          <a:xfrm>
            <a:off x="5800495" y="3348385"/>
            <a:ext cx="97739" cy="92150"/>
          </a:xfrm>
          <a:custGeom>
            <a:avLst/>
            <a:gdLst>
              <a:gd name="T0" fmla="*/ 0 w 143"/>
              <a:gd name="T1" fmla="*/ 0 h 94"/>
              <a:gd name="T2" fmla="*/ 114300 w 143"/>
              <a:gd name="T3" fmla="*/ 49719 h 94"/>
              <a:gd name="T4" fmla="*/ 0 w 143"/>
              <a:gd name="T5" fmla="*/ 101600 h 94"/>
              <a:gd name="T6" fmla="*/ 0 w 143"/>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94">
                <a:moveTo>
                  <a:pt x="0" y="0"/>
                </a:moveTo>
                <a:lnTo>
                  <a:pt x="143" y="46"/>
                </a:lnTo>
                <a:lnTo>
                  <a:pt x="0" y="94"/>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52" name="Line 78"/>
          <p:cNvSpPr>
            <a:spLocks noChangeShapeType="1"/>
          </p:cNvSpPr>
          <p:nvPr/>
        </p:nvSpPr>
        <p:spPr bwMode="auto">
          <a:xfrm>
            <a:off x="6400503" y="3394461"/>
            <a:ext cx="24435" cy="14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53" name="Freeform 79"/>
          <p:cNvSpPr>
            <a:spLocks/>
          </p:cNvSpPr>
          <p:nvPr/>
        </p:nvSpPr>
        <p:spPr bwMode="auto">
          <a:xfrm>
            <a:off x="6480593" y="3348385"/>
            <a:ext cx="97739" cy="92150"/>
          </a:xfrm>
          <a:custGeom>
            <a:avLst/>
            <a:gdLst>
              <a:gd name="T0" fmla="*/ 0 w 144"/>
              <a:gd name="T1" fmla="*/ 0 h 94"/>
              <a:gd name="T2" fmla="*/ 114300 w 144"/>
              <a:gd name="T3" fmla="*/ 49719 h 94"/>
              <a:gd name="T4" fmla="*/ 0 w 144"/>
              <a:gd name="T5" fmla="*/ 101600 h 94"/>
              <a:gd name="T6" fmla="*/ 0 w 144"/>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4">
                <a:moveTo>
                  <a:pt x="0" y="0"/>
                </a:moveTo>
                <a:lnTo>
                  <a:pt x="144" y="46"/>
                </a:lnTo>
                <a:lnTo>
                  <a:pt x="0" y="94"/>
                </a:lnTo>
                <a:lnTo>
                  <a:pt x="0" y="0"/>
                </a:lnTo>
                <a:close/>
              </a:path>
            </a:pathLst>
          </a:custGeom>
          <a:solidFill>
            <a:srgbClr val="000000"/>
          </a:solidFill>
          <a:ln w="12700">
            <a:solidFill>
              <a:srgbClr val="000000"/>
            </a:solidFill>
            <a:prstDash val="solid"/>
            <a:round/>
            <a:headEnd/>
            <a:tailEnd/>
          </a:ln>
        </p:spPr>
        <p:txBody>
          <a:bodyPr lIns="80147" tIns="40074" rIns="80147" bIns="40074"/>
          <a:lstStyle/>
          <a:p>
            <a:endParaRPr lang="zh-CN" altLang="en-US"/>
          </a:p>
        </p:txBody>
      </p:sp>
      <p:sp>
        <p:nvSpPr>
          <p:cNvPr id="254" name="Line 80"/>
          <p:cNvSpPr>
            <a:spLocks noChangeShapeType="1"/>
          </p:cNvSpPr>
          <p:nvPr/>
        </p:nvSpPr>
        <p:spPr bwMode="auto">
          <a:xfrm>
            <a:off x="5795066" y="2205146"/>
            <a:ext cx="1357" cy="240886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55" name="Line 81"/>
          <p:cNvSpPr>
            <a:spLocks noChangeShapeType="1"/>
          </p:cNvSpPr>
          <p:nvPr/>
        </p:nvSpPr>
        <p:spPr bwMode="auto">
          <a:xfrm>
            <a:off x="4781026" y="2205146"/>
            <a:ext cx="1358" cy="231815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56" name="Rectangle 82"/>
          <p:cNvSpPr>
            <a:spLocks noChangeArrowheads="1"/>
          </p:cNvSpPr>
          <p:nvPr/>
        </p:nvSpPr>
        <p:spPr bwMode="auto">
          <a:xfrm>
            <a:off x="540250" y="3449174"/>
            <a:ext cx="992319" cy="2296922"/>
          </a:xfrm>
          <a:prstGeom prst="rect">
            <a:avLst/>
          </a:prstGeom>
          <a:noFill/>
          <a:ln>
            <a:noFill/>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p>
            <a:pPr>
              <a:lnSpc>
                <a:spcPct val="120000"/>
              </a:lnSpc>
              <a:spcBef>
                <a:spcPct val="0"/>
              </a:spcBef>
            </a:pPr>
            <a:r>
              <a:rPr kumimoji="1" lang="zh-CN" altLang="en-US" sz="1200" b="1" dirty="0">
                <a:solidFill>
                  <a:srgbClr val="000000"/>
                </a:solidFill>
                <a:latin typeface="宋体" pitchFamily="2" charset="-122"/>
              </a:rPr>
              <a:t>内部来源</a:t>
            </a:r>
          </a:p>
          <a:p>
            <a:pPr>
              <a:lnSpc>
                <a:spcPct val="120000"/>
              </a:lnSpc>
              <a:spcBef>
                <a:spcPct val="0"/>
              </a:spcBef>
              <a:buFontTx/>
              <a:buChar char="•"/>
            </a:pPr>
            <a:r>
              <a:rPr kumimoji="1" lang="zh-CN" altLang="en-US" sz="1200" dirty="0">
                <a:solidFill>
                  <a:srgbClr val="000000"/>
                </a:solidFill>
                <a:latin typeface="宋体" pitchFamily="2" charset="-122"/>
              </a:rPr>
              <a:t>公司管理层</a:t>
            </a:r>
          </a:p>
          <a:p>
            <a:pPr>
              <a:lnSpc>
                <a:spcPct val="120000"/>
              </a:lnSpc>
              <a:spcBef>
                <a:spcPct val="0"/>
              </a:spcBef>
              <a:buFontTx/>
              <a:buChar char="•"/>
            </a:pPr>
            <a:r>
              <a:rPr kumimoji="1" lang="en-US" altLang="zh-CN" sz="1200" dirty="0">
                <a:solidFill>
                  <a:srgbClr val="000000"/>
                </a:solidFill>
                <a:latin typeface="宋体" pitchFamily="2" charset="-122"/>
              </a:rPr>
              <a:t>PDT</a:t>
            </a:r>
          </a:p>
          <a:p>
            <a:pPr>
              <a:lnSpc>
                <a:spcPct val="120000"/>
              </a:lnSpc>
              <a:spcBef>
                <a:spcPct val="0"/>
              </a:spcBef>
              <a:buFontTx/>
              <a:buChar char="•"/>
            </a:pPr>
            <a:r>
              <a:rPr kumimoji="1" lang="en-US" altLang="zh-CN" sz="1200" dirty="0">
                <a:solidFill>
                  <a:srgbClr val="000000"/>
                </a:solidFill>
                <a:latin typeface="宋体" pitchFamily="2" charset="-122"/>
              </a:rPr>
              <a:t>PMT</a:t>
            </a:r>
          </a:p>
          <a:p>
            <a:pPr>
              <a:lnSpc>
                <a:spcPct val="120000"/>
              </a:lnSpc>
              <a:spcBef>
                <a:spcPct val="0"/>
              </a:spcBef>
              <a:buFontTx/>
              <a:buChar char="•"/>
            </a:pPr>
            <a:r>
              <a:rPr kumimoji="1" lang="zh-CN" altLang="en-US" sz="1200" dirty="0">
                <a:solidFill>
                  <a:srgbClr val="000000"/>
                </a:solidFill>
                <a:latin typeface="宋体" pitchFamily="2" charset="-122"/>
              </a:rPr>
              <a:t>售后服务</a:t>
            </a:r>
          </a:p>
          <a:p>
            <a:pPr>
              <a:lnSpc>
                <a:spcPct val="120000"/>
              </a:lnSpc>
              <a:spcBef>
                <a:spcPct val="0"/>
              </a:spcBef>
              <a:buFontTx/>
              <a:buChar char="•"/>
            </a:pPr>
            <a:r>
              <a:rPr kumimoji="1" lang="zh-CN" altLang="en-US" sz="1200" dirty="0">
                <a:solidFill>
                  <a:srgbClr val="000000"/>
                </a:solidFill>
                <a:latin typeface="宋体" pitchFamily="2" charset="-122"/>
              </a:rPr>
              <a:t>预研</a:t>
            </a:r>
          </a:p>
          <a:p>
            <a:pPr>
              <a:lnSpc>
                <a:spcPct val="120000"/>
              </a:lnSpc>
              <a:spcBef>
                <a:spcPct val="0"/>
              </a:spcBef>
              <a:buFontTx/>
              <a:buChar char="•"/>
            </a:pPr>
            <a:r>
              <a:rPr kumimoji="1" lang="zh-CN" altLang="en-US" sz="1200" dirty="0">
                <a:solidFill>
                  <a:srgbClr val="000000"/>
                </a:solidFill>
                <a:latin typeface="宋体" pitchFamily="2" charset="-122"/>
              </a:rPr>
              <a:t>营销</a:t>
            </a:r>
          </a:p>
          <a:p>
            <a:pPr>
              <a:lnSpc>
                <a:spcPct val="120000"/>
              </a:lnSpc>
              <a:spcBef>
                <a:spcPct val="0"/>
              </a:spcBef>
              <a:buFontTx/>
              <a:buChar char="•"/>
            </a:pPr>
            <a:r>
              <a:rPr kumimoji="1" lang="zh-CN" altLang="en-US" sz="1200" dirty="0">
                <a:solidFill>
                  <a:srgbClr val="000000"/>
                </a:solidFill>
                <a:latin typeface="宋体" pitchFamily="2" charset="-122"/>
              </a:rPr>
              <a:t>研发</a:t>
            </a:r>
          </a:p>
          <a:p>
            <a:pPr>
              <a:lnSpc>
                <a:spcPct val="120000"/>
              </a:lnSpc>
              <a:spcBef>
                <a:spcPct val="0"/>
              </a:spcBef>
              <a:buFontTx/>
              <a:buChar char="•"/>
            </a:pPr>
            <a:r>
              <a:rPr kumimoji="1" lang="zh-CN" altLang="en-US" sz="1200" dirty="0">
                <a:solidFill>
                  <a:srgbClr val="000000"/>
                </a:solidFill>
                <a:latin typeface="宋体" pitchFamily="2" charset="-122"/>
              </a:rPr>
              <a:t>其它部门</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灯片编号占位符 20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111</a:t>
            </a:fld>
            <a:endParaRPr lang="zh-CN" altLang="en-US"/>
          </a:p>
        </p:txBody>
      </p:sp>
      <p:sp>
        <p:nvSpPr>
          <p:cNvPr id="3481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客户需求收集的重要工具：</a:t>
            </a:r>
            <a:r>
              <a:rPr lang="en-US" altLang="zh-CN" sz="2800">
                <a:solidFill>
                  <a:schemeClr val="tx1"/>
                </a:solidFill>
                <a:latin typeface="微软雅黑" pitchFamily="34" charset="-122"/>
                <a:ea typeface="微软雅黑" pitchFamily="34" charset="-122"/>
              </a:rPr>
              <a:t> $APPEALS</a:t>
            </a:r>
          </a:p>
        </p:txBody>
      </p:sp>
      <p:sp>
        <p:nvSpPr>
          <p:cNvPr id="278" name="Freeform 3"/>
          <p:cNvSpPr>
            <a:spLocks/>
          </p:cNvSpPr>
          <p:nvPr/>
        </p:nvSpPr>
        <p:spPr bwMode="auto">
          <a:xfrm>
            <a:off x="3623140" y="2971146"/>
            <a:ext cx="1122638" cy="1113004"/>
          </a:xfrm>
          <a:custGeom>
            <a:avLst/>
            <a:gdLst>
              <a:gd name="T0" fmla="*/ 345073 w 1655"/>
              <a:gd name="T1" fmla="*/ 538511 h 1545"/>
              <a:gd name="T2" fmla="*/ 146755 w 1655"/>
              <a:gd name="T3" fmla="*/ 542482 h 1545"/>
              <a:gd name="T4" fmla="*/ 16659 w 1655"/>
              <a:gd name="T5" fmla="*/ 582196 h 1545"/>
              <a:gd name="T6" fmla="*/ 0 w 1655"/>
              <a:gd name="T7" fmla="*/ 619526 h 1545"/>
              <a:gd name="T8" fmla="*/ 147548 w 1655"/>
              <a:gd name="T9" fmla="*/ 685450 h 1545"/>
              <a:gd name="T10" fmla="*/ 345866 w 1655"/>
              <a:gd name="T11" fmla="*/ 683067 h 1545"/>
              <a:gd name="T12" fmla="*/ 387909 w 1655"/>
              <a:gd name="T13" fmla="*/ 706895 h 1545"/>
              <a:gd name="T14" fmla="*/ 394256 w 1655"/>
              <a:gd name="T15" fmla="*/ 738666 h 1545"/>
              <a:gd name="T16" fmla="*/ 241948 w 1655"/>
              <a:gd name="T17" fmla="*/ 899901 h 1545"/>
              <a:gd name="T18" fmla="*/ 181659 w 1655"/>
              <a:gd name="T19" fmla="*/ 1019041 h 1545"/>
              <a:gd name="T20" fmla="*/ 196731 w 1655"/>
              <a:gd name="T21" fmla="*/ 1053988 h 1545"/>
              <a:gd name="T22" fmla="*/ 349039 w 1655"/>
              <a:gd name="T23" fmla="*/ 1003156 h 1545"/>
              <a:gd name="T24" fmla="*/ 487068 w 1655"/>
              <a:gd name="T25" fmla="*/ 867336 h 1545"/>
              <a:gd name="T26" fmla="*/ 552116 w 1655"/>
              <a:gd name="T27" fmla="*/ 852245 h 1545"/>
              <a:gd name="T28" fmla="*/ 578294 w 1655"/>
              <a:gd name="T29" fmla="*/ 900695 h 1545"/>
              <a:gd name="T30" fmla="*/ 578294 w 1655"/>
              <a:gd name="T31" fmla="*/ 1090525 h 1545"/>
              <a:gd name="T32" fmla="*/ 633030 w 1655"/>
              <a:gd name="T33" fmla="*/ 1223167 h 1545"/>
              <a:gd name="T34" fmla="*/ 687766 w 1655"/>
              <a:gd name="T35" fmla="*/ 1212841 h 1545"/>
              <a:gd name="T36" fmla="*/ 731396 w 1655"/>
              <a:gd name="T37" fmla="*/ 1085759 h 1545"/>
              <a:gd name="T38" fmla="*/ 736155 w 1655"/>
              <a:gd name="T39" fmla="*/ 872102 h 1545"/>
              <a:gd name="T40" fmla="*/ 771059 w 1655"/>
              <a:gd name="T41" fmla="*/ 849068 h 1545"/>
              <a:gd name="T42" fmla="*/ 821035 w 1655"/>
              <a:gd name="T43" fmla="*/ 870513 h 1545"/>
              <a:gd name="T44" fmla="*/ 1032045 w 1655"/>
              <a:gd name="T45" fmla="*/ 1047634 h 1545"/>
              <a:gd name="T46" fmla="*/ 1115339 w 1655"/>
              <a:gd name="T47" fmla="*/ 1050017 h 1545"/>
              <a:gd name="T48" fmla="*/ 1126444 w 1655"/>
              <a:gd name="T49" fmla="*/ 994419 h 1545"/>
              <a:gd name="T50" fmla="*/ 1066949 w 1655"/>
              <a:gd name="T51" fmla="*/ 897518 h 1545"/>
              <a:gd name="T52" fmla="*/ 911468 w 1655"/>
              <a:gd name="T53" fmla="*/ 737077 h 1545"/>
              <a:gd name="T54" fmla="*/ 931300 w 1655"/>
              <a:gd name="T55" fmla="*/ 688627 h 1545"/>
              <a:gd name="T56" fmla="*/ 1159762 w 1655"/>
              <a:gd name="T57" fmla="*/ 683067 h 1545"/>
              <a:gd name="T58" fmla="*/ 1295411 w 1655"/>
              <a:gd name="T59" fmla="*/ 648119 h 1545"/>
              <a:gd name="T60" fmla="*/ 1312863 w 1655"/>
              <a:gd name="T61" fmla="*/ 612378 h 1545"/>
              <a:gd name="T62" fmla="*/ 1256541 w 1655"/>
              <a:gd name="T63" fmla="*/ 559162 h 1545"/>
              <a:gd name="T64" fmla="*/ 972550 w 1655"/>
              <a:gd name="T65" fmla="*/ 534540 h 1545"/>
              <a:gd name="T66" fmla="*/ 914641 w 1655"/>
              <a:gd name="T67" fmla="*/ 506740 h 1545"/>
              <a:gd name="T68" fmla="*/ 932886 w 1655"/>
              <a:gd name="T69" fmla="*/ 459879 h 1545"/>
              <a:gd name="T70" fmla="*/ 1072502 w 1655"/>
              <a:gd name="T71" fmla="*/ 325648 h 1545"/>
              <a:gd name="T72" fmla="*/ 1130411 w 1655"/>
              <a:gd name="T73" fmla="*/ 195389 h 1545"/>
              <a:gd name="T74" fmla="*/ 1083608 w 1655"/>
              <a:gd name="T75" fmla="*/ 164413 h 1545"/>
              <a:gd name="T76" fmla="*/ 959064 w 1655"/>
              <a:gd name="T77" fmla="*/ 227160 h 1545"/>
              <a:gd name="T78" fmla="*/ 792477 w 1655"/>
              <a:gd name="T79" fmla="*/ 374893 h 1545"/>
              <a:gd name="T80" fmla="*/ 741708 w 1655"/>
              <a:gd name="T81" fmla="*/ 357419 h 1545"/>
              <a:gd name="T82" fmla="*/ 735362 w 1655"/>
              <a:gd name="T83" fmla="*/ 141379 h 1545"/>
              <a:gd name="T84" fmla="*/ 694112 w 1655"/>
              <a:gd name="T85" fmla="*/ 17474 h 1545"/>
              <a:gd name="T86" fmla="*/ 639376 w 1655"/>
              <a:gd name="T87" fmla="*/ 2383 h 1545"/>
              <a:gd name="T88" fmla="*/ 579088 w 1655"/>
              <a:gd name="T89" fmla="*/ 137408 h 1545"/>
              <a:gd name="T90" fmla="*/ 579088 w 1655"/>
              <a:gd name="T91" fmla="*/ 324854 h 1545"/>
              <a:gd name="T92" fmla="*/ 558463 w 1655"/>
              <a:gd name="T93" fmla="*/ 374098 h 1545"/>
              <a:gd name="T94" fmla="*/ 492621 w 1655"/>
              <a:gd name="T95" fmla="*/ 358213 h 1545"/>
              <a:gd name="T96" fmla="*/ 356972 w 1655"/>
              <a:gd name="T97" fmla="*/ 223982 h 1545"/>
              <a:gd name="T98" fmla="*/ 217356 w 1655"/>
              <a:gd name="T99" fmla="*/ 163618 h 1545"/>
              <a:gd name="T100" fmla="*/ 183246 w 1655"/>
              <a:gd name="T101" fmla="*/ 205714 h 1545"/>
              <a:gd name="T102" fmla="*/ 244327 w 1655"/>
              <a:gd name="T103" fmla="*/ 324854 h 1545"/>
              <a:gd name="T104" fmla="*/ 395049 w 1655"/>
              <a:gd name="T105" fmla="*/ 488472 h 1545"/>
              <a:gd name="T106" fmla="*/ 398222 w 1655"/>
              <a:gd name="T107" fmla="*/ 502769 h 15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55" h="1545">
                <a:moveTo>
                  <a:pt x="502" y="633"/>
                </a:moveTo>
                <a:lnTo>
                  <a:pt x="478" y="662"/>
                </a:lnTo>
                <a:lnTo>
                  <a:pt x="435" y="678"/>
                </a:lnTo>
                <a:lnTo>
                  <a:pt x="434" y="675"/>
                </a:lnTo>
                <a:lnTo>
                  <a:pt x="186" y="683"/>
                </a:lnTo>
                <a:lnTo>
                  <a:pt x="185" y="683"/>
                </a:lnTo>
                <a:lnTo>
                  <a:pt x="135" y="687"/>
                </a:lnTo>
                <a:lnTo>
                  <a:pt x="72" y="704"/>
                </a:lnTo>
                <a:lnTo>
                  <a:pt x="21" y="733"/>
                </a:lnTo>
                <a:lnTo>
                  <a:pt x="5" y="751"/>
                </a:lnTo>
                <a:lnTo>
                  <a:pt x="0" y="775"/>
                </a:lnTo>
                <a:lnTo>
                  <a:pt x="0" y="780"/>
                </a:lnTo>
                <a:lnTo>
                  <a:pt x="19" y="817"/>
                </a:lnTo>
                <a:lnTo>
                  <a:pt x="72" y="843"/>
                </a:lnTo>
                <a:lnTo>
                  <a:pt x="186" y="863"/>
                </a:lnTo>
                <a:lnTo>
                  <a:pt x="189" y="863"/>
                </a:lnTo>
                <a:lnTo>
                  <a:pt x="435" y="860"/>
                </a:lnTo>
                <a:lnTo>
                  <a:pt x="436" y="860"/>
                </a:lnTo>
                <a:lnTo>
                  <a:pt x="454" y="860"/>
                </a:lnTo>
                <a:lnTo>
                  <a:pt x="467" y="864"/>
                </a:lnTo>
                <a:lnTo>
                  <a:pt x="489" y="890"/>
                </a:lnTo>
                <a:lnTo>
                  <a:pt x="493" y="892"/>
                </a:lnTo>
                <a:lnTo>
                  <a:pt x="498" y="910"/>
                </a:lnTo>
                <a:lnTo>
                  <a:pt x="497" y="930"/>
                </a:lnTo>
                <a:lnTo>
                  <a:pt x="474" y="968"/>
                </a:lnTo>
                <a:lnTo>
                  <a:pt x="471" y="968"/>
                </a:lnTo>
                <a:lnTo>
                  <a:pt x="305" y="1133"/>
                </a:lnTo>
                <a:lnTo>
                  <a:pt x="300" y="1138"/>
                </a:lnTo>
                <a:lnTo>
                  <a:pt x="244" y="1229"/>
                </a:lnTo>
                <a:lnTo>
                  <a:pt x="229" y="1283"/>
                </a:lnTo>
                <a:lnTo>
                  <a:pt x="232" y="1305"/>
                </a:lnTo>
                <a:lnTo>
                  <a:pt x="246" y="1325"/>
                </a:lnTo>
                <a:lnTo>
                  <a:pt x="248" y="1327"/>
                </a:lnTo>
                <a:lnTo>
                  <a:pt x="290" y="1342"/>
                </a:lnTo>
                <a:lnTo>
                  <a:pt x="347" y="1325"/>
                </a:lnTo>
                <a:lnTo>
                  <a:pt x="440" y="1263"/>
                </a:lnTo>
                <a:lnTo>
                  <a:pt x="447" y="1263"/>
                </a:lnTo>
                <a:lnTo>
                  <a:pt x="614" y="1096"/>
                </a:lnTo>
                <a:lnTo>
                  <a:pt x="614" y="1092"/>
                </a:lnTo>
                <a:lnTo>
                  <a:pt x="654" y="1070"/>
                </a:lnTo>
                <a:lnTo>
                  <a:pt x="676" y="1067"/>
                </a:lnTo>
                <a:lnTo>
                  <a:pt x="696" y="1073"/>
                </a:lnTo>
                <a:lnTo>
                  <a:pt x="699" y="1075"/>
                </a:lnTo>
                <a:lnTo>
                  <a:pt x="724" y="1098"/>
                </a:lnTo>
                <a:lnTo>
                  <a:pt x="729" y="1134"/>
                </a:lnTo>
                <a:lnTo>
                  <a:pt x="725" y="1138"/>
                </a:lnTo>
                <a:lnTo>
                  <a:pt x="725" y="1369"/>
                </a:lnTo>
                <a:lnTo>
                  <a:pt x="729" y="1373"/>
                </a:lnTo>
                <a:lnTo>
                  <a:pt x="751" y="1477"/>
                </a:lnTo>
                <a:lnTo>
                  <a:pt x="780" y="1525"/>
                </a:lnTo>
                <a:lnTo>
                  <a:pt x="798" y="1540"/>
                </a:lnTo>
                <a:lnTo>
                  <a:pt x="823" y="1545"/>
                </a:lnTo>
                <a:lnTo>
                  <a:pt x="827" y="1545"/>
                </a:lnTo>
                <a:lnTo>
                  <a:pt x="867" y="1527"/>
                </a:lnTo>
                <a:lnTo>
                  <a:pt x="897" y="1477"/>
                </a:lnTo>
                <a:lnTo>
                  <a:pt x="922" y="1372"/>
                </a:lnTo>
                <a:lnTo>
                  <a:pt x="922" y="1367"/>
                </a:lnTo>
                <a:lnTo>
                  <a:pt x="922" y="1134"/>
                </a:lnTo>
                <a:lnTo>
                  <a:pt x="919" y="1133"/>
                </a:lnTo>
                <a:lnTo>
                  <a:pt x="928" y="1098"/>
                </a:lnTo>
                <a:lnTo>
                  <a:pt x="957" y="1075"/>
                </a:lnTo>
                <a:lnTo>
                  <a:pt x="953" y="1073"/>
                </a:lnTo>
                <a:lnTo>
                  <a:pt x="972" y="1069"/>
                </a:lnTo>
                <a:lnTo>
                  <a:pt x="993" y="1070"/>
                </a:lnTo>
                <a:lnTo>
                  <a:pt x="1032" y="1092"/>
                </a:lnTo>
                <a:lnTo>
                  <a:pt x="1035" y="1096"/>
                </a:lnTo>
                <a:lnTo>
                  <a:pt x="1206" y="1260"/>
                </a:lnTo>
                <a:lnTo>
                  <a:pt x="1208" y="1263"/>
                </a:lnTo>
                <a:lnTo>
                  <a:pt x="1301" y="1319"/>
                </a:lnTo>
                <a:lnTo>
                  <a:pt x="1359" y="1335"/>
                </a:lnTo>
                <a:lnTo>
                  <a:pt x="1383" y="1335"/>
                </a:lnTo>
                <a:lnTo>
                  <a:pt x="1406" y="1322"/>
                </a:lnTo>
                <a:lnTo>
                  <a:pt x="1408" y="1319"/>
                </a:lnTo>
                <a:lnTo>
                  <a:pt x="1424" y="1279"/>
                </a:lnTo>
                <a:lnTo>
                  <a:pt x="1420" y="1252"/>
                </a:lnTo>
                <a:lnTo>
                  <a:pt x="1408" y="1224"/>
                </a:lnTo>
                <a:lnTo>
                  <a:pt x="1345" y="1132"/>
                </a:lnTo>
                <a:lnTo>
                  <a:pt x="1345" y="1130"/>
                </a:lnTo>
                <a:lnTo>
                  <a:pt x="1168" y="965"/>
                </a:lnTo>
                <a:lnTo>
                  <a:pt x="1167" y="965"/>
                </a:lnTo>
                <a:lnTo>
                  <a:pt x="1149" y="928"/>
                </a:lnTo>
                <a:lnTo>
                  <a:pt x="1146" y="909"/>
                </a:lnTo>
                <a:lnTo>
                  <a:pt x="1149" y="890"/>
                </a:lnTo>
                <a:lnTo>
                  <a:pt x="1174" y="867"/>
                </a:lnTo>
                <a:lnTo>
                  <a:pt x="1218" y="856"/>
                </a:lnTo>
                <a:lnTo>
                  <a:pt x="1221" y="858"/>
                </a:lnTo>
                <a:lnTo>
                  <a:pt x="1462" y="860"/>
                </a:lnTo>
                <a:lnTo>
                  <a:pt x="1469" y="860"/>
                </a:lnTo>
                <a:lnTo>
                  <a:pt x="1579" y="842"/>
                </a:lnTo>
                <a:lnTo>
                  <a:pt x="1633" y="816"/>
                </a:lnTo>
                <a:lnTo>
                  <a:pt x="1648" y="797"/>
                </a:lnTo>
                <a:lnTo>
                  <a:pt x="1655" y="775"/>
                </a:lnTo>
                <a:lnTo>
                  <a:pt x="1655" y="771"/>
                </a:lnTo>
                <a:lnTo>
                  <a:pt x="1651" y="753"/>
                </a:lnTo>
                <a:lnTo>
                  <a:pt x="1635" y="734"/>
                </a:lnTo>
                <a:lnTo>
                  <a:pt x="1584" y="704"/>
                </a:lnTo>
                <a:lnTo>
                  <a:pt x="1473" y="678"/>
                </a:lnTo>
                <a:lnTo>
                  <a:pt x="1469" y="675"/>
                </a:lnTo>
                <a:lnTo>
                  <a:pt x="1226" y="673"/>
                </a:lnTo>
                <a:lnTo>
                  <a:pt x="1222" y="673"/>
                </a:lnTo>
                <a:lnTo>
                  <a:pt x="1180" y="663"/>
                </a:lnTo>
                <a:lnTo>
                  <a:pt x="1153" y="638"/>
                </a:lnTo>
                <a:lnTo>
                  <a:pt x="1153" y="635"/>
                </a:lnTo>
                <a:lnTo>
                  <a:pt x="1154" y="610"/>
                </a:lnTo>
                <a:lnTo>
                  <a:pt x="1176" y="579"/>
                </a:lnTo>
                <a:lnTo>
                  <a:pt x="1178" y="579"/>
                </a:lnTo>
                <a:lnTo>
                  <a:pt x="1348" y="417"/>
                </a:lnTo>
                <a:lnTo>
                  <a:pt x="1352" y="410"/>
                </a:lnTo>
                <a:lnTo>
                  <a:pt x="1411" y="322"/>
                </a:lnTo>
                <a:lnTo>
                  <a:pt x="1427" y="268"/>
                </a:lnTo>
                <a:lnTo>
                  <a:pt x="1425" y="246"/>
                </a:lnTo>
                <a:lnTo>
                  <a:pt x="1412" y="227"/>
                </a:lnTo>
                <a:lnTo>
                  <a:pt x="1410" y="221"/>
                </a:lnTo>
                <a:lnTo>
                  <a:pt x="1366" y="207"/>
                </a:lnTo>
                <a:lnTo>
                  <a:pt x="1307" y="224"/>
                </a:lnTo>
                <a:lnTo>
                  <a:pt x="1213" y="282"/>
                </a:lnTo>
                <a:lnTo>
                  <a:pt x="1209" y="286"/>
                </a:lnTo>
                <a:lnTo>
                  <a:pt x="1037" y="448"/>
                </a:lnTo>
                <a:lnTo>
                  <a:pt x="1037" y="450"/>
                </a:lnTo>
                <a:lnTo>
                  <a:pt x="999" y="472"/>
                </a:lnTo>
                <a:lnTo>
                  <a:pt x="979" y="476"/>
                </a:lnTo>
                <a:lnTo>
                  <a:pt x="960" y="471"/>
                </a:lnTo>
                <a:lnTo>
                  <a:pt x="935" y="450"/>
                </a:lnTo>
                <a:lnTo>
                  <a:pt x="927" y="409"/>
                </a:lnTo>
                <a:lnTo>
                  <a:pt x="927" y="406"/>
                </a:lnTo>
                <a:lnTo>
                  <a:pt x="927" y="178"/>
                </a:lnTo>
                <a:lnTo>
                  <a:pt x="927" y="174"/>
                </a:lnTo>
                <a:lnTo>
                  <a:pt x="903" y="70"/>
                </a:lnTo>
                <a:lnTo>
                  <a:pt x="875" y="22"/>
                </a:lnTo>
                <a:lnTo>
                  <a:pt x="831" y="0"/>
                </a:lnTo>
                <a:lnTo>
                  <a:pt x="827" y="0"/>
                </a:lnTo>
                <a:lnTo>
                  <a:pt x="806" y="3"/>
                </a:lnTo>
                <a:lnTo>
                  <a:pt x="787" y="18"/>
                </a:lnTo>
                <a:lnTo>
                  <a:pt x="756" y="68"/>
                </a:lnTo>
                <a:lnTo>
                  <a:pt x="730" y="173"/>
                </a:lnTo>
                <a:lnTo>
                  <a:pt x="730" y="177"/>
                </a:lnTo>
                <a:lnTo>
                  <a:pt x="730" y="406"/>
                </a:lnTo>
                <a:lnTo>
                  <a:pt x="730" y="409"/>
                </a:lnTo>
                <a:lnTo>
                  <a:pt x="730" y="427"/>
                </a:lnTo>
                <a:lnTo>
                  <a:pt x="729" y="446"/>
                </a:lnTo>
                <a:lnTo>
                  <a:pt x="704" y="471"/>
                </a:lnTo>
                <a:lnTo>
                  <a:pt x="687" y="476"/>
                </a:lnTo>
                <a:lnTo>
                  <a:pt x="663" y="474"/>
                </a:lnTo>
                <a:lnTo>
                  <a:pt x="621" y="451"/>
                </a:lnTo>
                <a:lnTo>
                  <a:pt x="619" y="450"/>
                </a:lnTo>
                <a:lnTo>
                  <a:pt x="452" y="284"/>
                </a:lnTo>
                <a:lnTo>
                  <a:pt x="450" y="282"/>
                </a:lnTo>
                <a:lnTo>
                  <a:pt x="355" y="223"/>
                </a:lnTo>
                <a:lnTo>
                  <a:pt x="299" y="206"/>
                </a:lnTo>
                <a:lnTo>
                  <a:pt x="274" y="206"/>
                </a:lnTo>
                <a:lnTo>
                  <a:pt x="252" y="217"/>
                </a:lnTo>
                <a:lnTo>
                  <a:pt x="248" y="219"/>
                </a:lnTo>
                <a:lnTo>
                  <a:pt x="231" y="259"/>
                </a:lnTo>
                <a:lnTo>
                  <a:pt x="246" y="314"/>
                </a:lnTo>
                <a:lnTo>
                  <a:pt x="307" y="406"/>
                </a:lnTo>
                <a:lnTo>
                  <a:pt x="308" y="409"/>
                </a:lnTo>
                <a:lnTo>
                  <a:pt x="478" y="578"/>
                </a:lnTo>
                <a:lnTo>
                  <a:pt x="480" y="578"/>
                </a:lnTo>
                <a:lnTo>
                  <a:pt x="498" y="615"/>
                </a:lnTo>
                <a:lnTo>
                  <a:pt x="501" y="635"/>
                </a:lnTo>
                <a:lnTo>
                  <a:pt x="494" y="654"/>
                </a:lnTo>
                <a:lnTo>
                  <a:pt x="502" y="633"/>
                </a:lnTo>
                <a:close/>
              </a:path>
            </a:pathLst>
          </a:custGeom>
          <a:solidFill>
            <a:srgbClr val="99FFFF"/>
          </a:solidFill>
          <a:ln w="11113">
            <a:solidFill>
              <a:srgbClr val="999999"/>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279" name="Line 4"/>
          <p:cNvSpPr>
            <a:spLocks noChangeShapeType="1"/>
          </p:cNvSpPr>
          <p:nvPr/>
        </p:nvSpPr>
        <p:spPr bwMode="auto">
          <a:xfrm>
            <a:off x="4171562" y="3499572"/>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0" name="Line 5"/>
          <p:cNvSpPr>
            <a:spLocks noChangeShapeType="1"/>
          </p:cNvSpPr>
          <p:nvPr/>
        </p:nvSpPr>
        <p:spPr bwMode="auto">
          <a:xfrm>
            <a:off x="4171562" y="3439099"/>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1" name="Line 6"/>
          <p:cNvSpPr>
            <a:spLocks noChangeShapeType="1"/>
          </p:cNvSpPr>
          <p:nvPr/>
        </p:nvSpPr>
        <p:spPr bwMode="auto">
          <a:xfrm>
            <a:off x="4171562" y="3380064"/>
            <a:ext cx="25793" cy="144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2" name="Line 7"/>
          <p:cNvSpPr>
            <a:spLocks noChangeShapeType="1"/>
          </p:cNvSpPr>
          <p:nvPr/>
        </p:nvSpPr>
        <p:spPr bwMode="auto">
          <a:xfrm>
            <a:off x="4171562" y="3321031"/>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3" name="Line 8"/>
          <p:cNvSpPr>
            <a:spLocks noChangeShapeType="1"/>
          </p:cNvSpPr>
          <p:nvPr/>
        </p:nvSpPr>
        <p:spPr bwMode="auto">
          <a:xfrm>
            <a:off x="4171562" y="3261996"/>
            <a:ext cx="25793" cy="144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4" name="Line 9"/>
          <p:cNvSpPr>
            <a:spLocks noChangeShapeType="1"/>
          </p:cNvSpPr>
          <p:nvPr/>
        </p:nvSpPr>
        <p:spPr bwMode="auto">
          <a:xfrm>
            <a:off x="4171562" y="3202963"/>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5" name="Line 10"/>
          <p:cNvSpPr>
            <a:spLocks noChangeShapeType="1"/>
          </p:cNvSpPr>
          <p:nvPr/>
        </p:nvSpPr>
        <p:spPr bwMode="auto">
          <a:xfrm>
            <a:off x="4171562" y="3143929"/>
            <a:ext cx="25793" cy="144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6" name="Line 11"/>
          <p:cNvSpPr>
            <a:spLocks noChangeShapeType="1"/>
          </p:cNvSpPr>
          <p:nvPr/>
        </p:nvSpPr>
        <p:spPr bwMode="auto">
          <a:xfrm>
            <a:off x="4171562" y="3084896"/>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7" name="Line 12"/>
          <p:cNvSpPr>
            <a:spLocks noChangeShapeType="1"/>
          </p:cNvSpPr>
          <p:nvPr/>
        </p:nvSpPr>
        <p:spPr bwMode="auto">
          <a:xfrm>
            <a:off x="4171562" y="3024422"/>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8" name="Line 13"/>
          <p:cNvSpPr>
            <a:spLocks noChangeShapeType="1"/>
          </p:cNvSpPr>
          <p:nvPr/>
        </p:nvSpPr>
        <p:spPr bwMode="auto">
          <a:xfrm>
            <a:off x="4171562" y="2965387"/>
            <a:ext cx="25793" cy="144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89" name="Line 14"/>
          <p:cNvSpPr>
            <a:spLocks noChangeShapeType="1"/>
          </p:cNvSpPr>
          <p:nvPr/>
        </p:nvSpPr>
        <p:spPr bwMode="auto">
          <a:xfrm flipV="1">
            <a:off x="4185137" y="2936591"/>
            <a:ext cx="1358" cy="590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0" name="Line 15"/>
          <p:cNvSpPr>
            <a:spLocks noChangeShapeType="1"/>
          </p:cNvSpPr>
          <p:nvPr/>
        </p:nvSpPr>
        <p:spPr bwMode="auto">
          <a:xfrm>
            <a:off x="4197354" y="3499572"/>
            <a:ext cx="16290"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1" name="Line 16"/>
          <p:cNvSpPr>
            <a:spLocks noChangeShapeType="1"/>
          </p:cNvSpPr>
          <p:nvPr/>
        </p:nvSpPr>
        <p:spPr bwMode="auto">
          <a:xfrm>
            <a:off x="4236721" y="3457816"/>
            <a:ext cx="17648"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2" name="Line 17"/>
          <p:cNvSpPr>
            <a:spLocks noChangeShapeType="1"/>
          </p:cNvSpPr>
          <p:nvPr/>
        </p:nvSpPr>
        <p:spPr bwMode="auto">
          <a:xfrm>
            <a:off x="4277446" y="3414620"/>
            <a:ext cx="19005"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3" name="Line 18"/>
          <p:cNvSpPr>
            <a:spLocks noChangeShapeType="1"/>
          </p:cNvSpPr>
          <p:nvPr/>
        </p:nvSpPr>
        <p:spPr bwMode="auto">
          <a:xfrm>
            <a:off x="4318170" y="3372865"/>
            <a:ext cx="17648" cy="158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4" name="Line 19"/>
          <p:cNvSpPr>
            <a:spLocks noChangeShapeType="1"/>
          </p:cNvSpPr>
          <p:nvPr/>
        </p:nvSpPr>
        <p:spPr bwMode="auto">
          <a:xfrm>
            <a:off x="4360252" y="3331109"/>
            <a:ext cx="16290"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5" name="Line 20"/>
          <p:cNvSpPr>
            <a:spLocks noChangeShapeType="1"/>
          </p:cNvSpPr>
          <p:nvPr/>
        </p:nvSpPr>
        <p:spPr bwMode="auto">
          <a:xfrm>
            <a:off x="4400977" y="3290793"/>
            <a:ext cx="16290"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6" name="Line 21"/>
          <p:cNvSpPr>
            <a:spLocks noChangeShapeType="1"/>
          </p:cNvSpPr>
          <p:nvPr/>
        </p:nvSpPr>
        <p:spPr bwMode="auto">
          <a:xfrm>
            <a:off x="4443058" y="3247598"/>
            <a:ext cx="16290"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7" name="Line 22"/>
          <p:cNvSpPr>
            <a:spLocks noChangeShapeType="1"/>
          </p:cNvSpPr>
          <p:nvPr/>
        </p:nvSpPr>
        <p:spPr bwMode="auto">
          <a:xfrm>
            <a:off x="4485141" y="3204402"/>
            <a:ext cx="13575"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8" name="Line 23"/>
          <p:cNvSpPr>
            <a:spLocks noChangeShapeType="1"/>
          </p:cNvSpPr>
          <p:nvPr/>
        </p:nvSpPr>
        <p:spPr bwMode="auto">
          <a:xfrm>
            <a:off x="4525865" y="3164087"/>
            <a:ext cx="16290"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299" name="Line 24"/>
          <p:cNvSpPr>
            <a:spLocks noChangeShapeType="1"/>
          </p:cNvSpPr>
          <p:nvPr/>
        </p:nvSpPr>
        <p:spPr bwMode="auto">
          <a:xfrm>
            <a:off x="4563875" y="3122331"/>
            <a:ext cx="19005"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0" name="Line 25"/>
          <p:cNvSpPr>
            <a:spLocks noChangeShapeType="1"/>
          </p:cNvSpPr>
          <p:nvPr/>
        </p:nvSpPr>
        <p:spPr bwMode="auto">
          <a:xfrm flipV="1">
            <a:off x="4185137" y="3109373"/>
            <a:ext cx="419462" cy="4175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1" name="Line 26"/>
          <p:cNvSpPr>
            <a:spLocks noChangeShapeType="1"/>
          </p:cNvSpPr>
          <p:nvPr/>
        </p:nvSpPr>
        <p:spPr bwMode="auto">
          <a:xfrm>
            <a:off x="4213645" y="3516850"/>
            <a:ext cx="1357"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2" name="Line 27"/>
          <p:cNvSpPr>
            <a:spLocks noChangeShapeType="1"/>
          </p:cNvSpPr>
          <p:nvPr/>
        </p:nvSpPr>
        <p:spPr bwMode="auto">
          <a:xfrm>
            <a:off x="4274731"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3" name="Line 28"/>
          <p:cNvSpPr>
            <a:spLocks noChangeShapeType="1"/>
          </p:cNvSpPr>
          <p:nvPr/>
        </p:nvSpPr>
        <p:spPr bwMode="auto">
          <a:xfrm>
            <a:off x="4331745"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4" name="Line 29"/>
          <p:cNvSpPr>
            <a:spLocks noChangeShapeType="1"/>
          </p:cNvSpPr>
          <p:nvPr/>
        </p:nvSpPr>
        <p:spPr bwMode="auto">
          <a:xfrm>
            <a:off x="4394189"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5" name="Line 30"/>
          <p:cNvSpPr>
            <a:spLocks noChangeShapeType="1"/>
          </p:cNvSpPr>
          <p:nvPr/>
        </p:nvSpPr>
        <p:spPr bwMode="auto">
          <a:xfrm>
            <a:off x="4449847" y="3516850"/>
            <a:ext cx="2715"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6" name="Line 31"/>
          <p:cNvSpPr>
            <a:spLocks noChangeShapeType="1"/>
          </p:cNvSpPr>
          <p:nvPr/>
        </p:nvSpPr>
        <p:spPr bwMode="auto">
          <a:xfrm>
            <a:off x="4509576" y="3516850"/>
            <a:ext cx="1357"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7" name="Line 32"/>
          <p:cNvSpPr>
            <a:spLocks noChangeShapeType="1"/>
          </p:cNvSpPr>
          <p:nvPr/>
        </p:nvSpPr>
        <p:spPr bwMode="auto">
          <a:xfrm>
            <a:off x="4570662"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8" name="Line 33"/>
          <p:cNvSpPr>
            <a:spLocks noChangeShapeType="1"/>
          </p:cNvSpPr>
          <p:nvPr/>
        </p:nvSpPr>
        <p:spPr bwMode="auto">
          <a:xfrm>
            <a:off x="4629034" y="3516850"/>
            <a:ext cx="2715"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09" name="Line 34"/>
          <p:cNvSpPr>
            <a:spLocks noChangeShapeType="1"/>
          </p:cNvSpPr>
          <p:nvPr/>
        </p:nvSpPr>
        <p:spPr bwMode="auto">
          <a:xfrm>
            <a:off x="4688763" y="3516850"/>
            <a:ext cx="0"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0" name="Line 35"/>
          <p:cNvSpPr>
            <a:spLocks noChangeShapeType="1"/>
          </p:cNvSpPr>
          <p:nvPr/>
        </p:nvSpPr>
        <p:spPr bwMode="auto">
          <a:xfrm>
            <a:off x="4748493" y="3516850"/>
            <a:ext cx="1357"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1" name="Line 36"/>
          <p:cNvSpPr>
            <a:spLocks noChangeShapeType="1"/>
          </p:cNvSpPr>
          <p:nvPr/>
        </p:nvSpPr>
        <p:spPr bwMode="auto">
          <a:xfrm>
            <a:off x="4185137" y="3526928"/>
            <a:ext cx="590505" cy="14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2" name="Line 37"/>
          <p:cNvSpPr>
            <a:spLocks noChangeShapeType="1"/>
          </p:cNvSpPr>
          <p:nvPr/>
        </p:nvSpPr>
        <p:spPr bwMode="auto">
          <a:xfrm flipH="1">
            <a:off x="4197355" y="3541327"/>
            <a:ext cx="17647"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3" name="Line 38"/>
          <p:cNvSpPr>
            <a:spLocks noChangeShapeType="1"/>
          </p:cNvSpPr>
          <p:nvPr/>
        </p:nvSpPr>
        <p:spPr bwMode="auto">
          <a:xfrm flipH="1">
            <a:off x="4238079" y="3583083"/>
            <a:ext cx="19005"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4" name="Line 39"/>
          <p:cNvSpPr>
            <a:spLocks noChangeShapeType="1"/>
          </p:cNvSpPr>
          <p:nvPr/>
        </p:nvSpPr>
        <p:spPr bwMode="auto">
          <a:xfrm flipH="1">
            <a:off x="4278804" y="3623399"/>
            <a:ext cx="17647"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5" name="Line 40"/>
          <p:cNvSpPr>
            <a:spLocks noChangeShapeType="1"/>
          </p:cNvSpPr>
          <p:nvPr/>
        </p:nvSpPr>
        <p:spPr bwMode="auto">
          <a:xfrm flipH="1">
            <a:off x="4319528" y="3666594"/>
            <a:ext cx="19005"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6" name="Line 41"/>
          <p:cNvSpPr>
            <a:spLocks noChangeShapeType="1"/>
          </p:cNvSpPr>
          <p:nvPr/>
        </p:nvSpPr>
        <p:spPr bwMode="auto">
          <a:xfrm flipH="1">
            <a:off x="4361609" y="3708349"/>
            <a:ext cx="17648"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7" name="Line 42"/>
          <p:cNvSpPr>
            <a:spLocks noChangeShapeType="1"/>
          </p:cNvSpPr>
          <p:nvPr/>
        </p:nvSpPr>
        <p:spPr bwMode="auto">
          <a:xfrm flipH="1">
            <a:off x="4400977" y="3748665"/>
            <a:ext cx="20362"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8" name="Line 43"/>
          <p:cNvSpPr>
            <a:spLocks noChangeShapeType="1"/>
          </p:cNvSpPr>
          <p:nvPr/>
        </p:nvSpPr>
        <p:spPr bwMode="auto">
          <a:xfrm flipH="1">
            <a:off x="4443058" y="3791861"/>
            <a:ext cx="17648"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19" name="Line 44"/>
          <p:cNvSpPr>
            <a:spLocks noChangeShapeType="1"/>
          </p:cNvSpPr>
          <p:nvPr/>
        </p:nvSpPr>
        <p:spPr bwMode="auto">
          <a:xfrm flipH="1">
            <a:off x="4485141" y="3833617"/>
            <a:ext cx="17647"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0" name="Line 45"/>
          <p:cNvSpPr>
            <a:spLocks noChangeShapeType="1"/>
          </p:cNvSpPr>
          <p:nvPr/>
        </p:nvSpPr>
        <p:spPr bwMode="auto">
          <a:xfrm flipH="1">
            <a:off x="4525865" y="3873932"/>
            <a:ext cx="16290"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1" name="Line 46"/>
          <p:cNvSpPr>
            <a:spLocks noChangeShapeType="1"/>
          </p:cNvSpPr>
          <p:nvPr/>
        </p:nvSpPr>
        <p:spPr bwMode="auto">
          <a:xfrm flipH="1">
            <a:off x="4566590" y="3917128"/>
            <a:ext cx="17647"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2" name="Line 47"/>
          <p:cNvSpPr>
            <a:spLocks noChangeShapeType="1"/>
          </p:cNvSpPr>
          <p:nvPr/>
        </p:nvSpPr>
        <p:spPr bwMode="auto">
          <a:xfrm>
            <a:off x="4185137" y="3526928"/>
            <a:ext cx="419462" cy="4204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3" name="Line 48"/>
          <p:cNvSpPr>
            <a:spLocks noChangeShapeType="1"/>
          </p:cNvSpPr>
          <p:nvPr/>
        </p:nvSpPr>
        <p:spPr bwMode="auto">
          <a:xfrm flipH="1">
            <a:off x="4171562" y="3557166"/>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4" name="Line 49"/>
          <p:cNvSpPr>
            <a:spLocks noChangeShapeType="1"/>
          </p:cNvSpPr>
          <p:nvPr/>
        </p:nvSpPr>
        <p:spPr bwMode="auto">
          <a:xfrm flipH="1">
            <a:off x="4171562" y="3616199"/>
            <a:ext cx="25793" cy="144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5" name="Line 50"/>
          <p:cNvSpPr>
            <a:spLocks noChangeShapeType="1"/>
          </p:cNvSpPr>
          <p:nvPr/>
        </p:nvSpPr>
        <p:spPr bwMode="auto">
          <a:xfrm flipH="1">
            <a:off x="4171562" y="3675234"/>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6" name="Line 51"/>
          <p:cNvSpPr>
            <a:spLocks noChangeShapeType="1"/>
          </p:cNvSpPr>
          <p:nvPr/>
        </p:nvSpPr>
        <p:spPr bwMode="auto">
          <a:xfrm flipH="1">
            <a:off x="4171562" y="3735707"/>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7" name="Line 52"/>
          <p:cNvSpPr>
            <a:spLocks noChangeShapeType="1"/>
          </p:cNvSpPr>
          <p:nvPr/>
        </p:nvSpPr>
        <p:spPr bwMode="auto">
          <a:xfrm flipH="1">
            <a:off x="4171562" y="3796181"/>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8" name="Line 53"/>
          <p:cNvSpPr>
            <a:spLocks noChangeShapeType="1"/>
          </p:cNvSpPr>
          <p:nvPr/>
        </p:nvSpPr>
        <p:spPr bwMode="auto">
          <a:xfrm flipH="1">
            <a:off x="4171562" y="3853775"/>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29" name="Line 54"/>
          <p:cNvSpPr>
            <a:spLocks noChangeShapeType="1"/>
          </p:cNvSpPr>
          <p:nvPr/>
        </p:nvSpPr>
        <p:spPr bwMode="auto">
          <a:xfrm flipH="1">
            <a:off x="4171562" y="3912808"/>
            <a:ext cx="25793" cy="144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0" name="Line 55"/>
          <p:cNvSpPr>
            <a:spLocks noChangeShapeType="1"/>
          </p:cNvSpPr>
          <p:nvPr/>
        </p:nvSpPr>
        <p:spPr bwMode="auto">
          <a:xfrm flipH="1">
            <a:off x="4171562" y="3971843"/>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1" name="Line 56"/>
          <p:cNvSpPr>
            <a:spLocks noChangeShapeType="1"/>
          </p:cNvSpPr>
          <p:nvPr/>
        </p:nvSpPr>
        <p:spPr bwMode="auto">
          <a:xfrm flipH="1">
            <a:off x="4171562" y="4029437"/>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2" name="Line 57"/>
          <p:cNvSpPr>
            <a:spLocks noChangeShapeType="1"/>
          </p:cNvSpPr>
          <p:nvPr/>
        </p:nvSpPr>
        <p:spPr bwMode="auto">
          <a:xfrm flipH="1">
            <a:off x="4171562" y="4089910"/>
            <a:ext cx="25793" cy="14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3" name="Line 58"/>
          <p:cNvSpPr>
            <a:spLocks noChangeShapeType="1"/>
          </p:cNvSpPr>
          <p:nvPr/>
        </p:nvSpPr>
        <p:spPr bwMode="auto">
          <a:xfrm>
            <a:off x="4185137" y="3526928"/>
            <a:ext cx="1358" cy="5932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4" name="Line 59"/>
          <p:cNvSpPr>
            <a:spLocks noChangeShapeType="1"/>
          </p:cNvSpPr>
          <p:nvPr/>
        </p:nvSpPr>
        <p:spPr bwMode="auto">
          <a:xfrm flipH="1" flipV="1">
            <a:off x="4155272" y="3541327"/>
            <a:ext cx="16290"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5" name="Line 60"/>
          <p:cNvSpPr>
            <a:spLocks noChangeShapeType="1"/>
          </p:cNvSpPr>
          <p:nvPr/>
        </p:nvSpPr>
        <p:spPr bwMode="auto">
          <a:xfrm flipH="1" flipV="1">
            <a:off x="4115906" y="3583083"/>
            <a:ext cx="16290"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6" name="Line 61"/>
          <p:cNvSpPr>
            <a:spLocks noChangeShapeType="1"/>
          </p:cNvSpPr>
          <p:nvPr/>
        </p:nvSpPr>
        <p:spPr bwMode="auto">
          <a:xfrm flipH="1" flipV="1">
            <a:off x="4072467" y="3623399"/>
            <a:ext cx="17647"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7" name="Line 62"/>
          <p:cNvSpPr>
            <a:spLocks noChangeShapeType="1"/>
          </p:cNvSpPr>
          <p:nvPr/>
        </p:nvSpPr>
        <p:spPr bwMode="auto">
          <a:xfrm flipH="1" flipV="1">
            <a:off x="4033099" y="3666594"/>
            <a:ext cx="16290"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8" name="Line 63"/>
          <p:cNvSpPr>
            <a:spLocks noChangeShapeType="1"/>
          </p:cNvSpPr>
          <p:nvPr/>
        </p:nvSpPr>
        <p:spPr bwMode="auto">
          <a:xfrm flipH="1" flipV="1">
            <a:off x="3989659" y="3708349"/>
            <a:ext cx="17648"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39" name="Line 64"/>
          <p:cNvSpPr>
            <a:spLocks noChangeShapeType="1"/>
          </p:cNvSpPr>
          <p:nvPr/>
        </p:nvSpPr>
        <p:spPr bwMode="auto">
          <a:xfrm flipH="1" flipV="1">
            <a:off x="3950293" y="3748665"/>
            <a:ext cx="17647"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0" name="Line 65"/>
          <p:cNvSpPr>
            <a:spLocks noChangeShapeType="1"/>
          </p:cNvSpPr>
          <p:nvPr/>
        </p:nvSpPr>
        <p:spPr bwMode="auto">
          <a:xfrm flipH="1" flipV="1">
            <a:off x="3908211" y="3791861"/>
            <a:ext cx="19005"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1" name="Line 66"/>
          <p:cNvSpPr>
            <a:spLocks noChangeShapeType="1"/>
          </p:cNvSpPr>
          <p:nvPr/>
        </p:nvSpPr>
        <p:spPr bwMode="auto">
          <a:xfrm flipH="1" flipV="1">
            <a:off x="3867486" y="3833617"/>
            <a:ext cx="17648"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2" name="Line 67"/>
          <p:cNvSpPr>
            <a:spLocks noChangeShapeType="1"/>
          </p:cNvSpPr>
          <p:nvPr/>
        </p:nvSpPr>
        <p:spPr bwMode="auto">
          <a:xfrm flipH="1" flipV="1">
            <a:off x="3826761" y="3873932"/>
            <a:ext cx="17648"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3" name="Line 68"/>
          <p:cNvSpPr>
            <a:spLocks noChangeShapeType="1"/>
          </p:cNvSpPr>
          <p:nvPr/>
        </p:nvSpPr>
        <p:spPr bwMode="auto">
          <a:xfrm flipH="1" flipV="1">
            <a:off x="3787395" y="3917128"/>
            <a:ext cx="16290"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4" name="Line 69"/>
          <p:cNvSpPr>
            <a:spLocks noChangeShapeType="1"/>
          </p:cNvSpPr>
          <p:nvPr/>
        </p:nvSpPr>
        <p:spPr bwMode="auto">
          <a:xfrm flipH="1">
            <a:off x="3765675" y="3526928"/>
            <a:ext cx="419462" cy="4204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5" name="Line 70"/>
          <p:cNvSpPr>
            <a:spLocks noChangeShapeType="1"/>
          </p:cNvSpPr>
          <p:nvPr/>
        </p:nvSpPr>
        <p:spPr bwMode="auto">
          <a:xfrm flipV="1">
            <a:off x="4155272"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6" name="Line 71"/>
          <p:cNvSpPr>
            <a:spLocks noChangeShapeType="1"/>
          </p:cNvSpPr>
          <p:nvPr/>
        </p:nvSpPr>
        <p:spPr bwMode="auto">
          <a:xfrm flipV="1">
            <a:off x="4095543"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7" name="Line 72"/>
          <p:cNvSpPr>
            <a:spLocks noChangeShapeType="1"/>
          </p:cNvSpPr>
          <p:nvPr/>
        </p:nvSpPr>
        <p:spPr bwMode="auto">
          <a:xfrm flipV="1">
            <a:off x="4035814"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8" name="Line 73"/>
          <p:cNvSpPr>
            <a:spLocks noChangeShapeType="1"/>
          </p:cNvSpPr>
          <p:nvPr/>
        </p:nvSpPr>
        <p:spPr bwMode="auto">
          <a:xfrm flipV="1">
            <a:off x="3977443" y="3516850"/>
            <a:ext cx="2715"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49" name="Line 74"/>
          <p:cNvSpPr>
            <a:spLocks noChangeShapeType="1"/>
          </p:cNvSpPr>
          <p:nvPr/>
        </p:nvSpPr>
        <p:spPr bwMode="auto">
          <a:xfrm flipV="1">
            <a:off x="3919070"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0" name="Line 75"/>
          <p:cNvSpPr>
            <a:spLocks noChangeShapeType="1"/>
          </p:cNvSpPr>
          <p:nvPr/>
        </p:nvSpPr>
        <p:spPr bwMode="auto">
          <a:xfrm flipV="1">
            <a:off x="3857984" y="3516850"/>
            <a:ext cx="1357"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1" name="Line 76"/>
          <p:cNvSpPr>
            <a:spLocks noChangeShapeType="1"/>
          </p:cNvSpPr>
          <p:nvPr/>
        </p:nvSpPr>
        <p:spPr bwMode="auto">
          <a:xfrm flipV="1">
            <a:off x="3798255" y="3516850"/>
            <a:ext cx="2715"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2" name="Line 77"/>
          <p:cNvSpPr>
            <a:spLocks noChangeShapeType="1"/>
          </p:cNvSpPr>
          <p:nvPr/>
        </p:nvSpPr>
        <p:spPr bwMode="auto">
          <a:xfrm flipV="1">
            <a:off x="3739883"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3" name="Line 78"/>
          <p:cNvSpPr>
            <a:spLocks noChangeShapeType="1"/>
          </p:cNvSpPr>
          <p:nvPr/>
        </p:nvSpPr>
        <p:spPr bwMode="auto">
          <a:xfrm flipV="1">
            <a:off x="3680153" y="3516850"/>
            <a:ext cx="1358"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4" name="Line 79"/>
          <p:cNvSpPr>
            <a:spLocks noChangeShapeType="1"/>
          </p:cNvSpPr>
          <p:nvPr/>
        </p:nvSpPr>
        <p:spPr bwMode="auto">
          <a:xfrm flipV="1">
            <a:off x="3621783" y="3516850"/>
            <a:ext cx="1357" cy="244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5" name="Line 80"/>
          <p:cNvSpPr>
            <a:spLocks noChangeShapeType="1"/>
          </p:cNvSpPr>
          <p:nvPr/>
        </p:nvSpPr>
        <p:spPr bwMode="auto">
          <a:xfrm flipH="1">
            <a:off x="3593275" y="3526928"/>
            <a:ext cx="591862" cy="14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6" name="Line 81"/>
          <p:cNvSpPr>
            <a:spLocks noChangeShapeType="1"/>
          </p:cNvSpPr>
          <p:nvPr/>
        </p:nvSpPr>
        <p:spPr bwMode="auto">
          <a:xfrm flipV="1">
            <a:off x="4155272" y="3499572"/>
            <a:ext cx="17648"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7" name="Line 82"/>
          <p:cNvSpPr>
            <a:spLocks noChangeShapeType="1"/>
          </p:cNvSpPr>
          <p:nvPr/>
        </p:nvSpPr>
        <p:spPr bwMode="auto">
          <a:xfrm flipV="1">
            <a:off x="4117263" y="3457816"/>
            <a:ext cx="16290"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8" name="Line 83"/>
          <p:cNvSpPr>
            <a:spLocks noChangeShapeType="1"/>
          </p:cNvSpPr>
          <p:nvPr/>
        </p:nvSpPr>
        <p:spPr bwMode="auto">
          <a:xfrm flipV="1">
            <a:off x="4073823" y="3414620"/>
            <a:ext cx="16290"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59" name="Line 84"/>
          <p:cNvSpPr>
            <a:spLocks noChangeShapeType="1"/>
          </p:cNvSpPr>
          <p:nvPr/>
        </p:nvSpPr>
        <p:spPr bwMode="auto">
          <a:xfrm flipV="1">
            <a:off x="4034457" y="3372865"/>
            <a:ext cx="16290" cy="1583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0" name="Line 85"/>
          <p:cNvSpPr>
            <a:spLocks noChangeShapeType="1"/>
          </p:cNvSpPr>
          <p:nvPr/>
        </p:nvSpPr>
        <p:spPr bwMode="auto">
          <a:xfrm flipV="1">
            <a:off x="3992374" y="3331109"/>
            <a:ext cx="16290"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1" name="Line 86"/>
          <p:cNvSpPr>
            <a:spLocks noChangeShapeType="1"/>
          </p:cNvSpPr>
          <p:nvPr/>
        </p:nvSpPr>
        <p:spPr bwMode="auto">
          <a:xfrm flipV="1">
            <a:off x="3951650" y="3290793"/>
            <a:ext cx="16290"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2" name="Line 87"/>
          <p:cNvSpPr>
            <a:spLocks noChangeShapeType="1"/>
          </p:cNvSpPr>
          <p:nvPr/>
        </p:nvSpPr>
        <p:spPr bwMode="auto">
          <a:xfrm flipV="1">
            <a:off x="3909569" y="3247598"/>
            <a:ext cx="17647"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3" name="Line 88"/>
          <p:cNvSpPr>
            <a:spLocks noChangeShapeType="1"/>
          </p:cNvSpPr>
          <p:nvPr/>
        </p:nvSpPr>
        <p:spPr bwMode="auto">
          <a:xfrm flipV="1">
            <a:off x="3870201" y="3204402"/>
            <a:ext cx="17648" cy="187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4" name="Line 89"/>
          <p:cNvSpPr>
            <a:spLocks noChangeShapeType="1"/>
          </p:cNvSpPr>
          <p:nvPr/>
        </p:nvSpPr>
        <p:spPr bwMode="auto">
          <a:xfrm flipV="1">
            <a:off x="3829476" y="3164087"/>
            <a:ext cx="16290" cy="158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5" name="Line 90"/>
          <p:cNvSpPr>
            <a:spLocks noChangeShapeType="1"/>
          </p:cNvSpPr>
          <p:nvPr/>
        </p:nvSpPr>
        <p:spPr bwMode="auto">
          <a:xfrm flipV="1">
            <a:off x="3790110" y="3122331"/>
            <a:ext cx="14932" cy="1727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6" name="Line 91"/>
          <p:cNvSpPr>
            <a:spLocks noChangeShapeType="1"/>
          </p:cNvSpPr>
          <p:nvPr/>
        </p:nvSpPr>
        <p:spPr bwMode="auto">
          <a:xfrm flipH="1" flipV="1">
            <a:off x="3765675" y="3109373"/>
            <a:ext cx="419462" cy="4175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pPr defTabSz="801472">
              <a:defRPr/>
            </a:pPr>
            <a:endParaRPr lang="zh-CN" altLang="en-US" sz="1600" kern="0" dirty="0">
              <a:solidFill>
                <a:sysClr val="windowText" lastClr="000000"/>
              </a:solidFill>
            </a:endParaRPr>
          </a:p>
        </p:txBody>
      </p:sp>
      <p:sp>
        <p:nvSpPr>
          <p:cNvPr id="367" name="Rectangle 92"/>
          <p:cNvSpPr>
            <a:spLocks noChangeArrowheads="1"/>
          </p:cNvSpPr>
          <p:nvPr/>
        </p:nvSpPr>
        <p:spPr bwMode="auto">
          <a:xfrm>
            <a:off x="4068393" y="2847320"/>
            <a:ext cx="2901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sz="900" dirty="0">
                <a:solidFill>
                  <a:srgbClr val="000000"/>
                </a:solidFill>
                <a:ea typeface="楷体_GB2312" pitchFamily="49" charset="-122"/>
              </a:rPr>
              <a:t>P</a:t>
            </a:r>
            <a:r>
              <a:rPr lang="zh-CN" altLang="en-US" sz="900" dirty="0">
                <a:solidFill>
                  <a:srgbClr val="000000"/>
                </a:solidFill>
                <a:latin typeface="楷体_GB2312" pitchFamily="49" charset="-122"/>
                <a:ea typeface="楷体_GB2312" pitchFamily="49" charset="-122"/>
              </a:rPr>
              <a:t>包装</a:t>
            </a:r>
            <a:endParaRPr lang="zh-CN" altLang="en-US" sz="900" dirty="0">
              <a:latin typeface="楷体_GB2312" pitchFamily="49" charset="-122"/>
              <a:ea typeface="楷体_GB2312" pitchFamily="49" charset="-122"/>
            </a:endParaRPr>
          </a:p>
        </p:txBody>
      </p:sp>
      <p:sp>
        <p:nvSpPr>
          <p:cNvPr id="368" name="Rectangle 93"/>
          <p:cNvSpPr>
            <a:spLocks noChangeArrowheads="1"/>
          </p:cNvSpPr>
          <p:nvPr/>
        </p:nvSpPr>
        <p:spPr bwMode="auto">
          <a:xfrm>
            <a:off x="4536725" y="2971147"/>
            <a:ext cx="2901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sz="900" dirty="0">
                <a:solidFill>
                  <a:srgbClr val="000000"/>
                </a:solidFill>
                <a:ea typeface="楷体_GB2312" pitchFamily="49" charset="-122"/>
              </a:rPr>
              <a:t>P</a:t>
            </a:r>
            <a:r>
              <a:rPr lang="zh-CN" altLang="en-US" sz="900" dirty="0">
                <a:solidFill>
                  <a:srgbClr val="000000"/>
                </a:solidFill>
                <a:latin typeface="楷体_GB2312" pitchFamily="49" charset="-122"/>
                <a:ea typeface="楷体_GB2312" pitchFamily="49" charset="-122"/>
              </a:rPr>
              <a:t>性能</a:t>
            </a:r>
            <a:endParaRPr lang="zh-CN" altLang="en-US" sz="900" dirty="0">
              <a:latin typeface="楷体_GB2312" pitchFamily="49" charset="-122"/>
              <a:ea typeface="楷体_GB2312" pitchFamily="49" charset="-122"/>
            </a:endParaRPr>
          </a:p>
        </p:txBody>
      </p:sp>
      <p:sp>
        <p:nvSpPr>
          <p:cNvPr id="369" name="Rectangle 94"/>
          <p:cNvSpPr>
            <a:spLocks noChangeArrowheads="1"/>
          </p:cNvSpPr>
          <p:nvPr/>
        </p:nvSpPr>
        <p:spPr bwMode="auto">
          <a:xfrm>
            <a:off x="4585595" y="3970402"/>
            <a:ext cx="29815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sz="900" dirty="0">
                <a:solidFill>
                  <a:srgbClr val="000000"/>
                </a:solidFill>
                <a:ea typeface="楷体_GB2312" pitchFamily="49" charset="-122"/>
              </a:rPr>
              <a:t>A</a:t>
            </a:r>
            <a:r>
              <a:rPr lang="zh-CN" altLang="en-US" sz="900" dirty="0">
                <a:solidFill>
                  <a:srgbClr val="000000"/>
                </a:solidFill>
                <a:latin typeface="楷体_GB2312" pitchFamily="49" charset="-122"/>
                <a:ea typeface="楷体_GB2312" pitchFamily="49" charset="-122"/>
              </a:rPr>
              <a:t>保证</a:t>
            </a:r>
            <a:endParaRPr lang="zh-CN" altLang="en-US" sz="900" dirty="0">
              <a:latin typeface="楷体_GB2312" pitchFamily="49" charset="-122"/>
              <a:ea typeface="楷体_GB2312" pitchFamily="49" charset="-122"/>
            </a:endParaRPr>
          </a:p>
        </p:txBody>
      </p:sp>
      <p:sp>
        <p:nvSpPr>
          <p:cNvPr id="370" name="Rectangle 95"/>
          <p:cNvSpPr>
            <a:spLocks noChangeArrowheads="1"/>
          </p:cNvSpPr>
          <p:nvPr/>
        </p:nvSpPr>
        <p:spPr bwMode="auto">
          <a:xfrm>
            <a:off x="3872916" y="4107188"/>
            <a:ext cx="74058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sz="900" dirty="0">
                <a:solidFill>
                  <a:srgbClr val="000000"/>
                </a:solidFill>
                <a:ea typeface="楷体_GB2312" pitchFamily="49" charset="-122"/>
              </a:rPr>
              <a:t>L</a:t>
            </a:r>
            <a:r>
              <a:rPr lang="zh-CN" altLang="en-US" sz="900" dirty="0">
                <a:solidFill>
                  <a:srgbClr val="000000"/>
                </a:solidFill>
                <a:latin typeface="楷体_GB2312" pitchFamily="49" charset="-122"/>
                <a:ea typeface="楷体_GB2312" pitchFamily="49" charset="-122"/>
              </a:rPr>
              <a:t>生命周期成本</a:t>
            </a:r>
            <a:endParaRPr lang="zh-CN" altLang="en-US" sz="900" dirty="0">
              <a:latin typeface="楷体_GB2312" pitchFamily="49" charset="-122"/>
              <a:ea typeface="楷体_GB2312" pitchFamily="49" charset="-122"/>
            </a:endParaRPr>
          </a:p>
        </p:txBody>
      </p:sp>
      <p:sp>
        <p:nvSpPr>
          <p:cNvPr id="371" name="Rectangle 96"/>
          <p:cNvSpPr>
            <a:spLocks noChangeArrowheads="1"/>
          </p:cNvSpPr>
          <p:nvPr/>
        </p:nvSpPr>
        <p:spPr bwMode="auto">
          <a:xfrm>
            <a:off x="3367933" y="3937286"/>
            <a:ext cx="7453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sz="900" dirty="0">
                <a:solidFill>
                  <a:srgbClr val="000000"/>
                </a:solidFill>
                <a:ea typeface="楷体_GB2312" pitchFamily="49" charset="-122"/>
              </a:rPr>
              <a:t>S</a:t>
            </a:r>
            <a:r>
              <a:rPr lang="zh-CN" altLang="en-US" sz="900" dirty="0">
                <a:solidFill>
                  <a:srgbClr val="000000"/>
                </a:solidFill>
                <a:latin typeface="楷体_GB2312" pitchFamily="49" charset="-122"/>
                <a:ea typeface="楷体_GB2312" pitchFamily="49" charset="-122"/>
              </a:rPr>
              <a:t>社会接受程度</a:t>
            </a:r>
            <a:endParaRPr lang="zh-CN" altLang="en-US" sz="900" dirty="0">
              <a:latin typeface="楷体_GB2312" pitchFamily="49" charset="-122"/>
              <a:ea typeface="楷体_GB2312" pitchFamily="49" charset="-122"/>
            </a:endParaRPr>
          </a:p>
        </p:txBody>
      </p:sp>
      <p:sp>
        <p:nvSpPr>
          <p:cNvPr id="372" name="Rectangle 97"/>
          <p:cNvSpPr>
            <a:spLocks noChangeArrowheads="1"/>
          </p:cNvSpPr>
          <p:nvPr/>
        </p:nvSpPr>
        <p:spPr bwMode="auto">
          <a:xfrm>
            <a:off x="3415445" y="2975467"/>
            <a:ext cx="52899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sz="900" dirty="0">
                <a:solidFill>
                  <a:srgbClr val="000000"/>
                </a:solidFill>
                <a:ea typeface="楷体_GB2312" pitchFamily="49" charset="-122"/>
              </a:rPr>
              <a:t>A</a:t>
            </a:r>
            <a:r>
              <a:rPr lang="zh-CN" altLang="en-US" sz="900" dirty="0">
                <a:solidFill>
                  <a:srgbClr val="000000"/>
                </a:solidFill>
                <a:latin typeface="楷体_GB2312" pitchFamily="49" charset="-122"/>
                <a:ea typeface="楷体_GB2312" pitchFamily="49" charset="-122"/>
              </a:rPr>
              <a:t>可获得性</a:t>
            </a:r>
            <a:endParaRPr lang="zh-CN" altLang="en-US" sz="900" dirty="0">
              <a:latin typeface="楷体_GB2312" pitchFamily="49" charset="-122"/>
              <a:ea typeface="楷体_GB2312" pitchFamily="49" charset="-122"/>
            </a:endParaRPr>
          </a:p>
        </p:txBody>
      </p:sp>
      <p:sp>
        <p:nvSpPr>
          <p:cNvPr id="373" name="Rectangle 98"/>
          <p:cNvSpPr>
            <a:spLocks noChangeArrowheads="1"/>
          </p:cNvSpPr>
          <p:nvPr/>
        </p:nvSpPr>
        <p:spPr bwMode="auto">
          <a:xfrm>
            <a:off x="4786502" y="3492372"/>
            <a:ext cx="27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pPr>
            <a:r>
              <a:rPr lang="en-US" altLang="zh-CN" sz="900" dirty="0">
                <a:solidFill>
                  <a:srgbClr val="000000"/>
                </a:solidFill>
                <a:ea typeface="楷体_GB2312" pitchFamily="49" charset="-122"/>
              </a:rPr>
              <a:t>E</a:t>
            </a:r>
            <a:r>
              <a:rPr lang="zh-CN" altLang="en-US" sz="900" dirty="0">
                <a:solidFill>
                  <a:srgbClr val="000000"/>
                </a:solidFill>
                <a:latin typeface="楷体_GB2312" pitchFamily="49" charset="-122"/>
                <a:ea typeface="楷体_GB2312" pitchFamily="49" charset="-122"/>
              </a:rPr>
              <a:t>易用性</a:t>
            </a:r>
            <a:endParaRPr lang="zh-CN" altLang="en-US" sz="900" dirty="0">
              <a:latin typeface="楷体_GB2312" pitchFamily="49" charset="-122"/>
              <a:ea typeface="楷体_GB2312" pitchFamily="49" charset="-122"/>
            </a:endParaRPr>
          </a:p>
        </p:txBody>
      </p:sp>
      <p:sp>
        <p:nvSpPr>
          <p:cNvPr id="374" name="Rectangle 99"/>
          <p:cNvSpPr>
            <a:spLocks noChangeArrowheads="1"/>
          </p:cNvSpPr>
          <p:nvPr/>
        </p:nvSpPr>
        <p:spPr bwMode="auto">
          <a:xfrm>
            <a:off x="3237615" y="3457816"/>
            <a:ext cx="2755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pPr>
            <a:r>
              <a:rPr lang="zh-CN" altLang="en-US" sz="900" dirty="0">
                <a:solidFill>
                  <a:srgbClr val="000000"/>
                </a:solidFill>
                <a:ea typeface="楷体_GB2312" pitchFamily="49" charset="-122"/>
              </a:rPr>
              <a:t>＄</a:t>
            </a:r>
            <a:r>
              <a:rPr lang="zh-CN" altLang="en-US" sz="900" dirty="0">
                <a:solidFill>
                  <a:srgbClr val="000000"/>
                </a:solidFill>
                <a:latin typeface="楷体_GB2312" pitchFamily="49" charset="-122"/>
                <a:ea typeface="楷体_GB2312" pitchFamily="49" charset="-122"/>
              </a:rPr>
              <a:t>价格</a:t>
            </a:r>
          </a:p>
        </p:txBody>
      </p:sp>
      <p:graphicFrame>
        <p:nvGraphicFramePr>
          <p:cNvPr id="375" name="Group 100"/>
          <p:cNvGraphicFramePr>
            <a:graphicFrameLocks noGrp="1"/>
          </p:cNvGraphicFramePr>
          <p:nvPr/>
        </p:nvGraphicFramePr>
        <p:xfrm>
          <a:off x="2205928" y="1525539"/>
          <a:ext cx="977387" cy="1603992"/>
        </p:xfrm>
        <a:graphic>
          <a:graphicData uri="http://schemas.openxmlformats.org/drawingml/2006/table">
            <a:tbl>
              <a:tblPr/>
              <a:tblGrid>
                <a:gridCol w="977387">
                  <a:extLst>
                    <a:ext uri="{9D8B030D-6E8A-4147-A177-3AD203B41FA5}">
                      <a16:colId xmlns:a16="http://schemas.microsoft.com/office/drawing/2014/main" val="20000"/>
                    </a:ext>
                  </a:extLst>
                </a:gridCol>
              </a:tblGrid>
              <a:tr h="221241">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购买过程</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382751">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分销</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销售</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分配</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渠道</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交货期</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广告</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订购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6" name="Rectangle 108"/>
          <p:cNvSpPr>
            <a:spLocks noChangeArrowheads="1"/>
          </p:cNvSpPr>
          <p:nvPr/>
        </p:nvSpPr>
        <p:spPr bwMode="auto">
          <a:xfrm>
            <a:off x="2417695" y="1309561"/>
            <a:ext cx="521273" cy="2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en-US" altLang="zh-CN" sz="1100" b="1" dirty="0">
                <a:ea typeface="楷体_GB2312" pitchFamily="49" charset="-122"/>
              </a:rPr>
              <a:t>A</a:t>
            </a:r>
            <a:r>
              <a:rPr kumimoji="1" lang="zh-CN" altLang="en-US" sz="1100" b="1" dirty="0">
                <a:latin typeface="楷体_GB2312" pitchFamily="49" charset="-122"/>
                <a:ea typeface="楷体_GB2312" pitchFamily="49" charset="-122"/>
              </a:rPr>
              <a:t>可获得性</a:t>
            </a:r>
          </a:p>
        </p:txBody>
      </p:sp>
      <p:graphicFrame>
        <p:nvGraphicFramePr>
          <p:cNvPr id="377" name="Group 109"/>
          <p:cNvGraphicFramePr>
            <a:graphicFrameLocks noGrp="1"/>
          </p:cNvGraphicFramePr>
          <p:nvPr/>
        </p:nvGraphicFramePr>
        <p:xfrm>
          <a:off x="3726308" y="1387313"/>
          <a:ext cx="962455" cy="1437480"/>
        </p:xfrm>
        <a:graphic>
          <a:graphicData uri="http://schemas.openxmlformats.org/drawingml/2006/table">
            <a:tbl>
              <a:tblPr/>
              <a:tblGrid>
                <a:gridCol w="962455">
                  <a:extLst>
                    <a:ext uri="{9D8B030D-6E8A-4147-A177-3AD203B41FA5}">
                      <a16:colId xmlns:a16="http://schemas.microsoft.com/office/drawing/2014/main" val="20000"/>
                    </a:ext>
                  </a:extLst>
                </a:gridCol>
              </a:tblGrid>
              <a:tr h="221128">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视觉评估</a:t>
                      </a:r>
                    </a:p>
                  </a:txBody>
                  <a:tcPr marL="78191" marR="78191" marT="41451" marB="41451"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216352">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销售界面</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布局</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尺寸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风格</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颜色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结构</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51" marB="41451"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8" name="Rectangle 117"/>
          <p:cNvSpPr>
            <a:spLocks noChangeArrowheads="1"/>
          </p:cNvSpPr>
          <p:nvPr/>
        </p:nvSpPr>
        <p:spPr bwMode="auto">
          <a:xfrm>
            <a:off x="3921785" y="1171336"/>
            <a:ext cx="522631" cy="2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en-US" altLang="zh-CN" sz="1100" b="1" dirty="0">
                <a:ea typeface="楷体_GB2312" pitchFamily="49" charset="-122"/>
              </a:rPr>
              <a:t>P</a:t>
            </a:r>
            <a:r>
              <a:rPr kumimoji="1" lang="zh-CN" altLang="en-US" sz="1100" b="1" dirty="0">
                <a:latin typeface="楷体_GB2312" pitchFamily="49" charset="-122"/>
                <a:ea typeface="楷体_GB2312" pitchFamily="49" charset="-122"/>
              </a:rPr>
              <a:t>包装</a:t>
            </a:r>
          </a:p>
        </p:txBody>
      </p:sp>
      <p:graphicFrame>
        <p:nvGraphicFramePr>
          <p:cNvPr id="379" name="Group 118"/>
          <p:cNvGraphicFramePr>
            <a:graphicFrameLocks noGrp="1"/>
          </p:cNvGraphicFramePr>
          <p:nvPr/>
        </p:nvGraphicFramePr>
        <p:xfrm>
          <a:off x="5229041" y="1562975"/>
          <a:ext cx="1090058" cy="1614071"/>
        </p:xfrm>
        <a:graphic>
          <a:graphicData uri="http://schemas.openxmlformats.org/drawingml/2006/table">
            <a:tbl>
              <a:tblPr/>
              <a:tblGrid>
                <a:gridCol w="1090058">
                  <a:extLst>
                    <a:ext uri="{9D8B030D-6E8A-4147-A177-3AD203B41FA5}">
                      <a16:colId xmlns:a16="http://schemas.microsoft.com/office/drawing/2014/main" val="20000"/>
                    </a:ext>
                  </a:extLst>
                </a:gridCol>
              </a:tblGrid>
              <a:tr h="221240">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规格比较</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392831">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速度</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功能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规格</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容量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精确度</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多功能性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多产性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0" name="Rectangle 126"/>
          <p:cNvSpPr>
            <a:spLocks noChangeArrowheads="1"/>
          </p:cNvSpPr>
          <p:nvPr/>
        </p:nvSpPr>
        <p:spPr bwMode="auto">
          <a:xfrm>
            <a:off x="5489678" y="1378674"/>
            <a:ext cx="521273" cy="2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en-US" altLang="zh-CN" sz="1100" b="1" dirty="0">
                <a:ea typeface="楷体_GB2312" pitchFamily="49" charset="-122"/>
              </a:rPr>
              <a:t>P</a:t>
            </a:r>
            <a:r>
              <a:rPr kumimoji="1" lang="zh-CN" altLang="en-US" sz="1100" b="1" dirty="0">
                <a:latin typeface="楷体_GB2312" pitchFamily="49" charset="-122"/>
                <a:ea typeface="楷体_GB2312" pitchFamily="49" charset="-122"/>
              </a:rPr>
              <a:t>性能</a:t>
            </a:r>
          </a:p>
        </p:txBody>
      </p:sp>
      <p:graphicFrame>
        <p:nvGraphicFramePr>
          <p:cNvPr id="381" name="Group 127"/>
          <p:cNvGraphicFramePr>
            <a:graphicFrameLocks noGrp="1"/>
          </p:cNvGraphicFramePr>
          <p:nvPr/>
        </p:nvGraphicFramePr>
        <p:xfrm>
          <a:off x="6403263" y="3022982"/>
          <a:ext cx="978745" cy="1603992"/>
        </p:xfrm>
        <a:graphic>
          <a:graphicData uri="http://schemas.openxmlformats.org/drawingml/2006/table">
            <a:tbl>
              <a:tblPr/>
              <a:tblGrid>
                <a:gridCol w="978745">
                  <a:extLst>
                    <a:ext uri="{9D8B030D-6E8A-4147-A177-3AD203B41FA5}">
                      <a16:colId xmlns:a16="http://schemas.microsoft.com/office/drawing/2014/main" val="20000"/>
                    </a:ext>
                  </a:extLst>
                </a:gridCol>
              </a:tblGrid>
              <a:tr h="221241">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感觉的比较</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382751">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安装</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可用性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升级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图形化</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显示</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人类工程学</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文档</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2" name="Rectangle 135"/>
          <p:cNvSpPr>
            <a:spLocks noChangeArrowheads="1"/>
          </p:cNvSpPr>
          <p:nvPr/>
        </p:nvSpPr>
        <p:spPr bwMode="auto">
          <a:xfrm>
            <a:off x="6627248" y="2815643"/>
            <a:ext cx="521273" cy="2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en-US" altLang="zh-CN" sz="1100" b="1" dirty="0">
                <a:ea typeface="楷体_GB2312" pitchFamily="49" charset="-122"/>
              </a:rPr>
              <a:t>E</a:t>
            </a:r>
            <a:r>
              <a:rPr kumimoji="1" lang="zh-CN" altLang="en-US" sz="1100" b="1" dirty="0">
                <a:latin typeface="楷体_GB2312" pitchFamily="49" charset="-122"/>
                <a:ea typeface="楷体_GB2312" pitchFamily="49" charset="-122"/>
              </a:rPr>
              <a:t>易用性</a:t>
            </a:r>
          </a:p>
        </p:txBody>
      </p:sp>
      <p:graphicFrame>
        <p:nvGraphicFramePr>
          <p:cNvPr id="383" name="Group 136"/>
          <p:cNvGraphicFramePr>
            <a:graphicFrameLocks noGrp="1"/>
          </p:cNvGraphicFramePr>
          <p:nvPr/>
        </p:nvGraphicFramePr>
        <p:xfrm>
          <a:off x="1140305" y="3073377"/>
          <a:ext cx="977387" cy="1621270"/>
        </p:xfrm>
        <a:graphic>
          <a:graphicData uri="http://schemas.openxmlformats.org/drawingml/2006/table">
            <a:tbl>
              <a:tblPr/>
              <a:tblGrid>
                <a:gridCol w="977387">
                  <a:extLst>
                    <a:ext uri="{9D8B030D-6E8A-4147-A177-3AD203B41FA5}">
                      <a16:colId xmlns:a16="http://schemas.microsoft.com/office/drawing/2014/main" val="20000"/>
                    </a:ext>
                  </a:extLst>
                </a:gridCol>
              </a:tblGrid>
              <a:tr h="221240">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价格比较</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400030">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技术</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原材料</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生产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人力成本</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管理成本</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库存</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废料</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4" name="Rectangle 144"/>
          <p:cNvSpPr>
            <a:spLocks noChangeArrowheads="1"/>
          </p:cNvSpPr>
          <p:nvPr/>
        </p:nvSpPr>
        <p:spPr bwMode="auto">
          <a:xfrm>
            <a:off x="1347999" y="2830042"/>
            <a:ext cx="521273" cy="21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zh-CN" altLang="en-US" sz="1100" b="1" dirty="0">
                <a:ea typeface="楷体_GB2312" pitchFamily="49" charset="-122"/>
              </a:rPr>
              <a:t>＄</a:t>
            </a:r>
            <a:r>
              <a:rPr kumimoji="1" lang="zh-CN" altLang="en-US" sz="1100" b="1" dirty="0">
                <a:latin typeface="楷体_GB2312" pitchFamily="49" charset="-122"/>
                <a:ea typeface="楷体_GB2312" pitchFamily="49" charset="-122"/>
              </a:rPr>
              <a:t>价格</a:t>
            </a:r>
          </a:p>
        </p:txBody>
      </p:sp>
      <p:graphicFrame>
        <p:nvGraphicFramePr>
          <p:cNvPr id="385" name="Group 145"/>
          <p:cNvGraphicFramePr>
            <a:graphicFrameLocks noGrp="1"/>
          </p:cNvGraphicFramePr>
          <p:nvPr/>
        </p:nvGraphicFramePr>
        <p:xfrm>
          <a:off x="2188281" y="4182060"/>
          <a:ext cx="1107705" cy="1624150"/>
        </p:xfrm>
        <a:graphic>
          <a:graphicData uri="http://schemas.openxmlformats.org/drawingml/2006/table">
            <a:tbl>
              <a:tblPr/>
              <a:tblGrid>
                <a:gridCol w="1107705">
                  <a:extLst>
                    <a:ext uri="{9D8B030D-6E8A-4147-A177-3AD203B41FA5}">
                      <a16:colId xmlns:a16="http://schemas.microsoft.com/office/drawing/2014/main" val="20000"/>
                    </a:ext>
                  </a:extLst>
                </a:gridCol>
              </a:tblGrid>
              <a:tr h="221239">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其它方面的影响</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402911">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顾问</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团体</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环境的影响</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法律关系</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安全</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保密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责任</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6" name="Rectangle 153"/>
          <p:cNvSpPr>
            <a:spLocks noChangeArrowheads="1"/>
          </p:cNvSpPr>
          <p:nvPr/>
        </p:nvSpPr>
        <p:spPr bwMode="auto">
          <a:xfrm>
            <a:off x="2352536" y="4004958"/>
            <a:ext cx="765620" cy="1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en-US" altLang="zh-CN" sz="1100" b="1" dirty="0">
                <a:ea typeface="楷体_GB2312" pitchFamily="49" charset="-122"/>
              </a:rPr>
              <a:t>S</a:t>
            </a:r>
            <a:r>
              <a:rPr kumimoji="1" lang="zh-CN" altLang="en-US" sz="1100" b="1" dirty="0">
                <a:latin typeface="楷体_GB2312" pitchFamily="49" charset="-122"/>
                <a:ea typeface="楷体_GB2312" pitchFamily="49" charset="-122"/>
              </a:rPr>
              <a:t>社会接受程度</a:t>
            </a:r>
          </a:p>
        </p:txBody>
      </p:sp>
      <p:graphicFrame>
        <p:nvGraphicFramePr>
          <p:cNvPr id="387" name="Group 154"/>
          <p:cNvGraphicFramePr>
            <a:graphicFrameLocks noGrp="1"/>
          </p:cNvGraphicFramePr>
          <p:nvPr/>
        </p:nvGraphicFramePr>
        <p:xfrm>
          <a:off x="3597347" y="4521864"/>
          <a:ext cx="1238024" cy="1628469"/>
        </p:xfrm>
        <a:graphic>
          <a:graphicData uri="http://schemas.openxmlformats.org/drawingml/2006/table">
            <a:tbl>
              <a:tblPr/>
              <a:tblGrid>
                <a:gridCol w="1238024">
                  <a:extLst>
                    <a:ext uri="{9D8B030D-6E8A-4147-A177-3AD203B41FA5}">
                      <a16:colId xmlns:a16="http://schemas.microsoft.com/office/drawing/2014/main" val="20000"/>
                    </a:ext>
                  </a:extLst>
                </a:gridCol>
              </a:tblGrid>
              <a:tr h="221239">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真实成本比较</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407230">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寿命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正常运作／停工时间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磨损</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服务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备件</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能源</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操作成本</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82" marB="4148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8" name="Rectangle 162"/>
          <p:cNvSpPr>
            <a:spLocks noChangeArrowheads="1"/>
          </p:cNvSpPr>
          <p:nvPr/>
        </p:nvSpPr>
        <p:spPr bwMode="auto">
          <a:xfrm>
            <a:off x="3814544" y="4282849"/>
            <a:ext cx="781910" cy="2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en-US" altLang="zh-CN" sz="1100" b="1" dirty="0">
                <a:ea typeface="楷体_GB2312" pitchFamily="49" charset="-122"/>
              </a:rPr>
              <a:t>L</a:t>
            </a:r>
            <a:r>
              <a:rPr kumimoji="1" lang="zh-CN" altLang="en-US" sz="1100" b="1" dirty="0">
                <a:latin typeface="楷体_GB2312" pitchFamily="49" charset="-122"/>
                <a:ea typeface="楷体_GB2312" pitchFamily="49" charset="-122"/>
              </a:rPr>
              <a:t>生命周期成本</a:t>
            </a:r>
          </a:p>
        </p:txBody>
      </p:sp>
      <p:graphicFrame>
        <p:nvGraphicFramePr>
          <p:cNvPr id="389" name="Group 163"/>
          <p:cNvGraphicFramePr>
            <a:graphicFrameLocks noGrp="1"/>
          </p:cNvGraphicFramePr>
          <p:nvPr/>
        </p:nvGraphicFramePr>
        <p:xfrm>
          <a:off x="5305060" y="4213737"/>
          <a:ext cx="1024899" cy="1769574"/>
        </p:xfrm>
        <a:graphic>
          <a:graphicData uri="http://schemas.openxmlformats.org/drawingml/2006/table">
            <a:tbl>
              <a:tblPr/>
              <a:tblGrid>
                <a:gridCol w="1024899">
                  <a:extLst>
                    <a:ext uri="{9D8B030D-6E8A-4147-A177-3AD203B41FA5}">
                      <a16:colId xmlns:a16="http://schemas.microsoft.com/office/drawing/2014/main" val="20000"/>
                    </a:ext>
                  </a:extLst>
                </a:gridCol>
              </a:tblGrid>
              <a:tr h="221197">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900" b="1" i="0" u="none" strike="noStrike" cap="none" normalizeH="0" baseline="0">
                          <a:ln>
                            <a:noFill/>
                          </a:ln>
                          <a:solidFill>
                            <a:schemeClr val="tx1"/>
                          </a:solidFill>
                          <a:effectLst/>
                          <a:latin typeface="Arial" pitchFamily="34" charset="0"/>
                          <a:ea typeface="楷体_GB2312" pitchFamily="49" charset="-122"/>
                        </a:rPr>
                        <a:t>顾虑和响应</a:t>
                      </a:r>
                    </a:p>
                  </a:txBody>
                  <a:tcPr marL="78191" marR="78191" marT="41474" marB="41474"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548377">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可靠性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可用性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可（维）修性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保证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质量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安全性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稳定性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完整性</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900" b="0" i="0" u="none" strike="noStrike" cap="none" normalizeH="0" baseline="0">
                          <a:ln>
                            <a:noFill/>
                          </a:ln>
                          <a:solidFill>
                            <a:schemeClr val="tx1"/>
                          </a:solidFill>
                          <a:effectLst/>
                          <a:latin typeface="Arial" pitchFamily="34" charset="0"/>
                          <a:ea typeface="楷体_GB2312" pitchFamily="49" charset="-122"/>
                        </a:rPr>
                        <a:t>等</a:t>
                      </a:r>
                      <a:r>
                        <a:rPr kumimoji="0" lang="en-US" altLang="zh-CN" sz="900" b="0" i="0" u="none" strike="noStrike" cap="none" normalizeH="0" baseline="0">
                          <a:ln>
                            <a:noFill/>
                          </a:ln>
                          <a:solidFill>
                            <a:schemeClr val="tx1"/>
                          </a:solidFill>
                          <a:effectLst/>
                          <a:latin typeface="Arial" pitchFamily="34" charset="0"/>
                          <a:ea typeface="楷体_GB2312" pitchFamily="49" charset="-122"/>
                        </a:rPr>
                        <a:t>…</a:t>
                      </a:r>
                    </a:p>
                  </a:txBody>
                  <a:tcPr marL="78191" marR="78191" marT="41474" marB="41474"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0" name="Rectangle 171"/>
          <p:cNvSpPr>
            <a:spLocks noChangeArrowheads="1"/>
          </p:cNvSpPr>
          <p:nvPr/>
        </p:nvSpPr>
        <p:spPr bwMode="auto">
          <a:xfrm>
            <a:off x="5324065" y="3937286"/>
            <a:ext cx="781910" cy="2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a:spcBef>
                <a:spcPct val="0"/>
              </a:spcBef>
            </a:pPr>
            <a:r>
              <a:rPr kumimoji="1" lang="en-US" altLang="zh-CN" sz="1100" b="1" dirty="0">
                <a:ea typeface="楷体_GB2312" pitchFamily="49" charset="-122"/>
              </a:rPr>
              <a:t>A</a:t>
            </a:r>
            <a:r>
              <a:rPr kumimoji="1" lang="zh-CN" altLang="en-US" sz="1100" b="1" dirty="0">
                <a:latin typeface="楷体_GB2312" pitchFamily="49" charset="-122"/>
                <a:ea typeface="楷体_GB2312" pitchFamily="49" charset="-122"/>
              </a:rPr>
              <a:t>保证</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灯片编号占位符 20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112</a:t>
            </a:fld>
            <a:endParaRPr lang="zh-CN" altLang="en-US"/>
          </a:p>
        </p:txBody>
      </p:sp>
      <p:sp>
        <p:nvSpPr>
          <p:cNvPr id="3481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样例：某通信设备客户需求</a:t>
            </a:r>
            <a:endParaRPr lang="en-US" altLang="zh-CN" sz="2800">
              <a:solidFill>
                <a:schemeClr val="tx1"/>
              </a:solidFill>
              <a:latin typeface="微软雅黑" pitchFamily="34" charset="-122"/>
              <a:ea typeface="微软雅黑" pitchFamily="34" charset="-122"/>
            </a:endParaRPr>
          </a:p>
        </p:txBody>
      </p:sp>
      <p:sp>
        <p:nvSpPr>
          <p:cNvPr id="117" name="Rectangle 3"/>
          <p:cNvSpPr>
            <a:spLocks noChangeArrowheads="1"/>
          </p:cNvSpPr>
          <p:nvPr/>
        </p:nvSpPr>
        <p:spPr bwMode="auto">
          <a:xfrm>
            <a:off x="943472" y="1278588"/>
            <a:ext cx="1688708" cy="31820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18" name="Rectangle 4"/>
          <p:cNvSpPr>
            <a:spLocks noChangeArrowheads="1"/>
          </p:cNvSpPr>
          <p:nvPr/>
        </p:nvSpPr>
        <p:spPr bwMode="auto">
          <a:xfrm>
            <a:off x="1490537" y="1339061"/>
            <a:ext cx="1699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b="1" dirty="0">
                <a:solidFill>
                  <a:srgbClr val="FFED24"/>
                </a:solidFill>
              </a:rPr>
              <a:t>$ </a:t>
            </a:r>
            <a:endParaRPr lang="en-US" altLang="zh-CN" dirty="0"/>
          </a:p>
        </p:txBody>
      </p:sp>
      <p:sp>
        <p:nvSpPr>
          <p:cNvPr id="119" name="Rectangle 5"/>
          <p:cNvSpPr>
            <a:spLocks noChangeArrowheads="1"/>
          </p:cNvSpPr>
          <p:nvPr/>
        </p:nvSpPr>
        <p:spPr bwMode="auto">
          <a:xfrm>
            <a:off x="1648005" y="1330422"/>
            <a:ext cx="46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zh-CN" altLang="en-US" b="1" dirty="0">
                <a:solidFill>
                  <a:srgbClr val="FFED24"/>
                </a:solidFill>
                <a:latin typeface="宋体" pitchFamily="2" charset="-122"/>
              </a:rPr>
              <a:t>价格</a:t>
            </a:r>
            <a:endParaRPr lang="zh-CN" altLang="en-US" dirty="0"/>
          </a:p>
        </p:txBody>
      </p:sp>
      <p:sp>
        <p:nvSpPr>
          <p:cNvPr id="120" name="Rectangle 6"/>
          <p:cNvSpPr>
            <a:spLocks noChangeArrowheads="1"/>
          </p:cNvSpPr>
          <p:nvPr/>
        </p:nvSpPr>
        <p:spPr bwMode="auto">
          <a:xfrm>
            <a:off x="943472" y="1278588"/>
            <a:ext cx="1688708" cy="31820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21" name="Line 7"/>
          <p:cNvSpPr>
            <a:spLocks noChangeShapeType="1"/>
          </p:cNvSpPr>
          <p:nvPr/>
        </p:nvSpPr>
        <p:spPr bwMode="auto">
          <a:xfrm>
            <a:off x="943472" y="1278588"/>
            <a:ext cx="1357" cy="31820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22" name="Rectangle 8"/>
          <p:cNvSpPr>
            <a:spLocks noChangeArrowheads="1"/>
          </p:cNvSpPr>
          <p:nvPr/>
        </p:nvSpPr>
        <p:spPr bwMode="auto">
          <a:xfrm>
            <a:off x="2632180" y="1278588"/>
            <a:ext cx="1491872" cy="31820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23" name="Rectangle 9"/>
          <p:cNvSpPr>
            <a:spLocks noChangeArrowheads="1"/>
          </p:cNvSpPr>
          <p:nvPr/>
        </p:nvSpPr>
        <p:spPr bwMode="auto">
          <a:xfrm>
            <a:off x="2871096" y="1339061"/>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b="1" dirty="0">
                <a:solidFill>
                  <a:srgbClr val="FFED24"/>
                </a:solidFill>
              </a:rPr>
              <a:t>A </a:t>
            </a:r>
            <a:endParaRPr lang="en-US" altLang="zh-CN" dirty="0"/>
          </a:p>
        </p:txBody>
      </p:sp>
      <p:sp>
        <p:nvSpPr>
          <p:cNvPr id="124" name="Rectangle 10"/>
          <p:cNvSpPr>
            <a:spLocks noChangeArrowheads="1"/>
          </p:cNvSpPr>
          <p:nvPr/>
        </p:nvSpPr>
        <p:spPr bwMode="auto">
          <a:xfrm>
            <a:off x="3058429" y="1330422"/>
            <a:ext cx="929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zh-CN" altLang="en-US" b="1" dirty="0">
                <a:solidFill>
                  <a:srgbClr val="FFED24"/>
                </a:solidFill>
                <a:latin typeface="宋体" pitchFamily="2" charset="-122"/>
              </a:rPr>
              <a:t>可获得性</a:t>
            </a:r>
            <a:endParaRPr lang="zh-CN" altLang="en-US" dirty="0"/>
          </a:p>
        </p:txBody>
      </p:sp>
      <p:sp>
        <p:nvSpPr>
          <p:cNvPr id="125" name="Rectangle 11"/>
          <p:cNvSpPr>
            <a:spLocks noChangeArrowheads="1"/>
          </p:cNvSpPr>
          <p:nvPr/>
        </p:nvSpPr>
        <p:spPr bwMode="auto">
          <a:xfrm>
            <a:off x="2632180" y="1278588"/>
            <a:ext cx="1491872" cy="31820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26" name="Rectangle 12"/>
          <p:cNvSpPr>
            <a:spLocks noChangeArrowheads="1"/>
          </p:cNvSpPr>
          <p:nvPr/>
        </p:nvSpPr>
        <p:spPr bwMode="auto">
          <a:xfrm>
            <a:off x="4124053" y="1278588"/>
            <a:ext cx="1724002" cy="31820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27" name="Rectangle 13"/>
          <p:cNvSpPr>
            <a:spLocks noChangeArrowheads="1"/>
          </p:cNvSpPr>
          <p:nvPr/>
        </p:nvSpPr>
        <p:spPr bwMode="auto">
          <a:xfrm>
            <a:off x="4684693" y="1339061"/>
            <a:ext cx="123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b="1" dirty="0">
                <a:solidFill>
                  <a:srgbClr val="FFED24"/>
                </a:solidFill>
              </a:rPr>
              <a:t>P</a:t>
            </a:r>
            <a:endParaRPr lang="en-US" altLang="zh-CN" dirty="0"/>
          </a:p>
        </p:txBody>
      </p:sp>
      <p:sp>
        <p:nvSpPr>
          <p:cNvPr id="128" name="Rectangle 14"/>
          <p:cNvSpPr>
            <a:spLocks noChangeArrowheads="1"/>
          </p:cNvSpPr>
          <p:nvPr/>
        </p:nvSpPr>
        <p:spPr bwMode="auto">
          <a:xfrm>
            <a:off x="4881528" y="1330422"/>
            <a:ext cx="46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zh-CN" altLang="en-US" b="1" dirty="0">
                <a:solidFill>
                  <a:srgbClr val="FFED24"/>
                </a:solidFill>
                <a:latin typeface="宋体" pitchFamily="2" charset="-122"/>
              </a:rPr>
              <a:t>包装</a:t>
            </a:r>
            <a:endParaRPr lang="zh-CN" altLang="en-US" dirty="0"/>
          </a:p>
        </p:txBody>
      </p:sp>
      <p:sp>
        <p:nvSpPr>
          <p:cNvPr id="129" name="Rectangle 15"/>
          <p:cNvSpPr>
            <a:spLocks noChangeArrowheads="1"/>
          </p:cNvSpPr>
          <p:nvPr/>
        </p:nvSpPr>
        <p:spPr bwMode="auto">
          <a:xfrm>
            <a:off x="4124053" y="1278588"/>
            <a:ext cx="1724002" cy="31820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30" name="Rectangle 16"/>
          <p:cNvSpPr>
            <a:spLocks noChangeArrowheads="1"/>
          </p:cNvSpPr>
          <p:nvPr/>
        </p:nvSpPr>
        <p:spPr bwMode="auto">
          <a:xfrm>
            <a:off x="5848055" y="1278588"/>
            <a:ext cx="1778302" cy="31820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31" name="Rectangle 17"/>
          <p:cNvSpPr>
            <a:spLocks noChangeArrowheads="1"/>
          </p:cNvSpPr>
          <p:nvPr/>
        </p:nvSpPr>
        <p:spPr bwMode="auto">
          <a:xfrm>
            <a:off x="6441275" y="1339061"/>
            <a:ext cx="176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altLang="zh-CN" b="1" dirty="0">
                <a:solidFill>
                  <a:srgbClr val="FFED24"/>
                </a:solidFill>
              </a:rPr>
              <a:t>P </a:t>
            </a:r>
            <a:endParaRPr lang="en-US" altLang="zh-CN" dirty="0"/>
          </a:p>
        </p:txBody>
      </p:sp>
      <p:sp>
        <p:nvSpPr>
          <p:cNvPr id="132" name="Rectangle 18"/>
          <p:cNvSpPr>
            <a:spLocks noChangeArrowheads="1"/>
          </p:cNvSpPr>
          <p:nvPr/>
        </p:nvSpPr>
        <p:spPr bwMode="auto">
          <a:xfrm>
            <a:off x="6613675" y="1330422"/>
            <a:ext cx="46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zh-CN" altLang="en-US" b="1" dirty="0">
                <a:solidFill>
                  <a:srgbClr val="FFED24"/>
                </a:solidFill>
                <a:latin typeface="宋体" pitchFamily="2" charset="-122"/>
              </a:rPr>
              <a:t>性能</a:t>
            </a:r>
            <a:endParaRPr lang="zh-CN" altLang="en-US" dirty="0"/>
          </a:p>
        </p:txBody>
      </p:sp>
      <p:sp>
        <p:nvSpPr>
          <p:cNvPr id="133" name="Rectangle 19"/>
          <p:cNvSpPr>
            <a:spLocks noChangeArrowheads="1"/>
          </p:cNvSpPr>
          <p:nvPr/>
        </p:nvSpPr>
        <p:spPr bwMode="auto">
          <a:xfrm>
            <a:off x="5848055" y="1278588"/>
            <a:ext cx="1778302" cy="31820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34" name="Line 20"/>
          <p:cNvSpPr>
            <a:spLocks noChangeShapeType="1"/>
          </p:cNvSpPr>
          <p:nvPr/>
        </p:nvSpPr>
        <p:spPr bwMode="auto">
          <a:xfrm>
            <a:off x="5848055" y="1278588"/>
            <a:ext cx="1358" cy="31820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35" name="Rectangle 21"/>
          <p:cNvSpPr>
            <a:spLocks noChangeArrowheads="1"/>
          </p:cNvSpPr>
          <p:nvPr/>
        </p:nvSpPr>
        <p:spPr bwMode="auto">
          <a:xfrm>
            <a:off x="943472" y="1596795"/>
            <a:ext cx="1688708" cy="1927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lstStyle/>
          <a:p>
            <a:pPr>
              <a:spcBef>
                <a:spcPct val="0"/>
              </a:spcBef>
              <a:buFontTx/>
              <a:buChar char="•"/>
            </a:pPr>
            <a:r>
              <a:rPr lang="zh-CN" altLang="en-US" sz="1600" dirty="0">
                <a:solidFill>
                  <a:srgbClr val="000000"/>
                </a:solidFill>
                <a:latin typeface="宋体" pitchFamily="2" charset="-122"/>
              </a:rPr>
              <a:t>设备购买价格</a:t>
            </a:r>
          </a:p>
          <a:p>
            <a:pPr>
              <a:spcBef>
                <a:spcPct val="0"/>
              </a:spcBef>
              <a:buFontTx/>
              <a:buChar char="•"/>
            </a:pPr>
            <a:r>
              <a:rPr lang="zh-CN" altLang="en-US" sz="1600" dirty="0">
                <a:solidFill>
                  <a:srgbClr val="000000"/>
                </a:solidFill>
                <a:latin typeface="宋体" pitchFamily="2" charset="-122"/>
              </a:rPr>
              <a:t>付款方式</a:t>
            </a:r>
          </a:p>
          <a:p>
            <a:pPr>
              <a:spcBef>
                <a:spcPct val="0"/>
              </a:spcBef>
              <a:buFontTx/>
              <a:buChar char="•"/>
            </a:pPr>
            <a:r>
              <a:rPr lang="zh-CN" altLang="en-US" sz="1600" dirty="0">
                <a:solidFill>
                  <a:srgbClr val="000000"/>
                </a:solidFill>
                <a:latin typeface="宋体" pitchFamily="2" charset="-122"/>
              </a:rPr>
              <a:t>工程服务费</a:t>
            </a:r>
          </a:p>
          <a:p>
            <a:pPr>
              <a:spcBef>
                <a:spcPct val="0"/>
              </a:spcBef>
              <a:buFontTx/>
              <a:buChar char="•"/>
            </a:pPr>
            <a:r>
              <a:rPr lang="zh-CN" altLang="en-US" sz="1600" dirty="0">
                <a:solidFill>
                  <a:srgbClr val="000000"/>
                </a:solidFill>
                <a:latin typeface="宋体" pitchFamily="2" charset="-122"/>
              </a:rPr>
              <a:t>外协分包商费用</a:t>
            </a:r>
          </a:p>
          <a:p>
            <a:pPr>
              <a:spcBef>
                <a:spcPct val="0"/>
              </a:spcBef>
              <a:buFontTx/>
              <a:buChar char="•"/>
            </a:pPr>
            <a:r>
              <a:rPr lang="zh-CN" altLang="en-US" sz="1600" dirty="0">
                <a:solidFill>
                  <a:srgbClr val="000000"/>
                </a:solidFill>
                <a:latin typeface="宋体" pitchFamily="2" charset="-122"/>
              </a:rPr>
              <a:t>运输费</a:t>
            </a:r>
            <a:endParaRPr lang="zh-CN" altLang="en-US" sz="1600" dirty="0"/>
          </a:p>
        </p:txBody>
      </p:sp>
      <p:sp>
        <p:nvSpPr>
          <p:cNvPr id="136" name="Rectangle 22"/>
          <p:cNvSpPr>
            <a:spLocks noChangeArrowheads="1"/>
          </p:cNvSpPr>
          <p:nvPr/>
        </p:nvSpPr>
        <p:spPr bwMode="auto">
          <a:xfrm>
            <a:off x="943472" y="1596795"/>
            <a:ext cx="1688708" cy="192795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37" name="Rectangle 23"/>
          <p:cNvSpPr>
            <a:spLocks noChangeArrowheads="1"/>
          </p:cNvSpPr>
          <p:nvPr/>
        </p:nvSpPr>
        <p:spPr bwMode="auto">
          <a:xfrm>
            <a:off x="2632180" y="1596795"/>
            <a:ext cx="1491872" cy="1927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lstStyle/>
          <a:p>
            <a:pPr>
              <a:spcBef>
                <a:spcPct val="0"/>
              </a:spcBef>
              <a:buFontTx/>
              <a:buChar char="•"/>
            </a:pPr>
            <a:r>
              <a:rPr lang="zh-CN" altLang="en-US" sz="1500" dirty="0">
                <a:solidFill>
                  <a:srgbClr val="000000"/>
                </a:solidFill>
                <a:latin typeface="宋体" pitchFamily="2" charset="-122"/>
              </a:rPr>
              <a:t>到货时间</a:t>
            </a:r>
          </a:p>
          <a:p>
            <a:pPr>
              <a:spcBef>
                <a:spcPct val="0"/>
              </a:spcBef>
              <a:buFontTx/>
              <a:buChar char="•"/>
            </a:pPr>
            <a:r>
              <a:rPr lang="zh-CN" altLang="en-US" sz="1500" dirty="0">
                <a:solidFill>
                  <a:srgbClr val="000000"/>
                </a:solidFill>
                <a:latin typeface="宋体" pitchFamily="2" charset="-122"/>
              </a:rPr>
              <a:t>安装时间</a:t>
            </a:r>
          </a:p>
          <a:p>
            <a:pPr>
              <a:spcBef>
                <a:spcPct val="0"/>
              </a:spcBef>
              <a:buFontTx/>
              <a:buChar char="•"/>
            </a:pPr>
            <a:r>
              <a:rPr lang="zh-CN" altLang="en-US" sz="1500" dirty="0">
                <a:solidFill>
                  <a:srgbClr val="000000"/>
                </a:solidFill>
                <a:latin typeface="宋体" pitchFamily="2" charset="-122"/>
              </a:rPr>
              <a:t>试运行情况</a:t>
            </a:r>
          </a:p>
          <a:p>
            <a:pPr>
              <a:spcBef>
                <a:spcPct val="0"/>
              </a:spcBef>
              <a:buFontTx/>
              <a:buChar char="•"/>
            </a:pPr>
            <a:r>
              <a:rPr lang="zh-CN" altLang="en-US" sz="1500" dirty="0">
                <a:solidFill>
                  <a:srgbClr val="000000"/>
                </a:solidFill>
                <a:latin typeface="宋体" pitchFamily="2" charset="-122"/>
              </a:rPr>
              <a:t>发货齐套率</a:t>
            </a:r>
          </a:p>
          <a:p>
            <a:pPr>
              <a:spcBef>
                <a:spcPct val="0"/>
              </a:spcBef>
              <a:buFontTx/>
              <a:buChar char="•"/>
            </a:pPr>
            <a:r>
              <a:rPr lang="zh-CN" altLang="en-US" sz="1500" dirty="0">
                <a:solidFill>
                  <a:srgbClr val="000000"/>
                </a:solidFill>
                <a:latin typeface="宋体" pitchFamily="2" charset="-122"/>
              </a:rPr>
              <a:t>当地销售点</a:t>
            </a:r>
          </a:p>
          <a:p>
            <a:pPr>
              <a:spcBef>
                <a:spcPct val="0"/>
              </a:spcBef>
              <a:buFontTx/>
              <a:buChar char="•"/>
            </a:pPr>
            <a:r>
              <a:rPr lang="zh-CN" altLang="en-US" sz="1500" dirty="0">
                <a:solidFill>
                  <a:srgbClr val="000000"/>
                </a:solidFill>
                <a:latin typeface="宋体" pitchFamily="2" charset="-122"/>
              </a:rPr>
              <a:t>代理商</a:t>
            </a:r>
          </a:p>
          <a:p>
            <a:pPr>
              <a:spcBef>
                <a:spcPct val="0"/>
              </a:spcBef>
              <a:buFontTx/>
              <a:buChar char="•"/>
            </a:pPr>
            <a:endParaRPr lang="en-US" altLang="zh-CN" sz="1500" dirty="0">
              <a:solidFill>
                <a:srgbClr val="000000"/>
              </a:solidFill>
              <a:latin typeface="宋体" pitchFamily="2" charset="-122"/>
            </a:endParaRPr>
          </a:p>
        </p:txBody>
      </p:sp>
      <p:sp>
        <p:nvSpPr>
          <p:cNvPr id="138" name="Rectangle 24"/>
          <p:cNvSpPr>
            <a:spLocks noChangeArrowheads="1"/>
          </p:cNvSpPr>
          <p:nvPr/>
        </p:nvSpPr>
        <p:spPr bwMode="auto">
          <a:xfrm>
            <a:off x="2632180" y="1596795"/>
            <a:ext cx="1491872" cy="192795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39" name="Line 25"/>
          <p:cNvSpPr>
            <a:spLocks noChangeShapeType="1"/>
          </p:cNvSpPr>
          <p:nvPr/>
        </p:nvSpPr>
        <p:spPr bwMode="auto">
          <a:xfrm>
            <a:off x="2632180" y="1596795"/>
            <a:ext cx="1357" cy="19279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40" name="Rectangle 26"/>
          <p:cNvSpPr>
            <a:spLocks noChangeArrowheads="1"/>
          </p:cNvSpPr>
          <p:nvPr/>
        </p:nvSpPr>
        <p:spPr bwMode="auto">
          <a:xfrm>
            <a:off x="4124053" y="1596795"/>
            <a:ext cx="1724002" cy="1927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lstStyle/>
          <a:p>
            <a:pPr>
              <a:spcBef>
                <a:spcPct val="0"/>
              </a:spcBef>
              <a:buFontTx/>
              <a:buChar char="•"/>
            </a:pPr>
            <a:r>
              <a:rPr lang="zh-CN" altLang="en-US" sz="1600" dirty="0">
                <a:solidFill>
                  <a:srgbClr val="000000"/>
                </a:solidFill>
                <a:latin typeface="宋体" pitchFamily="2" charset="-122"/>
              </a:rPr>
              <a:t>机柜设计</a:t>
            </a:r>
          </a:p>
          <a:p>
            <a:pPr>
              <a:spcBef>
                <a:spcPct val="0"/>
              </a:spcBef>
              <a:buFontTx/>
              <a:buChar char="•"/>
            </a:pPr>
            <a:r>
              <a:rPr lang="zh-CN" altLang="en-US" sz="1600" dirty="0">
                <a:solidFill>
                  <a:srgbClr val="000000"/>
                </a:solidFill>
                <a:latin typeface="宋体" pitchFamily="2" charset="-122"/>
              </a:rPr>
              <a:t>布线</a:t>
            </a:r>
          </a:p>
          <a:p>
            <a:pPr>
              <a:spcBef>
                <a:spcPct val="0"/>
              </a:spcBef>
              <a:buFontTx/>
              <a:buChar char="•"/>
            </a:pPr>
            <a:r>
              <a:rPr lang="zh-CN" altLang="en-US" sz="1600" dirty="0">
                <a:solidFill>
                  <a:srgbClr val="000000"/>
                </a:solidFill>
                <a:latin typeface="宋体" pitchFamily="2" charset="-122"/>
              </a:rPr>
              <a:t>噪声</a:t>
            </a:r>
          </a:p>
          <a:p>
            <a:pPr>
              <a:spcBef>
                <a:spcPct val="0"/>
              </a:spcBef>
              <a:buFontTx/>
              <a:buChar char="•"/>
            </a:pPr>
            <a:r>
              <a:rPr lang="zh-CN" altLang="en-US" sz="1600" dirty="0">
                <a:solidFill>
                  <a:srgbClr val="000000"/>
                </a:solidFill>
                <a:latin typeface="宋体" pitchFamily="2" charset="-122"/>
              </a:rPr>
              <a:t>外观</a:t>
            </a:r>
          </a:p>
          <a:p>
            <a:pPr>
              <a:spcBef>
                <a:spcPct val="0"/>
              </a:spcBef>
              <a:buFontTx/>
              <a:buChar char="•"/>
            </a:pPr>
            <a:r>
              <a:rPr lang="zh-CN" altLang="en-US" sz="1600" dirty="0">
                <a:solidFill>
                  <a:srgbClr val="000000"/>
                </a:solidFill>
                <a:latin typeface="宋体" pitchFamily="2" charset="-122"/>
              </a:rPr>
              <a:t>运输包装</a:t>
            </a:r>
          </a:p>
        </p:txBody>
      </p:sp>
      <p:sp>
        <p:nvSpPr>
          <p:cNvPr id="141" name="Rectangle 27"/>
          <p:cNvSpPr>
            <a:spLocks noChangeArrowheads="1"/>
          </p:cNvSpPr>
          <p:nvPr/>
        </p:nvSpPr>
        <p:spPr bwMode="auto">
          <a:xfrm>
            <a:off x="4124053" y="1596795"/>
            <a:ext cx="1724002" cy="192795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42" name="Line 28"/>
          <p:cNvSpPr>
            <a:spLocks noChangeShapeType="1"/>
          </p:cNvSpPr>
          <p:nvPr/>
        </p:nvSpPr>
        <p:spPr bwMode="auto">
          <a:xfrm>
            <a:off x="4124052" y="1596795"/>
            <a:ext cx="1358" cy="19279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43" name="Rectangle 29"/>
          <p:cNvSpPr>
            <a:spLocks noChangeArrowheads="1"/>
          </p:cNvSpPr>
          <p:nvPr/>
        </p:nvSpPr>
        <p:spPr bwMode="auto">
          <a:xfrm>
            <a:off x="5848055" y="1596795"/>
            <a:ext cx="1778302" cy="1927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lstStyle/>
          <a:p>
            <a:pPr>
              <a:spcBef>
                <a:spcPct val="0"/>
              </a:spcBef>
              <a:buFontTx/>
              <a:buChar char="•"/>
            </a:pPr>
            <a:r>
              <a:rPr lang="zh-CN" altLang="en-US" sz="1600" dirty="0">
                <a:solidFill>
                  <a:srgbClr val="000000"/>
                </a:solidFill>
                <a:latin typeface="宋体" pitchFamily="2" charset="-122"/>
              </a:rPr>
              <a:t>处理能力</a:t>
            </a:r>
          </a:p>
          <a:p>
            <a:pPr>
              <a:spcBef>
                <a:spcPct val="0"/>
              </a:spcBef>
              <a:buFontTx/>
              <a:buChar char="•"/>
            </a:pPr>
            <a:r>
              <a:rPr lang="zh-CN" altLang="en-US" sz="1600" dirty="0">
                <a:solidFill>
                  <a:srgbClr val="000000"/>
                </a:solidFill>
                <a:latin typeface="宋体" pitchFamily="2" charset="-122"/>
              </a:rPr>
              <a:t>互通性</a:t>
            </a:r>
          </a:p>
          <a:p>
            <a:pPr>
              <a:spcBef>
                <a:spcPct val="0"/>
              </a:spcBef>
              <a:buFontTx/>
              <a:buChar char="•"/>
            </a:pPr>
            <a:r>
              <a:rPr lang="zh-CN" altLang="en-US" sz="1600" dirty="0">
                <a:solidFill>
                  <a:srgbClr val="000000"/>
                </a:solidFill>
                <a:latin typeface="宋体" pitchFamily="2" charset="-122"/>
              </a:rPr>
              <a:t>多业务</a:t>
            </a:r>
          </a:p>
          <a:p>
            <a:pPr>
              <a:spcBef>
                <a:spcPct val="0"/>
              </a:spcBef>
              <a:buFontTx/>
              <a:buChar char="•"/>
            </a:pPr>
            <a:r>
              <a:rPr lang="zh-CN" altLang="en-US" sz="1600" dirty="0">
                <a:solidFill>
                  <a:srgbClr val="000000"/>
                </a:solidFill>
                <a:latin typeface="宋体" pitchFamily="2" charset="-122"/>
              </a:rPr>
              <a:t>融合</a:t>
            </a:r>
          </a:p>
          <a:p>
            <a:pPr>
              <a:spcBef>
                <a:spcPct val="0"/>
              </a:spcBef>
              <a:buFontTx/>
              <a:buChar char="•"/>
            </a:pPr>
            <a:r>
              <a:rPr lang="zh-CN" altLang="en-US" sz="1600" dirty="0">
                <a:solidFill>
                  <a:srgbClr val="000000"/>
                </a:solidFill>
                <a:latin typeface="宋体" pitchFamily="2" charset="-122"/>
              </a:rPr>
              <a:t>可运营可管理</a:t>
            </a:r>
            <a:endParaRPr lang="zh-CN" altLang="en-US" sz="1600" dirty="0"/>
          </a:p>
        </p:txBody>
      </p:sp>
      <p:sp>
        <p:nvSpPr>
          <p:cNvPr id="144" name="Rectangle 30"/>
          <p:cNvSpPr>
            <a:spLocks noChangeArrowheads="1"/>
          </p:cNvSpPr>
          <p:nvPr/>
        </p:nvSpPr>
        <p:spPr bwMode="auto">
          <a:xfrm>
            <a:off x="5848055" y="1596795"/>
            <a:ext cx="1778302" cy="192795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45" name="Line 31"/>
          <p:cNvSpPr>
            <a:spLocks noChangeShapeType="1"/>
          </p:cNvSpPr>
          <p:nvPr/>
        </p:nvSpPr>
        <p:spPr bwMode="auto">
          <a:xfrm>
            <a:off x="5848055" y="1596795"/>
            <a:ext cx="1358" cy="19279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46" name="Rectangle 32"/>
          <p:cNvSpPr>
            <a:spLocks noChangeArrowheads="1"/>
          </p:cNvSpPr>
          <p:nvPr/>
        </p:nvSpPr>
        <p:spPr bwMode="auto">
          <a:xfrm>
            <a:off x="943472" y="3524752"/>
            <a:ext cx="1688708" cy="32396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47" name="Rectangle 33"/>
          <p:cNvSpPr>
            <a:spLocks noChangeArrowheads="1"/>
          </p:cNvSpPr>
          <p:nvPr/>
        </p:nvSpPr>
        <p:spPr bwMode="auto">
          <a:xfrm>
            <a:off x="1384653" y="3588105"/>
            <a:ext cx="244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en-US" altLang="zh-CN" b="1" dirty="0">
                <a:solidFill>
                  <a:srgbClr val="FFED24"/>
                </a:solidFill>
              </a:rPr>
              <a:t>E </a:t>
            </a:r>
            <a:endParaRPr lang="en-US" altLang="zh-CN" dirty="0"/>
          </a:p>
        </p:txBody>
      </p:sp>
      <p:sp>
        <p:nvSpPr>
          <p:cNvPr id="148" name="Rectangle 34"/>
          <p:cNvSpPr>
            <a:spLocks noChangeArrowheads="1"/>
          </p:cNvSpPr>
          <p:nvPr/>
        </p:nvSpPr>
        <p:spPr bwMode="auto">
          <a:xfrm>
            <a:off x="1557054" y="3579466"/>
            <a:ext cx="6882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zh-CN" altLang="en-US" b="1" dirty="0">
                <a:solidFill>
                  <a:srgbClr val="FFED24"/>
                </a:solidFill>
                <a:latin typeface="宋体" pitchFamily="2" charset="-122"/>
              </a:rPr>
              <a:t>易用性</a:t>
            </a:r>
            <a:endParaRPr lang="zh-CN" altLang="en-US" dirty="0"/>
          </a:p>
        </p:txBody>
      </p:sp>
      <p:sp>
        <p:nvSpPr>
          <p:cNvPr id="149" name="Rectangle 35"/>
          <p:cNvSpPr>
            <a:spLocks noChangeArrowheads="1"/>
          </p:cNvSpPr>
          <p:nvPr/>
        </p:nvSpPr>
        <p:spPr bwMode="auto">
          <a:xfrm>
            <a:off x="943472" y="3524752"/>
            <a:ext cx="1688708" cy="32396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50" name="Line 36"/>
          <p:cNvSpPr>
            <a:spLocks noChangeShapeType="1"/>
          </p:cNvSpPr>
          <p:nvPr/>
        </p:nvSpPr>
        <p:spPr bwMode="auto">
          <a:xfrm>
            <a:off x="943472" y="3524752"/>
            <a:ext cx="1357" cy="3239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51" name="Rectangle 37"/>
          <p:cNvSpPr>
            <a:spLocks noChangeArrowheads="1"/>
          </p:cNvSpPr>
          <p:nvPr/>
        </p:nvSpPr>
        <p:spPr bwMode="auto">
          <a:xfrm>
            <a:off x="2632180" y="3524752"/>
            <a:ext cx="1491872" cy="32396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52" name="Rectangle 38"/>
          <p:cNvSpPr>
            <a:spLocks noChangeArrowheads="1"/>
          </p:cNvSpPr>
          <p:nvPr/>
        </p:nvSpPr>
        <p:spPr bwMode="auto">
          <a:xfrm>
            <a:off x="3066574" y="3588105"/>
            <a:ext cx="2538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en-US" altLang="zh-CN" b="1" dirty="0">
                <a:solidFill>
                  <a:srgbClr val="FFED24"/>
                </a:solidFill>
              </a:rPr>
              <a:t>A </a:t>
            </a:r>
            <a:endParaRPr lang="en-US" altLang="zh-CN" dirty="0"/>
          </a:p>
        </p:txBody>
      </p:sp>
      <p:sp>
        <p:nvSpPr>
          <p:cNvPr id="153" name="Rectangle 39"/>
          <p:cNvSpPr>
            <a:spLocks noChangeArrowheads="1"/>
          </p:cNvSpPr>
          <p:nvPr/>
        </p:nvSpPr>
        <p:spPr bwMode="auto">
          <a:xfrm>
            <a:off x="3255264" y="3579466"/>
            <a:ext cx="492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zh-CN" altLang="en-US" b="1" dirty="0">
                <a:solidFill>
                  <a:srgbClr val="FFED24"/>
                </a:solidFill>
                <a:latin typeface="宋体" pitchFamily="2" charset="-122"/>
              </a:rPr>
              <a:t>保证</a:t>
            </a:r>
            <a:endParaRPr lang="zh-CN" altLang="en-US" dirty="0"/>
          </a:p>
        </p:txBody>
      </p:sp>
      <p:sp>
        <p:nvSpPr>
          <p:cNvPr id="154" name="Rectangle 40"/>
          <p:cNvSpPr>
            <a:spLocks noChangeArrowheads="1"/>
          </p:cNvSpPr>
          <p:nvPr/>
        </p:nvSpPr>
        <p:spPr bwMode="auto">
          <a:xfrm>
            <a:off x="2632180" y="3524752"/>
            <a:ext cx="1491872" cy="32396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55" name="Line 41"/>
          <p:cNvSpPr>
            <a:spLocks noChangeShapeType="1"/>
          </p:cNvSpPr>
          <p:nvPr/>
        </p:nvSpPr>
        <p:spPr bwMode="auto">
          <a:xfrm>
            <a:off x="2632180" y="3524752"/>
            <a:ext cx="1357" cy="3239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56" name="Rectangle 42"/>
          <p:cNvSpPr>
            <a:spLocks noChangeArrowheads="1"/>
          </p:cNvSpPr>
          <p:nvPr/>
        </p:nvSpPr>
        <p:spPr bwMode="auto">
          <a:xfrm>
            <a:off x="4124053" y="3524752"/>
            <a:ext cx="1724002" cy="32396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57" name="Rectangle 43"/>
          <p:cNvSpPr>
            <a:spLocks noChangeArrowheads="1"/>
          </p:cNvSpPr>
          <p:nvPr/>
        </p:nvSpPr>
        <p:spPr bwMode="auto">
          <a:xfrm>
            <a:off x="4299168" y="3588105"/>
            <a:ext cx="234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en-US" altLang="zh-CN" b="1" dirty="0">
                <a:solidFill>
                  <a:srgbClr val="FFED24"/>
                </a:solidFill>
              </a:rPr>
              <a:t>L </a:t>
            </a:r>
            <a:endParaRPr lang="en-US" altLang="zh-CN" dirty="0"/>
          </a:p>
        </p:txBody>
      </p:sp>
      <p:sp>
        <p:nvSpPr>
          <p:cNvPr id="158" name="Rectangle 44"/>
          <p:cNvSpPr>
            <a:spLocks noChangeArrowheads="1"/>
          </p:cNvSpPr>
          <p:nvPr/>
        </p:nvSpPr>
        <p:spPr bwMode="auto">
          <a:xfrm>
            <a:off x="4463423" y="3579466"/>
            <a:ext cx="12787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zh-CN" altLang="en-US" b="1" dirty="0">
                <a:solidFill>
                  <a:srgbClr val="FFED24"/>
                </a:solidFill>
                <a:latin typeface="宋体" pitchFamily="2" charset="-122"/>
              </a:rPr>
              <a:t>生命周期成本</a:t>
            </a:r>
            <a:endParaRPr lang="zh-CN" altLang="en-US" dirty="0"/>
          </a:p>
        </p:txBody>
      </p:sp>
      <p:sp>
        <p:nvSpPr>
          <p:cNvPr id="159" name="Rectangle 45"/>
          <p:cNvSpPr>
            <a:spLocks noChangeArrowheads="1"/>
          </p:cNvSpPr>
          <p:nvPr/>
        </p:nvSpPr>
        <p:spPr bwMode="auto">
          <a:xfrm>
            <a:off x="4124053" y="3524752"/>
            <a:ext cx="1724002" cy="32396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60" name="Line 46"/>
          <p:cNvSpPr>
            <a:spLocks noChangeShapeType="1"/>
          </p:cNvSpPr>
          <p:nvPr/>
        </p:nvSpPr>
        <p:spPr bwMode="auto">
          <a:xfrm>
            <a:off x="4124052" y="3524752"/>
            <a:ext cx="1358" cy="3239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61" name="Rectangle 47"/>
          <p:cNvSpPr>
            <a:spLocks noChangeArrowheads="1"/>
          </p:cNvSpPr>
          <p:nvPr/>
        </p:nvSpPr>
        <p:spPr bwMode="auto">
          <a:xfrm>
            <a:off x="5848055" y="3524752"/>
            <a:ext cx="1778302" cy="32396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endParaRPr lang="zh-CN" altLang="en-US"/>
          </a:p>
        </p:txBody>
      </p:sp>
      <p:sp>
        <p:nvSpPr>
          <p:cNvPr id="162" name="Rectangle 48"/>
          <p:cNvSpPr>
            <a:spLocks noChangeArrowheads="1"/>
          </p:cNvSpPr>
          <p:nvPr/>
        </p:nvSpPr>
        <p:spPr bwMode="auto">
          <a:xfrm>
            <a:off x="6145344" y="3588105"/>
            <a:ext cx="244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en-US" altLang="zh-CN" b="1" dirty="0">
                <a:solidFill>
                  <a:srgbClr val="FFED24"/>
                </a:solidFill>
              </a:rPr>
              <a:t>S </a:t>
            </a:r>
            <a:endParaRPr lang="en-US" altLang="zh-CN" dirty="0"/>
          </a:p>
        </p:txBody>
      </p:sp>
      <p:sp>
        <p:nvSpPr>
          <p:cNvPr id="163" name="Rectangle 49"/>
          <p:cNvSpPr>
            <a:spLocks noChangeArrowheads="1"/>
          </p:cNvSpPr>
          <p:nvPr/>
        </p:nvSpPr>
        <p:spPr bwMode="auto">
          <a:xfrm>
            <a:off x="6317743" y="3579466"/>
            <a:ext cx="10819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zh-CN" altLang="en-US" b="1" dirty="0">
                <a:solidFill>
                  <a:srgbClr val="FFED24"/>
                </a:solidFill>
                <a:latin typeface="宋体" pitchFamily="2" charset="-122"/>
              </a:rPr>
              <a:t>社会影响力</a:t>
            </a:r>
            <a:endParaRPr lang="zh-CN" altLang="en-US" dirty="0"/>
          </a:p>
        </p:txBody>
      </p:sp>
      <p:sp>
        <p:nvSpPr>
          <p:cNvPr id="164" name="Rectangle 50"/>
          <p:cNvSpPr>
            <a:spLocks noChangeArrowheads="1"/>
          </p:cNvSpPr>
          <p:nvPr/>
        </p:nvSpPr>
        <p:spPr bwMode="auto">
          <a:xfrm>
            <a:off x="5848055" y="3524752"/>
            <a:ext cx="1778302" cy="32396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65" name="Line 51"/>
          <p:cNvSpPr>
            <a:spLocks noChangeShapeType="1"/>
          </p:cNvSpPr>
          <p:nvPr/>
        </p:nvSpPr>
        <p:spPr bwMode="auto">
          <a:xfrm>
            <a:off x="5848055" y="3524752"/>
            <a:ext cx="1358" cy="3239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66" name="Rectangle 52"/>
          <p:cNvSpPr>
            <a:spLocks noChangeArrowheads="1"/>
          </p:cNvSpPr>
          <p:nvPr/>
        </p:nvSpPr>
        <p:spPr bwMode="auto">
          <a:xfrm>
            <a:off x="943472" y="3848718"/>
            <a:ext cx="1688708" cy="2107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lstStyle/>
          <a:p>
            <a:pPr>
              <a:spcBef>
                <a:spcPct val="0"/>
              </a:spcBef>
              <a:buFontTx/>
              <a:buChar char="•"/>
            </a:pPr>
            <a:r>
              <a:rPr lang="zh-CN" altLang="en-US" sz="1600" dirty="0">
                <a:solidFill>
                  <a:srgbClr val="000000"/>
                </a:solidFill>
                <a:latin typeface="宋体" pitchFamily="2" charset="-122"/>
              </a:rPr>
              <a:t>易于维护</a:t>
            </a:r>
          </a:p>
          <a:p>
            <a:pPr>
              <a:spcBef>
                <a:spcPct val="0"/>
              </a:spcBef>
              <a:buFontTx/>
              <a:buChar char="•"/>
            </a:pPr>
            <a:r>
              <a:rPr lang="zh-CN" altLang="en-US" sz="1600" dirty="0">
                <a:solidFill>
                  <a:srgbClr val="000000"/>
                </a:solidFill>
                <a:latin typeface="宋体" pitchFamily="2" charset="-122"/>
              </a:rPr>
              <a:t>兼容性</a:t>
            </a:r>
          </a:p>
          <a:p>
            <a:pPr>
              <a:spcBef>
                <a:spcPct val="0"/>
              </a:spcBef>
              <a:buFontTx/>
              <a:buChar char="•"/>
            </a:pPr>
            <a:r>
              <a:rPr lang="zh-CN" altLang="en-US" sz="1600" dirty="0">
                <a:solidFill>
                  <a:srgbClr val="000000"/>
                </a:solidFill>
                <a:latin typeface="宋体" pitchFamily="2" charset="-122"/>
              </a:rPr>
              <a:t>个性化解决方案</a:t>
            </a:r>
          </a:p>
          <a:p>
            <a:pPr>
              <a:spcBef>
                <a:spcPct val="0"/>
              </a:spcBef>
              <a:buFontTx/>
              <a:buChar char="•"/>
            </a:pPr>
            <a:r>
              <a:rPr lang="zh-CN" altLang="en-US" sz="1600" dirty="0">
                <a:solidFill>
                  <a:srgbClr val="000000"/>
                </a:solidFill>
                <a:latin typeface="宋体" pitchFamily="2" charset="-122"/>
              </a:rPr>
              <a:t>可扩展性</a:t>
            </a:r>
          </a:p>
          <a:p>
            <a:pPr>
              <a:spcBef>
                <a:spcPct val="0"/>
              </a:spcBef>
              <a:buFontTx/>
              <a:buChar char="•"/>
            </a:pPr>
            <a:r>
              <a:rPr lang="zh-CN" altLang="en-US" sz="1600" dirty="0">
                <a:solidFill>
                  <a:srgbClr val="000000"/>
                </a:solidFill>
                <a:latin typeface="宋体" pitchFamily="2" charset="-122"/>
              </a:rPr>
              <a:t>高集成度</a:t>
            </a:r>
          </a:p>
          <a:p>
            <a:pPr>
              <a:spcBef>
                <a:spcPct val="0"/>
              </a:spcBef>
              <a:buFontTx/>
              <a:buChar char="•"/>
            </a:pPr>
            <a:r>
              <a:rPr lang="zh-CN" altLang="en-US" sz="1600" dirty="0">
                <a:solidFill>
                  <a:srgbClr val="000000"/>
                </a:solidFill>
                <a:latin typeface="宋体" pitchFamily="2" charset="-122"/>
              </a:rPr>
              <a:t>环境适应性</a:t>
            </a:r>
          </a:p>
          <a:p>
            <a:pPr>
              <a:spcBef>
                <a:spcPct val="0"/>
              </a:spcBef>
              <a:buFontTx/>
              <a:buChar char="•"/>
            </a:pPr>
            <a:r>
              <a:rPr lang="zh-CN" altLang="en-US" sz="1600" dirty="0">
                <a:solidFill>
                  <a:srgbClr val="000000"/>
                </a:solidFill>
                <a:latin typeface="宋体" pitchFamily="2" charset="-122"/>
              </a:rPr>
              <a:t>安全性</a:t>
            </a:r>
          </a:p>
        </p:txBody>
      </p:sp>
      <p:sp>
        <p:nvSpPr>
          <p:cNvPr id="167" name="Rectangle 53"/>
          <p:cNvSpPr>
            <a:spLocks noChangeArrowheads="1"/>
          </p:cNvSpPr>
          <p:nvPr/>
        </p:nvSpPr>
        <p:spPr bwMode="auto">
          <a:xfrm>
            <a:off x="943472" y="3848718"/>
            <a:ext cx="1688708" cy="210723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68" name="Line 54"/>
          <p:cNvSpPr>
            <a:spLocks noChangeShapeType="1"/>
          </p:cNvSpPr>
          <p:nvPr/>
        </p:nvSpPr>
        <p:spPr bwMode="auto">
          <a:xfrm>
            <a:off x="943472" y="3848718"/>
            <a:ext cx="1357" cy="21072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69" name="Rectangle 55"/>
          <p:cNvSpPr>
            <a:spLocks noChangeArrowheads="1"/>
          </p:cNvSpPr>
          <p:nvPr/>
        </p:nvSpPr>
        <p:spPr bwMode="auto">
          <a:xfrm>
            <a:off x="2632180" y="3848718"/>
            <a:ext cx="1491872" cy="2107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lstStyle/>
          <a:p>
            <a:pPr>
              <a:spcBef>
                <a:spcPct val="0"/>
              </a:spcBef>
              <a:buFontTx/>
              <a:buChar char="•"/>
            </a:pPr>
            <a:r>
              <a:rPr lang="zh-CN" altLang="en-US" sz="1600" dirty="0">
                <a:solidFill>
                  <a:srgbClr val="000000"/>
                </a:solidFill>
                <a:latin typeface="宋体" pitchFamily="2" charset="-122"/>
              </a:rPr>
              <a:t>投资回报支持</a:t>
            </a:r>
          </a:p>
          <a:p>
            <a:pPr>
              <a:spcBef>
                <a:spcPct val="0"/>
              </a:spcBef>
              <a:buFontTx/>
              <a:buChar char="•"/>
            </a:pPr>
            <a:r>
              <a:rPr lang="zh-CN" altLang="en-US" sz="1600" dirty="0">
                <a:solidFill>
                  <a:srgbClr val="000000"/>
                </a:solidFill>
                <a:latin typeface="宋体" pitchFamily="2" charset="-122"/>
              </a:rPr>
              <a:t>投资保护</a:t>
            </a:r>
          </a:p>
          <a:p>
            <a:pPr>
              <a:spcBef>
                <a:spcPct val="0"/>
              </a:spcBef>
              <a:buFontTx/>
              <a:buChar char="•"/>
            </a:pPr>
            <a:r>
              <a:rPr lang="zh-CN" altLang="en-US" sz="1600" dirty="0">
                <a:solidFill>
                  <a:srgbClr val="000000"/>
                </a:solidFill>
                <a:latin typeface="宋体" pitchFamily="2" charset="-122"/>
              </a:rPr>
              <a:t>技术支持</a:t>
            </a:r>
          </a:p>
          <a:p>
            <a:pPr>
              <a:spcBef>
                <a:spcPct val="0"/>
              </a:spcBef>
              <a:buFontTx/>
              <a:buChar char="•"/>
            </a:pPr>
            <a:r>
              <a:rPr lang="zh-CN" altLang="en-US" sz="1600" dirty="0">
                <a:solidFill>
                  <a:srgbClr val="000000"/>
                </a:solidFill>
                <a:latin typeface="宋体" pitchFamily="2" charset="-122"/>
              </a:rPr>
              <a:t>可靠性</a:t>
            </a:r>
            <a:endParaRPr lang="zh-CN" altLang="en-US" sz="1600" dirty="0"/>
          </a:p>
          <a:p>
            <a:pPr>
              <a:spcBef>
                <a:spcPct val="0"/>
              </a:spcBef>
              <a:buFontTx/>
              <a:buChar char="•"/>
            </a:pPr>
            <a:r>
              <a:rPr lang="zh-CN" altLang="en-US" sz="1600" dirty="0">
                <a:solidFill>
                  <a:srgbClr val="000000"/>
                </a:solidFill>
                <a:latin typeface="宋体" pitchFamily="2" charset="-122"/>
              </a:rPr>
              <a:t>文档</a:t>
            </a:r>
          </a:p>
          <a:p>
            <a:pPr>
              <a:spcBef>
                <a:spcPct val="0"/>
              </a:spcBef>
              <a:buFontTx/>
              <a:buChar char="•"/>
            </a:pPr>
            <a:r>
              <a:rPr lang="zh-CN" altLang="en-US" sz="1600" dirty="0">
                <a:solidFill>
                  <a:srgbClr val="000000"/>
                </a:solidFill>
                <a:latin typeface="宋体" pitchFamily="2" charset="-122"/>
              </a:rPr>
              <a:t>保修服务</a:t>
            </a:r>
          </a:p>
          <a:p>
            <a:pPr>
              <a:spcBef>
                <a:spcPct val="0"/>
              </a:spcBef>
              <a:buFontTx/>
              <a:buChar char="•"/>
            </a:pPr>
            <a:r>
              <a:rPr lang="zh-CN" altLang="en-US" sz="1600" dirty="0">
                <a:solidFill>
                  <a:srgbClr val="000000"/>
                </a:solidFill>
                <a:latin typeface="宋体" pitchFamily="2" charset="-122"/>
              </a:rPr>
              <a:t>战略伙伴关系</a:t>
            </a:r>
          </a:p>
        </p:txBody>
      </p:sp>
      <p:sp>
        <p:nvSpPr>
          <p:cNvPr id="170" name="Rectangle 56"/>
          <p:cNvSpPr>
            <a:spLocks noChangeArrowheads="1"/>
          </p:cNvSpPr>
          <p:nvPr/>
        </p:nvSpPr>
        <p:spPr bwMode="auto">
          <a:xfrm>
            <a:off x="2632180" y="3848718"/>
            <a:ext cx="1491872" cy="210723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71" name="Rectangle 57"/>
          <p:cNvSpPr>
            <a:spLocks noChangeArrowheads="1"/>
          </p:cNvSpPr>
          <p:nvPr/>
        </p:nvSpPr>
        <p:spPr bwMode="auto">
          <a:xfrm>
            <a:off x="4124053" y="3848718"/>
            <a:ext cx="1724002" cy="2107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lstStyle/>
          <a:p>
            <a:pPr>
              <a:spcBef>
                <a:spcPct val="0"/>
              </a:spcBef>
              <a:buFontTx/>
              <a:buChar char="•"/>
            </a:pPr>
            <a:r>
              <a:rPr lang="zh-CN" altLang="en-US" sz="1600" dirty="0">
                <a:solidFill>
                  <a:srgbClr val="000000"/>
                </a:solidFill>
                <a:latin typeface="宋体" pitchFamily="2" charset="-122"/>
              </a:rPr>
              <a:t>维护服务包费用</a:t>
            </a:r>
          </a:p>
          <a:p>
            <a:pPr>
              <a:spcBef>
                <a:spcPct val="0"/>
              </a:spcBef>
              <a:buFontTx/>
              <a:buChar char="•"/>
            </a:pPr>
            <a:r>
              <a:rPr lang="zh-CN" altLang="en-US" sz="1600" dirty="0">
                <a:solidFill>
                  <a:srgbClr val="000000"/>
                </a:solidFill>
                <a:latin typeface="宋体" pitchFamily="2" charset="-122"/>
              </a:rPr>
              <a:t>单项服务费用</a:t>
            </a:r>
          </a:p>
          <a:p>
            <a:pPr>
              <a:spcBef>
                <a:spcPct val="0"/>
              </a:spcBef>
              <a:buFontTx/>
              <a:buChar char="•"/>
            </a:pPr>
            <a:r>
              <a:rPr lang="zh-CN" altLang="en-US" sz="1600" dirty="0">
                <a:solidFill>
                  <a:srgbClr val="000000"/>
                </a:solidFill>
                <a:latin typeface="宋体" pitchFamily="2" charset="-122"/>
              </a:rPr>
              <a:t>运营成本</a:t>
            </a:r>
          </a:p>
          <a:p>
            <a:pPr>
              <a:spcBef>
                <a:spcPct val="0"/>
              </a:spcBef>
              <a:buFontTx/>
              <a:buChar char="•"/>
            </a:pPr>
            <a:r>
              <a:rPr lang="zh-CN" altLang="en-US" sz="1600" dirty="0">
                <a:solidFill>
                  <a:srgbClr val="000000"/>
                </a:solidFill>
                <a:latin typeface="宋体" pitchFamily="2" charset="-122"/>
              </a:rPr>
              <a:t>升级费用</a:t>
            </a:r>
          </a:p>
          <a:p>
            <a:pPr>
              <a:spcBef>
                <a:spcPct val="0"/>
              </a:spcBef>
              <a:buFontTx/>
              <a:buChar char="•"/>
            </a:pPr>
            <a:r>
              <a:rPr lang="zh-CN" altLang="en-US" sz="1600" dirty="0">
                <a:solidFill>
                  <a:srgbClr val="000000"/>
                </a:solidFill>
                <a:latin typeface="宋体" pitchFamily="2" charset="-122"/>
              </a:rPr>
              <a:t>二次开发成本</a:t>
            </a:r>
          </a:p>
        </p:txBody>
      </p:sp>
      <p:sp>
        <p:nvSpPr>
          <p:cNvPr id="172" name="Rectangle 58"/>
          <p:cNvSpPr>
            <a:spLocks noChangeArrowheads="1"/>
          </p:cNvSpPr>
          <p:nvPr/>
        </p:nvSpPr>
        <p:spPr bwMode="auto">
          <a:xfrm>
            <a:off x="4124053" y="3848718"/>
            <a:ext cx="1724002" cy="210723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73" name="Rectangle 59"/>
          <p:cNvSpPr>
            <a:spLocks noChangeArrowheads="1"/>
          </p:cNvSpPr>
          <p:nvPr/>
        </p:nvSpPr>
        <p:spPr bwMode="auto">
          <a:xfrm>
            <a:off x="5848055" y="3848718"/>
            <a:ext cx="1778302" cy="21072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ctr"/>
          <a:lstStyle/>
          <a:p>
            <a:pPr>
              <a:spcBef>
                <a:spcPct val="0"/>
              </a:spcBef>
              <a:buFontTx/>
              <a:buChar char="•"/>
            </a:pPr>
            <a:r>
              <a:rPr lang="zh-CN" altLang="en-US" sz="1600" dirty="0">
                <a:solidFill>
                  <a:srgbClr val="000000"/>
                </a:solidFill>
                <a:latin typeface="宋体" pitchFamily="2" charset="-122"/>
              </a:rPr>
              <a:t>产业政策</a:t>
            </a:r>
          </a:p>
          <a:p>
            <a:pPr>
              <a:spcBef>
                <a:spcPct val="0"/>
              </a:spcBef>
              <a:buFontTx/>
              <a:buChar char="•"/>
            </a:pPr>
            <a:r>
              <a:rPr lang="zh-CN" altLang="en-US" sz="1600" dirty="0">
                <a:solidFill>
                  <a:srgbClr val="000000"/>
                </a:solidFill>
                <a:latin typeface="宋体" pitchFamily="2" charset="-122"/>
              </a:rPr>
              <a:t>市场环境</a:t>
            </a:r>
          </a:p>
          <a:p>
            <a:pPr>
              <a:spcBef>
                <a:spcPct val="0"/>
              </a:spcBef>
              <a:buFontTx/>
              <a:buChar char="•"/>
            </a:pPr>
            <a:r>
              <a:rPr lang="zh-CN" altLang="en-US" sz="1600" dirty="0">
                <a:solidFill>
                  <a:srgbClr val="000000"/>
                </a:solidFill>
                <a:latin typeface="宋体" pitchFamily="2" charset="-122"/>
              </a:rPr>
              <a:t>增值运营商</a:t>
            </a:r>
          </a:p>
          <a:p>
            <a:pPr>
              <a:spcBef>
                <a:spcPct val="0"/>
              </a:spcBef>
              <a:buFontTx/>
              <a:buChar char="•"/>
            </a:pPr>
            <a:r>
              <a:rPr lang="zh-CN" altLang="en-US" sz="1600" dirty="0">
                <a:solidFill>
                  <a:srgbClr val="000000"/>
                </a:solidFill>
                <a:latin typeface="宋体" pitchFamily="2" charset="-122"/>
              </a:rPr>
              <a:t>竞争</a:t>
            </a:r>
          </a:p>
          <a:p>
            <a:pPr>
              <a:spcBef>
                <a:spcPct val="0"/>
              </a:spcBef>
              <a:buFontTx/>
              <a:buChar char="•"/>
            </a:pPr>
            <a:r>
              <a:rPr lang="zh-CN" altLang="en-US" sz="1600" dirty="0">
                <a:solidFill>
                  <a:srgbClr val="000000"/>
                </a:solidFill>
                <a:latin typeface="宋体" pitchFamily="2" charset="-122"/>
              </a:rPr>
              <a:t>以往供应商经历</a:t>
            </a:r>
          </a:p>
          <a:p>
            <a:pPr>
              <a:spcBef>
                <a:spcPct val="0"/>
              </a:spcBef>
              <a:buFontTx/>
              <a:buChar char="•"/>
            </a:pPr>
            <a:r>
              <a:rPr lang="zh-CN" altLang="en-US" sz="1600" dirty="0">
                <a:solidFill>
                  <a:srgbClr val="000000"/>
                </a:solidFill>
                <a:latin typeface="宋体" pitchFamily="2" charset="-122"/>
              </a:rPr>
              <a:t>品牌效应</a:t>
            </a:r>
          </a:p>
          <a:p>
            <a:pPr>
              <a:spcBef>
                <a:spcPct val="0"/>
              </a:spcBef>
              <a:buFontTx/>
              <a:buChar char="•"/>
            </a:pPr>
            <a:r>
              <a:rPr lang="zh-CN" altLang="en-US" sz="1600" dirty="0">
                <a:solidFill>
                  <a:srgbClr val="000000"/>
                </a:solidFill>
                <a:latin typeface="宋体" pitchFamily="2" charset="-122"/>
              </a:rPr>
              <a:t>权威报告</a:t>
            </a:r>
          </a:p>
          <a:p>
            <a:pPr>
              <a:spcBef>
                <a:spcPct val="0"/>
              </a:spcBef>
              <a:buFontTx/>
              <a:buChar char="•"/>
            </a:pPr>
            <a:r>
              <a:rPr lang="zh-CN" altLang="en-US" sz="1600" dirty="0">
                <a:solidFill>
                  <a:srgbClr val="000000"/>
                </a:solidFill>
                <a:latin typeface="宋体" pitchFamily="2" charset="-122"/>
              </a:rPr>
              <a:t>促销活动</a:t>
            </a:r>
          </a:p>
        </p:txBody>
      </p:sp>
      <p:sp>
        <p:nvSpPr>
          <p:cNvPr id="174" name="Rectangle 60"/>
          <p:cNvSpPr>
            <a:spLocks noChangeArrowheads="1"/>
          </p:cNvSpPr>
          <p:nvPr/>
        </p:nvSpPr>
        <p:spPr bwMode="auto">
          <a:xfrm>
            <a:off x="5848055" y="3848718"/>
            <a:ext cx="1778302" cy="210723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175" name="Line 61"/>
          <p:cNvSpPr>
            <a:spLocks noChangeShapeType="1"/>
          </p:cNvSpPr>
          <p:nvPr/>
        </p:nvSpPr>
        <p:spPr bwMode="auto">
          <a:xfrm>
            <a:off x="5848055" y="3848718"/>
            <a:ext cx="1358" cy="210723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76" name="Text Box 5"/>
          <p:cNvSpPr txBox="1">
            <a:spLocks noChangeArrowheads="1"/>
          </p:cNvSpPr>
          <p:nvPr/>
        </p:nvSpPr>
        <p:spPr bwMode="auto">
          <a:xfrm rot="19624453">
            <a:off x="6706943" y="1840135"/>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3"/>
          <p:cNvSpPr>
            <a:spLocks noGrp="1"/>
          </p:cNvSpPr>
          <p:nvPr>
            <p:ph type="sldNum" sz="quarter" idx="4294967295"/>
          </p:nvPr>
        </p:nvSpPr>
        <p:spPr>
          <a:xfrm>
            <a:off x="3543300" y="6376243"/>
            <a:ext cx="2057400" cy="365125"/>
          </a:xfrm>
          <a:noFill/>
        </p:spPr>
        <p:txBody>
          <a:bodyPr/>
          <a:lstStyle>
            <a:lvl1pPr eaLnBrk="0" hangingPunct="0">
              <a:defRPr>
                <a:solidFill>
                  <a:schemeClr val="tx1"/>
                </a:solidFill>
                <a:latin typeface="Arial" pitchFamily="34" charset="0"/>
                <a:ea typeface="宋体" pitchFamily="2" charset="-122"/>
              </a:defRPr>
            </a:lvl1pPr>
            <a:lvl2pPr marL="742597" indent="-285615" eaLnBrk="0" hangingPunct="0">
              <a:defRPr>
                <a:solidFill>
                  <a:schemeClr val="tx1"/>
                </a:solidFill>
                <a:latin typeface="Arial" pitchFamily="34" charset="0"/>
                <a:ea typeface="宋体" pitchFamily="2" charset="-122"/>
              </a:defRPr>
            </a:lvl2pPr>
            <a:lvl3pPr marL="1142457" indent="-228490" eaLnBrk="0" hangingPunct="0">
              <a:defRPr>
                <a:solidFill>
                  <a:schemeClr val="tx1"/>
                </a:solidFill>
                <a:latin typeface="Arial" pitchFamily="34" charset="0"/>
                <a:ea typeface="宋体" pitchFamily="2" charset="-122"/>
              </a:defRPr>
            </a:lvl3pPr>
            <a:lvl4pPr marL="1599439" indent="-228490" eaLnBrk="0" hangingPunct="0">
              <a:defRPr>
                <a:solidFill>
                  <a:schemeClr val="tx1"/>
                </a:solidFill>
                <a:latin typeface="Arial" pitchFamily="34" charset="0"/>
                <a:ea typeface="宋体" pitchFamily="2" charset="-122"/>
              </a:defRPr>
            </a:lvl4pPr>
            <a:lvl5pPr marL="2056422" indent="-228490" eaLnBrk="0" hangingPunct="0">
              <a:defRPr>
                <a:solidFill>
                  <a:schemeClr val="tx1"/>
                </a:solidFill>
                <a:latin typeface="Arial" pitchFamily="34" charset="0"/>
                <a:ea typeface="宋体" pitchFamily="2" charset="-122"/>
              </a:defRPr>
            </a:lvl5pPr>
            <a:lvl6pPr marL="2513405" indent="-228490" eaLnBrk="0" fontAlgn="base" hangingPunct="0">
              <a:spcBef>
                <a:spcPct val="50000"/>
              </a:spcBef>
              <a:spcAft>
                <a:spcPct val="0"/>
              </a:spcAft>
              <a:defRPr>
                <a:solidFill>
                  <a:schemeClr val="tx1"/>
                </a:solidFill>
                <a:latin typeface="Arial" pitchFamily="34" charset="0"/>
                <a:ea typeface="宋体" pitchFamily="2" charset="-122"/>
              </a:defRPr>
            </a:lvl6pPr>
            <a:lvl7pPr marL="2970388" indent="-228490" eaLnBrk="0" fontAlgn="base" hangingPunct="0">
              <a:spcBef>
                <a:spcPct val="50000"/>
              </a:spcBef>
              <a:spcAft>
                <a:spcPct val="0"/>
              </a:spcAft>
              <a:defRPr>
                <a:solidFill>
                  <a:schemeClr val="tx1"/>
                </a:solidFill>
                <a:latin typeface="Arial" pitchFamily="34" charset="0"/>
                <a:ea typeface="宋体" pitchFamily="2" charset="-122"/>
              </a:defRPr>
            </a:lvl7pPr>
            <a:lvl8pPr marL="3427370" indent="-228490" eaLnBrk="0" fontAlgn="base" hangingPunct="0">
              <a:spcBef>
                <a:spcPct val="50000"/>
              </a:spcBef>
              <a:spcAft>
                <a:spcPct val="0"/>
              </a:spcAft>
              <a:defRPr>
                <a:solidFill>
                  <a:schemeClr val="tx1"/>
                </a:solidFill>
                <a:latin typeface="Arial" pitchFamily="34" charset="0"/>
                <a:ea typeface="宋体" pitchFamily="2" charset="-122"/>
              </a:defRPr>
            </a:lvl8pPr>
            <a:lvl9pPr marL="3884353" indent="-22849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FA4DA2A5-5DC2-40FF-B588-CE0F9769157A}" type="slidenum">
              <a:rPr lang="en-US" altLang="zh-CN">
                <a:solidFill>
                  <a:schemeClr val="bg1"/>
                </a:solidFill>
                <a:latin typeface="黑体" pitchFamily="2" charset="-122"/>
                <a:ea typeface="黑体" pitchFamily="2" charset="-122"/>
              </a:rPr>
              <a:pPr eaLnBrk="1" hangingPunct="1"/>
              <a:t>113</a:t>
            </a:fld>
            <a:endParaRPr lang="en-US" altLang="zh-CN">
              <a:solidFill>
                <a:schemeClr val="bg1"/>
              </a:solidFill>
              <a:latin typeface="黑体" pitchFamily="2" charset="-122"/>
              <a:ea typeface="黑体" pitchFamily="2" charset="-122"/>
            </a:endParaRPr>
          </a:p>
        </p:txBody>
      </p:sp>
      <p:sp>
        <p:nvSpPr>
          <p:cNvPr id="18435"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分组讨论（</a:t>
            </a:r>
            <a:r>
              <a:rPr lang="en-US" altLang="zh-CN" sz="2800">
                <a:solidFill>
                  <a:schemeClr val="tx1"/>
                </a:solidFill>
                <a:latin typeface="微软雅黑" pitchFamily="34" charset="-122"/>
                <a:ea typeface="微软雅黑" pitchFamily="34" charset="-122"/>
              </a:rPr>
              <a:t>35</a:t>
            </a:r>
            <a:r>
              <a:rPr lang="zh-CN" altLang="en-US" sz="2800">
                <a:solidFill>
                  <a:schemeClr val="tx1"/>
                </a:solidFill>
                <a:latin typeface="微软雅黑" pitchFamily="34" charset="-122"/>
                <a:ea typeface="微软雅黑" pitchFamily="34" charset="-122"/>
              </a:rPr>
              <a:t>分钟）</a:t>
            </a:r>
          </a:p>
        </p:txBody>
      </p:sp>
      <p:sp>
        <p:nvSpPr>
          <p:cNvPr id="18437" name="Rectangle 4"/>
          <p:cNvSpPr>
            <a:spLocks noChangeArrowheads="1"/>
          </p:cNvSpPr>
          <p:nvPr/>
        </p:nvSpPr>
        <p:spPr bwMode="auto">
          <a:xfrm>
            <a:off x="722188" y="1080838"/>
            <a:ext cx="7639010" cy="400075"/>
          </a:xfrm>
          <a:prstGeom prst="rect">
            <a:avLst/>
          </a:prstGeom>
          <a:noFill/>
          <a:ln>
            <a:noFill/>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3" rIns="91406" bIns="45703">
            <a:spAutoFit/>
          </a:bodyPr>
          <a:lstStyle/>
          <a:p>
            <a:pPr algn="ctr">
              <a:spcBef>
                <a:spcPct val="0"/>
              </a:spcBef>
            </a:pPr>
            <a:r>
              <a:rPr lang="zh-CN" altLang="en-US" sz="2000" dirty="0">
                <a:latin typeface="楷体_GB2312" pitchFamily="49" charset="-122"/>
                <a:ea typeface="楷体_GB2312" pitchFamily="49" charset="-122"/>
              </a:rPr>
              <a:t>主题：请选取某产品系列，讨论</a:t>
            </a:r>
            <a:r>
              <a:rPr lang="en-US" altLang="zh-CN" sz="2000" dirty="0">
                <a:ea typeface="隶书" pitchFamily="49" charset="-122"/>
              </a:rPr>
              <a:t>$APPEALS</a:t>
            </a:r>
            <a:r>
              <a:rPr lang="zh-CN" altLang="en-US" sz="2000" dirty="0">
                <a:latin typeface="楷体_GB2312" pitchFamily="49" charset="-122"/>
                <a:ea typeface="楷体_GB2312" pitchFamily="49" charset="-122"/>
              </a:rPr>
              <a:t>的要素（客户</a:t>
            </a:r>
            <a:r>
              <a:rPr lang="zh-CN" altLang="en-US" sz="2000" dirty="0">
                <a:ea typeface="楷体_GB2312" pitchFamily="49" charset="-122"/>
              </a:rPr>
              <a:t>购买标准</a:t>
            </a:r>
            <a:r>
              <a:rPr lang="zh-CN" altLang="en-US" sz="2000" dirty="0">
                <a:latin typeface="楷体_GB2312" pitchFamily="49" charset="-122"/>
                <a:ea typeface="楷体_GB2312" pitchFamily="49" charset="-122"/>
              </a:rPr>
              <a:t>）</a:t>
            </a:r>
          </a:p>
        </p:txBody>
      </p:sp>
      <p:graphicFrame>
        <p:nvGraphicFramePr>
          <p:cNvPr id="3558405" name="Group 5"/>
          <p:cNvGraphicFramePr>
            <a:graphicFrameLocks noGrp="1"/>
          </p:cNvGraphicFramePr>
          <p:nvPr/>
        </p:nvGraphicFramePr>
        <p:xfrm>
          <a:off x="812659" y="1679571"/>
          <a:ext cx="7332977" cy="3361286"/>
        </p:xfrm>
        <a:graphic>
          <a:graphicData uri="http://schemas.openxmlformats.org/drawingml/2006/table">
            <a:tbl>
              <a:tblPr/>
              <a:tblGrid>
                <a:gridCol w="1861815">
                  <a:extLst>
                    <a:ext uri="{9D8B030D-6E8A-4147-A177-3AD203B41FA5}">
                      <a16:colId xmlns:a16="http://schemas.microsoft.com/office/drawing/2014/main" val="20000"/>
                    </a:ext>
                  </a:extLst>
                </a:gridCol>
                <a:gridCol w="5471162">
                  <a:extLst>
                    <a:ext uri="{9D8B030D-6E8A-4147-A177-3AD203B41FA5}">
                      <a16:colId xmlns:a16="http://schemas.microsoft.com/office/drawing/2014/main" val="20001"/>
                    </a:ext>
                  </a:extLst>
                </a:gridCol>
              </a:tblGrid>
              <a:tr h="393609">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pitchFamily="34" charset="0"/>
                          <a:ea typeface="楷体_GB2312" pitchFamily="49" charset="-122"/>
                        </a:rPr>
                        <a:t>$appeals</a:t>
                      </a:r>
                      <a:r>
                        <a:rPr kumimoji="0" lang="zh-CN" altLang="en-US" sz="1600" b="1" i="0" u="none" strike="noStrike" cap="none" normalizeH="0" baseline="0">
                          <a:ln>
                            <a:noFill/>
                          </a:ln>
                          <a:solidFill>
                            <a:schemeClr val="tx1"/>
                          </a:solidFill>
                          <a:effectLst/>
                          <a:latin typeface="楷体_GB2312" pitchFamily="49" charset="-122"/>
                          <a:ea typeface="楷体_GB2312" pitchFamily="49" charset="-122"/>
                        </a:rPr>
                        <a:t>维度</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楷体_GB2312" pitchFamily="49" charset="-122"/>
                          <a:ea typeface="楷体_GB2312" pitchFamily="49" charset="-122"/>
                        </a:rPr>
                        <a:t>产品包需求的要素</a:t>
                      </a: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9043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GB" sz="1600" b="0" i="0" u="none" strike="noStrike" cap="none" normalizeH="0" baseline="0">
                          <a:ln>
                            <a:noFill/>
                          </a:ln>
                          <a:solidFill>
                            <a:schemeClr val="tx1"/>
                          </a:solidFill>
                          <a:effectLst/>
                          <a:latin typeface="楷体_GB2312" pitchFamily="49" charset="-122"/>
                          <a:ea typeface="楷体_GB2312" pitchFamily="49" charset="-122"/>
                        </a:rPr>
                        <a:t>价格</a:t>
                      </a:r>
                      <a:endParaRPr kumimoji="0" lang="zh-CN" altLang="en-US"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24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US" sz="1600" b="0" i="0" u="none" strike="noStrike" cap="none" normalizeH="0" baseline="0">
                          <a:ln>
                            <a:noFill/>
                          </a:ln>
                          <a:solidFill>
                            <a:schemeClr val="tx1"/>
                          </a:solidFill>
                          <a:effectLst/>
                          <a:latin typeface="楷体_GB2312" pitchFamily="49" charset="-122"/>
                          <a:ea typeface="楷体_GB2312" pitchFamily="49" charset="-122"/>
                        </a:rPr>
                        <a:t>可获得性</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691">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US" sz="1600" b="0" i="0" u="none" strike="noStrike" cap="none" normalizeH="0" baseline="0">
                          <a:ln>
                            <a:noFill/>
                          </a:ln>
                          <a:solidFill>
                            <a:schemeClr val="tx1"/>
                          </a:solidFill>
                          <a:effectLst/>
                          <a:latin typeface="楷体_GB2312" pitchFamily="49" charset="-122"/>
                          <a:ea typeface="楷体_GB2312" pitchFamily="49" charset="-122"/>
                        </a:rPr>
                        <a:t>包装</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8691">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US" sz="1600" b="0" i="0" u="none" strike="noStrike" cap="none" normalizeH="0" baseline="0">
                          <a:ln>
                            <a:noFill/>
                          </a:ln>
                          <a:solidFill>
                            <a:schemeClr val="tx1"/>
                          </a:solidFill>
                          <a:effectLst/>
                          <a:latin typeface="楷体_GB2312" pitchFamily="49" charset="-122"/>
                          <a:ea typeface="楷体_GB2312" pitchFamily="49" charset="-122"/>
                        </a:rPr>
                        <a:t>性能</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456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US" sz="1600" b="0" i="0" u="none" strike="noStrike" cap="none" normalizeH="0" baseline="0">
                          <a:ln>
                            <a:noFill/>
                          </a:ln>
                          <a:solidFill>
                            <a:schemeClr val="tx1"/>
                          </a:solidFill>
                          <a:effectLst/>
                          <a:latin typeface="楷体_GB2312" pitchFamily="49" charset="-122"/>
                          <a:ea typeface="楷体_GB2312" pitchFamily="49" charset="-122"/>
                        </a:rPr>
                        <a:t>易用性</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8691">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US" sz="1600" b="0" i="0" u="none" strike="noStrike" cap="none" normalizeH="0" baseline="0">
                          <a:ln>
                            <a:noFill/>
                          </a:ln>
                          <a:solidFill>
                            <a:schemeClr val="tx1"/>
                          </a:solidFill>
                          <a:effectLst/>
                          <a:latin typeface="楷体_GB2312" pitchFamily="49" charset="-122"/>
                          <a:ea typeface="楷体_GB2312" pitchFamily="49" charset="-122"/>
                        </a:rPr>
                        <a:t>保障</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567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US" sz="1600" b="0" i="0" u="none" strike="noStrike" cap="none" normalizeH="0" baseline="0">
                          <a:ln>
                            <a:noFill/>
                          </a:ln>
                          <a:solidFill>
                            <a:schemeClr val="tx1"/>
                          </a:solidFill>
                          <a:effectLst/>
                          <a:latin typeface="楷体_GB2312" pitchFamily="49" charset="-122"/>
                          <a:ea typeface="楷体_GB2312" pitchFamily="49" charset="-122"/>
                        </a:rPr>
                        <a:t>生命周期成本</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8691">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zh-CN" altLang="en-US" sz="1600" b="0" i="0" u="none" strike="noStrike" cap="none" normalizeH="0" baseline="0">
                          <a:ln>
                            <a:noFill/>
                          </a:ln>
                          <a:solidFill>
                            <a:schemeClr val="tx1"/>
                          </a:solidFill>
                          <a:effectLst/>
                          <a:latin typeface="楷体_GB2312" pitchFamily="49" charset="-122"/>
                          <a:ea typeface="楷体_GB2312" pitchFamily="49" charset="-122"/>
                        </a:rPr>
                        <a:t>社会可接受性</a:t>
                      </a:r>
                    </a:p>
                  </a:txBody>
                  <a:tcPr marL="91433" marR="9143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楷体_GB2312" pitchFamily="49" charset="-122"/>
                        <a:ea typeface="楷体_GB2312" pitchFamily="49" charset="-122"/>
                      </a:endParaRPr>
                    </a:p>
                  </a:txBody>
                  <a:tcPr marL="91433" marR="9143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 name="矩形 6"/>
          <p:cNvSpPr/>
          <p:nvPr/>
        </p:nvSpPr>
        <p:spPr>
          <a:xfrm>
            <a:off x="2189602" y="5375626"/>
            <a:ext cx="4572000" cy="1232015"/>
          </a:xfrm>
          <a:prstGeom prst="rect">
            <a:avLst/>
          </a:prstGeom>
        </p:spPr>
        <p:txBody>
          <a:bodyPr lIns="80147" tIns="40074" rIns="80147" bIns="40074">
            <a:spAutoFit/>
          </a:bodyPr>
          <a:lstStyle/>
          <a:p>
            <a:pPr marL="300552" indent="-300552">
              <a:lnSpc>
                <a:spcPct val="120000"/>
              </a:lnSpc>
              <a:spcBef>
                <a:spcPts val="526"/>
              </a:spcBef>
            </a:pPr>
            <a:r>
              <a:rPr lang="zh-CN" altLang="en-US" dirty="0">
                <a:latin typeface="+mj-ea"/>
              </a:rPr>
              <a:t>方式：</a:t>
            </a:r>
            <a:endParaRPr lang="en-US" altLang="zh-CN" dirty="0">
              <a:latin typeface="+mj-ea"/>
            </a:endParaRPr>
          </a:p>
          <a:p>
            <a:pPr marL="300552" indent="-300552">
              <a:lnSpc>
                <a:spcPct val="120000"/>
              </a:lnSpc>
              <a:spcBef>
                <a:spcPts val="526"/>
              </a:spcBef>
            </a:pPr>
            <a:r>
              <a:rPr lang="en-US" altLang="zh-CN" dirty="0">
                <a:latin typeface="+mj-ea"/>
              </a:rPr>
              <a:t>1.</a:t>
            </a:r>
            <a:r>
              <a:rPr lang="zh-CN" altLang="en-US" dirty="0">
                <a:latin typeface="+mj-ea"/>
              </a:rPr>
              <a:t>各小组讨论（</a:t>
            </a:r>
            <a:r>
              <a:rPr lang="en-US" altLang="zh-CN" dirty="0">
                <a:latin typeface="+mj-ea"/>
              </a:rPr>
              <a:t>10min</a:t>
            </a:r>
            <a:r>
              <a:rPr lang="zh-CN" altLang="en-US" dirty="0">
                <a:latin typeface="+mj-ea"/>
              </a:rPr>
              <a:t>），答案写在纸上</a:t>
            </a:r>
            <a:endParaRPr lang="en-US" altLang="zh-CN" dirty="0">
              <a:latin typeface="+mj-ea"/>
            </a:endParaRPr>
          </a:p>
          <a:p>
            <a:pPr marL="300552" indent="-300552">
              <a:lnSpc>
                <a:spcPct val="120000"/>
              </a:lnSpc>
              <a:spcBef>
                <a:spcPts val="526"/>
              </a:spcBef>
            </a:pPr>
            <a:r>
              <a:rPr lang="en-US" altLang="zh-CN" dirty="0">
                <a:latin typeface="+mj-ea"/>
              </a:rPr>
              <a:t>2.</a:t>
            </a:r>
            <a:r>
              <a:rPr lang="zh-CN" altLang="en-US" dirty="0">
                <a:latin typeface="+mj-ea"/>
              </a:rPr>
              <a:t>每小组委派代表发言</a:t>
            </a:r>
          </a:p>
        </p:txBody>
      </p:sp>
    </p:spTree>
  </p:cSld>
  <p:clrMapOvr>
    <a:masterClrMapping/>
  </p:clrMapOvr>
  <p:transition spd="slow">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灯片编号占位符 20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114</a:t>
            </a:fld>
            <a:endParaRPr lang="zh-CN" altLang="en-US"/>
          </a:p>
        </p:txBody>
      </p:sp>
      <p:sp>
        <p:nvSpPr>
          <p:cNvPr id="3481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重要方法：需求分析方法</a:t>
            </a:r>
            <a:endParaRPr lang="en-US" altLang="zh-CN" sz="2800">
              <a:solidFill>
                <a:schemeClr val="tx1"/>
              </a:solidFill>
              <a:latin typeface="微软雅黑" pitchFamily="34" charset="-122"/>
              <a:ea typeface="微软雅黑" pitchFamily="34" charset="-122"/>
            </a:endParaRPr>
          </a:p>
        </p:txBody>
      </p:sp>
      <p:sp>
        <p:nvSpPr>
          <p:cNvPr id="91" name="Rectangle 2"/>
          <p:cNvSpPr txBox="1">
            <a:spLocks noChangeArrowheads="1"/>
          </p:cNvSpPr>
          <p:nvPr/>
        </p:nvSpPr>
        <p:spPr bwMode="auto">
          <a:xfrm>
            <a:off x="833520" y="1226015"/>
            <a:ext cx="7277462" cy="53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55" tIns="40078" rIns="80155" bIns="40078" numCol="1" anchor="t" anchorCtr="0" compatLnSpc="1">
            <a:prstTxWarp prst="textNoShape">
              <a:avLst/>
            </a:prstTxWarp>
          </a:bodyPr>
          <a:lstStyle/>
          <a:p>
            <a:pPr marL="342295" indent="-342295" defTabSz="914179" fontAlgn="base">
              <a:spcBef>
                <a:spcPct val="20000"/>
              </a:spcBef>
              <a:spcAft>
                <a:spcPct val="0"/>
              </a:spcAft>
              <a:buFont typeface="Wingdings" pitchFamily="2" charset="2"/>
              <a:buChar char="l"/>
              <a:defRPr/>
            </a:pPr>
            <a:r>
              <a:rPr kumimoji="1" lang="zh-CN" altLang="en-US" sz="1400" b="1" dirty="0">
                <a:cs typeface="宋体" charset="0"/>
              </a:rPr>
              <a:t>通过需求分析，内外部客户提出的原始需求被转化为正式的产品包需求</a:t>
            </a:r>
          </a:p>
          <a:p>
            <a:pPr marL="342295" indent="-342295" defTabSz="914179" fontAlgn="base">
              <a:spcBef>
                <a:spcPct val="20000"/>
              </a:spcBef>
              <a:spcAft>
                <a:spcPct val="0"/>
              </a:spcAft>
              <a:buFont typeface="Wingdings" pitchFamily="2" charset="2"/>
              <a:buChar char="l"/>
              <a:defRPr/>
            </a:pPr>
            <a:r>
              <a:rPr kumimoji="1" lang="zh-CN" altLang="en-US" sz="1400" b="1" dirty="0">
                <a:cs typeface="宋体" charset="0"/>
              </a:rPr>
              <a:t>完整的需求按照 客户问题      包特性       包需求 分层描述 </a:t>
            </a:r>
          </a:p>
        </p:txBody>
      </p:sp>
      <p:sp>
        <p:nvSpPr>
          <p:cNvPr id="92" name="Rectangle 3"/>
          <p:cNvSpPr>
            <a:spLocks noChangeArrowheads="1"/>
          </p:cNvSpPr>
          <p:nvPr/>
        </p:nvSpPr>
        <p:spPr bwMode="auto">
          <a:xfrm>
            <a:off x="723564" y="1899897"/>
            <a:ext cx="7513663" cy="3854475"/>
          </a:xfrm>
          <a:prstGeom prst="rect">
            <a:avLst/>
          </a:prstGeom>
          <a:gradFill rotWithShape="0">
            <a:gsLst>
              <a:gs pos="0">
                <a:srgbClr val="B2B2B2"/>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endParaRPr lang="zh-CN" altLang="zh-CN" sz="1400" dirty="0"/>
          </a:p>
        </p:txBody>
      </p:sp>
      <p:sp>
        <p:nvSpPr>
          <p:cNvPr id="93" name="Line 5"/>
          <p:cNvSpPr>
            <a:spLocks noChangeShapeType="1"/>
          </p:cNvSpPr>
          <p:nvPr/>
        </p:nvSpPr>
        <p:spPr bwMode="auto">
          <a:xfrm flipV="1">
            <a:off x="3218617" y="1659441"/>
            <a:ext cx="247062"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94" name="Line 6"/>
          <p:cNvSpPr>
            <a:spLocks noChangeShapeType="1"/>
          </p:cNvSpPr>
          <p:nvPr/>
        </p:nvSpPr>
        <p:spPr bwMode="auto">
          <a:xfrm>
            <a:off x="1890999" y="1908536"/>
            <a:ext cx="2715" cy="38530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95" name="Text Box 7"/>
          <p:cNvSpPr txBox="1">
            <a:spLocks noChangeArrowheads="1"/>
          </p:cNvSpPr>
          <p:nvPr/>
        </p:nvSpPr>
        <p:spPr bwMode="auto">
          <a:xfrm>
            <a:off x="795510" y="1928693"/>
            <a:ext cx="1037116"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原始需求</a:t>
            </a:r>
          </a:p>
        </p:txBody>
      </p:sp>
      <p:sp>
        <p:nvSpPr>
          <p:cNvPr id="96" name="Text Box 8"/>
          <p:cNvSpPr txBox="1">
            <a:spLocks noChangeArrowheads="1"/>
          </p:cNvSpPr>
          <p:nvPr/>
        </p:nvSpPr>
        <p:spPr bwMode="auto">
          <a:xfrm>
            <a:off x="786008" y="2291536"/>
            <a:ext cx="923088" cy="2963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400" dirty="0"/>
              <a:t>原始需求</a:t>
            </a:r>
          </a:p>
        </p:txBody>
      </p:sp>
      <p:sp>
        <p:nvSpPr>
          <p:cNvPr id="97" name="Text Box 9"/>
          <p:cNvSpPr txBox="1">
            <a:spLocks noChangeArrowheads="1"/>
          </p:cNvSpPr>
          <p:nvPr/>
        </p:nvSpPr>
        <p:spPr bwMode="auto">
          <a:xfrm>
            <a:off x="758859" y="3316708"/>
            <a:ext cx="1073768"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市场需求</a:t>
            </a:r>
          </a:p>
        </p:txBody>
      </p:sp>
      <p:sp>
        <p:nvSpPr>
          <p:cNvPr id="98" name="Text Box 10"/>
          <p:cNvSpPr txBox="1">
            <a:spLocks noChangeArrowheads="1"/>
          </p:cNvSpPr>
          <p:nvPr/>
        </p:nvSpPr>
        <p:spPr bwMode="auto">
          <a:xfrm>
            <a:off x="917683" y="3665151"/>
            <a:ext cx="109820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dirty="0"/>
              <a:t>客户需求</a:t>
            </a:r>
          </a:p>
        </p:txBody>
      </p:sp>
      <p:sp>
        <p:nvSpPr>
          <p:cNvPr id="99" name="Text Box 11"/>
          <p:cNvSpPr txBox="1">
            <a:spLocks noChangeArrowheads="1"/>
          </p:cNvSpPr>
          <p:nvPr/>
        </p:nvSpPr>
        <p:spPr bwMode="auto">
          <a:xfrm>
            <a:off x="2757072" y="5166913"/>
            <a:ext cx="1292323"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endParaRPr lang="zh-CN" altLang="zh-CN" sz="1200" dirty="0"/>
          </a:p>
        </p:txBody>
      </p:sp>
      <p:sp>
        <p:nvSpPr>
          <p:cNvPr id="100" name="Text Box 12"/>
          <p:cNvSpPr txBox="1">
            <a:spLocks noChangeArrowheads="1"/>
          </p:cNvSpPr>
          <p:nvPr/>
        </p:nvSpPr>
        <p:spPr bwMode="auto">
          <a:xfrm>
            <a:off x="908182" y="4274207"/>
            <a:ext cx="1293680"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dirty="0"/>
              <a:t>产业需求</a:t>
            </a:r>
          </a:p>
        </p:txBody>
      </p:sp>
      <p:sp>
        <p:nvSpPr>
          <p:cNvPr id="101" name="Text Box 13"/>
          <p:cNvSpPr txBox="1">
            <a:spLocks noChangeArrowheads="1"/>
          </p:cNvSpPr>
          <p:nvPr/>
        </p:nvSpPr>
        <p:spPr bwMode="auto">
          <a:xfrm>
            <a:off x="908182" y="3957440"/>
            <a:ext cx="1293680"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dirty="0"/>
              <a:t>竞争需求</a:t>
            </a:r>
          </a:p>
        </p:txBody>
      </p:sp>
      <p:sp>
        <p:nvSpPr>
          <p:cNvPr id="102" name="Text Box 14"/>
          <p:cNvSpPr txBox="1">
            <a:spLocks noChangeArrowheads="1"/>
          </p:cNvSpPr>
          <p:nvPr/>
        </p:nvSpPr>
        <p:spPr bwMode="auto">
          <a:xfrm>
            <a:off x="807728" y="5037326"/>
            <a:ext cx="1209516"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内部需求</a:t>
            </a:r>
          </a:p>
        </p:txBody>
      </p:sp>
      <p:sp>
        <p:nvSpPr>
          <p:cNvPr id="103" name="Rectangle 15"/>
          <p:cNvSpPr>
            <a:spLocks noChangeArrowheads="1"/>
          </p:cNvSpPr>
          <p:nvPr/>
        </p:nvSpPr>
        <p:spPr bwMode="auto">
          <a:xfrm>
            <a:off x="2079689" y="2226741"/>
            <a:ext cx="860644" cy="4564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客户问题</a:t>
            </a:r>
          </a:p>
          <a:p>
            <a:pPr algn="ctr">
              <a:spcBef>
                <a:spcPct val="0"/>
              </a:spcBef>
            </a:pPr>
            <a:r>
              <a:rPr lang="zh-CN" altLang="en-US" sz="1200" dirty="0"/>
              <a:t>分析</a:t>
            </a:r>
          </a:p>
        </p:txBody>
      </p:sp>
      <p:sp>
        <p:nvSpPr>
          <p:cNvPr id="104" name="Rectangle 16"/>
          <p:cNvSpPr>
            <a:spLocks noChangeArrowheads="1"/>
          </p:cNvSpPr>
          <p:nvPr/>
        </p:nvSpPr>
        <p:spPr bwMode="auto">
          <a:xfrm>
            <a:off x="5097372" y="2161949"/>
            <a:ext cx="984174" cy="456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客户问题</a:t>
            </a:r>
          </a:p>
          <a:p>
            <a:pPr algn="ctr">
              <a:spcBef>
                <a:spcPct val="0"/>
              </a:spcBef>
            </a:pPr>
            <a:r>
              <a:rPr lang="zh-CN" altLang="en-US" sz="1200" dirty="0"/>
              <a:t>描述</a:t>
            </a:r>
          </a:p>
        </p:txBody>
      </p:sp>
      <p:sp>
        <p:nvSpPr>
          <p:cNvPr id="105" name="Rectangle 17"/>
          <p:cNvSpPr>
            <a:spLocks noChangeArrowheads="1"/>
          </p:cNvSpPr>
          <p:nvPr/>
        </p:nvSpPr>
        <p:spPr bwMode="auto">
          <a:xfrm>
            <a:off x="3372011" y="2749408"/>
            <a:ext cx="1293681" cy="32540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特性分析</a:t>
            </a:r>
          </a:p>
        </p:txBody>
      </p:sp>
      <p:sp>
        <p:nvSpPr>
          <p:cNvPr id="106" name="Rectangle 18"/>
          <p:cNvSpPr>
            <a:spLocks noChangeArrowheads="1"/>
          </p:cNvSpPr>
          <p:nvPr/>
        </p:nvSpPr>
        <p:spPr bwMode="auto">
          <a:xfrm>
            <a:off x="3495543" y="4187816"/>
            <a:ext cx="1293680" cy="3268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endParaRPr lang="zh-CN" altLang="en-US"/>
          </a:p>
        </p:txBody>
      </p:sp>
      <p:sp>
        <p:nvSpPr>
          <p:cNvPr id="107" name="AutoShape 19"/>
          <p:cNvSpPr>
            <a:spLocks noChangeArrowheads="1"/>
          </p:cNvSpPr>
          <p:nvPr/>
        </p:nvSpPr>
        <p:spPr bwMode="auto">
          <a:xfrm>
            <a:off x="3188752" y="2291536"/>
            <a:ext cx="1600471" cy="325406"/>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新问题？</a:t>
            </a:r>
          </a:p>
        </p:txBody>
      </p:sp>
      <p:sp>
        <p:nvSpPr>
          <p:cNvPr id="108" name="Rectangle 20"/>
          <p:cNvSpPr>
            <a:spLocks noChangeArrowheads="1"/>
          </p:cNvSpPr>
          <p:nvPr/>
        </p:nvSpPr>
        <p:spPr bwMode="auto">
          <a:xfrm>
            <a:off x="6636757" y="2226742"/>
            <a:ext cx="1293680" cy="33260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endParaRPr lang="zh-CN" altLang="en-US"/>
          </a:p>
        </p:txBody>
      </p:sp>
      <p:sp>
        <p:nvSpPr>
          <p:cNvPr id="109" name="Rectangle 21"/>
          <p:cNvSpPr>
            <a:spLocks noChangeArrowheads="1"/>
          </p:cNvSpPr>
          <p:nvPr/>
        </p:nvSpPr>
        <p:spPr bwMode="auto">
          <a:xfrm>
            <a:off x="6575669" y="2292975"/>
            <a:ext cx="1293681" cy="33260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endParaRPr lang="zh-CN" altLang="en-US"/>
          </a:p>
        </p:txBody>
      </p:sp>
      <p:sp>
        <p:nvSpPr>
          <p:cNvPr id="110" name="Line 22"/>
          <p:cNvSpPr>
            <a:spLocks noChangeShapeType="1"/>
          </p:cNvSpPr>
          <p:nvPr/>
        </p:nvSpPr>
        <p:spPr bwMode="auto">
          <a:xfrm flipH="1">
            <a:off x="6198289" y="1886937"/>
            <a:ext cx="16290" cy="386455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111" name="Rectangle 23"/>
          <p:cNvSpPr>
            <a:spLocks noChangeArrowheads="1"/>
          </p:cNvSpPr>
          <p:nvPr/>
        </p:nvSpPr>
        <p:spPr bwMode="auto">
          <a:xfrm>
            <a:off x="6513226" y="2357768"/>
            <a:ext cx="1295038" cy="33260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客户问题</a:t>
            </a:r>
          </a:p>
        </p:txBody>
      </p:sp>
      <p:sp>
        <p:nvSpPr>
          <p:cNvPr id="112" name="AutoShape 24"/>
          <p:cNvSpPr>
            <a:spLocks noChangeArrowheads="1"/>
          </p:cNvSpPr>
          <p:nvPr/>
        </p:nvSpPr>
        <p:spPr bwMode="auto">
          <a:xfrm>
            <a:off x="3188752" y="3205839"/>
            <a:ext cx="1600471" cy="328286"/>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新特性？</a:t>
            </a:r>
          </a:p>
        </p:txBody>
      </p:sp>
      <p:sp>
        <p:nvSpPr>
          <p:cNvPr id="113" name="AutoShape 25"/>
          <p:cNvSpPr>
            <a:spLocks noChangeArrowheads="1"/>
          </p:cNvSpPr>
          <p:nvPr/>
        </p:nvSpPr>
        <p:spPr bwMode="auto">
          <a:xfrm>
            <a:off x="3187394" y="3729944"/>
            <a:ext cx="1601829" cy="326846"/>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需求分解？</a:t>
            </a:r>
          </a:p>
        </p:txBody>
      </p:sp>
      <p:sp>
        <p:nvSpPr>
          <p:cNvPr id="114" name="Rectangle 26"/>
          <p:cNvSpPr>
            <a:spLocks noChangeArrowheads="1"/>
          </p:cNvSpPr>
          <p:nvPr/>
        </p:nvSpPr>
        <p:spPr bwMode="auto">
          <a:xfrm>
            <a:off x="3434456" y="4252609"/>
            <a:ext cx="1293681" cy="3268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endParaRPr lang="zh-CN" altLang="en-US"/>
          </a:p>
        </p:txBody>
      </p:sp>
      <p:sp>
        <p:nvSpPr>
          <p:cNvPr id="115" name="Rectangle 27"/>
          <p:cNvSpPr>
            <a:spLocks noChangeArrowheads="1"/>
          </p:cNvSpPr>
          <p:nvPr/>
        </p:nvSpPr>
        <p:spPr bwMode="auto">
          <a:xfrm>
            <a:off x="3372011" y="4318842"/>
            <a:ext cx="1293681" cy="3268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需求</a:t>
            </a:r>
            <a:r>
              <a:rPr lang="en-US" altLang="zh-CN" sz="1200" b="1" dirty="0"/>
              <a:t>1...n</a:t>
            </a:r>
          </a:p>
        </p:txBody>
      </p:sp>
      <p:sp>
        <p:nvSpPr>
          <p:cNvPr id="116" name="AutoShape 28"/>
          <p:cNvSpPr>
            <a:spLocks noChangeArrowheads="1"/>
          </p:cNvSpPr>
          <p:nvPr/>
        </p:nvSpPr>
        <p:spPr bwMode="auto">
          <a:xfrm>
            <a:off x="3187394" y="4775275"/>
            <a:ext cx="1601829" cy="326846"/>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场景分析？</a:t>
            </a:r>
          </a:p>
        </p:txBody>
      </p:sp>
      <p:sp>
        <p:nvSpPr>
          <p:cNvPr id="117" name="AutoShape 29"/>
          <p:cNvSpPr>
            <a:spLocks noChangeArrowheads="1"/>
          </p:cNvSpPr>
          <p:nvPr/>
        </p:nvSpPr>
        <p:spPr bwMode="auto">
          <a:xfrm>
            <a:off x="3187394" y="5233146"/>
            <a:ext cx="1601829" cy="325406"/>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需求合并？</a:t>
            </a:r>
          </a:p>
        </p:txBody>
      </p:sp>
      <p:sp>
        <p:nvSpPr>
          <p:cNvPr id="119" name="Rectangle 30"/>
          <p:cNvSpPr>
            <a:spLocks noChangeArrowheads="1"/>
          </p:cNvSpPr>
          <p:nvPr/>
        </p:nvSpPr>
        <p:spPr bwMode="auto">
          <a:xfrm>
            <a:off x="5158458" y="3205839"/>
            <a:ext cx="924446" cy="32828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特性描述</a:t>
            </a:r>
          </a:p>
        </p:txBody>
      </p:sp>
      <p:sp>
        <p:nvSpPr>
          <p:cNvPr id="187" name="Rectangle 31"/>
          <p:cNvSpPr>
            <a:spLocks noChangeArrowheads="1"/>
          </p:cNvSpPr>
          <p:nvPr/>
        </p:nvSpPr>
        <p:spPr bwMode="auto">
          <a:xfrm>
            <a:off x="5158458" y="3729944"/>
            <a:ext cx="924446" cy="3268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需求分解</a:t>
            </a:r>
          </a:p>
        </p:txBody>
      </p:sp>
      <p:sp>
        <p:nvSpPr>
          <p:cNvPr id="206" name="Rectangle 32"/>
          <p:cNvSpPr>
            <a:spLocks noChangeArrowheads="1"/>
          </p:cNvSpPr>
          <p:nvPr/>
        </p:nvSpPr>
        <p:spPr bwMode="auto">
          <a:xfrm>
            <a:off x="5158458" y="4775275"/>
            <a:ext cx="924446" cy="3268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需求合并</a:t>
            </a:r>
          </a:p>
        </p:txBody>
      </p:sp>
      <p:sp>
        <p:nvSpPr>
          <p:cNvPr id="207" name="Rectangle 33"/>
          <p:cNvSpPr>
            <a:spLocks noChangeArrowheads="1"/>
          </p:cNvSpPr>
          <p:nvPr/>
        </p:nvSpPr>
        <p:spPr bwMode="auto">
          <a:xfrm>
            <a:off x="2078332" y="4775275"/>
            <a:ext cx="925803" cy="26205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场景分析</a:t>
            </a:r>
          </a:p>
        </p:txBody>
      </p:sp>
      <p:sp>
        <p:nvSpPr>
          <p:cNvPr id="208" name="Rectangle 34"/>
          <p:cNvSpPr>
            <a:spLocks noChangeArrowheads="1"/>
          </p:cNvSpPr>
          <p:nvPr/>
        </p:nvSpPr>
        <p:spPr bwMode="auto">
          <a:xfrm>
            <a:off x="6575670" y="3010020"/>
            <a:ext cx="1479656" cy="45787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endParaRPr lang="zh-CN" altLang="zh-CN" sz="1200" dirty="0"/>
          </a:p>
        </p:txBody>
      </p:sp>
      <p:sp>
        <p:nvSpPr>
          <p:cNvPr id="209" name="Rectangle 35"/>
          <p:cNvSpPr>
            <a:spLocks noChangeArrowheads="1"/>
          </p:cNvSpPr>
          <p:nvPr/>
        </p:nvSpPr>
        <p:spPr bwMode="auto">
          <a:xfrm>
            <a:off x="6514583" y="3074813"/>
            <a:ext cx="1478298" cy="45931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endParaRPr lang="zh-CN" altLang="zh-CN" sz="1200" dirty="0"/>
          </a:p>
        </p:txBody>
      </p:sp>
      <p:sp>
        <p:nvSpPr>
          <p:cNvPr id="210" name="Rectangle 36"/>
          <p:cNvSpPr>
            <a:spLocks noChangeArrowheads="1"/>
          </p:cNvSpPr>
          <p:nvPr/>
        </p:nvSpPr>
        <p:spPr bwMode="auto">
          <a:xfrm>
            <a:off x="6452139" y="3141046"/>
            <a:ext cx="1479656" cy="45931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产品、解决方案</a:t>
            </a:r>
          </a:p>
          <a:p>
            <a:pPr algn="ctr">
              <a:spcBef>
                <a:spcPct val="0"/>
              </a:spcBef>
            </a:pPr>
            <a:r>
              <a:rPr lang="zh-CN" altLang="en-US" sz="1200" dirty="0"/>
              <a:t>系统特性</a:t>
            </a:r>
          </a:p>
        </p:txBody>
      </p:sp>
      <p:sp>
        <p:nvSpPr>
          <p:cNvPr id="211" name="Rectangle 37"/>
          <p:cNvSpPr>
            <a:spLocks noChangeArrowheads="1"/>
          </p:cNvSpPr>
          <p:nvPr/>
        </p:nvSpPr>
        <p:spPr bwMode="auto">
          <a:xfrm>
            <a:off x="6452140" y="4514662"/>
            <a:ext cx="1724002" cy="58745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endParaRPr lang="zh-CN" altLang="en-US"/>
          </a:p>
        </p:txBody>
      </p:sp>
      <p:sp>
        <p:nvSpPr>
          <p:cNvPr id="212" name="Rectangle 38"/>
          <p:cNvSpPr>
            <a:spLocks noChangeArrowheads="1"/>
          </p:cNvSpPr>
          <p:nvPr/>
        </p:nvSpPr>
        <p:spPr bwMode="auto">
          <a:xfrm>
            <a:off x="6391052" y="4579455"/>
            <a:ext cx="1724002" cy="58745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endParaRPr lang="zh-CN" altLang="en-US"/>
          </a:p>
        </p:txBody>
      </p:sp>
      <p:sp>
        <p:nvSpPr>
          <p:cNvPr id="213" name="Rectangle 39"/>
          <p:cNvSpPr>
            <a:spLocks noChangeArrowheads="1"/>
          </p:cNvSpPr>
          <p:nvPr/>
        </p:nvSpPr>
        <p:spPr bwMode="auto">
          <a:xfrm>
            <a:off x="6328608" y="4645688"/>
            <a:ext cx="1724002" cy="58745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a:spcBef>
                <a:spcPct val="0"/>
              </a:spcBef>
            </a:pPr>
            <a:r>
              <a:rPr lang="zh-CN" altLang="en-US" sz="1200" dirty="0"/>
              <a:t>产品、解决方案</a:t>
            </a:r>
          </a:p>
          <a:p>
            <a:pPr algn="ctr">
              <a:spcBef>
                <a:spcPct val="0"/>
              </a:spcBef>
            </a:pPr>
            <a:r>
              <a:rPr lang="zh-CN" altLang="en-US" sz="1200" dirty="0"/>
              <a:t>系统需求</a:t>
            </a:r>
          </a:p>
        </p:txBody>
      </p:sp>
      <p:sp>
        <p:nvSpPr>
          <p:cNvPr id="214" name="Line 40"/>
          <p:cNvSpPr>
            <a:spLocks noChangeShapeType="1"/>
          </p:cNvSpPr>
          <p:nvPr/>
        </p:nvSpPr>
        <p:spPr bwMode="auto">
          <a:xfrm flipH="1">
            <a:off x="6883819" y="2684614"/>
            <a:ext cx="122173" cy="32684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15" name="Line 41"/>
          <p:cNvSpPr>
            <a:spLocks noChangeShapeType="1"/>
          </p:cNvSpPr>
          <p:nvPr/>
        </p:nvSpPr>
        <p:spPr bwMode="auto">
          <a:xfrm>
            <a:off x="7251696" y="2684614"/>
            <a:ext cx="185975" cy="32684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16" name="Line 42"/>
          <p:cNvSpPr>
            <a:spLocks noChangeShapeType="1"/>
          </p:cNvSpPr>
          <p:nvPr/>
        </p:nvSpPr>
        <p:spPr bwMode="auto">
          <a:xfrm flipH="1">
            <a:off x="6391052" y="3600357"/>
            <a:ext cx="430322" cy="97909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17" name="Line 43"/>
          <p:cNvSpPr>
            <a:spLocks noChangeShapeType="1"/>
          </p:cNvSpPr>
          <p:nvPr/>
        </p:nvSpPr>
        <p:spPr bwMode="auto">
          <a:xfrm>
            <a:off x="7561202" y="3600358"/>
            <a:ext cx="430322" cy="91430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18" name="Line 44"/>
          <p:cNvSpPr>
            <a:spLocks noChangeShapeType="1"/>
          </p:cNvSpPr>
          <p:nvPr/>
        </p:nvSpPr>
        <p:spPr bwMode="auto">
          <a:xfrm>
            <a:off x="1709097" y="2422561"/>
            <a:ext cx="370592"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19" name="Line 45"/>
          <p:cNvSpPr>
            <a:spLocks noChangeShapeType="1"/>
          </p:cNvSpPr>
          <p:nvPr/>
        </p:nvSpPr>
        <p:spPr bwMode="auto">
          <a:xfrm>
            <a:off x="2941690" y="2422561"/>
            <a:ext cx="24570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0" name="Line 46"/>
          <p:cNvSpPr>
            <a:spLocks noChangeShapeType="1"/>
          </p:cNvSpPr>
          <p:nvPr/>
        </p:nvSpPr>
        <p:spPr bwMode="auto">
          <a:xfrm>
            <a:off x="4802798" y="2438400"/>
            <a:ext cx="308149"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1" name="Line 47"/>
          <p:cNvSpPr>
            <a:spLocks noChangeShapeType="1"/>
          </p:cNvSpPr>
          <p:nvPr/>
        </p:nvSpPr>
        <p:spPr bwMode="auto">
          <a:xfrm>
            <a:off x="6082904" y="2422561"/>
            <a:ext cx="430321"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2" name="Line 48"/>
          <p:cNvSpPr>
            <a:spLocks noChangeShapeType="1"/>
          </p:cNvSpPr>
          <p:nvPr/>
        </p:nvSpPr>
        <p:spPr bwMode="auto">
          <a:xfrm>
            <a:off x="3988308" y="2618381"/>
            <a:ext cx="0" cy="13102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3" name="Line 49"/>
          <p:cNvSpPr>
            <a:spLocks noChangeShapeType="1"/>
          </p:cNvSpPr>
          <p:nvPr/>
        </p:nvSpPr>
        <p:spPr bwMode="auto">
          <a:xfrm>
            <a:off x="3988308" y="3076253"/>
            <a:ext cx="0" cy="13102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4" name="Line 50"/>
          <p:cNvSpPr>
            <a:spLocks noChangeShapeType="1"/>
          </p:cNvSpPr>
          <p:nvPr/>
        </p:nvSpPr>
        <p:spPr bwMode="auto">
          <a:xfrm>
            <a:off x="3988308" y="3534125"/>
            <a:ext cx="0" cy="1958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5" name="Line 51"/>
          <p:cNvSpPr>
            <a:spLocks noChangeShapeType="1"/>
          </p:cNvSpPr>
          <p:nvPr/>
        </p:nvSpPr>
        <p:spPr bwMode="auto">
          <a:xfrm>
            <a:off x="3988308" y="4056790"/>
            <a:ext cx="0" cy="13102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6" name="Line 52"/>
          <p:cNvSpPr>
            <a:spLocks noChangeShapeType="1"/>
          </p:cNvSpPr>
          <p:nvPr/>
        </p:nvSpPr>
        <p:spPr bwMode="auto">
          <a:xfrm>
            <a:off x="3986952" y="4645688"/>
            <a:ext cx="1357" cy="12958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7" name="Line 53"/>
          <p:cNvSpPr>
            <a:spLocks noChangeShapeType="1"/>
          </p:cNvSpPr>
          <p:nvPr/>
        </p:nvSpPr>
        <p:spPr bwMode="auto">
          <a:xfrm>
            <a:off x="3986952" y="5102120"/>
            <a:ext cx="1357" cy="13102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8" name="Line 54"/>
          <p:cNvSpPr>
            <a:spLocks noChangeShapeType="1"/>
          </p:cNvSpPr>
          <p:nvPr/>
        </p:nvSpPr>
        <p:spPr bwMode="auto">
          <a:xfrm>
            <a:off x="3988309" y="2684614"/>
            <a:ext cx="154074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29" name="Line 55"/>
          <p:cNvSpPr>
            <a:spLocks noChangeShapeType="1"/>
          </p:cNvSpPr>
          <p:nvPr/>
        </p:nvSpPr>
        <p:spPr bwMode="auto">
          <a:xfrm>
            <a:off x="5529051" y="2618381"/>
            <a:ext cx="0" cy="662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0" name="Line 56"/>
          <p:cNvSpPr>
            <a:spLocks noChangeShapeType="1"/>
          </p:cNvSpPr>
          <p:nvPr/>
        </p:nvSpPr>
        <p:spPr bwMode="auto">
          <a:xfrm>
            <a:off x="4789223" y="3364222"/>
            <a:ext cx="369235"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1" name="Line 57"/>
          <p:cNvSpPr>
            <a:spLocks noChangeShapeType="1"/>
          </p:cNvSpPr>
          <p:nvPr/>
        </p:nvSpPr>
        <p:spPr bwMode="auto">
          <a:xfrm>
            <a:off x="4796011" y="3896966"/>
            <a:ext cx="369235"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2" name="Line 58"/>
          <p:cNvSpPr>
            <a:spLocks noChangeShapeType="1"/>
          </p:cNvSpPr>
          <p:nvPr/>
        </p:nvSpPr>
        <p:spPr bwMode="auto">
          <a:xfrm>
            <a:off x="3988308" y="4121583"/>
            <a:ext cx="1601829" cy="14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3" name="Line 59"/>
          <p:cNvSpPr>
            <a:spLocks noChangeShapeType="1"/>
          </p:cNvSpPr>
          <p:nvPr/>
        </p:nvSpPr>
        <p:spPr bwMode="auto">
          <a:xfrm>
            <a:off x="5590137" y="4056790"/>
            <a:ext cx="0" cy="6479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4" name="Line 60"/>
          <p:cNvSpPr>
            <a:spLocks noChangeShapeType="1"/>
          </p:cNvSpPr>
          <p:nvPr/>
        </p:nvSpPr>
        <p:spPr bwMode="auto">
          <a:xfrm>
            <a:off x="3988308" y="3665152"/>
            <a:ext cx="1601829" cy="143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5" name="Line 61"/>
          <p:cNvSpPr>
            <a:spLocks noChangeShapeType="1"/>
          </p:cNvSpPr>
          <p:nvPr/>
        </p:nvSpPr>
        <p:spPr bwMode="auto">
          <a:xfrm>
            <a:off x="5590137" y="3534125"/>
            <a:ext cx="0" cy="1310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6" name="Line 62"/>
          <p:cNvSpPr>
            <a:spLocks noChangeShapeType="1"/>
          </p:cNvSpPr>
          <p:nvPr/>
        </p:nvSpPr>
        <p:spPr bwMode="auto">
          <a:xfrm>
            <a:off x="6082904" y="3403099"/>
            <a:ext cx="36923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7" name="Line 63"/>
          <p:cNvSpPr>
            <a:spLocks noChangeShapeType="1"/>
          </p:cNvSpPr>
          <p:nvPr/>
        </p:nvSpPr>
        <p:spPr bwMode="auto">
          <a:xfrm>
            <a:off x="4789223" y="4448429"/>
            <a:ext cx="800914" cy="143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8" name="Line 64"/>
          <p:cNvSpPr>
            <a:spLocks noChangeShapeType="1"/>
          </p:cNvSpPr>
          <p:nvPr/>
        </p:nvSpPr>
        <p:spPr bwMode="auto">
          <a:xfrm>
            <a:off x="5590137" y="4448429"/>
            <a:ext cx="0" cy="3268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39" name="Line 65"/>
          <p:cNvSpPr>
            <a:spLocks noChangeShapeType="1"/>
          </p:cNvSpPr>
          <p:nvPr/>
        </p:nvSpPr>
        <p:spPr bwMode="auto">
          <a:xfrm>
            <a:off x="4789223" y="5368492"/>
            <a:ext cx="184618" cy="14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0" name="Line 66"/>
          <p:cNvSpPr>
            <a:spLocks noChangeShapeType="1"/>
          </p:cNvSpPr>
          <p:nvPr/>
        </p:nvSpPr>
        <p:spPr bwMode="auto">
          <a:xfrm>
            <a:off x="4973840" y="4912060"/>
            <a:ext cx="1358" cy="45643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1" name="Line 67"/>
          <p:cNvSpPr>
            <a:spLocks noChangeShapeType="1"/>
          </p:cNvSpPr>
          <p:nvPr/>
        </p:nvSpPr>
        <p:spPr bwMode="auto">
          <a:xfrm>
            <a:off x="4973840" y="4912060"/>
            <a:ext cx="18461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2" name="Line 68"/>
          <p:cNvSpPr>
            <a:spLocks noChangeShapeType="1"/>
          </p:cNvSpPr>
          <p:nvPr/>
        </p:nvSpPr>
        <p:spPr bwMode="auto">
          <a:xfrm>
            <a:off x="3988308" y="5558552"/>
            <a:ext cx="0" cy="662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3" name="Line 69"/>
          <p:cNvSpPr>
            <a:spLocks noChangeShapeType="1"/>
          </p:cNvSpPr>
          <p:nvPr/>
        </p:nvSpPr>
        <p:spPr bwMode="auto">
          <a:xfrm>
            <a:off x="3988309" y="5624785"/>
            <a:ext cx="314121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4" name="Line 70"/>
          <p:cNvSpPr>
            <a:spLocks noChangeShapeType="1"/>
          </p:cNvSpPr>
          <p:nvPr/>
        </p:nvSpPr>
        <p:spPr bwMode="auto">
          <a:xfrm flipV="1">
            <a:off x="7129522" y="5233146"/>
            <a:ext cx="0" cy="3916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5" name="Line 71"/>
          <p:cNvSpPr>
            <a:spLocks noChangeShapeType="1"/>
          </p:cNvSpPr>
          <p:nvPr/>
        </p:nvSpPr>
        <p:spPr bwMode="auto">
          <a:xfrm>
            <a:off x="5590137" y="5102120"/>
            <a:ext cx="0" cy="3268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6" name="Line 72"/>
          <p:cNvSpPr>
            <a:spLocks noChangeShapeType="1"/>
          </p:cNvSpPr>
          <p:nvPr/>
        </p:nvSpPr>
        <p:spPr bwMode="auto">
          <a:xfrm>
            <a:off x="5590138" y="5428965"/>
            <a:ext cx="153938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7" name="Line 73"/>
          <p:cNvSpPr>
            <a:spLocks noChangeShapeType="1"/>
          </p:cNvSpPr>
          <p:nvPr/>
        </p:nvSpPr>
        <p:spPr bwMode="auto">
          <a:xfrm flipH="1">
            <a:off x="6082904" y="4906301"/>
            <a:ext cx="24570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8" name="Line 74"/>
          <p:cNvSpPr>
            <a:spLocks noChangeShapeType="1"/>
          </p:cNvSpPr>
          <p:nvPr/>
        </p:nvSpPr>
        <p:spPr bwMode="auto">
          <a:xfrm>
            <a:off x="2510011" y="4448429"/>
            <a:ext cx="0" cy="3268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49" name="Line 75"/>
          <p:cNvSpPr>
            <a:spLocks noChangeShapeType="1"/>
          </p:cNvSpPr>
          <p:nvPr/>
        </p:nvSpPr>
        <p:spPr bwMode="auto">
          <a:xfrm>
            <a:off x="2510011" y="4448429"/>
            <a:ext cx="862001" cy="14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50" name="Line 76"/>
          <p:cNvSpPr>
            <a:spLocks noChangeShapeType="1"/>
          </p:cNvSpPr>
          <p:nvPr/>
        </p:nvSpPr>
        <p:spPr bwMode="auto">
          <a:xfrm flipH="1">
            <a:off x="3002776" y="4971094"/>
            <a:ext cx="184618"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51" name="Text Box 77"/>
          <p:cNvSpPr txBox="1">
            <a:spLocks noChangeArrowheads="1"/>
          </p:cNvSpPr>
          <p:nvPr/>
        </p:nvSpPr>
        <p:spPr bwMode="auto">
          <a:xfrm>
            <a:off x="1956158" y="4144620"/>
            <a:ext cx="1292323"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a:t>
            </a:r>
            <a:r>
              <a:rPr lang="zh-CN" altLang="en-US" sz="1200" dirty="0"/>
              <a:t>需求细化</a:t>
            </a:r>
            <a:r>
              <a:rPr lang="zh-CN" altLang="en-US" sz="1200" b="1" dirty="0"/>
              <a:t>）</a:t>
            </a:r>
          </a:p>
        </p:txBody>
      </p:sp>
      <p:sp>
        <p:nvSpPr>
          <p:cNvPr id="252" name="Text Box 78"/>
          <p:cNvSpPr txBox="1">
            <a:spLocks noChangeArrowheads="1"/>
          </p:cNvSpPr>
          <p:nvPr/>
        </p:nvSpPr>
        <p:spPr bwMode="auto">
          <a:xfrm>
            <a:off x="1771540" y="2683174"/>
            <a:ext cx="1785089"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a:t>
            </a:r>
            <a:r>
              <a:rPr lang="zh-CN" altLang="en-US" sz="1200" dirty="0"/>
              <a:t>外部</a:t>
            </a:r>
            <a:r>
              <a:rPr lang="en-US" altLang="zh-CN" sz="1200" dirty="0"/>
              <a:t>&amp;</a:t>
            </a:r>
            <a:r>
              <a:rPr lang="zh-CN" altLang="en-US" sz="1200" dirty="0"/>
              <a:t>内部客户</a:t>
            </a:r>
            <a:r>
              <a:rPr lang="zh-CN" altLang="en-US" sz="1200" b="1" dirty="0"/>
              <a:t>）</a:t>
            </a:r>
          </a:p>
        </p:txBody>
      </p:sp>
      <p:sp>
        <p:nvSpPr>
          <p:cNvPr id="253" name="Text Box 79"/>
          <p:cNvSpPr txBox="1">
            <a:spLocks noChangeArrowheads="1"/>
          </p:cNvSpPr>
          <p:nvPr/>
        </p:nvSpPr>
        <p:spPr bwMode="auto">
          <a:xfrm>
            <a:off x="3715455" y="2553588"/>
            <a:ext cx="45611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N</a:t>
            </a:r>
          </a:p>
        </p:txBody>
      </p:sp>
      <p:sp>
        <p:nvSpPr>
          <p:cNvPr id="254" name="Text Box 80"/>
          <p:cNvSpPr txBox="1">
            <a:spLocks noChangeArrowheads="1"/>
          </p:cNvSpPr>
          <p:nvPr/>
        </p:nvSpPr>
        <p:spPr bwMode="auto">
          <a:xfrm>
            <a:off x="3715455" y="3490929"/>
            <a:ext cx="45611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N</a:t>
            </a:r>
          </a:p>
        </p:txBody>
      </p:sp>
      <p:sp>
        <p:nvSpPr>
          <p:cNvPr id="255" name="Text Box 81"/>
          <p:cNvSpPr txBox="1">
            <a:spLocks noChangeArrowheads="1"/>
          </p:cNvSpPr>
          <p:nvPr/>
        </p:nvSpPr>
        <p:spPr bwMode="auto">
          <a:xfrm>
            <a:off x="4394196" y="5385770"/>
            <a:ext cx="457471"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N</a:t>
            </a:r>
          </a:p>
        </p:txBody>
      </p:sp>
      <p:sp>
        <p:nvSpPr>
          <p:cNvPr id="256" name="Text Box 82"/>
          <p:cNvSpPr txBox="1">
            <a:spLocks noChangeArrowheads="1"/>
          </p:cNvSpPr>
          <p:nvPr/>
        </p:nvSpPr>
        <p:spPr bwMode="auto">
          <a:xfrm>
            <a:off x="3617716" y="5058925"/>
            <a:ext cx="45611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N</a:t>
            </a:r>
          </a:p>
        </p:txBody>
      </p:sp>
      <p:sp>
        <p:nvSpPr>
          <p:cNvPr id="257" name="Text Box 83"/>
          <p:cNvSpPr txBox="1">
            <a:spLocks noChangeArrowheads="1"/>
          </p:cNvSpPr>
          <p:nvPr/>
        </p:nvSpPr>
        <p:spPr bwMode="auto">
          <a:xfrm>
            <a:off x="3715455" y="3948801"/>
            <a:ext cx="45611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N</a:t>
            </a:r>
          </a:p>
        </p:txBody>
      </p:sp>
      <p:sp>
        <p:nvSpPr>
          <p:cNvPr id="258" name="Text Box 84"/>
          <p:cNvSpPr txBox="1">
            <a:spLocks noChangeArrowheads="1"/>
          </p:cNvSpPr>
          <p:nvPr/>
        </p:nvSpPr>
        <p:spPr bwMode="auto">
          <a:xfrm>
            <a:off x="4703702" y="5043086"/>
            <a:ext cx="454756"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Y</a:t>
            </a:r>
            <a:endParaRPr lang="en-US" altLang="zh-CN" sz="1400" dirty="0"/>
          </a:p>
        </p:txBody>
      </p:sp>
      <p:sp>
        <p:nvSpPr>
          <p:cNvPr id="259" name="Text Box 85"/>
          <p:cNvSpPr txBox="1">
            <a:spLocks noChangeArrowheads="1"/>
          </p:cNvSpPr>
          <p:nvPr/>
        </p:nvSpPr>
        <p:spPr bwMode="auto">
          <a:xfrm>
            <a:off x="3002777" y="4667286"/>
            <a:ext cx="454757"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Y</a:t>
            </a:r>
            <a:endParaRPr lang="en-US" altLang="zh-CN" sz="1400" dirty="0"/>
          </a:p>
        </p:txBody>
      </p:sp>
      <p:sp>
        <p:nvSpPr>
          <p:cNvPr id="260" name="Text Box 86"/>
          <p:cNvSpPr txBox="1">
            <a:spLocks noChangeArrowheads="1"/>
          </p:cNvSpPr>
          <p:nvPr/>
        </p:nvSpPr>
        <p:spPr bwMode="auto">
          <a:xfrm>
            <a:off x="3579707" y="1961810"/>
            <a:ext cx="1179652"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需求分析</a:t>
            </a:r>
          </a:p>
        </p:txBody>
      </p:sp>
      <p:sp>
        <p:nvSpPr>
          <p:cNvPr id="261" name="Text Box 87"/>
          <p:cNvSpPr txBox="1">
            <a:spLocks noChangeArrowheads="1"/>
          </p:cNvSpPr>
          <p:nvPr/>
        </p:nvSpPr>
        <p:spPr bwMode="auto">
          <a:xfrm>
            <a:off x="6746713" y="1928693"/>
            <a:ext cx="1121280"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正式需求</a:t>
            </a:r>
          </a:p>
        </p:txBody>
      </p:sp>
      <p:sp>
        <p:nvSpPr>
          <p:cNvPr id="262" name="Text Box 88"/>
          <p:cNvSpPr txBox="1">
            <a:spLocks noChangeArrowheads="1"/>
          </p:cNvSpPr>
          <p:nvPr/>
        </p:nvSpPr>
        <p:spPr bwMode="auto">
          <a:xfrm>
            <a:off x="1782400" y="5037326"/>
            <a:ext cx="2328082"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zh-CN" altLang="en-US" sz="1200" b="1" dirty="0"/>
              <a:t>（</a:t>
            </a:r>
            <a:r>
              <a:rPr lang="en-US" altLang="zh-CN" sz="1200" b="1" dirty="0"/>
              <a:t>Business Use Case</a:t>
            </a:r>
            <a:r>
              <a:rPr lang="zh-CN" altLang="en-US" sz="1200" b="1" dirty="0"/>
              <a:t>）</a:t>
            </a:r>
          </a:p>
        </p:txBody>
      </p:sp>
      <p:sp>
        <p:nvSpPr>
          <p:cNvPr id="263" name="Text Box 89"/>
          <p:cNvSpPr txBox="1">
            <a:spLocks noChangeArrowheads="1"/>
          </p:cNvSpPr>
          <p:nvPr/>
        </p:nvSpPr>
        <p:spPr bwMode="auto">
          <a:xfrm>
            <a:off x="4748498" y="2183546"/>
            <a:ext cx="45611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Y</a:t>
            </a:r>
            <a:endParaRPr lang="en-US" altLang="zh-CN" sz="1400" dirty="0"/>
          </a:p>
        </p:txBody>
      </p:sp>
      <p:sp>
        <p:nvSpPr>
          <p:cNvPr id="264" name="Line 90"/>
          <p:cNvSpPr>
            <a:spLocks noChangeShapeType="1"/>
          </p:cNvSpPr>
          <p:nvPr/>
        </p:nvSpPr>
        <p:spPr bwMode="auto">
          <a:xfrm flipV="1">
            <a:off x="4034463" y="1647923"/>
            <a:ext cx="247062"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zh-CN" altLang="en-US"/>
          </a:p>
        </p:txBody>
      </p:sp>
      <p:sp>
        <p:nvSpPr>
          <p:cNvPr id="265" name="Text Box 91"/>
          <p:cNvSpPr txBox="1">
            <a:spLocks noChangeArrowheads="1"/>
          </p:cNvSpPr>
          <p:nvPr/>
        </p:nvSpPr>
        <p:spPr bwMode="auto">
          <a:xfrm>
            <a:off x="4748498" y="3082012"/>
            <a:ext cx="45611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Y</a:t>
            </a:r>
            <a:endParaRPr lang="en-US" altLang="zh-CN" sz="1400" dirty="0"/>
          </a:p>
        </p:txBody>
      </p:sp>
      <p:sp>
        <p:nvSpPr>
          <p:cNvPr id="266" name="Text Box 92"/>
          <p:cNvSpPr txBox="1">
            <a:spLocks noChangeArrowheads="1"/>
          </p:cNvSpPr>
          <p:nvPr/>
        </p:nvSpPr>
        <p:spPr bwMode="auto">
          <a:xfrm>
            <a:off x="4764788" y="3627715"/>
            <a:ext cx="456114" cy="2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sz="1200" b="1" dirty="0"/>
              <a:t>Y</a:t>
            </a:r>
            <a:endParaRPr lang="en-US" altLang="zh-CN" sz="14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灯片编号占位符 20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115</a:t>
            </a:fld>
            <a:endParaRPr lang="zh-CN" altLang="en-US"/>
          </a:p>
        </p:txBody>
      </p:sp>
      <p:sp>
        <p:nvSpPr>
          <p:cNvPr id="3481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产品包需求分层分类总模型</a:t>
            </a:r>
            <a:endParaRPr lang="en-US" altLang="zh-CN" sz="2800">
              <a:solidFill>
                <a:schemeClr val="tx1"/>
              </a:solidFill>
              <a:latin typeface="微软雅黑" pitchFamily="34" charset="-122"/>
              <a:ea typeface="微软雅黑" pitchFamily="34" charset="-122"/>
            </a:endParaRPr>
          </a:p>
        </p:txBody>
      </p:sp>
      <p:sp>
        <p:nvSpPr>
          <p:cNvPr id="118" name="Rectangle 3"/>
          <p:cNvSpPr>
            <a:spLocks noChangeArrowheads="1"/>
          </p:cNvSpPr>
          <p:nvPr/>
        </p:nvSpPr>
        <p:spPr bwMode="auto">
          <a:xfrm>
            <a:off x="726278" y="977660"/>
            <a:ext cx="7160719" cy="88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181" tIns="35095" rIns="70181" bIns="35095"/>
          <a:lstStyle/>
          <a:p>
            <a:pPr marL="262983" indent="-262983" defTabSz="702680">
              <a:lnSpc>
                <a:spcPct val="140000"/>
              </a:lnSpc>
              <a:buClr>
                <a:srgbClr val="777777"/>
              </a:buClr>
              <a:buSzPct val="60000"/>
            </a:pPr>
            <a:r>
              <a:rPr lang="zh-CN" altLang="en-US" sz="1600" dirty="0">
                <a:solidFill>
                  <a:srgbClr val="000000"/>
                </a:solidFill>
                <a:ea typeface="华文细黑" charset="0"/>
                <a:cs typeface="华文细黑" charset="0"/>
              </a:rPr>
              <a:t>     产品包需求应从客户的商业问题分析开始，然后确定解决这些问题需要的系统特性，最后对系统特性进一步细化形成若干个系统需求。</a:t>
            </a:r>
          </a:p>
        </p:txBody>
      </p:sp>
      <p:grpSp>
        <p:nvGrpSpPr>
          <p:cNvPr id="2" name="Group 4"/>
          <p:cNvGrpSpPr>
            <a:grpSpLocks/>
          </p:cNvGrpSpPr>
          <p:nvPr/>
        </p:nvGrpSpPr>
        <p:grpSpPr bwMode="auto">
          <a:xfrm>
            <a:off x="631253" y="2061866"/>
            <a:ext cx="7483800" cy="3723449"/>
            <a:chOff x="134" y="1252"/>
            <a:chExt cx="5513" cy="2586"/>
          </a:xfrm>
        </p:grpSpPr>
        <p:sp>
          <p:nvSpPr>
            <p:cNvPr id="120" name="Oval 5"/>
            <p:cNvSpPr>
              <a:spLocks noChangeArrowheads="1"/>
            </p:cNvSpPr>
            <p:nvPr/>
          </p:nvSpPr>
          <p:spPr bwMode="blackWhite">
            <a:xfrm>
              <a:off x="934" y="1252"/>
              <a:ext cx="3830" cy="2517"/>
            </a:xfrm>
            <a:prstGeom prst="ellipse">
              <a:avLst/>
            </a:prstGeom>
            <a:solidFill>
              <a:srgbClr val="EAEAEA"/>
            </a:solidFill>
            <a:ln>
              <a:noFill/>
            </a:ln>
            <a:extLst>
              <a:ext uri="{91240B29-F687-4F45-9708-019B960494DF}">
                <a14:hiddenLine xmlns:a14="http://schemas.microsoft.com/office/drawing/2010/main" w="38100">
                  <a:solidFill>
                    <a:srgbClr val="000000"/>
                  </a:solidFill>
                  <a:prstDash val="lgDash"/>
                  <a:round/>
                  <a:headEnd/>
                  <a:tailEnd/>
                </a14:hiddenLine>
              </a:ext>
            </a:extLst>
          </p:spPr>
          <p:txBody>
            <a:bodyPr wrap="none" anchor="ct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21" name="Oval 6"/>
            <p:cNvSpPr>
              <a:spLocks noChangeArrowheads="1"/>
            </p:cNvSpPr>
            <p:nvPr/>
          </p:nvSpPr>
          <p:spPr bwMode="blackWhite">
            <a:xfrm>
              <a:off x="1461" y="1649"/>
              <a:ext cx="2775" cy="1722"/>
            </a:xfrm>
            <a:prstGeom prst="ellipse">
              <a:avLst/>
            </a:prstGeom>
            <a:solidFill>
              <a:srgbClr val="99CCFF"/>
            </a:solidFill>
            <a:ln w="19050">
              <a:solidFill>
                <a:sysClr val="windowText" lastClr="000000"/>
              </a:solidFill>
              <a:round/>
              <a:headEnd/>
              <a:tailEnd/>
            </a:ln>
          </p:spPr>
          <p:txBody>
            <a:bodyPr wrap="none" lIns="91349" tIns="45672" rIns="91349" bIns="45672" anchor="ctr"/>
            <a:lstStyle/>
            <a:p>
              <a:pPr algn="ctr" defTabSz="801472" eaLnBrk="0" hangingPunct="0">
                <a:defRPr/>
              </a:pPr>
              <a:endParaRPr lang="zh-CN" altLang="en-US" sz="1400" b="1" kern="0" dirty="0">
                <a:solidFill>
                  <a:srgbClr val="3399FF"/>
                </a:solidFill>
                <a:ea typeface="华文细黑" charset="0"/>
                <a:cs typeface="华文细黑" charset="0"/>
              </a:endParaRPr>
            </a:p>
          </p:txBody>
        </p:sp>
        <p:sp>
          <p:nvSpPr>
            <p:cNvPr id="122" name="Oval 7"/>
            <p:cNvSpPr>
              <a:spLocks noChangeArrowheads="1"/>
            </p:cNvSpPr>
            <p:nvPr/>
          </p:nvSpPr>
          <p:spPr bwMode="auto">
            <a:xfrm>
              <a:off x="1883" y="1912"/>
              <a:ext cx="1910" cy="289"/>
            </a:xfrm>
            <a:prstGeom prst="ellipse">
              <a:avLst/>
            </a:prstGeom>
            <a:solidFill>
              <a:srgbClr val="0099CC"/>
            </a:solidFill>
            <a:ln w="28575">
              <a:solidFill>
                <a:sysClr val="windowText" lastClr="000000"/>
              </a:solidFill>
              <a:round/>
              <a:headEnd/>
              <a:tailEnd/>
            </a:ln>
          </p:spPr>
          <p:txBody>
            <a:bodyPr lIns="0" tIns="0" rIns="0" bIns="0"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23" name="Rectangle 8"/>
            <p:cNvSpPr>
              <a:spLocks noChangeArrowheads="1"/>
            </p:cNvSpPr>
            <p:nvPr/>
          </p:nvSpPr>
          <p:spPr bwMode="auto">
            <a:xfrm>
              <a:off x="1973" y="2251"/>
              <a:ext cx="3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2983" indent="-262983" algn="ctr" defTabSz="702680">
                <a:lnSpc>
                  <a:spcPct val="140000"/>
                </a:lnSpc>
                <a:buClr>
                  <a:srgbClr val="777777"/>
                </a:buClr>
                <a:buSzPct val="60000"/>
                <a:defRPr/>
              </a:pPr>
              <a:r>
                <a:rPr lang="en-US" altLang="zh-CN" sz="1100" kern="0" dirty="0">
                  <a:solidFill>
                    <a:srgbClr val="000000"/>
                  </a:solidFill>
                  <a:ea typeface="华文细黑" charset="0"/>
                  <a:cs typeface="华文细黑" charset="0"/>
                </a:rPr>
                <a:t>TCO</a:t>
              </a:r>
              <a:endParaRPr lang="zh-CN" altLang="en-US" sz="1100" kern="0" dirty="0">
                <a:solidFill>
                  <a:srgbClr val="000000"/>
                </a:solidFill>
                <a:ea typeface="华文细黑" charset="0"/>
                <a:cs typeface="华文细黑" charset="0"/>
              </a:endParaRPr>
            </a:p>
          </p:txBody>
        </p:sp>
        <p:sp>
          <p:nvSpPr>
            <p:cNvPr id="124" name="Rectangle 9"/>
            <p:cNvSpPr>
              <a:spLocks noChangeArrowheads="1"/>
            </p:cNvSpPr>
            <p:nvPr/>
          </p:nvSpPr>
          <p:spPr bwMode="auto">
            <a:xfrm>
              <a:off x="2315" y="2044"/>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市场竞争</a:t>
              </a:r>
            </a:p>
          </p:txBody>
        </p:sp>
        <p:sp>
          <p:nvSpPr>
            <p:cNvPr id="125" name="Rectangle 10"/>
            <p:cNvSpPr>
              <a:spLocks noChangeArrowheads="1"/>
            </p:cNvSpPr>
            <p:nvPr/>
          </p:nvSpPr>
          <p:spPr bwMode="auto">
            <a:xfrm>
              <a:off x="3086" y="2044"/>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客户业务</a:t>
              </a:r>
            </a:p>
          </p:txBody>
        </p:sp>
        <p:sp>
          <p:nvSpPr>
            <p:cNvPr id="126" name="Rectangle 11"/>
            <p:cNvSpPr>
              <a:spLocks noChangeArrowheads="1"/>
            </p:cNvSpPr>
            <p:nvPr/>
          </p:nvSpPr>
          <p:spPr bwMode="auto">
            <a:xfrm>
              <a:off x="3312" y="2271"/>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网络环境</a:t>
              </a:r>
            </a:p>
          </p:txBody>
        </p:sp>
        <p:sp>
          <p:nvSpPr>
            <p:cNvPr id="127" name="Rectangle 12"/>
            <p:cNvSpPr>
              <a:spLocks noChangeArrowheads="1"/>
            </p:cNvSpPr>
            <p:nvPr/>
          </p:nvSpPr>
          <p:spPr bwMode="auto">
            <a:xfrm>
              <a:off x="3322" y="2478"/>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应用环境</a:t>
              </a:r>
            </a:p>
          </p:txBody>
        </p:sp>
        <p:sp>
          <p:nvSpPr>
            <p:cNvPr id="128" name="Rectangle 13"/>
            <p:cNvSpPr>
              <a:spLocks noChangeArrowheads="1"/>
            </p:cNvSpPr>
            <p:nvPr/>
          </p:nvSpPr>
          <p:spPr bwMode="auto">
            <a:xfrm rot="21458594">
              <a:off x="3086" y="2794"/>
              <a:ext cx="24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702680">
                <a:buClr>
                  <a:srgbClr val="777777"/>
                </a:buClr>
                <a:buSzPct val="60000"/>
                <a:defRPr/>
              </a:pPr>
              <a:r>
                <a:rPr lang="zh-CN" altLang="en-US" sz="1100" kern="0" dirty="0">
                  <a:solidFill>
                    <a:srgbClr val="000000"/>
                  </a:solidFill>
                  <a:ea typeface="华文细黑" charset="0"/>
                  <a:cs typeface="华文细黑" charset="0"/>
                </a:rPr>
                <a:t>网络质量</a:t>
              </a:r>
            </a:p>
          </p:txBody>
        </p:sp>
        <p:sp>
          <p:nvSpPr>
            <p:cNvPr id="129" name="Rectangle 14"/>
            <p:cNvSpPr>
              <a:spLocks noChangeArrowheads="1"/>
            </p:cNvSpPr>
            <p:nvPr/>
          </p:nvSpPr>
          <p:spPr bwMode="auto">
            <a:xfrm>
              <a:off x="2835" y="2861"/>
              <a:ext cx="2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认证</a:t>
              </a:r>
            </a:p>
          </p:txBody>
        </p:sp>
        <p:sp>
          <p:nvSpPr>
            <p:cNvPr id="130" name="Rectangle 15"/>
            <p:cNvSpPr>
              <a:spLocks noChangeArrowheads="1"/>
            </p:cNvSpPr>
            <p:nvPr/>
          </p:nvSpPr>
          <p:spPr bwMode="auto">
            <a:xfrm rot="21460588">
              <a:off x="2018" y="2634"/>
              <a:ext cx="45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02680">
                <a:buClr>
                  <a:srgbClr val="777777"/>
                </a:buClr>
                <a:buSzPct val="60000"/>
                <a:defRPr/>
              </a:pPr>
              <a:r>
                <a:rPr lang="zh-CN" altLang="en-US" sz="1100" kern="0" dirty="0">
                  <a:solidFill>
                    <a:srgbClr val="000000"/>
                  </a:solidFill>
                  <a:ea typeface="华文细黑" charset="0"/>
                  <a:cs typeface="华文细黑" charset="0"/>
                </a:rPr>
                <a:t>可服务</a:t>
              </a:r>
            </a:p>
          </p:txBody>
        </p:sp>
        <p:sp>
          <p:nvSpPr>
            <p:cNvPr id="131" name="Rectangle 16"/>
            <p:cNvSpPr>
              <a:spLocks noChangeArrowheads="1"/>
            </p:cNvSpPr>
            <p:nvPr/>
          </p:nvSpPr>
          <p:spPr bwMode="auto">
            <a:xfrm>
              <a:off x="2517" y="2840"/>
              <a:ext cx="2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交付</a:t>
              </a:r>
            </a:p>
          </p:txBody>
        </p:sp>
        <p:sp>
          <p:nvSpPr>
            <p:cNvPr id="132" name="Line 17"/>
            <p:cNvSpPr>
              <a:spLocks noChangeShapeType="1"/>
            </p:cNvSpPr>
            <p:nvPr/>
          </p:nvSpPr>
          <p:spPr bwMode="auto">
            <a:xfrm flipH="1" flipV="1">
              <a:off x="2608" y="1933"/>
              <a:ext cx="237" cy="536"/>
            </a:xfrm>
            <a:prstGeom prst="line">
              <a:avLst/>
            </a:prstGeom>
            <a:noFill/>
            <a:ln w="9525">
              <a:solidFill>
                <a:srgbClr val="74B6BC"/>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33" name="Line 18"/>
            <p:cNvSpPr>
              <a:spLocks noChangeShapeType="1"/>
            </p:cNvSpPr>
            <p:nvPr/>
          </p:nvSpPr>
          <p:spPr bwMode="auto">
            <a:xfrm>
              <a:off x="2880" y="2432"/>
              <a:ext cx="227" cy="635"/>
            </a:xfrm>
            <a:prstGeom prst="line">
              <a:avLst/>
            </a:prstGeom>
            <a:noFill/>
            <a:ln w="9525">
              <a:solidFill>
                <a:srgbClr val="74B6BC"/>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34" name="Oval 19"/>
            <p:cNvSpPr>
              <a:spLocks noChangeArrowheads="1"/>
            </p:cNvSpPr>
            <p:nvPr/>
          </p:nvSpPr>
          <p:spPr bwMode="blackWhite">
            <a:xfrm>
              <a:off x="2471" y="2331"/>
              <a:ext cx="734" cy="341"/>
            </a:xfrm>
            <a:prstGeom prst="ellipse">
              <a:avLst/>
            </a:prstGeom>
            <a:solidFill>
              <a:srgbClr val="74B6BC"/>
            </a:solidFill>
            <a:ln w="12700">
              <a:solidFill>
                <a:sysClr val="window" lastClr="FFFFFF"/>
              </a:solidFill>
              <a:round/>
              <a:headEnd/>
              <a:tailEnd/>
            </a:ln>
          </p:spPr>
          <p:txBody>
            <a:bodyPr wrap="none" lIns="91349" tIns="45672" rIns="91349" bIns="45672" anchor="ctr"/>
            <a:lstStyle/>
            <a:p>
              <a:pPr algn="ctr" defTabSz="702680">
                <a:spcBef>
                  <a:spcPct val="50000"/>
                </a:spcBef>
                <a:defRPr/>
              </a:pPr>
              <a:r>
                <a:rPr lang="zh-CN" altLang="en-US" sz="1100" kern="0" dirty="0">
                  <a:solidFill>
                    <a:srgbClr val="FFFFFF"/>
                  </a:solidFill>
                  <a:ea typeface="华文细黑" charset="0"/>
                  <a:cs typeface="华文细黑" charset="0"/>
                </a:rPr>
                <a:t>客户</a:t>
              </a:r>
            </a:p>
          </p:txBody>
        </p:sp>
        <p:sp>
          <p:nvSpPr>
            <p:cNvPr id="135" name="Line 20"/>
            <p:cNvSpPr>
              <a:spLocks noChangeShapeType="1"/>
            </p:cNvSpPr>
            <p:nvPr/>
          </p:nvSpPr>
          <p:spPr bwMode="auto">
            <a:xfrm flipV="1">
              <a:off x="2925" y="2478"/>
              <a:ext cx="878" cy="18"/>
            </a:xfrm>
            <a:prstGeom prst="line">
              <a:avLst/>
            </a:prstGeom>
            <a:noFill/>
            <a:ln w="9525">
              <a:solidFill>
                <a:srgbClr val="74B6BC"/>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36" name="Line 21"/>
            <p:cNvSpPr>
              <a:spLocks noChangeShapeType="1"/>
            </p:cNvSpPr>
            <p:nvPr/>
          </p:nvSpPr>
          <p:spPr bwMode="auto">
            <a:xfrm>
              <a:off x="2859" y="2523"/>
              <a:ext cx="837" cy="227"/>
            </a:xfrm>
            <a:prstGeom prst="line">
              <a:avLst/>
            </a:prstGeom>
            <a:noFill/>
            <a:ln w="9525">
              <a:solidFill>
                <a:srgbClr val="74B6BC"/>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37" name="Rectangle 22"/>
            <p:cNvSpPr>
              <a:spLocks noChangeArrowheads="1"/>
            </p:cNvSpPr>
            <p:nvPr/>
          </p:nvSpPr>
          <p:spPr bwMode="auto">
            <a:xfrm>
              <a:off x="2438" y="2346"/>
              <a:ext cx="3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2983" indent="-262983" algn="ctr" defTabSz="702680">
                <a:lnSpc>
                  <a:spcPct val="140000"/>
                </a:lnSpc>
                <a:buClr>
                  <a:srgbClr val="777777"/>
                </a:buClr>
                <a:buSzPct val="60000"/>
                <a:defRPr/>
              </a:pPr>
              <a:r>
                <a:rPr lang="en-US" altLang="zh-CN" sz="1100" kern="0" dirty="0">
                  <a:solidFill>
                    <a:srgbClr val="990000"/>
                  </a:solidFill>
                  <a:ea typeface="华文细黑" charset="0"/>
                  <a:cs typeface="华文细黑" charset="0"/>
                </a:rPr>
                <a:t>CFO</a:t>
              </a:r>
              <a:endParaRPr lang="zh-CN" altLang="en-US" sz="1100" kern="0" dirty="0">
                <a:solidFill>
                  <a:srgbClr val="990000"/>
                </a:solidFill>
                <a:ea typeface="华文细黑" charset="0"/>
                <a:cs typeface="华文细黑" charset="0"/>
              </a:endParaRPr>
            </a:p>
          </p:txBody>
        </p:sp>
        <p:sp>
          <p:nvSpPr>
            <p:cNvPr id="138" name="Rectangle 23"/>
            <p:cNvSpPr>
              <a:spLocks noChangeArrowheads="1"/>
            </p:cNvSpPr>
            <p:nvPr/>
          </p:nvSpPr>
          <p:spPr bwMode="auto">
            <a:xfrm>
              <a:off x="2674" y="2287"/>
              <a:ext cx="3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2983" indent="-262983" algn="ctr" defTabSz="702680">
                <a:lnSpc>
                  <a:spcPct val="140000"/>
                </a:lnSpc>
                <a:buClr>
                  <a:srgbClr val="777777"/>
                </a:buClr>
                <a:buSzPct val="60000"/>
                <a:defRPr/>
              </a:pPr>
              <a:r>
                <a:rPr lang="en-US" altLang="zh-CN" sz="1100" kern="0" dirty="0">
                  <a:solidFill>
                    <a:srgbClr val="990000"/>
                  </a:solidFill>
                  <a:ea typeface="华文细黑" charset="0"/>
                  <a:cs typeface="华文细黑" charset="0"/>
                </a:rPr>
                <a:t>CMO</a:t>
              </a:r>
              <a:endParaRPr lang="zh-CN" altLang="en-US" sz="1100" kern="0" dirty="0">
                <a:solidFill>
                  <a:srgbClr val="990000"/>
                </a:solidFill>
                <a:ea typeface="华文细黑" charset="0"/>
                <a:cs typeface="华文细黑" charset="0"/>
              </a:endParaRPr>
            </a:p>
          </p:txBody>
        </p:sp>
        <p:sp>
          <p:nvSpPr>
            <p:cNvPr id="139" name="Rectangle 24"/>
            <p:cNvSpPr>
              <a:spLocks noChangeArrowheads="1"/>
            </p:cNvSpPr>
            <p:nvPr/>
          </p:nvSpPr>
          <p:spPr bwMode="auto">
            <a:xfrm>
              <a:off x="2857" y="2455"/>
              <a:ext cx="3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2983" indent="-262983" algn="ctr" defTabSz="702680">
                <a:lnSpc>
                  <a:spcPct val="140000"/>
                </a:lnSpc>
                <a:buClr>
                  <a:srgbClr val="777777"/>
                </a:buClr>
                <a:buSzPct val="60000"/>
                <a:defRPr/>
              </a:pPr>
              <a:r>
                <a:rPr lang="en-US" altLang="zh-CN" sz="1100" kern="0" dirty="0">
                  <a:solidFill>
                    <a:srgbClr val="990000"/>
                  </a:solidFill>
                  <a:ea typeface="华文细黑" charset="0"/>
                  <a:cs typeface="华文细黑" charset="0"/>
                </a:rPr>
                <a:t>CTO</a:t>
              </a:r>
              <a:endParaRPr lang="zh-CN" altLang="en-US" sz="1100" kern="0" dirty="0">
                <a:solidFill>
                  <a:srgbClr val="990000"/>
                </a:solidFill>
                <a:ea typeface="华文细黑" charset="0"/>
                <a:cs typeface="华文细黑" charset="0"/>
              </a:endParaRPr>
            </a:p>
          </p:txBody>
        </p:sp>
        <p:sp>
          <p:nvSpPr>
            <p:cNvPr id="140" name="Rectangle 25"/>
            <p:cNvSpPr>
              <a:spLocks noChangeArrowheads="1"/>
            </p:cNvSpPr>
            <p:nvPr/>
          </p:nvSpPr>
          <p:spPr bwMode="auto">
            <a:xfrm>
              <a:off x="2497" y="2494"/>
              <a:ext cx="3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2983" indent="-262983" algn="ctr" defTabSz="702680">
                <a:lnSpc>
                  <a:spcPct val="140000"/>
                </a:lnSpc>
                <a:buClr>
                  <a:srgbClr val="777777"/>
                </a:buClr>
                <a:buSzPct val="60000"/>
                <a:defRPr/>
              </a:pPr>
              <a:r>
                <a:rPr lang="en-US" altLang="zh-CN" sz="1100" kern="0" dirty="0">
                  <a:solidFill>
                    <a:srgbClr val="990000"/>
                  </a:solidFill>
                  <a:ea typeface="华文细黑" charset="0"/>
                  <a:cs typeface="华文细黑" charset="0"/>
                </a:rPr>
                <a:t>COO</a:t>
              </a:r>
              <a:endParaRPr lang="zh-CN" altLang="en-US" sz="1100" kern="0" dirty="0">
                <a:solidFill>
                  <a:srgbClr val="990000"/>
                </a:solidFill>
                <a:ea typeface="华文细黑" charset="0"/>
                <a:cs typeface="华文细黑" charset="0"/>
              </a:endParaRPr>
            </a:p>
          </p:txBody>
        </p:sp>
        <p:sp>
          <p:nvSpPr>
            <p:cNvPr id="141" name="Line 26"/>
            <p:cNvSpPr>
              <a:spLocks noChangeShapeType="1"/>
            </p:cNvSpPr>
            <p:nvPr/>
          </p:nvSpPr>
          <p:spPr bwMode="auto">
            <a:xfrm>
              <a:off x="2154" y="2115"/>
              <a:ext cx="590" cy="317"/>
            </a:xfrm>
            <a:prstGeom prst="line">
              <a:avLst/>
            </a:prstGeom>
            <a:noFill/>
            <a:ln w="19050">
              <a:solidFill>
                <a:srgbClr val="2D2F2B"/>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42" name="Line 27"/>
            <p:cNvSpPr>
              <a:spLocks noChangeShapeType="1"/>
            </p:cNvSpPr>
            <p:nvPr/>
          </p:nvSpPr>
          <p:spPr bwMode="auto">
            <a:xfrm flipV="1">
              <a:off x="2925" y="2137"/>
              <a:ext cx="675" cy="341"/>
            </a:xfrm>
            <a:prstGeom prst="line">
              <a:avLst/>
            </a:prstGeom>
            <a:noFill/>
            <a:ln w="19050">
              <a:solidFill>
                <a:srgbClr val="2D2F2B"/>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43" name="Oval 28"/>
            <p:cNvSpPr>
              <a:spLocks noChangeArrowheads="1"/>
            </p:cNvSpPr>
            <p:nvPr/>
          </p:nvSpPr>
          <p:spPr bwMode="auto">
            <a:xfrm>
              <a:off x="2716" y="2442"/>
              <a:ext cx="233" cy="289"/>
            </a:xfrm>
            <a:prstGeom prst="ellipse">
              <a:avLst/>
            </a:prstGeom>
            <a:noFill/>
            <a:ln w="9525">
              <a:solidFill>
                <a:srgbClr val="2D2F2B"/>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144" name="Line 29"/>
            <p:cNvSpPr>
              <a:spLocks noChangeShapeType="1"/>
            </p:cNvSpPr>
            <p:nvPr/>
          </p:nvSpPr>
          <p:spPr bwMode="auto">
            <a:xfrm flipH="1">
              <a:off x="2835" y="2568"/>
              <a:ext cx="11" cy="536"/>
            </a:xfrm>
            <a:prstGeom prst="line">
              <a:avLst/>
            </a:prstGeom>
            <a:noFill/>
            <a:ln w="19050">
              <a:solidFill>
                <a:srgbClr val="2D2F2B"/>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45" name="Rectangle 30"/>
            <p:cNvSpPr>
              <a:spLocks noChangeArrowheads="1"/>
            </p:cNvSpPr>
            <p:nvPr/>
          </p:nvSpPr>
          <p:spPr bwMode="auto">
            <a:xfrm>
              <a:off x="2472" y="1681"/>
              <a:ext cx="72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价格与可行销性</a:t>
              </a:r>
            </a:p>
          </p:txBody>
        </p:sp>
        <p:sp>
          <p:nvSpPr>
            <p:cNvPr id="146" name="Rectangle 31"/>
            <p:cNvSpPr>
              <a:spLocks noChangeArrowheads="1"/>
            </p:cNvSpPr>
            <p:nvPr/>
          </p:nvSpPr>
          <p:spPr bwMode="auto">
            <a:xfrm>
              <a:off x="3808" y="2523"/>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物理形态</a:t>
              </a:r>
            </a:p>
          </p:txBody>
        </p:sp>
        <p:sp>
          <p:nvSpPr>
            <p:cNvPr id="147" name="Rectangle 32"/>
            <p:cNvSpPr>
              <a:spLocks noChangeArrowheads="1"/>
            </p:cNvSpPr>
            <p:nvPr/>
          </p:nvSpPr>
          <p:spPr bwMode="auto">
            <a:xfrm>
              <a:off x="3198" y="3067"/>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安全可靠</a:t>
              </a:r>
            </a:p>
          </p:txBody>
        </p:sp>
        <p:sp>
          <p:nvSpPr>
            <p:cNvPr id="148" name="Rectangle 33"/>
            <p:cNvSpPr>
              <a:spLocks noChangeArrowheads="1"/>
            </p:cNvSpPr>
            <p:nvPr/>
          </p:nvSpPr>
          <p:spPr bwMode="auto">
            <a:xfrm>
              <a:off x="1498" y="2568"/>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可服务性</a:t>
              </a:r>
            </a:p>
          </p:txBody>
        </p:sp>
        <p:sp>
          <p:nvSpPr>
            <p:cNvPr id="149" name="Rectangle 34"/>
            <p:cNvSpPr>
              <a:spLocks noChangeArrowheads="1"/>
            </p:cNvSpPr>
            <p:nvPr/>
          </p:nvSpPr>
          <p:spPr bwMode="auto">
            <a:xfrm>
              <a:off x="2880" y="3154"/>
              <a:ext cx="2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准入</a:t>
              </a:r>
            </a:p>
          </p:txBody>
        </p:sp>
        <p:sp>
          <p:nvSpPr>
            <p:cNvPr id="150" name="Rectangle 35"/>
            <p:cNvSpPr>
              <a:spLocks noChangeArrowheads="1"/>
            </p:cNvSpPr>
            <p:nvPr/>
          </p:nvSpPr>
          <p:spPr bwMode="auto">
            <a:xfrm>
              <a:off x="1338" y="1709"/>
              <a:ext cx="6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成本</a:t>
              </a:r>
              <a:r>
                <a:rPr lang="en-US" altLang="zh-CN" sz="1100" kern="0" dirty="0">
                  <a:solidFill>
                    <a:srgbClr val="000000"/>
                  </a:solidFill>
                  <a:ea typeface="华文细黑" charset="0"/>
                  <a:cs typeface="华文细黑" charset="0"/>
                </a:rPr>
                <a:t>(</a:t>
              </a:r>
              <a:r>
                <a:rPr lang="zh-CN" altLang="en-US" sz="1100" kern="0" dirty="0">
                  <a:solidFill>
                    <a:srgbClr val="000000"/>
                  </a:solidFill>
                  <a:ea typeface="华文细黑" charset="0"/>
                  <a:cs typeface="华文细黑" charset="0"/>
                </a:rPr>
                <a:t>内部</a:t>
              </a:r>
              <a:r>
                <a:rPr lang="en-US" altLang="zh-CN" sz="1100" kern="0" dirty="0">
                  <a:solidFill>
                    <a:srgbClr val="000000"/>
                  </a:solidFill>
                  <a:ea typeface="华文细黑" charset="0"/>
                  <a:cs typeface="华文细黑" charset="0"/>
                </a:rPr>
                <a:t>TCO)</a:t>
              </a:r>
            </a:p>
          </p:txBody>
        </p:sp>
        <p:sp>
          <p:nvSpPr>
            <p:cNvPr id="151" name="Rectangle 36"/>
            <p:cNvSpPr>
              <a:spLocks noChangeArrowheads="1"/>
            </p:cNvSpPr>
            <p:nvPr/>
          </p:nvSpPr>
          <p:spPr bwMode="auto">
            <a:xfrm>
              <a:off x="3362" y="1389"/>
              <a:ext cx="25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 功能 </a:t>
              </a:r>
            </a:p>
          </p:txBody>
        </p:sp>
        <p:sp>
          <p:nvSpPr>
            <p:cNvPr id="152" name="Rectangle 37"/>
            <p:cNvSpPr>
              <a:spLocks noChangeArrowheads="1"/>
            </p:cNvSpPr>
            <p:nvPr/>
          </p:nvSpPr>
          <p:spPr bwMode="auto">
            <a:xfrm rot="21472734">
              <a:off x="3900" y="1659"/>
              <a:ext cx="25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 性能 </a:t>
              </a:r>
            </a:p>
          </p:txBody>
        </p:sp>
        <p:sp>
          <p:nvSpPr>
            <p:cNvPr id="153" name="Rectangle 38"/>
            <p:cNvSpPr>
              <a:spLocks noChangeArrowheads="1"/>
            </p:cNvSpPr>
            <p:nvPr/>
          </p:nvSpPr>
          <p:spPr bwMode="auto">
            <a:xfrm>
              <a:off x="4195" y="1999"/>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配套需求</a:t>
              </a:r>
            </a:p>
          </p:txBody>
        </p:sp>
        <p:sp>
          <p:nvSpPr>
            <p:cNvPr id="154" name="Rectangle 39"/>
            <p:cNvSpPr>
              <a:spLocks noChangeArrowheads="1"/>
            </p:cNvSpPr>
            <p:nvPr/>
          </p:nvSpPr>
          <p:spPr bwMode="auto">
            <a:xfrm>
              <a:off x="2541" y="1344"/>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可行销性</a:t>
              </a:r>
            </a:p>
          </p:txBody>
        </p:sp>
        <p:sp>
          <p:nvSpPr>
            <p:cNvPr id="155" name="Rectangle 40"/>
            <p:cNvSpPr>
              <a:spLocks noChangeArrowheads="1"/>
            </p:cNvSpPr>
            <p:nvPr/>
          </p:nvSpPr>
          <p:spPr bwMode="auto">
            <a:xfrm>
              <a:off x="4286" y="2589"/>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物理形态</a:t>
              </a:r>
            </a:p>
          </p:txBody>
        </p:sp>
        <p:sp>
          <p:nvSpPr>
            <p:cNvPr id="156" name="Rectangle 41"/>
            <p:cNvSpPr>
              <a:spLocks noChangeArrowheads="1"/>
            </p:cNvSpPr>
            <p:nvPr/>
          </p:nvSpPr>
          <p:spPr bwMode="auto">
            <a:xfrm>
              <a:off x="3553" y="3339"/>
              <a:ext cx="41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02680">
                <a:buClr>
                  <a:srgbClr val="777777"/>
                </a:buClr>
                <a:buSzPct val="60000"/>
                <a:defRPr/>
              </a:pPr>
              <a:r>
                <a:rPr lang="zh-CN" altLang="en-US" sz="1100" kern="0" dirty="0">
                  <a:solidFill>
                    <a:srgbClr val="000000"/>
                  </a:solidFill>
                  <a:ea typeface="华文细黑" charset="0"/>
                  <a:cs typeface="华文细黑" charset="0"/>
                </a:rPr>
                <a:t>可靠性</a:t>
              </a:r>
            </a:p>
          </p:txBody>
        </p:sp>
        <p:sp>
          <p:nvSpPr>
            <p:cNvPr id="157" name="Rectangle 42"/>
            <p:cNvSpPr>
              <a:spLocks noChangeArrowheads="1"/>
            </p:cNvSpPr>
            <p:nvPr/>
          </p:nvSpPr>
          <p:spPr bwMode="auto">
            <a:xfrm>
              <a:off x="3876" y="3158"/>
              <a:ext cx="3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02680">
                <a:buClr>
                  <a:srgbClr val="777777"/>
                </a:buClr>
                <a:buSzPct val="60000"/>
                <a:defRPr/>
              </a:pPr>
              <a:r>
                <a:rPr lang="zh-CN" altLang="en-US" sz="1100" kern="0" dirty="0">
                  <a:solidFill>
                    <a:srgbClr val="000000"/>
                  </a:solidFill>
                  <a:ea typeface="华文细黑" charset="0"/>
                  <a:cs typeface="华文细黑" charset="0"/>
                </a:rPr>
                <a:t>安全性</a:t>
              </a:r>
            </a:p>
          </p:txBody>
        </p:sp>
        <p:sp>
          <p:nvSpPr>
            <p:cNvPr id="158" name="Rectangle 43"/>
            <p:cNvSpPr>
              <a:spLocks noChangeArrowheads="1"/>
            </p:cNvSpPr>
            <p:nvPr/>
          </p:nvSpPr>
          <p:spPr bwMode="auto">
            <a:xfrm>
              <a:off x="4299" y="2317"/>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技术限制</a:t>
              </a:r>
              <a:endParaRPr lang="en-US" altLang="zh-CN" sz="1100" kern="0" dirty="0">
                <a:solidFill>
                  <a:srgbClr val="000000"/>
                </a:solidFill>
                <a:ea typeface="华文细黑" charset="0"/>
                <a:cs typeface="华文细黑" charset="0"/>
              </a:endParaRPr>
            </a:p>
          </p:txBody>
        </p:sp>
        <p:sp>
          <p:nvSpPr>
            <p:cNvPr id="159" name="Rectangle 44"/>
            <p:cNvSpPr>
              <a:spLocks noChangeArrowheads="1"/>
            </p:cNvSpPr>
            <p:nvPr/>
          </p:nvSpPr>
          <p:spPr bwMode="auto">
            <a:xfrm>
              <a:off x="977" y="2341"/>
              <a:ext cx="42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02680">
                <a:buClr>
                  <a:srgbClr val="777777"/>
                </a:buClr>
                <a:buSzPct val="60000"/>
                <a:defRPr/>
              </a:pPr>
              <a:r>
                <a:rPr lang="zh-CN" altLang="en-US" sz="1100" kern="0" dirty="0">
                  <a:solidFill>
                    <a:srgbClr val="000000"/>
                  </a:solidFill>
                  <a:ea typeface="华文细黑" charset="0"/>
                  <a:cs typeface="华文细黑" charset="0"/>
                </a:rPr>
                <a:t>可安装性</a:t>
              </a:r>
            </a:p>
          </p:txBody>
        </p:sp>
        <p:sp>
          <p:nvSpPr>
            <p:cNvPr id="160" name="Rectangle 45"/>
            <p:cNvSpPr>
              <a:spLocks noChangeArrowheads="1"/>
            </p:cNvSpPr>
            <p:nvPr/>
          </p:nvSpPr>
          <p:spPr bwMode="auto">
            <a:xfrm>
              <a:off x="982" y="2523"/>
              <a:ext cx="40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702680">
                <a:buClr>
                  <a:srgbClr val="777777"/>
                </a:buClr>
                <a:buSzPct val="60000"/>
                <a:defRPr/>
              </a:pPr>
              <a:r>
                <a:rPr lang="zh-CN" altLang="en-US" sz="1100" kern="0" dirty="0">
                  <a:solidFill>
                    <a:srgbClr val="000000"/>
                  </a:solidFill>
                  <a:ea typeface="华文细黑" charset="0"/>
                  <a:cs typeface="华文细黑" charset="0"/>
                </a:rPr>
                <a:t>可维护性</a:t>
              </a:r>
            </a:p>
          </p:txBody>
        </p:sp>
        <p:sp>
          <p:nvSpPr>
            <p:cNvPr id="161" name="Rectangle 46"/>
            <p:cNvSpPr>
              <a:spLocks noChangeArrowheads="1"/>
            </p:cNvSpPr>
            <p:nvPr/>
          </p:nvSpPr>
          <p:spPr bwMode="auto">
            <a:xfrm>
              <a:off x="1474" y="3158"/>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可测试性</a:t>
              </a:r>
            </a:p>
          </p:txBody>
        </p:sp>
        <p:sp>
          <p:nvSpPr>
            <p:cNvPr id="162" name="Rectangle 47"/>
            <p:cNvSpPr>
              <a:spLocks noChangeArrowheads="1"/>
            </p:cNvSpPr>
            <p:nvPr/>
          </p:nvSpPr>
          <p:spPr bwMode="auto">
            <a:xfrm>
              <a:off x="1111" y="2683"/>
              <a:ext cx="3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可用性</a:t>
              </a:r>
            </a:p>
          </p:txBody>
        </p:sp>
        <p:sp>
          <p:nvSpPr>
            <p:cNvPr id="163" name="Rectangle 48"/>
            <p:cNvSpPr>
              <a:spLocks noChangeArrowheads="1"/>
            </p:cNvSpPr>
            <p:nvPr/>
          </p:nvSpPr>
          <p:spPr bwMode="auto">
            <a:xfrm>
              <a:off x="1202" y="2840"/>
              <a:ext cx="3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全球化</a:t>
              </a:r>
            </a:p>
          </p:txBody>
        </p:sp>
        <p:sp>
          <p:nvSpPr>
            <p:cNvPr id="164" name="Rectangle 49"/>
            <p:cNvSpPr>
              <a:spLocks noChangeArrowheads="1"/>
            </p:cNvSpPr>
            <p:nvPr/>
          </p:nvSpPr>
          <p:spPr bwMode="auto">
            <a:xfrm>
              <a:off x="1292" y="3001"/>
              <a:ext cx="2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  资料 </a:t>
              </a:r>
            </a:p>
          </p:txBody>
        </p:sp>
        <p:sp>
          <p:nvSpPr>
            <p:cNvPr id="165" name="AutoShape 50"/>
            <p:cNvSpPr>
              <a:spLocks noChangeArrowheads="1"/>
            </p:cNvSpPr>
            <p:nvPr/>
          </p:nvSpPr>
          <p:spPr bwMode="auto">
            <a:xfrm>
              <a:off x="134" y="1252"/>
              <a:ext cx="977" cy="817"/>
            </a:xfrm>
            <a:prstGeom prst="wedgeRectCallout">
              <a:avLst>
                <a:gd name="adj1" fmla="val 155833"/>
                <a:gd name="adj2" fmla="val 74111"/>
              </a:avLst>
            </a:prstGeom>
            <a:solidFill>
              <a:srgbClr val="0099CC"/>
            </a:solidFill>
            <a:ln w="9525">
              <a:solidFill>
                <a:srgbClr val="DEDED7"/>
              </a:solidFill>
              <a:miter lim="800000"/>
              <a:headEnd/>
              <a:tailEnd/>
            </a:ln>
          </p:spPr>
          <p:txBody>
            <a:bodyPr lIns="0" tIns="0" rIns="0" bIns="0"/>
            <a:lstStyle/>
            <a:p>
              <a:pPr marL="153059" indent="-153059" defTabSz="702680">
                <a:lnSpc>
                  <a:spcPct val="140000"/>
                </a:lnSpc>
                <a:buClr>
                  <a:srgbClr val="FF9900"/>
                </a:buClr>
                <a:buSzPct val="60000"/>
                <a:buFont typeface="Wingdings" charset="0"/>
                <a:buChar char="l"/>
                <a:defRPr/>
              </a:pPr>
              <a:r>
                <a:rPr lang="zh-CN" altLang="en-US" sz="1200" kern="0" dirty="0">
                  <a:solidFill>
                    <a:srgbClr val="000000"/>
                  </a:solidFill>
                  <a:latin typeface="华文细黑" charset="0"/>
                  <a:ea typeface="华文细黑" charset="0"/>
                  <a:cs typeface="华文细黑" charset="0"/>
                </a:rPr>
                <a:t>通过对客户面对的问题分析，描述客户期望产品解决的问题</a:t>
              </a:r>
            </a:p>
          </p:txBody>
        </p:sp>
        <p:sp>
          <p:nvSpPr>
            <p:cNvPr id="166" name="AutoShape 51"/>
            <p:cNvSpPr>
              <a:spLocks noChangeArrowheads="1"/>
            </p:cNvSpPr>
            <p:nvPr/>
          </p:nvSpPr>
          <p:spPr bwMode="auto">
            <a:xfrm>
              <a:off x="4603" y="1252"/>
              <a:ext cx="1044" cy="635"/>
            </a:xfrm>
            <a:prstGeom prst="wedgeRectCallout">
              <a:avLst>
                <a:gd name="adj1" fmla="val -117338"/>
                <a:gd name="adj2" fmla="val 84014"/>
              </a:avLst>
            </a:prstGeom>
            <a:solidFill>
              <a:srgbClr val="99CCFF"/>
            </a:solidFill>
            <a:ln w="9525">
              <a:solidFill>
                <a:srgbClr val="DEDED7"/>
              </a:solidFill>
              <a:miter lim="800000"/>
              <a:headEnd/>
              <a:tailEnd/>
            </a:ln>
          </p:spPr>
          <p:txBody>
            <a:bodyPr lIns="0" tIns="0" rIns="0" bIns="0"/>
            <a:lstStyle/>
            <a:p>
              <a:pPr marL="153059" indent="-153059" defTabSz="702680">
                <a:lnSpc>
                  <a:spcPct val="140000"/>
                </a:lnSpc>
                <a:buClr>
                  <a:srgbClr val="FF9900"/>
                </a:buClr>
                <a:buSzPct val="60000"/>
                <a:buFont typeface="Wingdings" charset="0"/>
                <a:buChar char="l"/>
                <a:defRPr/>
              </a:pPr>
              <a:r>
                <a:rPr lang="zh-CN" altLang="en-US" sz="1200" kern="0" dirty="0">
                  <a:solidFill>
                    <a:srgbClr val="000000"/>
                  </a:solidFill>
                  <a:ea typeface="华文细黑" charset="0"/>
                  <a:cs typeface="华文细黑" charset="0"/>
                </a:rPr>
                <a:t>根据客户的问题，确定产品用于解决客户问题的特性</a:t>
              </a:r>
              <a:endParaRPr lang="en-US" altLang="zh-CN" sz="1200" kern="0" dirty="0">
                <a:solidFill>
                  <a:srgbClr val="000000"/>
                </a:solidFill>
                <a:ea typeface="华文细黑" charset="0"/>
                <a:cs typeface="华文细黑" charset="0"/>
              </a:endParaRPr>
            </a:p>
          </p:txBody>
        </p:sp>
        <p:sp>
          <p:nvSpPr>
            <p:cNvPr id="167" name="AutoShape 52"/>
            <p:cNvSpPr>
              <a:spLocks noChangeArrowheads="1"/>
            </p:cNvSpPr>
            <p:nvPr/>
          </p:nvSpPr>
          <p:spPr bwMode="auto">
            <a:xfrm>
              <a:off x="134" y="3195"/>
              <a:ext cx="1031" cy="643"/>
            </a:xfrm>
            <a:prstGeom prst="wedgeRectCallout">
              <a:avLst>
                <a:gd name="adj1" fmla="val 100824"/>
                <a:gd name="adj2" fmla="val -13764"/>
              </a:avLst>
            </a:prstGeom>
            <a:solidFill>
              <a:srgbClr val="EAEAEA"/>
            </a:solidFill>
            <a:ln w="9525">
              <a:solidFill>
                <a:srgbClr val="DEDED7"/>
              </a:solidFill>
              <a:miter lim="800000"/>
              <a:headEnd/>
              <a:tailEnd/>
            </a:ln>
          </p:spPr>
          <p:txBody>
            <a:bodyPr lIns="0" tIns="0" rIns="0" bIns="0"/>
            <a:lstStyle/>
            <a:p>
              <a:pPr marL="153059" indent="-153059" defTabSz="702680">
                <a:lnSpc>
                  <a:spcPct val="140000"/>
                </a:lnSpc>
                <a:buClr>
                  <a:srgbClr val="FF9900"/>
                </a:buClr>
                <a:buSzPct val="60000"/>
                <a:buFont typeface="Wingdings" charset="0"/>
                <a:buChar char="l"/>
                <a:defRPr/>
              </a:pPr>
              <a:r>
                <a:rPr lang="zh-CN" altLang="en-US" sz="1200" kern="0" dirty="0">
                  <a:solidFill>
                    <a:srgbClr val="000000"/>
                  </a:solidFill>
                  <a:latin typeface="华文细黑" charset="0"/>
                  <a:ea typeface="华文细黑" charset="0"/>
                  <a:cs typeface="华文细黑" charset="0"/>
                </a:rPr>
                <a:t>对产品交付的要求</a:t>
              </a:r>
              <a:endParaRPr lang="zh-CN" altLang="en-US" sz="1200" kern="0" dirty="0">
                <a:solidFill>
                  <a:srgbClr val="990000"/>
                </a:solidFill>
                <a:latin typeface="华文细黑" charset="0"/>
                <a:ea typeface="华文细黑" charset="0"/>
                <a:cs typeface="华文细黑" charset="0"/>
              </a:endParaRPr>
            </a:p>
            <a:p>
              <a:pPr marL="153059" indent="-153059" defTabSz="702680">
                <a:lnSpc>
                  <a:spcPct val="140000"/>
                </a:lnSpc>
                <a:buClr>
                  <a:srgbClr val="FF9900"/>
                </a:buClr>
                <a:buSzPct val="60000"/>
                <a:buFont typeface="Wingdings" charset="0"/>
                <a:buChar char="l"/>
                <a:defRPr/>
              </a:pPr>
              <a:r>
                <a:rPr lang="zh-CN" altLang="en-US" sz="1200" kern="0" dirty="0">
                  <a:solidFill>
                    <a:srgbClr val="000000"/>
                  </a:solidFill>
                  <a:latin typeface="华文细黑" charset="0"/>
                  <a:ea typeface="华文细黑" charset="0"/>
                  <a:cs typeface="华文细黑" charset="0"/>
                </a:rPr>
                <a:t>包括功能需求、非功能需求</a:t>
              </a:r>
            </a:p>
          </p:txBody>
        </p:sp>
        <p:sp>
          <p:nvSpPr>
            <p:cNvPr id="168" name="Rectangle 53"/>
            <p:cNvSpPr>
              <a:spLocks noChangeArrowheads="1"/>
            </p:cNvSpPr>
            <p:nvPr/>
          </p:nvSpPr>
          <p:spPr bwMode="auto">
            <a:xfrm>
              <a:off x="294" y="2069"/>
              <a:ext cx="5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400" b="1" kern="0" dirty="0">
                  <a:solidFill>
                    <a:srgbClr val="000000"/>
                  </a:solidFill>
                  <a:ea typeface="华文细黑" charset="0"/>
                  <a:cs typeface="华文细黑" charset="0"/>
                </a:rPr>
                <a:t>客户问题</a:t>
              </a:r>
            </a:p>
          </p:txBody>
        </p:sp>
        <p:sp>
          <p:nvSpPr>
            <p:cNvPr id="169" name="Rectangle 54"/>
            <p:cNvSpPr>
              <a:spLocks noChangeArrowheads="1"/>
            </p:cNvSpPr>
            <p:nvPr/>
          </p:nvSpPr>
          <p:spPr bwMode="auto">
            <a:xfrm>
              <a:off x="4920" y="1978"/>
              <a:ext cx="5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400" b="1" kern="0" dirty="0">
                  <a:solidFill>
                    <a:srgbClr val="000000"/>
                  </a:solidFill>
                  <a:ea typeface="华文细黑" charset="0"/>
                  <a:cs typeface="华文细黑" charset="0"/>
                </a:rPr>
                <a:t>系统特性</a:t>
              </a:r>
            </a:p>
          </p:txBody>
        </p:sp>
        <p:sp>
          <p:nvSpPr>
            <p:cNvPr id="170" name="Rectangle 55"/>
            <p:cNvSpPr>
              <a:spLocks noChangeArrowheads="1"/>
            </p:cNvSpPr>
            <p:nvPr/>
          </p:nvSpPr>
          <p:spPr bwMode="auto">
            <a:xfrm>
              <a:off x="339" y="2931"/>
              <a:ext cx="52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400" b="1" kern="0" dirty="0">
                  <a:solidFill>
                    <a:srgbClr val="000000"/>
                  </a:solidFill>
                  <a:ea typeface="华文细黑" charset="0"/>
                  <a:cs typeface="华文细黑" charset="0"/>
                </a:rPr>
                <a:t>系统需求</a:t>
              </a:r>
            </a:p>
          </p:txBody>
        </p:sp>
        <p:sp>
          <p:nvSpPr>
            <p:cNvPr id="171" name="Rectangle 56"/>
            <p:cNvSpPr>
              <a:spLocks noChangeArrowheads="1"/>
            </p:cNvSpPr>
            <p:nvPr/>
          </p:nvSpPr>
          <p:spPr bwMode="auto">
            <a:xfrm>
              <a:off x="3516" y="1906"/>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核心能力</a:t>
              </a:r>
            </a:p>
          </p:txBody>
        </p:sp>
        <p:sp>
          <p:nvSpPr>
            <p:cNvPr id="172" name="Text Box 57"/>
            <p:cNvSpPr txBox="1">
              <a:spLocks noChangeArrowheads="1"/>
            </p:cNvSpPr>
            <p:nvPr/>
          </p:nvSpPr>
          <p:spPr bwMode="auto">
            <a:xfrm>
              <a:off x="2311" y="2294"/>
              <a:ext cx="20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a:t>
              </a:r>
            </a:p>
          </p:txBody>
        </p:sp>
        <p:sp>
          <p:nvSpPr>
            <p:cNvPr id="173" name="Text Box 58"/>
            <p:cNvSpPr txBox="1">
              <a:spLocks noChangeArrowheads="1"/>
            </p:cNvSpPr>
            <p:nvPr/>
          </p:nvSpPr>
          <p:spPr bwMode="auto">
            <a:xfrm>
              <a:off x="2675" y="2151"/>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A</a:t>
              </a:r>
            </a:p>
          </p:txBody>
        </p:sp>
        <p:sp>
          <p:nvSpPr>
            <p:cNvPr id="174" name="Text Box 59"/>
            <p:cNvSpPr txBox="1">
              <a:spLocks noChangeArrowheads="1"/>
            </p:cNvSpPr>
            <p:nvPr/>
          </p:nvSpPr>
          <p:spPr bwMode="auto">
            <a:xfrm>
              <a:off x="3107" y="2220"/>
              <a:ext cx="22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P</a:t>
              </a:r>
            </a:p>
          </p:txBody>
        </p:sp>
        <p:sp>
          <p:nvSpPr>
            <p:cNvPr id="175" name="Text Box 60"/>
            <p:cNvSpPr txBox="1">
              <a:spLocks noChangeArrowheads="1"/>
            </p:cNvSpPr>
            <p:nvPr/>
          </p:nvSpPr>
          <p:spPr bwMode="auto">
            <a:xfrm>
              <a:off x="3152" y="2492"/>
              <a:ext cx="22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P</a:t>
              </a:r>
            </a:p>
          </p:txBody>
        </p:sp>
        <p:sp>
          <p:nvSpPr>
            <p:cNvPr id="176" name="Text Box 61"/>
            <p:cNvSpPr txBox="1">
              <a:spLocks noChangeArrowheads="1"/>
            </p:cNvSpPr>
            <p:nvPr/>
          </p:nvSpPr>
          <p:spPr bwMode="auto">
            <a:xfrm>
              <a:off x="2562" y="2614"/>
              <a:ext cx="22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E</a:t>
              </a:r>
            </a:p>
          </p:txBody>
        </p:sp>
        <p:sp>
          <p:nvSpPr>
            <p:cNvPr id="177" name="Text Box 62"/>
            <p:cNvSpPr txBox="1">
              <a:spLocks noChangeArrowheads="1"/>
            </p:cNvSpPr>
            <p:nvPr/>
          </p:nvSpPr>
          <p:spPr bwMode="auto">
            <a:xfrm>
              <a:off x="2817" y="2633"/>
              <a:ext cx="22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S</a:t>
              </a:r>
            </a:p>
          </p:txBody>
        </p:sp>
        <p:sp>
          <p:nvSpPr>
            <p:cNvPr id="178" name="Text Box 63"/>
            <p:cNvSpPr txBox="1">
              <a:spLocks noChangeArrowheads="1"/>
            </p:cNvSpPr>
            <p:nvPr/>
          </p:nvSpPr>
          <p:spPr bwMode="auto">
            <a:xfrm>
              <a:off x="2947" y="2628"/>
              <a:ext cx="2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A</a:t>
              </a:r>
            </a:p>
          </p:txBody>
        </p:sp>
        <p:sp>
          <p:nvSpPr>
            <p:cNvPr id="179" name="Line 64"/>
            <p:cNvSpPr>
              <a:spLocks noChangeShapeType="1"/>
            </p:cNvSpPr>
            <p:nvPr/>
          </p:nvSpPr>
          <p:spPr bwMode="auto">
            <a:xfrm flipH="1">
              <a:off x="2200" y="2614"/>
              <a:ext cx="453" cy="362"/>
            </a:xfrm>
            <a:prstGeom prst="line">
              <a:avLst/>
            </a:prstGeom>
            <a:noFill/>
            <a:ln w="9525">
              <a:solidFill>
                <a:srgbClr val="74B6BC"/>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80" name="Text Box 65"/>
            <p:cNvSpPr txBox="1">
              <a:spLocks noChangeArrowheads="1"/>
            </p:cNvSpPr>
            <p:nvPr/>
          </p:nvSpPr>
          <p:spPr bwMode="auto">
            <a:xfrm>
              <a:off x="2405" y="2532"/>
              <a:ext cx="21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L</a:t>
              </a:r>
            </a:p>
          </p:txBody>
        </p:sp>
        <p:sp>
          <p:nvSpPr>
            <p:cNvPr id="181" name="Rectangle 66"/>
            <p:cNvSpPr>
              <a:spLocks noChangeArrowheads="1"/>
            </p:cNvSpPr>
            <p:nvPr/>
          </p:nvSpPr>
          <p:spPr bwMode="auto">
            <a:xfrm rot="21394347">
              <a:off x="3334" y="2698"/>
              <a:ext cx="27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702680">
                <a:buClr>
                  <a:srgbClr val="777777"/>
                </a:buClr>
                <a:buSzPct val="60000"/>
                <a:defRPr/>
              </a:pPr>
              <a:r>
                <a:rPr lang="zh-CN" altLang="en-US" sz="1100" kern="0" dirty="0">
                  <a:solidFill>
                    <a:srgbClr val="000000"/>
                  </a:solidFill>
                  <a:ea typeface="华文细黑" charset="0"/>
                  <a:cs typeface="华文细黑" charset="0"/>
                </a:rPr>
                <a:t>节能减排</a:t>
              </a:r>
            </a:p>
          </p:txBody>
        </p:sp>
        <p:sp>
          <p:nvSpPr>
            <p:cNvPr id="182" name="Line 67"/>
            <p:cNvSpPr>
              <a:spLocks noChangeShapeType="1"/>
            </p:cNvSpPr>
            <p:nvPr/>
          </p:nvSpPr>
          <p:spPr bwMode="auto">
            <a:xfrm flipV="1">
              <a:off x="1882" y="2523"/>
              <a:ext cx="817" cy="0"/>
            </a:xfrm>
            <a:prstGeom prst="line">
              <a:avLst/>
            </a:prstGeom>
            <a:noFill/>
            <a:ln w="19050">
              <a:solidFill>
                <a:srgbClr val="2D2F2B"/>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83" name="Rectangle 68"/>
            <p:cNvSpPr>
              <a:spLocks noChangeArrowheads="1"/>
            </p:cNvSpPr>
            <p:nvPr/>
          </p:nvSpPr>
          <p:spPr bwMode="auto">
            <a:xfrm>
              <a:off x="3152" y="3430"/>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准入限制</a:t>
              </a:r>
            </a:p>
          </p:txBody>
        </p:sp>
        <p:sp>
          <p:nvSpPr>
            <p:cNvPr id="184" name="Rectangle 69"/>
            <p:cNvSpPr>
              <a:spLocks noChangeArrowheads="1"/>
            </p:cNvSpPr>
            <p:nvPr/>
          </p:nvSpPr>
          <p:spPr bwMode="auto">
            <a:xfrm>
              <a:off x="1701" y="1888"/>
              <a:ext cx="6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成本</a:t>
              </a:r>
              <a:r>
                <a:rPr lang="en-US" altLang="zh-CN" sz="1100" kern="0" dirty="0">
                  <a:solidFill>
                    <a:srgbClr val="000000"/>
                  </a:solidFill>
                  <a:ea typeface="华文细黑" charset="0"/>
                  <a:cs typeface="华文细黑" charset="0"/>
                </a:rPr>
                <a:t>(</a:t>
              </a:r>
              <a:r>
                <a:rPr lang="zh-CN" altLang="en-US" sz="1100" kern="0" dirty="0">
                  <a:solidFill>
                    <a:srgbClr val="000000"/>
                  </a:solidFill>
                  <a:ea typeface="华文细黑" charset="0"/>
                  <a:cs typeface="华文细黑" charset="0"/>
                </a:rPr>
                <a:t>内部</a:t>
              </a:r>
              <a:r>
                <a:rPr lang="en-US" altLang="zh-CN" sz="1100" kern="0" dirty="0">
                  <a:solidFill>
                    <a:srgbClr val="000000"/>
                  </a:solidFill>
                  <a:ea typeface="华文细黑" charset="0"/>
                  <a:cs typeface="华文细黑" charset="0"/>
                </a:rPr>
                <a:t>TCO)</a:t>
              </a:r>
            </a:p>
          </p:txBody>
        </p:sp>
        <p:sp>
          <p:nvSpPr>
            <p:cNvPr id="185" name="Line 70"/>
            <p:cNvSpPr>
              <a:spLocks noChangeShapeType="1"/>
            </p:cNvSpPr>
            <p:nvPr/>
          </p:nvSpPr>
          <p:spPr bwMode="auto">
            <a:xfrm flipV="1">
              <a:off x="2926" y="1933"/>
              <a:ext cx="226" cy="453"/>
            </a:xfrm>
            <a:prstGeom prst="line">
              <a:avLst/>
            </a:prstGeom>
            <a:noFill/>
            <a:ln w="9525">
              <a:solidFill>
                <a:srgbClr val="74B6BC"/>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86" name="Rectangle 71"/>
            <p:cNvSpPr>
              <a:spLocks noChangeArrowheads="1"/>
            </p:cNvSpPr>
            <p:nvPr/>
          </p:nvSpPr>
          <p:spPr bwMode="auto">
            <a:xfrm>
              <a:off x="2677" y="1933"/>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商业模式</a:t>
              </a:r>
            </a:p>
          </p:txBody>
        </p:sp>
        <p:grpSp>
          <p:nvGrpSpPr>
            <p:cNvPr id="3" name="Group 72"/>
            <p:cNvGrpSpPr>
              <a:grpSpLocks/>
            </p:cNvGrpSpPr>
            <p:nvPr/>
          </p:nvGrpSpPr>
          <p:grpSpPr bwMode="auto">
            <a:xfrm>
              <a:off x="4604" y="3022"/>
              <a:ext cx="907" cy="452"/>
              <a:chOff x="354" y="1344"/>
              <a:chExt cx="3161" cy="1629"/>
            </a:xfrm>
          </p:grpSpPr>
          <p:sp>
            <p:nvSpPr>
              <p:cNvPr id="201" name="AutoShape 73"/>
              <p:cNvSpPr>
                <a:spLocks noChangeArrowheads="1"/>
              </p:cNvSpPr>
              <p:nvPr/>
            </p:nvSpPr>
            <p:spPr bwMode="auto">
              <a:xfrm>
                <a:off x="354" y="1344"/>
                <a:ext cx="3161" cy="1469"/>
              </a:xfrm>
              <a:prstGeom prst="triangle">
                <a:avLst>
                  <a:gd name="adj" fmla="val 50000"/>
                </a:avLst>
              </a:prstGeom>
              <a:gradFill rotWithShape="1">
                <a:gsLst>
                  <a:gs pos="0">
                    <a:srgbClr val="3399FF"/>
                  </a:gs>
                  <a:gs pos="100000">
                    <a:srgbClr val="EAEAEA"/>
                  </a:gs>
                </a:gsLst>
                <a:lin ang="5400000" scaled="1"/>
              </a:gradFill>
              <a:ln w="19050">
                <a:solidFill>
                  <a:sysClr val="windowText" lastClr="000000"/>
                </a:solidFill>
                <a:miter lim="800000"/>
                <a:headEnd/>
                <a:tailEnd/>
              </a:ln>
            </p:spPr>
            <p:txBody>
              <a:bodyPr lIns="0" tIns="0" rIns="0" bIns="0" anchor="ctr">
                <a:spAutoFit/>
              </a:bodyPr>
              <a:lstStyle/>
              <a:p>
                <a:pPr defTabSz="801472">
                  <a:lnSpc>
                    <a:spcPct val="120000"/>
                  </a:lnSpc>
                  <a:spcBef>
                    <a:spcPct val="20000"/>
                  </a:spcBef>
                  <a:buClr>
                    <a:srgbClr val="000000"/>
                  </a:buClr>
                  <a:buSzPct val="50000"/>
                  <a:buFont typeface="Wingdings" charset="0"/>
                  <a:buChar char="p"/>
                  <a:defRPr/>
                </a:pPr>
                <a:endParaRPr lang="zh-CN" altLang="en-US" sz="1600" kern="0" dirty="0">
                  <a:solidFill>
                    <a:srgbClr val="000000"/>
                  </a:solidFill>
                  <a:latin typeface="华文细黑" charset="0"/>
                  <a:ea typeface="华文细黑" charset="0"/>
                  <a:cs typeface="华文细黑" charset="0"/>
                </a:endParaRPr>
              </a:p>
            </p:txBody>
          </p:sp>
          <p:sp>
            <p:nvSpPr>
              <p:cNvPr id="202" name="Line 74"/>
              <p:cNvSpPr>
                <a:spLocks noChangeShapeType="1"/>
              </p:cNvSpPr>
              <p:nvPr/>
            </p:nvSpPr>
            <p:spPr bwMode="auto">
              <a:xfrm>
                <a:off x="1368" y="2233"/>
                <a:ext cx="1134"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79200" tIns="39600" rIns="79200" bIns="39600" anchor="ctr" anchorCtr="1"/>
              <a:lstStyle/>
              <a:p>
                <a:pPr defTabSz="801472">
                  <a:defRPr/>
                </a:pPr>
                <a:endParaRPr lang="zh-CN" altLang="en-US" sz="1600" kern="0" dirty="0">
                  <a:solidFill>
                    <a:sysClr val="windowText" lastClr="000000"/>
                  </a:solidFill>
                </a:endParaRPr>
              </a:p>
            </p:txBody>
          </p:sp>
          <p:sp>
            <p:nvSpPr>
              <p:cNvPr id="203" name="Line 75"/>
              <p:cNvSpPr>
                <a:spLocks noChangeShapeType="1"/>
              </p:cNvSpPr>
              <p:nvPr/>
            </p:nvSpPr>
            <p:spPr bwMode="auto">
              <a:xfrm>
                <a:off x="884" y="2973"/>
                <a:ext cx="2087"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79200" tIns="39600" rIns="79200" bIns="39600" anchor="ctr" anchorCtr="1"/>
              <a:lstStyle/>
              <a:p>
                <a:pPr defTabSz="801472">
                  <a:defRPr/>
                </a:pPr>
                <a:endParaRPr lang="zh-CN" altLang="en-US" sz="1600" kern="0" dirty="0">
                  <a:solidFill>
                    <a:sysClr val="windowText" lastClr="000000"/>
                  </a:solidFill>
                </a:endParaRPr>
              </a:p>
            </p:txBody>
          </p:sp>
        </p:grpSp>
        <p:sp>
          <p:nvSpPr>
            <p:cNvPr id="188" name="Text Box 76"/>
            <p:cNvSpPr txBox="1">
              <a:spLocks noChangeArrowheads="1"/>
            </p:cNvSpPr>
            <p:nvPr/>
          </p:nvSpPr>
          <p:spPr bwMode="auto">
            <a:xfrm>
              <a:off x="4913" y="3113"/>
              <a:ext cx="3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121" tIns="39560" rIns="79121" bIns="39560" anchorCtr="1">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702680">
                <a:defRPr/>
              </a:pPr>
              <a:r>
                <a:rPr kumimoji="0" lang="zh-CN" altLang="en-US" sz="1100" kern="0" dirty="0">
                  <a:solidFill>
                    <a:srgbClr val="000000"/>
                  </a:solidFill>
                  <a:ea typeface="华文细黑" charset="0"/>
                  <a:cs typeface="华文细黑" charset="0"/>
                </a:rPr>
                <a:t>问题</a:t>
              </a:r>
            </a:p>
          </p:txBody>
        </p:sp>
        <p:sp>
          <p:nvSpPr>
            <p:cNvPr id="189" name="Text Box 77"/>
            <p:cNvSpPr txBox="1">
              <a:spLocks noChangeArrowheads="1"/>
            </p:cNvSpPr>
            <p:nvPr/>
          </p:nvSpPr>
          <p:spPr bwMode="auto">
            <a:xfrm>
              <a:off x="4817" y="3294"/>
              <a:ext cx="5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121" tIns="39560" rIns="79121" bIns="39560" anchorCtr="1">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702680">
                <a:defRPr/>
              </a:pPr>
              <a:r>
                <a:rPr kumimoji="0" lang="zh-CN" altLang="en-US" sz="1100" kern="0" dirty="0">
                  <a:solidFill>
                    <a:srgbClr val="000000"/>
                  </a:solidFill>
                  <a:ea typeface="华文细黑" charset="0"/>
                  <a:cs typeface="华文细黑" charset="0"/>
                </a:rPr>
                <a:t>系统特性</a:t>
              </a:r>
            </a:p>
          </p:txBody>
        </p:sp>
        <p:sp>
          <p:nvSpPr>
            <p:cNvPr id="190" name="Text Box 78"/>
            <p:cNvSpPr txBox="1">
              <a:spLocks noChangeArrowheads="1"/>
            </p:cNvSpPr>
            <p:nvPr/>
          </p:nvSpPr>
          <p:spPr bwMode="auto">
            <a:xfrm>
              <a:off x="4817" y="3521"/>
              <a:ext cx="5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121" tIns="39560" rIns="79121" bIns="39560" anchorCtr="1">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702680">
                <a:defRPr/>
              </a:pPr>
              <a:r>
                <a:rPr kumimoji="0" lang="zh-CN" altLang="en-US" sz="1100" kern="0" dirty="0">
                  <a:solidFill>
                    <a:srgbClr val="000000"/>
                  </a:solidFill>
                  <a:ea typeface="华文细黑" charset="0"/>
                  <a:cs typeface="华文细黑" charset="0"/>
                </a:rPr>
                <a:t>系统需求</a:t>
              </a:r>
            </a:p>
          </p:txBody>
        </p:sp>
        <p:sp>
          <p:nvSpPr>
            <p:cNvPr id="191" name="Line 79"/>
            <p:cNvSpPr>
              <a:spLocks noChangeShapeType="1"/>
            </p:cNvSpPr>
            <p:nvPr/>
          </p:nvSpPr>
          <p:spPr bwMode="auto">
            <a:xfrm>
              <a:off x="3107" y="2659"/>
              <a:ext cx="317" cy="317"/>
            </a:xfrm>
            <a:prstGeom prst="line">
              <a:avLst/>
            </a:prstGeom>
            <a:noFill/>
            <a:ln w="9525">
              <a:solidFill>
                <a:srgbClr val="74B6BC"/>
              </a:solidFill>
              <a:round/>
              <a:headEnd/>
              <a:tailEnd/>
            </a:ln>
            <a:extLst>
              <a:ext uri="{909E8E84-426E-40DD-AFC4-6F175D3DCCD1}">
                <a14:hiddenFill xmlns:a14="http://schemas.microsoft.com/office/drawing/2010/main">
                  <a:noFill/>
                </a14:hiddenFill>
              </a:ext>
            </a:extLst>
          </p:spPr>
          <p:txBody>
            <a:bodyPr lIns="0" tIns="0" rIns="0" bIns="0">
              <a:spAutoFit/>
            </a:bodyPr>
            <a:lstStyle/>
            <a:p>
              <a:pPr defTabSz="801472">
                <a:defRPr/>
              </a:pPr>
              <a:endParaRPr lang="zh-CN" altLang="en-US" sz="1600" kern="0" dirty="0">
                <a:solidFill>
                  <a:sysClr val="windowText" lastClr="000000"/>
                </a:solidFill>
              </a:endParaRPr>
            </a:p>
          </p:txBody>
        </p:sp>
        <p:sp>
          <p:nvSpPr>
            <p:cNvPr id="192" name="Rectangle 80"/>
            <p:cNvSpPr>
              <a:spLocks noChangeArrowheads="1"/>
            </p:cNvSpPr>
            <p:nvPr/>
          </p:nvSpPr>
          <p:spPr bwMode="auto">
            <a:xfrm rot="21394347">
              <a:off x="3606" y="2885"/>
              <a:ext cx="45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702680">
                <a:buClr>
                  <a:srgbClr val="777777"/>
                </a:buClr>
                <a:buSzPct val="60000"/>
                <a:defRPr/>
              </a:pPr>
              <a:r>
                <a:rPr lang="zh-CN" altLang="en-US" sz="1100" kern="0" dirty="0">
                  <a:solidFill>
                    <a:srgbClr val="000000"/>
                  </a:solidFill>
                  <a:ea typeface="华文细黑" charset="0"/>
                  <a:cs typeface="华文细黑" charset="0"/>
                </a:rPr>
                <a:t>节能减排</a:t>
              </a:r>
            </a:p>
          </p:txBody>
        </p:sp>
        <p:sp>
          <p:nvSpPr>
            <p:cNvPr id="193" name="Rectangle 81"/>
            <p:cNvSpPr>
              <a:spLocks noChangeArrowheads="1"/>
            </p:cNvSpPr>
            <p:nvPr/>
          </p:nvSpPr>
          <p:spPr bwMode="auto">
            <a:xfrm>
              <a:off x="2435" y="3541"/>
              <a:ext cx="72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可制造可供应性</a:t>
              </a:r>
            </a:p>
          </p:txBody>
        </p:sp>
        <p:sp>
          <p:nvSpPr>
            <p:cNvPr id="194" name="Rectangle 82"/>
            <p:cNvSpPr>
              <a:spLocks noChangeArrowheads="1"/>
            </p:cNvSpPr>
            <p:nvPr/>
          </p:nvSpPr>
          <p:spPr bwMode="auto">
            <a:xfrm>
              <a:off x="2018" y="3430"/>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可采购性</a:t>
              </a:r>
            </a:p>
          </p:txBody>
        </p:sp>
        <p:sp>
          <p:nvSpPr>
            <p:cNvPr id="195" name="Rectangle 83"/>
            <p:cNvSpPr>
              <a:spLocks noChangeArrowheads="1"/>
            </p:cNvSpPr>
            <p:nvPr/>
          </p:nvSpPr>
          <p:spPr bwMode="auto">
            <a:xfrm>
              <a:off x="4151" y="2931"/>
              <a:ext cx="45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702680">
                <a:buClr>
                  <a:srgbClr val="777777"/>
                </a:buClr>
                <a:buSzPct val="60000"/>
                <a:defRPr/>
              </a:pPr>
              <a:r>
                <a:rPr lang="zh-CN" altLang="en-US" sz="1100" kern="0" dirty="0">
                  <a:solidFill>
                    <a:srgbClr val="000000"/>
                  </a:solidFill>
                  <a:ea typeface="华文细黑" charset="0"/>
                  <a:cs typeface="华文细黑" charset="0"/>
                </a:rPr>
                <a:t>节能减排</a:t>
              </a:r>
            </a:p>
          </p:txBody>
        </p:sp>
        <p:sp>
          <p:nvSpPr>
            <p:cNvPr id="196" name="Rectangle 84"/>
            <p:cNvSpPr>
              <a:spLocks noChangeArrowheads="1"/>
            </p:cNvSpPr>
            <p:nvPr/>
          </p:nvSpPr>
          <p:spPr bwMode="auto">
            <a:xfrm>
              <a:off x="1746" y="3314"/>
              <a:ext cx="3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归一化</a:t>
              </a:r>
            </a:p>
          </p:txBody>
        </p:sp>
        <p:sp>
          <p:nvSpPr>
            <p:cNvPr id="197" name="Text Box 85"/>
            <p:cNvSpPr txBox="1">
              <a:spLocks noChangeArrowheads="1"/>
            </p:cNvSpPr>
            <p:nvPr/>
          </p:nvSpPr>
          <p:spPr bwMode="auto">
            <a:xfrm>
              <a:off x="2497" y="2583"/>
              <a:ext cx="17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49" tIns="45672" rIns="91349" bIns="45672">
              <a:spAutoFit/>
            </a:bodyPr>
            <a:lstStyle>
              <a:lvl1pPr>
                <a:defRPr kumimoji="1" sz="1400">
                  <a:solidFill>
                    <a:schemeClr val="bg1"/>
                  </a:solidFill>
                  <a:latin typeface="FrutigerNext LT Regular" charset="0"/>
                  <a:ea typeface="ＭＳ Ｐゴシック" charset="0"/>
                  <a:cs typeface="ＭＳ Ｐゴシック" charset="0"/>
                </a:defRPr>
              </a:lvl1pPr>
              <a:lvl2pPr marL="742950" indent="-285750">
                <a:defRPr kumimoji="1" sz="1400">
                  <a:solidFill>
                    <a:schemeClr val="bg1"/>
                  </a:solidFill>
                  <a:latin typeface="FrutigerNext LT Regular" charset="0"/>
                  <a:ea typeface="ＭＳ Ｐゴシック" charset="0"/>
                  <a:cs typeface="ＭＳ Ｐゴシック" charset="0"/>
                </a:defRPr>
              </a:lvl2pPr>
              <a:lvl3pPr marL="1143000" indent="-228600">
                <a:defRPr kumimoji="1" sz="1400">
                  <a:solidFill>
                    <a:schemeClr val="bg1"/>
                  </a:solidFill>
                  <a:latin typeface="FrutigerNext LT Regular" charset="0"/>
                  <a:ea typeface="ＭＳ Ｐゴシック" charset="0"/>
                  <a:cs typeface="ＭＳ Ｐゴシック" charset="0"/>
                </a:defRPr>
              </a:lvl3pPr>
              <a:lvl4pPr marL="1600200" indent="-228600">
                <a:defRPr kumimoji="1" sz="1400">
                  <a:solidFill>
                    <a:schemeClr val="bg1"/>
                  </a:solidFill>
                  <a:latin typeface="FrutigerNext LT Regular" charset="0"/>
                  <a:ea typeface="ＭＳ Ｐゴシック" charset="0"/>
                  <a:cs typeface="ＭＳ Ｐゴシック" charset="0"/>
                </a:defRPr>
              </a:lvl4pPr>
              <a:lvl5pPr marL="2057400" indent="-228600">
                <a:defRPr kumimoji="1" sz="1400">
                  <a:solidFill>
                    <a:schemeClr val="bg1"/>
                  </a:solidFill>
                  <a:latin typeface="FrutigerNext LT Regular" charset="0"/>
                  <a:ea typeface="ＭＳ Ｐゴシック" charset="0"/>
                  <a:cs typeface="ＭＳ Ｐゴシック" charset="0"/>
                </a:defRPr>
              </a:lvl5pPr>
              <a:lvl6pPr marL="25146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defTabSz="801472" eaLnBrk="0" hangingPunct="0">
                <a:defRPr/>
              </a:pPr>
              <a:r>
                <a:rPr kumimoji="0" lang="en-US" altLang="zh-CN" b="1" kern="0" dirty="0">
                  <a:solidFill>
                    <a:srgbClr val="000000"/>
                  </a:solidFill>
                  <a:ea typeface="华文细黑" charset="0"/>
                  <a:cs typeface="华文细黑" charset="0"/>
                </a:rPr>
                <a:t>/</a:t>
              </a:r>
            </a:p>
          </p:txBody>
        </p:sp>
        <p:sp>
          <p:nvSpPr>
            <p:cNvPr id="198" name="Rectangle 86"/>
            <p:cNvSpPr>
              <a:spLocks noChangeArrowheads="1"/>
            </p:cNvSpPr>
            <p:nvPr/>
          </p:nvSpPr>
          <p:spPr bwMode="auto">
            <a:xfrm>
              <a:off x="2064" y="3061"/>
              <a:ext cx="86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600" kern="0" dirty="0">
                  <a:solidFill>
                    <a:srgbClr val="000000"/>
                  </a:solidFill>
                  <a:ea typeface="华文细黑" charset="0"/>
                  <a:cs typeface="华文细黑" charset="0"/>
                </a:rPr>
                <a:t>可制造</a:t>
              </a:r>
              <a:r>
                <a:rPr lang="zh-CN" altLang="en-US" sz="1100" kern="0" dirty="0">
                  <a:solidFill>
                    <a:srgbClr val="000000"/>
                  </a:solidFill>
                  <a:ea typeface="华文细黑" charset="0"/>
                  <a:cs typeface="华文细黑" charset="0"/>
                </a:rPr>
                <a:t>可供应性</a:t>
              </a:r>
            </a:p>
          </p:txBody>
        </p:sp>
        <p:sp>
          <p:nvSpPr>
            <p:cNvPr id="199" name="Rectangle 87"/>
            <p:cNvSpPr>
              <a:spLocks noChangeArrowheads="1"/>
            </p:cNvSpPr>
            <p:nvPr/>
          </p:nvSpPr>
          <p:spPr bwMode="auto">
            <a:xfrm>
              <a:off x="2018" y="1434"/>
              <a:ext cx="2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价格</a:t>
              </a:r>
            </a:p>
          </p:txBody>
        </p:sp>
        <p:sp>
          <p:nvSpPr>
            <p:cNvPr id="200" name="Rectangle 88"/>
            <p:cNvSpPr>
              <a:spLocks noChangeArrowheads="1"/>
            </p:cNvSpPr>
            <p:nvPr/>
          </p:nvSpPr>
          <p:spPr bwMode="auto">
            <a:xfrm>
              <a:off x="1791" y="2886"/>
              <a:ext cx="2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262983" indent="-262983" defTabSz="702680">
                <a:lnSpc>
                  <a:spcPct val="140000"/>
                </a:lnSpc>
                <a:buClr>
                  <a:srgbClr val="777777"/>
                </a:buClr>
                <a:buSzPct val="60000"/>
                <a:defRPr/>
              </a:pPr>
              <a:r>
                <a:rPr lang="zh-CN" altLang="en-US" sz="1100" kern="0" dirty="0">
                  <a:solidFill>
                    <a:srgbClr val="000000"/>
                  </a:solidFill>
                  <a:ea typeface="华文细黑" charset="0"/>
                  <a:cs typeface="华文细黑" charset="0"/>
                </a:rPr>
                <a:t>  资料 </a:t>
              </a:r>
            </a:p>
          </p:txBody>
        </p:sp>
      </p:grpSp>
      <p:sp>
        <p:nvSpPr>
          <p:cNvPr id="204" name="Text Box 91"/>
          <p:cNvSpPr txBox="1">
            <a:spLocks noChangeArrowheads="1"/>
          </p:cNvSpPr>
          <p:nvPr/>
        </p:nvSpPr>
        <p:spPr bwMode="auto">
          <a:xfrm>
            <a:off x="3228083" y="5826365"/>
            <a:ext cx="2709534" cy="762593"/>
          </a:xfrm>
          <a:prstGeom prst="rect">
            <a:avLst/>
          </a:prstGeom>
          <a:solidFill>
            <a:sysClr val="window" lastClr="FFFFFF">
              <a:alpha val="79999"/>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9419" tIns="34709" rIns="69419" bIns="34709">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defTabSz="702680">
              <a:defRPr/>
            </a:pPr>
            <a:r>
              <a:rPr kumimoji="0" lang="en-US" altLang="zh-CN" sz="900" b="1" kern="0" dirty="0">
                <a:solidFill>
                  <a:srgbClr val="000000"/>
                </a:solidFill>
                <a:latin typeface="Arial" charset="0"/>
                <a:ea typeface="华文细黑" charset="0"/>
                <a:cs typeface="华文细黑" charset="0"/>
              </a:rPr>
              <a:t>CFO : Chief Finance Officer </a:t>
            </a:r>
            <a:r>
              <a:rPr kumimoji="0" lang="zh-CN" altLang="en-US" sz="900" b="1" kern="0" dirty="0">
                <a:solidFill>
                  <a:srgbClr val="000000"/>
                </a:solidFill>
                <a:latin typeface="Arial" charset="0"/>
                <a:ea typeface="华文细黑" charset="0"/>
                <a:cs typeface="华文细黑" charset="0"/>
              </a:rPr>
              <a:t>首席财务官</a:t>
            </a:r>
          </a:p>
          <a:p>
            <a:pPr defTabSz="702680">
              <a:defRPr/>
            </a:pPr>
            <a:r>
              <a:rPr kumimoji="0" lang="en-US" altLang="zh-CN" sz="900" b="1" kern="0" dirty="0">
                <a:solidFill>
                  <a:srgbClr val="000000"/>
                </a:solidFill>
                <a:latin typeface="Arial" charset="0"/>
                <a:ea typeface="华文细黑" charset="0"/>
                <a:cs typeface="华文细黑" charset="0"/>
              </a:rPr>
              <a:t>CMO : Chief Marketing Officer </a:t>
            </a:r>
            <a:r>
              <a:rPr kumimoji="0" lang="zh-CN" altLang="en-US" sz="900" b="1" kern="0" dirty="0">
                <a:solidFill>
                  <a:srgbClr val="000000"/>
                </a:solidFill>
                <a:latin typeface="Arial" charset="0"/>
                <a:ea typeface="华文细黑" charset="0"/>
                <a:cs typeface="华文细黑" charset="0"/>
              </a:rPr>
              <a:t>首席营销官</a:t>
            </a:r>
            <a:endParaRPr kumimoji="0" lang="en-US" altLang="zh-CN" sz="900" b="1" kern="0" dirty="0">
              <a:solidFill>
                <a:srgbClr val="000000"/>
              </a:solidFill>
              <a:latin typeface="Arial" charset="0"/>
              <a:ea typeface="华文细黑" charset="0"/>
              <a:cs typeface="华文细黑" charset="0"/>
            </a:endParaRPr>
          </a:p>
          <a:p>
            <a:pPr defTabSz="702680">
              <a:defRPr/>
            </a:pPr>
            <a:r>
              <a:rPr kumimoji="0" lang="en-US" altLang="zh-CN" sz="900" b="1" kern="0" dirty="0">
                <a:solidFill>
                  <a:srgbClr val="000000"/>
                </a:solidFill>
                <a:latin typeface="Arial" charset="0"/>
                <a:ea typeface="华文细黑" charset="0"/>
                <a:cs typeface="华文细黑" charset="0"/>
              </a:rPr>
              <a:t>COO : Chief Operating Officer </a:t>
            </a:r>
            <a:r>
              <a:rPr kumimoji="0" lang="zh-CN" altLang="en-US" sz="900" b="1" kern="0" dirty="0">
                <a:solidFill>
                  <a:srgbClr val="000000"/>
                </a:solidFill>
                <a:latin typeface="Arial" charset="0"/>
                <a:ea typeface="华文细黑" charset="0"/>
                <a:cs typeface="华文细黑" charset="0"/>
              </a:rPr>
              <a:t>首席运营官</a:t>
            </a:r>
          </a:p>
          <a:p>
            <a:pPr defTabSz="702680">
              <a:defRPr/>
            </a:pPr>
            <a:r>
              <a:rPr kumimoji="0" lang="en-US" altLang="zh-CN" sz="900" b="1" kern="0" dirty="0">
                <a:solidFill>
                  <a:srgbClr val="000000"/>
                </a:solidFill>
                <a:latin typeface="Arial" charset="0"/>
                <a:ea typeface="华文细黑" charset="0"/>
                <a:cs typeface="华文细黑" charset="0"/>
              </a:rPr>
              <a:t>CTO : Chief Technology Officer </a:t>
            </a:r>
            <a:r>
              <a:rPr kumimoji="0" lang="zh-CN" altLang="en-US" sz="900" b="1" kern="0" dirty="0">
                <a:solidFill>
                  <a:srgbClr val="000000"/>
                </a:solidFill>
                <a:latin typeface="Arial" charset="0"/>
                <a:ea typeface="华文细黑" charset="0"/>
                <a:cs typeface="华文细黑" charset="0"/>
              </a:rPr>
              <a:t>首席技术官</a:t>
            </a:r>
            <a:endParaRPr kumimoji="0" lang="en-US" altLang="zh-CN" sz="900" b="1" kern="0" dirty="0">
              <a:solidFill>
                <a:srgbClr val="000000"/>
              </a:solidFill>
              <a:latin typeface="Arial" charset="0"/>
              <a:ea typeface="华文细黑" charset="0"/>
              <a:cs typeface="华文细黑" charset="0"/>
            </a:endParaRPr>
          </a:p>
          <a:p>
            <a:pPr defTabSz="702680">
              <a:defRPr/>
            </a:pPr>
            <a:r>
              <a:rPr kumimoji="0" lang="en-US" altLang="zh-CN" sz="900" b="1" kern="0" dirty="0">
                <a:solidFill>
                  <a:srgbClr val="000000"/>
                </a:solidFill>
                <a:latin typeface="Arial" charset="0"/>
                <a:ea typeface="华文细黑" charset="0"/>
                <a:cs typeface="华文细黑" charset="0"/>
              </a:rPr>
              <a:t>TCO : Total Cost of Operation </a:t>
            </a:r>
            <a:r>
              <a:rPr kumimoji="0" lang="zh-CN" altLang="en-US" sz="900" b="1" kern="0" dirty="0">
                <a:solidFill>
                  <a:srgbClr val="000000"/>
                </a:solidFill>
                <a:latin typeface="Arial" charset="0"/>
                <a:ea typeface="华文细黑" charset="0"/>
                <a:cs typeface="华文细黑" charset="0"/>
              </a:rPr>
              <a:t>运作总成本</a:t>
            </a:r>
            <a:endParaRPr kumimoji="0" lang="en-US" altLang="zh-CN" sz="900" b="1" kern="0" dirty="0">
              <a:solidFill>
                <a:srgbClr val="000000"/>
              </a:solidFill>
              <a:latin typeface="Arial" charset="0"/>
              <a:ea typeface="华文细黑" charset="0"/>
              <a:cs typeface="华文细黑" charset="0"/>
            </a:endParaRPr>
          </a:p>
        </p:txBody>
      </p:sp>
      <p:sp>
        <p:nvSpPr>
          <p:cNvPr id="92" name="Text Box 5"/>
          <p:cNvSpPr txBox="1">
            <a:spLocks noChangeArrowheads="1"/>
          </p:cNvSpPr>
          <p:nvPr/>
        </p:nvSpPr>
        <p:spPr bwMode="auto">
          <a:xfrm rot="19624453">
            <a:off x="6829118" y="3426419"/>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4"/>
          <p:cNvSpPr>
            <a:spLocks noGrp="1"/>
          </p:cNvSpPr>
          <p:nvPr>
            <p:ph type="sldNum" sz="quarter" idx="4294967295"/>
          </p:nvPr>
        </p:nvSpPr>
        <p:spPr>
          <a:xfrm>
            <a:off x="3543300" y="6376243"/>
            <a:ext cx="2057400" cy="365125"/>
          </a:xfrm>
          <a:noFill/>
        </p:spPr>
        <p:txBody>
          <a:bodyPr/>
          <a:lstStyle>
            <a:lvl1pPr eaLnBrk="0" hangingPunct="0">
              <a:defRPr>
                <a:solidFill>
                  <a:schemeClr val="tx1"/>
                </a:solidFill>
                <a:latin typeface="Arial" pitchFamily="34" charset="0"/>
                <a:ea typeface="宋体" pitchFamily="2" charset="-122"/>
              </a:defRPr>
            </a:lvl1pPr>
            <a:lvl2pPr marL="742597" indent="-285615" eaLnBrk="0" hangingPunct="0">
              <a:defRPr>
                <a:solidFill>
                  <a:schemeClr val="tx1"/>
                </a:solidFill>
                <a:latin typeface="Arial" pitchFamily="34" charset="0"/>
                <a:ea typeface="宋体" pitchFamily="2" charset="-122"/>
              </a:defRPr>
            </a:lvl2pPr>
            <a:lvl3pPr marL="1142457" indent="-228490" eaLnBrk="0" hangingPunct="0">
              <a:defRPr>
                <a:solidFill>
                  <a:schemeClr val="tx1"/>
                </a:solidFill>
                <a:latin typeface="Arial" pitchFamily="34" charset="0"/>
                <a:ea typeface="宋体" pitchFamily="2" charset="-122"/>
              </a:defRPr>
            </a:lvl3pPr>
            <a:lvl4pPr marL="1599439" indent="-228490" eaLnBrk="0" hangingPunct="0">
              <a:defRPr>
                <a:solidFill>
                  <a:schemeClr val="tx1"/>
                </a:solidFill>
                <a:latin typeface="Arial" pitchFamily="34" charset="0"/>
                <a:ea typeface="宋体" pitchFamily="2" charset="-122"/>
              </a:defRPr>
            </a:lvl4pPr>
            <a:lvl5pPr marL="2056422" indent="-228490" eaLnBrk="0" hangingPunct="0">
              <a:defRPr>
                <a:solidFill>
                  <a:schemeClr val="tx1"/>
                </a:solidFill>
                <a:latin typeface="Arial" pitchFamily="34" charset="0"/>
                <a:ea typeface="宋体" pitchFamily="2" charset="-122"/>
              </a:defRPr>
            </a:lvl5pPr>
            <a:lvl6pPr marL="2513405" indent="-228490" eaLnBrk="0" fontAlgn="base" hangingPunct="0">
              <a:spcBef>
                <a:spcPct val="50000"/>
              </a:spcBef>
              <a:spcAft>
                <a:spcPct val="0"/>
              </a:spcAft>
              <a:defRPr>
                <a:solidFill>
                  <a:schemeClr val="tx1"/>
                </a:solidFill>
                <a:latin typeface="Arial" pitchFamily="34" charset="0"/>
                <a:ea typeface="宋体" pitchFamily="2" charset="-122"/>
              </a:defRPr>
            </a:lvl6pPr>
            <a:lvl7pPr marL="2970388" indent="-228490" eaLnBrk="0" fontAlgn="base" hangingPunct="0">
              <a:spcBef>
                <a:spcPct val="50000"/>
              </a:spcBef>
              <a:spcAft>
                <a:spcPct val="0"/>
              </a:spcAft>
              <a:defRPr>
                <a:solidFill>
                  <a:schemeClr val="tx1"/>
                </a:solidFill>
                <a:latin typeface="Arial" pitchFamily="34" charset="0"/>
                <a:ea typeface="宋体" pitchFamily="2" charset="-122"/>
              </a:defRPr>
            </a:lvl7pPr>
            <a:lvl8pPr marL="3427370" indent="-228490" eaLnBrk="0" fontAlgn="base" hangingPunct="0">
              <a:spcBef>
                <a:spcPct val="50000"/>
              </a:spcBef>
              <a:spcAft>
                <a:spcPct val="0"/>
              </a:spcAft>
              <a:defRPr>
                <a:solidFill>
                  <a:schemeClr val="tx1"/>
                </a:solidFill>
                <a:latin typeface="Arial" pitchFamily="34" charset="0"/>
                <a:ea typeface="宋体" pitchFamily="2" charset="-122"/>
              </a:defRPr>
            </a:lvl8pPr>
            <a:lvl9pPr marL="3884353" indent="-22849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DED1ABE2-E534-4513-B2E1-95F406A75110}" type="slidenum">
              <a:rPr lang="en-US" altLang="zh-CN">
                <a:solidFill>
                  <a:schemeClr val="bg1"/>
                </a:solidFill>
                <a:latin typeface="黑体" pitchFamily="2" charset="-122"/>
                <a:ea typeface="黑体" pitchFamily="2" charset="-122"/>
              </a:rPr>
              <a:pPr eaLnBrk="1" hangingPunct="1"/>
              <a:t>116</a:t>
            </a:fld>
            <a:endParaRPr lang="en-US" altLang="zh-CN">
              <a:solidFill>
                <a:schemeClr val="bg1"/>
              </a:solidFill>
              <a:latin typeface="黑体" pitchFamily="2" charset="-122"/>
              <a:ea typeface="黑体" pitchFamily="2" charset="-122"/>
            </a:endParaRPr>
          </a:p>
        </p:txBody>
      </p:sp>
      <p:sp>
        <p:nvSpPr>
          <p:cNvPr id="25603"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OR</a:t>
            </a:r>
            <a:r>
              <a:rPr lang="zh-CN" altLang="en-US" sz="2800">
                <a:solidFill>
                  <a:schemeClr val="tx1"/>
                </a:solidFill>
                <a:latin typeface="微软雅黑" pitchFamily="34" charset="-122"/>
                <a:ea typeface="微软雅黑" pitchFamily="34" charset="-122"/>
              </a:rPr>
              <a:t>流程中涉及的角色（举例）</a:t>
            </a:r>
          </a:p>
        </p:txBody>
      </p:sp>
      <p:sp>
        <p:nvSpPr>
          <p:cNvPr id="25604" name="Rectangle 3"/>
          <p:cNvSpPr>
            <a:spLocks noGrp="1" noChangeArrowheads="1"/>
          </p:cNvSpPr>
          <p:nvPr>
            <p:ph idx="4294967295"/>
          </p:nvPr>
        </p:nvSpPr>
        <p:spPr bwMode="auto">
          <a:xfrm>
            <a:off x="0" y="1052513"/>
            <a:ext cx="8353425" cy="51244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bodyPr>
          <a:lstStyle/>
          <a:p>
            <a:pPr eaLnBrk="1" hangingPunct="1">
              <a:lnSpc>
                <a:spcPct val="150000"/>
              </a:lnSpc>
              <a:buFontTx/>
              <a:buNone/>
            </a:pPr>
            <a:r>
              <a:rPr lang="zh-CN" altLang="en-US" sz="2000" b="1" dirty="0"/>
              <a:t>按</a:t>
            </a:r>
            <a:r>
              <a:rPr lang="en-US" altLang="zh-CN" sz="2000" b="1" dirty="0"/>
              <a:t>OR</a:t>
            </a:r>
            <a:r>
              <a:rPr lang="zh-CN" altLang="en-US" sz="2000" b="1" dirty="0"/>
              <a:t>流程的基本步骤，涉及的角色有：</a:t>
            </a:r>
          </a:p>
        </p:txBody>
      </p:sp>
      <p:sp>
        <p:nvSpPr>
          <p:cNvPr id="25605" name="Rectangle 4"/>
          <p:cNvSpPr>
            <a:spLocks noChangeArrowheads="1"/>
          </p:cNvSpPr>
          <p:nvPr/>
        </p:nvSpPr>
        <p:spPr bwMode="auto">
          <a:xfrm>
            <a:off x="612670" y="2421966"/>
            <a:ext cx="1942763" cy="36028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3" rIns="91406" bIns="45703" anchor="ctr"/>
          <a:lstStyle/>
          <a:p>
            <a:pPr algn="ctr">
              <a:spcBef>
                <a:spcPct val="0"/>
              </a:spcBef>
            </a:pPr>
            <a:r>
              <a:rPr lang="zh-CN" altLang="en-US" b="1">
                <a:solidFill>
                  <a:schemeClr val="bg1"/>
                </a:solidFill>
              </a:rPr>
              <a:t>收集</a:t>
            </a:r>
          </a:p>
        </p:txBody>
      </p:sp>
      <p:sp>
        <p:nvSpPr>
          <p:cNvPr id="25606" name="Rectangle 5"/>
          <p:cNvSpPr>
            <a:spLocks noChangeArrowheads="1"/>
          </p:cNvSpPr>
          <p:nvPr/>
        </p:nvSpPr>
        <p:spPr bwMode="auto">
          <a:xfrm>
            <a:off x="2555431" y="2421966"/>
            <a:ext cx="1296763" cy="35869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3" rIns="91406" bIns="45703" anchor="ctr"/>
          <a:lstStyle/>
          <a:p>
            <a:pPr algn="ctr">
              <a:spcBef>
                <a:spcPct val="0"/>
              </a:spcBef>
            </a:pPr>
            <a:r>
              <a:rPr lang="zh-CN" altLang="en-US" b="1">
                <a:solidFill>
                  <a:schemeClr val="bg1"/>
                </a:solidFill>
              </a:rPr>
              <a:t>分析</a:t>
            </a:r>
          </a:p>
        </p:txBody>
      </p:sp>
      <p:sp>
        <p:nvSpPr>
          <p:cNvPr id="25607" name="Rectangle 6"/>
          <p:cNvSpPr>
            <a:spLocks noChangeArrowheads="1"/>
          </p:cNvSpPr>
          <p:nvPr/>
        </p:nvSpPr>
        <p:spPr bwMode="auto">
          <a:xfrm>
            <a:off x="3852195" y="2420377"/>
            <a:ext cx="1441200" cy="36027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3" rIns="91406" bIns="45703" anchor="ctr"/>
          <a:lstStyle/>
          <a:p>
            <a:pPr algn="ctr">
              <a:spcBef>
                <a:spcPct val="0"/>
              </a:spcBef>
            </a:pPr>
            <a:r>
              <a:rPr lang="zh-CN" altLang="en-US" b="1">
                <a:solidFill>
                  <a:schemeClr val="bg1"/>
                </a:solidFill>
              </a:rPr>
              <a:t>分发</a:t>
            </a:r>
          </a:p>
        </p:txBody>
      </p:sp>
      <p:sp>
        <p:nvSpPr>
          <p:cNvPr id="25608" name="Rectangle 7"/>
          <p:cNvSpPr>
            <a:spLocks noChangeArrowheads="1"/>
          </p:cNvSpPr>
          <p:nvPr/>
        </p:nvSpPr>
        <p:spPr bwMode="auto">
          <a:xfrm>
            <a:off x="5293394" y="2420377"/>
            <a:ext cx="1582463" cy="36027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3" rIns="91406" bIns="45703" anchor="ctr"/>
          <a:lstStyle/>
          <a:p>
            <a:pPr algn="ctr">
              <a:spcBef>
                <a:spcPct val="0"/>
              </a:spcBef>
            </a:pPr>
            <a:r>
              <a:rPr lang="zh-CN" altLang="en-US" b="1">
                <a:solidFill>
                  <a:schemeClr val="bg1"/>
                </a:solidFill>
              </a:rPr>
              <a:t>实现</a:t>
            </a:r>
          </a:p>
        </p:txBody>
      </p:sp>
      <p:sp>
        <p:nvSpPr>
          <p:cNvPr id="25609" name="Rectangle 8"/>
          <p:cNvSpPr>
            <a:spLocks noChangeArrowheads="1"/>
          </p:cNvSpPr>
          <p:nvPr/>
        </p:nvSpPr>
        <p:spPr bwMode="auto">
          <a:xfrm>
            <a:off x="6877444" y="2421966"/>
            <a:ext cx="1726900" cy="358691"/>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3" rIns="91406" bIns="45703" anchor="ctr"/>
          <a:lstStyle/>
          <a:p>
            <a:pPr algn="ctr">
              <a:spcBef>
                <a:spcPct val="0"/>
              </a:spcBef>
            </a:pPr>
            <a:r>
              <a:rPr lang="zh-CN" altLang="en-US" b="1">
                <a:solidFill>
                  <a:schemeClr val="bg1"/>
                </a:solidFill>
              </a:rPr>
              <a:t>验证</a:t>
            </a:r>
          </a:p>
        </p:txBody>
      </p:sp>
      <p:sp>
        <p:nvSpPr>
          <p:cNvPr id="25610" name="Text Box 9"/>
          <p:cNvSpPr txBox="1">
            <a:spLocks noChangeArrowheads="1"/>
          </p:cNvSpPr>
          <p:nvPr/>
        </p:nvSpPr>
        <p:spPr bwMode="auto">
          <a:xfrm>
            <a:off x="5509256" y="2925087"/>
            <a:ext cx="965033" cy="36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3" rIns="91406" bIns="4570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a:sym typeface="宋体" pitchFamily="2" charset="-122"/>
              </a:rPr>
              <a:t>·PDT</a:t>
            </a:r>
          </a:p>
        </p:txBody>
      </p:sp>
      <p:sp>
        <p:nvSpPr>
          <p:cNvPr id="25611" name="Text Box 10"/>
          <p:cNvSpPr txBox="1">
            <a:spLocks noChangeArrowheads="1"/>
          </p:cNvSpPr>
          <p:nvPr/>
        </p:nvSpPr>
        <p:spPr bwMode="auto">
          <a:xfrm>
            <a:off x="6877444" y="2923500"/>
            <a:ext cx="1942763" cy="120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3" rIns="91406" bIns="4570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a:sym typeface="宋体" pitchFamily="2" charset="-122"/>
              </a:rPr>
              <a:t>·</a:t>
            </a:r>
            <a:r>
              <a:rPr lang="zh-CN" altLang="en-US"/>
              <a:t>需求收集者</a:t>
            </a:r>
          </a:p>
          <a:p>
            <a:pPr eaLnBrk="1" hangingPunct="1">
              <a:spcBef>
                <a:spcPct val="0"/>
              </a:spcBef>
            </a:pPr>
            <a:r>
              <a:rPr lang="en-US" altLang="zh-CN">
                <a:sym typeface="宋体" pitchFamily="2" charset="-122"/>
              </a:rPr>
              <a:t>·</a:t>
            </a:r>
            <a:r>
              <a:rPr lang="zh-CN" altLang="en-US"/>
              <a:t>需求分析者</a:t>
            </a:r>
          </a:p>
          <a:p>
            <a:pPr eaLnBrk="1" hangingPunct="1">
              <a:spcBef>
                <a:spcPct val="0"/>
              </a:spcBef>
            </a:pPr>
            <a:r>
              <a:rPr lang="en-US" altLang="zh-CN">
                <a:sym typeface="宋体" pitchFamily="2" charset="-122"/>
              </a:rPr>
              <a:t>·</a:t>
            </a:r>
            <a:r>
              <a:rPr lang="zh-CN" altLang="en-US"/>
              <a:t>实现者</a:t>
            </a:r>
          </a:p>
          <a:p>
            <a:pPr eaLnBrk="1" hangingPunct="1">
              <a:spcBef>
                <a:spcPct val="0"/>
              </a:spcBef>
            </a:pPr>
            <a:endParaRPr lang="en-US" altLang="zh-CN"/>
          </a:p>
        </p:txBody>
      </p:sp>
      <p:sp>
        <p:nvSpPr>
          <p:cNvPr id="25612" name="Text Box 11"/>
          <p:cNvSpPr txBox="1">
            <a:spLocks noChangeArrowheads="1"/>
          </p:cNvSpPr>
          <p:nvPr/>
        </p:nvSpPr>
        <p:spPr bwMode="auto">
          <a:xfrm>
            <a:off x="3876003" y="2923500"/>
            <a:ext cx="1658650" cy="120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3" rIns="91406" bIns="4570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a:sym typeface="宋体" pitchFamily="2" charset="-122"/>
              </a:rPr>
              <a:t>·IRB</a:t>
            </a:r>
          </a:p>
          <a:p>
            <a:pPr eaLnBrk="1" hangingPunct="1">
              <a:spcBef>
                <a:spcPct val="0"/>
              </a:spcBef>
            </a:pPr>
            <a:r>
              <a:rPr lang="en-US" altLang="zh-CN">
                <a:sym typeface="宋体" pitchFamily="2" charset="-122"/>
              </a:rPr>
              <a:t>·IPMT</a:t>
            </a:r>
          </a:p>
          <a:p>
            <a:pPr eaLnBrk="1" hangingPunct="1">
              <a:spcBef>
                <a:spcPct val="0"/>
              </a:spcBef>
            </a:pPr>
            <a:r>
              <a:rPr lang="en-US" altLang="zh-CN">
                <a:sym typeface="宋体" pitchFamily="2" charset="-122"/>
              </a:rPr>
              <a:t>·PMT</a:t>
            </a:r>
          </a:p>
          <a:p>
            <a:pPr eaLnBrk="1" hangingPunct="1">
              <a:spcBef>
                <a:spcPct val="0"/>
              </a:spcBef>
            </a:pPr>
            <a:r>
              <a:rPr lang="en-US" altLang="zh-CN">
                <a:sym typeface="宋体" pitchFamily="2" charset="-122"/>
              </a:rPr>
              <a:t>·RMT/RAT</a:t>
            </a:r>
          </a:p>
        </p:txBody>
      </p:sp>
      <p:sp>
        <p:nvSpPr>
          <p:cNvPr id="25613" name="Text Box 12"/>
          <p:cNvSpPr txBox="1">
            <a:spLocks noChangeArrowheads="1"/>
          </p:cNvSpPr>
          <p:nvPr/>
        </p:nvSpPr>
        <p:spPr bwMode="auto">
          <a:xfrm>
            <a:off x="2482420" y="2923499"/>
            <a:ext cx="1584050" cy="36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3" rIns="91406" bIns="4570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a:sym typeface="宋体" pitchFamily="2" charset="-122"/>
              </a:rPr>
              <a:t>·RMT/RAT</a:t>
            </a:r>
          </a:p>
        </p:txBody>
      </p:sp>
      <p:sp>
        <p:nvSpPr>
          <p:cNvPr id="25614" name="Text Box 13"/>
          <p:cNvSpPr txBox="1">
            <a:spLocks noChangeArrowheads="1"/>
          </p:cNvSpPr>
          <p:nvPr/>
        </p:nvSpPr>
        <p:spPr bwMode="auto">
          <a:xfrm>
            <a:off x="565054" y="2901278"/>
            <a:ext cx="2206242" cy="203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3" rIns="91406" bIns="4570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5000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5000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5000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spcBef>
                <a:spcPct val="0"/>
              </a:spcBef>
            </a:pPr>
            <a:r>
              <a:rPr lang="en-US" altLang="zh-CN">
                <a:sym typeface="宋体" pitchFamily="2" charset="-122"/>
              </a:rPr>
              <a:t>·</a:t>
            </a:r>
            <a:r>
              <a:rPr lang="en-US" altLang="zh-CN"/>
              <a:t>Marketing</a:t>
            </a:r>
          </a:p>
          <a:p>
            <a:pPr eaLnBrk="1" hangingPunct="1">
              <a:spcBef>
                <a:spcPct val="0"/>
              </a:spcBef>
            </a:pPr>
            <a:r>
              <a:rPr lang="en-US" altLang="zh-CN">
                <a:sym typeface="宋体" pitchFamily="2" charset="-122"/>
              </a:rPr>
              <a:t>·</a:t>
            </a:r>
            <a:r>
              <a:rPr lang="zh-CN" altLang="en-US"/>
              <a:t>销售人员</a:t>
            </a:r>
          </a:p>
          <a:p>
            <a:pPr eaLnBrk="1" hangingPunct="1">
              <a:spcBef>
                <a:spcPct val="0"/>
              </a:spcBef>
            </a:pPr>
            <a:r>
              <a:rPr lang="en-US" altLang="zh-CN">
                <a:sym typeface="宋体" pitchFamily="2" charset="-122"/>
              </a:rPr>
              <a:t>·</a:t>
            </a:r>
            <a:r>
              <a:rPr lang="zh-CN" altLang="en-US"/>
              <a:t>技术服务</a:t>
            </a:r>
          </a:p>
          <a:p>
            <a:pPr eaLnBrk="1" hangingPunct="1">
              <a:spcBef>
                <a:spcPct val="0"/>
              </a:spcBef>
            </a:pPr>
            <a:r>
              <a:rPr lang="en-US" altLang="zh-CN">
                <a:sym typeface="宋体" pitchFamily="2" charset="-122"/>
              </a:rPr>
              <a:t>·</a:t>
            </a:r>
            <a:r>
              <a:rPr lang="zh-CN" altLang="en-US"/>
              <a:t>研发</a:t>
            </a:r>
          </a:p>
          <a:p>
            <a:pPr eaLnBrk="1" hangingPunct="1">
              <a:spcBef>
                <a:spcPct val="0"/>
              </a:spcBef>
            </a:pPr>
            <a:r>
              <a:rPr lang="en-US" altLang="zh-CN">
                <a:sym typeface="宋体" pitchFamily="2" charset="-122"/>
              </a:rPr>
              <a:t>·</a:t>
            </a:r>
            <a:r>
              <a:rPr lang="zh-CN" altLang="en-US"/>
              <a:t>法律法规专家</a:t>
            </a:r>
          </a:p>
          <a:p>
            <a:pPr eaLnBrk="1" hangingPunct="1">
              <a:spcBef>
                <a:spcPct val="0"/>
              </a:spcBef>
            </a:pPr>
            <a:r>
              <a:rPr lang="en-US" altLang="zh-CN">
                <a:sym typeface="宋体" pitchFamily="2" charset="-122"/>
              </a:rPr>
              <a:t>·</a:t>
            </a:r>
            <a:r>
              <a:rPr lang="zh-CN" altLang="en-US"/>
              <a:t>标准化研究专家</a:t>
            </a:r>
          </a:p>
          <a:p>
            <a:pPr eaLnBrk="1" hangingPunct="1">
              <a:spcBef>
                <a:spcPct val="0"/>
              </a:spcBef>
            </a:pPr>
            <a:r>
              <a:rPr lang="en-US" altLang="zh-CN">
                <a:sym typeface="宋体" pitchFamily="2" charset="-122"/>
              </a:rPr>
              <a:t>·</a:t>
            </a:r>
            <a:r>
              <a:rPr lang="zh-CN" altLang="en-US"/>
              <a:t>其余员工</a:t>
            </a:r>
          </a:p>
        </p:txBody>
      </p:sp>
      <p:sp>
        <p:nvSpPr>
          <p:cNvPr id="15" name="Text Box 5"/>
          <p:cNvSpPr txBox="1">
            <a:spLocks noChangeArrowheads="1"/>
          </p:cNvSpPr>
          <p:nvPr/>
        </p:nvSpPr>
        <p:spPr bwMode="auto">
          <a:xfrm rot="19624453">
            <a:off x="6706943" y="1710548"/>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79BC1C5D-C0AD-45A8-84DB-2D4D0EBD3ABF}" type="slidenum">
              <a:rPr lang="en-US" altLang="zh-CN">
                <a:solidFill>
                  <a:schemeClr val="bg1"/>
                </a:solidFill>
                <a:latin typeface="黑体" pitchFamily="2" charset="-122"/>
                <a:ea typeface="黑体" pitchFamily="2" charset="-122"/>
              </a:rPr>
              <a:pPr eaLnBrk="1" hangingPunct="1"/>
              <a:t>117</a:t>
            </a:fld>
            <a:endParaRPr lang="en-US" altLang="zh-CN">
              <a:solidFill>
                <a:schemeClr val="bg1"/>
              </a:solidFill>
              <a:latin typeface="黑体" pitchFamily="2" charset="-122"/>
              <a:ea typeface="黑体" pitchFamily="2" charset="-122"/>
            </a:endParaRPr>
          </a:p>
        </p:txBody>
      </p:sp>
      <p:sp>
        <p:nvSpPr>
          <p:cNvPr id="27653" name="Rectangle 4"/>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需求管理重要团队</a:t>
            </a:r>
          </a:p>
        </p:txBody>
      </p:sp>
      <p:sp>
        <p:nvSpPr>
          <p:cNvPr id="27652" name="Text Box 3"/>
          <p:cNvSpPr txBox="1">
            <a:spLocks noChangeArrowheads="1"/>
          </p:cNvSpPr>
          <p:nvPr/>
        </p:nvSpPr>
        <p:spPr bwMode="auto">
          <a:xfrm>
            <a:off x="322207" y="1549984"/>
            <a:ext cx="8315468" cy="143267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lIns="91417" tIns="45709" rIns="91417" bIns="4570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717550" eaLnBrk="0" hangingPunct="0">
              <a:defRPr>
                <a:solidFill>
                  <a:schemeClr val="tx1"/>
                </a:solidFill>
                <a:latin typeface="Arial" pitchFamily="34" charset="0"/>
                <a:ea typeface="宋体" pitchFamily="2" charset="-122"/>
              </a:defRPr>
            </a:lvl5pPr>
            <a:lvl6pPr marL="1174750" eaLnBrk="0" fontAlgn="base" hangingPunct="0">
              <a:spcBef>
                <a:spcPct val="50000"/>
              </a:spcBef>
              <a:spcAft>
                <a:spcPct val="0"/>
              </a:spcAft>
              <a:defRPr>
                <a:solidFill>
                  <a:schemeClr val="tx1"/>
                </a:solidFill>
                <a:latin typeface="Arial" pitchFamily="34" charset="0"/>
                <a:ea typeface="宋体" pitchFamily="2" charset="-122"/>
              </a:defRPr>
            </a:lvl6pPr>
            <a:lvl7pPr marL="1631950" eaLnBrk="0" fontAlgn="base" hangingPunct="0">
              <a:spcBef>
                <a:spcPct val="50000"/>
              </a:spcBef>
              <a:spcAft>
                <a:spcPct val="0"/>
              </a:spcAft>
              <a:defRPr>
                <a:solidFill>
                  <a:schemeClr val="tx1"/>
                </a:solidFill>
                <a:latin typeface="Arial" pitchFamily="34" charset="0"/>
                <a:ea typeface="宋体" pitchFamily="2" charset="-122"/>
              </a:defRPr>
            </a:lvl7pPr>
            <a:lvl8pPr marL="2089150" eaLnBrk="0" fontAlgn="base" hangingPunct="0">
              <a:spcBef>
                <a:spcPct val="50000"/>
              </a:spcBef>
              <a:spcAft>
                <a:spcPct val="0"/>
              </a:spcAft>
              <a:defRPr>
                <a:solidFill>
                  <a:schemeClr val="tx1"/>
                </a:solidFill>
                <a:latin typeface="Arial" pitchFamily="34" charset="0"/>
                <a:ea typeface="宋体" pitchFamily="2" charset="-122"/>
              </a:defRPr>
            </a:lvl8pPr>
            <a:lvl9pPr marL="2546350"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lnSpc>
                <a:spcPct val="130000"/>
              </a:lnSpc>
            </a:pPr>
            <a:r>
              <a:rPr kumimoji="1" lang="en-US" altLang="zh-CN" sz="2500" b="1" dirty="0"/>
              <a:t>RMT</a:t>
            </a:r>
            <a:r>
              <a:rPr kumimoji="1" lang="zh-CN" altLang="en-US" sz="2500" b="1" dirty="0"/>
              <a:t>   需求管理团队</a:t>
            </a:r>
            <a:endParaRPr kumimoji="1" lang="en-US" altLang="zh-CN" sz="2500" b="1" dirty="0"/>
          </a:p>
          <a:p>
            <a:pPr eaLnBrk="1" hangingPunct="1">
              <a:lnSpc>
                <a:spcPct val="130000"/>
              </a:lnSpc>
            </a:pPr>
            <a:r>
              <a:rPr kumimoji="1" lang="zh-CN" altLang="en-US" sz="2100" dirty="0"/>
              <a:t>负责产品线的产品包需求管理推行工作，以及产品线需求的分发和管理监控，并代表本产品线负责跨产品线需求的协调。</a:t>
            </a:r>
          </a:p>
        </p:txBody>
      </p:sp>
      <p:sp>
        <p:nvSpPr>
          <p:cNvPr id="6" name="Rectangle 5"/>
          <p:cNvSpPr>
            <a:spLocks noChangeArrowheads="1"/>
          </p:cNvSpPr>
          <p:nvPr/>
        </p:nvSpPr>
        <p:spPr bwMode="auto">
          <a:xfrm>
            <a:off x="355538" y="3592405"/>
            <a:ext cx="8488476" cy="185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nSpc>
                <a:spcPct val="130000"/>
              </a:lnSpc>
            </a:pPr>
            <a:r>
              <a:rPr kumimoji="1" lang="en-US" altLang="zh-CN" sz="2500" b="1" dirty="0"/>
              <a:t>RAT  </a:t>
            </a:r>
            <a:r>
              <a:rPr kumimoji="1" lang="zh-CN" altLang="en-US" sz="2500" b="1" dirty="0"/>
              <a:t>需求分析团队</a:t>
            </a:r>
            <a:endParaRPr kumimoji="1" lang="en-US" altLang="zh-CN" sz="2500" b="1" dirty="0"/>
          </a:p>
          <a:p>
            <a:pPr>
              <a:lnSpc>
                <a:spcPct val="130000"/>
              </a:lnSpc>
            </a:pPr>
            <a:r>
              <a:rPr kumimoji="1" lang="zh-CN" altLang="en-US" sz="2100" dirty="0"/>
              <a:t>是产品线任命的需求分析团队，分领域</a:t>
            </a:r>
            <a:r>
              <a:rPr kumimoji="1" lang="en-US" altLang="zh-CN" sz="2100" dirty="0"/>
              <a:t>/</a:t>
            </a:r>
            <a:r>
              <a:rPr kumimoji="1" lang="zh-CN" altLang="en-US" sz="2100" dirty="0"/>
              <a:t>产品族成立多个，分别支撑对应领域的</a:t>
            </a:r>
            <a:r>
              <a:rPr kumimoji="1" lang="en-US" altLang="zh-CN" sz="2100" dirty="0"/>
              <a:t>RMT</a:t>
            </a:r>
            <a:r>
              <a:rPr kumimoji="1" lang="zh-CN" altLang="en-US" sz="2100" dirty="0"/>
              <a:t>成员工作。在</a:t>
            </a:r>
            <a:r>
              <a:rPr kumimoji="1" lang="en-US" altLang="zh-CN" sz="2100" dirty="0"/>
              <a:t>RMT</a:t>
            </a:r>
            <a:r>
              <a:rPr kumimoji="1" lang="zh-CN" altLang="en-US" sz="2100" dirty="0"/>
              <a:t>组织下，负责本产品线需求的分析和评估，支持决策。</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3995A479-D70F-45E5-BB6E-AEC95A17B053}" type="slidenum">
              <a:rPr lang="en-US" altLang="zh-CN">
                <a:solidFill>
                  <a:schemeClr val="bg1"/>
                </a:solidFill>
                <a:latin typeface="黑体" pitchFamily="2" charset="-122"/>
                <a:ea typeface="黑体" pitchFamily="2" charset="-122"/>
              </a:rPr>
              <a:pPr eaLnBrk="1" hangingPunct="1"/>
              <a:t>118</a:t>
            </a:fld>
            <a:endParaRPr lang="en-US" altLang="zh-CN">
              <a:solidFill>
                <a:schemeClr val="bg1"/>
              </a:solidFill>
              <a:latin typeface="黑体" pitchFamily="2" charset="-122"/>
              <a:ea typeface="黑体" pitchFamily="2" charset="-122"/>
            </a:endParaRPr>
          </a:p>
        </p:txBody>
      </p:sp>
      <p:sp>
        <p:nvSpPr>
          <p:cNvPr id="28677" name="Rectangle 4"/>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案例分享</a:t>
            </a:r>
          </a:p>
        </p:txBody>
      </p:sp>
      <p:sp>
        <p:nvSpPr>
          <p:cNvPr id="7" name="矩形 6"/>
          <p:cNvSpPr/>
          <p:nvPr/>
        </p:nvSpPr>
        <p:spPr>
          <a:xfrm>
            <a:off x="1369693" y="2327508"/>
            <a:ext cx="6501012" cy="465651"/>
          </a:xfrm>
          <a:prstGeom prst="rect">
            <a:avLst/>
          </a:prstGeom>
        </p:spPr>
        <p:txBody>
          <a:bodyPr wrap="square" lIns="80147" tIns="40074" rIns="80147" bIns="40074">
            <a:spAutoFit/>
          </a:bodyPr>
          <a:lstStyle/>
          <a:p>
            <a:r>
              <a:rPr lang="en-US" altLang="zh-CN" sz="2500" b="1" dirty="0"/>
              <a:t>【</a:t>
            </a:r>
            <a:r>
              <a:rPr lang="zh-CN" altLang="en-US" sz="2500" b="1" dirty="0"/>
              <a:t>案例</a:t>
            </a:r>
            <a:r>
              <a:rPr lang="en-US" sz="2500" b="1" dirty="0"/>
              <a:t>8</a:t>
            </a:r>
            <a:r>
              <a:rPr lang="en-US" altLang="zh-CN" sz="2500" b="1" dirty="0"/>
              <a:t>】</a:t>
            </a:r>
            <a:r>
              <a:rPr lang="zh-CN" altLang="en-US" sz="2500" b="1" dirty="0"/>
              <a:t>苹果公司新产品开发失败案例汇总</a:t>
            </a:r>
            <a:r>
              <a:rPr lang="zh-CN" altLang="en-US" sz="2500" dirty="0"/>
              <a:t> </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16"/>
          <p:cNvSpPr>
            <a:spLocks noChangeArrowheads="1"/>
          </p:cNvSpPr>
          <p:nvPr/>
        </p:nvSpPr>
        <p:spPr bwMode="gray">
          <a:xfrm>
            <a:off x="1049266" y="1809159"/>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需求管理的价值是什么？</a:t>
            </a:r>
            <a:endParaRPr lang="en-US" altLang="zh-CN" sz="2100" kern="0" dirty="0">
              <a:solidFill>
                <a:prstClr val="black"/>
              </a:solidFill>
              <a:latin typeface="Calibri"/>
              <a:ea typeface="宋体"/>
            </a:endParaRP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119</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本章回顾</a:t>
            </a:r>
          </a:p>
        </p:txBody>
      </p:sp>
      <p:sp>
        <p:nvSpPr>
          <p:cNvPr id="84" name="AutoShape 13"/>
          <p:cNvSpPr>
            <a:spLocks noChangeArrowheads="1"/>
          </p:cNvSpPr>
          <p:nvPr/>
        </p:nvSpPr>
        <p:spPr bwMode="gray">
          <a:xfrm>
            <a:off x="1049266" y="2586683"/>
            <a:ext cx="7004700"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需求管理如何体现</a:t>
            </a: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的核心思想？</a:t>
            </a:r>
            <a:endParaRPr lang="en-US" altLang="zh-CN" sz="2100" kern="0" dirty="0">
              <a:solidFill>
                <a:prstClr val="black"/>
              </a:solidFill>
              <a:latin typeface="Calibri"/>
              <a:ea typeface="宋体"/>
            </a:endParaRPr>
          </a:p>
        </p:txBody>
      </p:sp>
      <p:sp>
        <p:nvSpPr>
          <p:cNvPr id="96" name="AutoShape 16"/>
          <p:cNvSpPr>
            <a:spLocks noChangeArrowheads="1"/>
          </p:cNvSpPr>
          <p:nvPr/>
        </p:nvSpPr>
        <p:spPr bwMode="gray">
          <a:xfrm>
            <a:off x="1049266" y="3299413"/>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如何理解需求和规格的差别和联系？</a:t>
            </a:r>
            <a:endParaRPr lang="en-US" altLang="zh-CN" sz="2100" kern="0" dirty="0">
              <a:solidFill>
                <a:prstClr val="black"/>
              </a:solidFill>
              <a:latin typeface="Calibri"/>
              <a:ea typeface="宋体"/>
            </a:endParaRPr>
          </a:p>
        </p:txBody>
      </p:sp>
      <p:sp>
        <p:nvSpPr>
          <p:cNvPr id="98" name="AutoShape 13"/>
          <p:cNvSpPr>
            <a:spLocks noChangeArrowheads="1"/>
          </p:cNvSpPr>
          <p:nvPr/>
        </p:nvSpPr>
        <p:spPr bwMode="gray">
          <a:xfrm>
            <a:off x="1049266" y="4076936"/>
            <a:ext cx="7004700"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需求管理的目的是什么</a:t>
            </a:r>
            <a:endParaRPr lang="en-US" altLang="zh-CN" sz="2100" kern="0" dirty="0">
              <a:solidFill>
                <a:prstClr val="black"/>
              </a:solidFill>
              <a:latin typeface="Calibri"/>
              <a:ea typeface="宋体"/>
            </a:endParaRPr>
          </a:p>
        </p:txBody>
      </p:sp>
    </p:spTree>
    <p:extLst>
      <p:ext uri="{BB962C8B-B14F-4D97-AF65-F5344CB8AC3E}">
        <p14:creationId xmlns:p14="http://schemas.microsoft.com/office/powerpoint/2010/main" val="222348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分组讨论（</a:t>
            </a:r>
            <a:r>
              <a:rPr lang="en-US" altLang="zh-CN" sz="2800">
                <a:solidFill>
                  <a:schemeClr val="tx1"/>
                </a:solidFill>
                <a:latin typeface="微软雅黑" pitchFamily="34" charset="-122"/>
                <a:ea typeface="微软雅黑" pitchFamily="34" charset="-122"/>
              </a:rPr>
              <a:t>35</a:t>
            </a:r>
            <a:r>
              <a:rPr lang="zh-CN" altLang="en-US" sz="2800">
                <a:solidFill>
                  <a:schemeClr val="tx1"/>
                </a:solidFill>
                <a:latin typeface="微软雅黑" pitchFamily="34" charset="-122"/>
                <a:ea typeface="微软雅黑" pitchFamily="34" charset="-122"/>
              </a:rPr>
              <a:t>分钟）</a:t>
            </a:r>
          </a:p>
        </p:txBody>
      </p:sp>
      <p:sp>
        <p:nvSpPr>
          <p:cNvPr id="14" name="Rectangle 3"/>
          <p:cNvSpPr>
            <a:spLocks noChangeArrowheads="1"/>
          </p:cNvSpPr>
          <p:nvPr/>
        </p:nvSpPr>
        <p:spPr bwMode="auto">
          <a:xfrm>
            <a:off x="1212208" y="1361979"/>
            <a:ext cx="6841758" cy="2792442"/>
          </a:xfrm>
          <a:prstGeom prst="rect">
            <a:avLst/>
          </a:prstGeom>
          <a:noFill/>
          <a:ln w="9525">
            <a:noFill/>
            <a:miter lim="800000"/>
            <a:headEnd/>
            <a:tailEnd/>
          </a:ln>
        </p:spPr>
        <p:txBody>
          <a:bodyPr wrap="square" lIns="80147" tIns="40074" rIns="80147" bIns="40074">
            <a:spAutoFit/>
          </a:bodyPr>
          <a:lstStyle/>
          <a:p>
            <a:pPr marL="300552" indent="-300552">
              <a:lnSpc>
                <a:spcPct val="120000"/>
              </a:lnSpc>
              <a:spcBef>
                <a:spcPts val="526"/>
              </a:spcBef>
            </a:pPr>
            <a:r>
              <a:rPr lang="zh-CN" altLang="en-US" sz="2100" dirty="0">
                <a:latin typeface="+mj-ea"/>
                <a:ea typeface="+mj-ea"/>
              </a:rPr>
              <a:t>研讨主题：</a:t>
            </a:r>
            <a:endParaRPr lang="en-US" altLang="zh-CN" sz="2100" dirty="0">
              <a:latin typeface="+mj-ea"/>
              <a:ea typeface="+mj-ea"/>
            </a:endParaRPr>
          </a:p>
          <a:p>
            <a:pPr marL="300552" indent="-300552">
              <a:lnSpc>
                <a:spcPct val="120000"/>
              </a:lnSpc>
              <a:spcBef>
                <a:spcPts val="526"/>
              </a:spcBef>
            </a:pPr>
            <a:endParaRPr lang="en-US" altLang="zh-CN" sz="2100" dirty="0">
              <a:latin typeface="+mj-ea"/>
              <a:ea typeface="+mj-ea"/>
            </a:endParaRPr>
          </a:p>
          <a:p>
            <a:pPr marL="300552" indent="-300552">
              <a:lnSpc>
                <a:spcPct val="120000"/>
              </a:lnSpc>
              <a:spcBef>
                <a:spcPts val="526"/>
              </a:spcBef>
            </a:pPr>
            <a:endParaRPr lang="en-US" altLang="zh-CN" sz="2100" dirty="0">
              <a:latin typeface="+mj-ea"/>
              <a:ea typeface="+mj-ea"/>
            </a:endParaRPr>
          </a:p>
          <a:p>
            <a:pPr marL="300552" indent="-300552">
              <a:lnSpc>
                <a:spcPct val="120000"/>
              </a:lnSpc>
              <a:spcBef>
                <a:spcPts val="526"/>
              </a:spcBef>
            </a:pPr>
            <a:endParaRPr lang="en-US" altLang="zh-CN" sz="2100" dirty="0">
              <a:latin typeface="+mj-ea"/>
              <a:ea typeface="+mj-ea"/>
            </a:endParaRPr>
          </a:p>
          <a:p>
            <a:pPr marL="300552" indent="-300552">
              <a:lnSpc>
                <a:spcPct val="120000"/>
              </a:lnSpc>
              <a:spcBef>
                <a:spcPts val="526"/>
              </a:spcBef>
            </a:pPr>
            <a:endParaRPr lang="en-US" altLang="zh-CN" sz="2100" dirty="0">
              <a:latin typeface="+mj-ea"/>
              <a:ea typeface="+mj-ea"/>
            </a:endParaRPr>
          </a:p>
          <a:p>
            <a:pPr marL="300552" indent="-300552">
              <a:lnSpc>
                <a:spcPct val="120000"/>
              </a:lnSpc>
              <a:spcBef>
                <a:spcPts val="526"/>
              </a:spcBef>
            </a:pPr>
            <a:r>
              <a:rPr lang="zh-CN" altLang="en-US" sz="2100" dirty="0">
                <a:latin typeface="+mj-ea"/>
                <a:ea typeface="+mj-ea"/>
              </a:rPr>
              <a:t>方式：分小组讨论（</a:t>
            </a:r>
            <a:r>
              <a:rPr lang="en-US" altLang="zh-CN" sz="2100" dirty="0">
                <a:latin typeface="+mj-ea"/>
                <a:ea typeface="+mj-ea"/>
              </a:rPr>
              <a:t>10min</a:t>
            </a:r>
            <a:r>
              <a:rPr lang="zh-CN" altLang="en-US" sz="2100" dirty="0">
                <a:latin typeface="+mj-ea"/>
                <a:ea typeface="+mj-ea"/>
              </a:rPr>
              <a:t>），答案写在纸上，代表发言</a:t>
            </a:r>
            <a:endParaRPr lang="en-US" altLang="zh-CN" sz="2100" dirty="0">
              <a:latin typeface="+mj-ea"/>
              <a:ea typeface="+mj-ea"/>
            </a:endParaRPr>
          </a:p>
        </p:txBody>
      </p:sp>
      <p:sp>
        <p:nvSpPr>
          <p:cNvPr id="5" name="AutoShape 16"/>
          <p:cNvSpPr>
            <a:spLocks noChangeArrowheads="1"/>
          </p:cNvSpPr>
          <p:nvPr/>
        </p:nvSpPr>
        <p:spPr bwMode="gray">
          <a:xfrm>
            <a:off x="1028947" y="1873953"/>
            <a:ext cx="6902845" cy="673859"/>
          </a:xfrm>
          <a:prstGeom prst="roundRect">
            <a:avLst>
              <a:gd name="adj" fmla="val 50000"/>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300552" indent="-300552">
              <a:lnSpc>
                <a:spcPct val="120000"/>
              </a:lnSpc>
              <a:spcBef>
                <a:spcPts val="526"/>
              </a:spcBef>
            </a:pPr>
            <a:r>
              <a:rPr lang="zh-CN" altLang="en-US" sz="2500" dirty="0">
                <a:latin typeface="黑体" pitchFamily="49" charset="-122"/>
                <a:ea typeface="黑体" pitchFamily="49" charset="-122"/>
              </a:rPr>
              <a:t>你认为公司目前研发存在的主要问题是什么？</a:t>
            </a:r>
            <a:endParaRPr lang="en-US" altLang="zh-CN" sz="2500" dirty="0">
              <a:latin typeface="黑体" pitchFamily="49" charset="-122"/>
              <a:ea typeface="黑体" pitchFamily="49" charset="-122"/>
            </a:endParaRPr>
          </a:p>
        </p:txBody>
      </p:sp>
    </p:spTree>
    <p:extLst>
      <p:ext uri="{BB962C8B-B14F-4D97-AF65-F5344CB8AC3E}">
        <p14:creationId xmlns:p14="http://schemas.microsoft.com/office/powerpoint/2010/main" val="22234887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120</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目录</a:t>
            </a:r>
          </a:p>
        </p:txBody>
      </p:sp>
      <p:sp>
        <p:nvSpPr>
          <p:cNvPr id="15" name="矩形 14"/>
          <p:cNvSpPr/>
          <p:nvPr/>
        </p:nvSpPr>
        <p:spPr>
          <a:xfrm>
            <a:off x="3228083" y="2521888"/>
            <a:ext cx="5009144" cy="2980508"/>
          </a:xfrm>
          <a:prstGeom prst="rect">
            <a:avLst/>
          </a:prstGeom>
          <a:solidFill>
            <a:srgbClr val="00B050">
              <a:alpha val="23137"/>
            </a:srgbClr>
          </a:solidFill>
          <a:ln>
            <a:noFill/>
          </a:ln>
        </p:spPr>
        <p:txBody>
          <a:bodyPr wrap="square" lIns="80147" tIns="40074" rIns="80147" bIns="40074">
            <a:noAutofit/>
          </a:bodyPr>
          <a:lstStyle/>
          <a:p>
            <a:pPr marL="315540" lvl="1" indent="-315540">
              <a:lnSpc>
                <a:spcPct val="120000"/>
              </a:lnSpc>
              <a:spcBef>
                <a:spcPts val="526"/>
              </a:spcBef>
              <a:buFont typeface="+mj-lt"/>
              <a:buAutoNum type="romanUcPeriod"/>
            </a:pPr>
            <a:r>
              <a:rPr lang="zh-CN" altLang="en-US" sz="2100" dirty="0"/>
              <a:t>理解平台</a:t>
            </a:r>
            <a:endParaRPr lang="en-US" altLang="zh-CN" sz="2100" dirty="0"/>
          </a:p>
          <a:p>
            <a:pPr marL="315540" lvl="1" indent="-315540">
              <a:lnSpc>
                <a:spcPct val="120000"/>
              </a:lnSpc>
              <a:spcBef>
                <a:spcPts val="526"/>
              </a:spcBef>
              <a:buFont typeface="+mj-lt"/>
              <a:buAutoNum type="romanUcPeriod"/>
            </a:pPr>
            <a:r>
              <a:rPr lang="zh-CN" altLang="en-US" sz="2100" dirty="0"/>
              <a:t>指导思想</a:t>
            </a:r>
            <a:r>
              <a:rPr lang="en-US" altLang="zh-CN" sz="2100" dirty="0"/>
              <a:t>1</a:t>
            </a:r>
            <a:r>
              <a:rPr lang="zh-CN" altLang="en-US" sz="2100" dirty="0"/>
              <a:t>：异步开发</a:t>
            </a:r>
            <a:endParaRPr lang="en-US" altLang="zh-CN" sz="2100" dirty="0"/>
          </a:p>
          <a:p>
            <a:pPr marL="315540" lvl="1" indent="-315540">
              <a:lnSpc>
                <a:spcPct val="120000"/>
              </a:lnSpc>
              <a:spcBef>
                <a:spcPts val="526"/>
              </a:spcBef>
              <a:buFont typeface="+mj-lt"/>
              <a:buAutoNum type="romanUcPeriod"/>
            </a:pPr>
            <a:r>
              <a:rPr lang="zh-CN" altLang="en-US" sz="2100" dirty="0"/>
              <a:t>技术实现流程架构</a:t>
            </a:r>
            <a:endParaRPr lang="en-US" altLang="zh-CN" sz="2100" dirty="0"/>
          </a:p>
          <a:p>
            <a:pPr marL="315540" lvl="1" indent="-315540">
              <a:lnSpc>
                <a:spcPct val="120000"/>
              </a:lnSpc>
              <a:spcBef>
                <a:spcPts val="526"/>
              </a:spcBef>
              <a:buFont typeface="+mj-lt"/>
              <a:buAutoNum type="romanUcPeriod"/>
            </a:pPr>
            <a:r>
              <a:rPr lang="zh-CN" altLang="en-US" sz="2100" dirty="0"/>
              <a:t>研究流程</a:t>
            </a:r>
            <a:endParaRPr lang="en-US" altLang="zh-CN" sz="2100" dirty="0"/>
          </a:p>
          <a:p>
            <a:pPr marL="315540" lvl="1" indent="-315540">
              <a:lnSpc>
                <a:spcPct val="120000"/>
              </a:lnSpc>
              <a:spcBef>
                <a:spcPts val="526"/>
              </a:spcBef>
              <a:buFont typeface="+mj-lt"/>
              <a:buAutoNum type="romanUcPeriod"/>
            </a:pPr>
            <a:r>
              <a:rPr lang="zh-CN" altLang="en-US" sz="2100" dirty="0"/>
              <a:t>技术开发流程</a:t>
            </a:r>
            <a:endParaRPr lang="en-US" altLang="zh-CN" sz="2100" dirty="0"/>
          </a:p>
          <a:p>
            <a:pPr marL="315540" lvl="1" indent="-315540">
              <a:lnSpc>
                <a:spcPct val="120000"/>
              </a:lnSpc>
              <a:spcBef>
                <a:spcPts val="526"/>
              </a:spcBef>
              <a:buFont typeface="+mj-lt"/>
              <a:buAutoNum type="romanUcPeriod"/>
            </a:pPr>
            <a:r>
              <a:rPr lang="en-US" altLang="zh-CN" sz="2100" dirty="0"/>
              <a:t>CBB</a:t>
            </a:r>
            <a:r>
              <a:rPr lang="zh-CN" altLang="en-US" sz="2100" dirty="0"/>
              <a:t>管理</a:t>
            </a:r>
            <a:endParaRPr lang="en-US" altLang="zh-CN" sz="2100" dirty="0"/>
          </a:p>
          <a:p>
            <a:pPr marL="315540" lvl="1" indent="-315540">
              <a:lnSpc>
                <a:spcPct val="120000"/>
              </a:lnSpc>
              <a:spcBef>
                <a:spcPts val="526"/>
              </a:spcBef>
            </a:pPr>
            <a:endParaRPr lang="en-US" altLang="zh-CN" sz="2100" dirty="0"/>
          </a:p>
        </p:txBody>
      </p:sp>
      <p:sp>
        <p:nvSpPr>
          <p:cNvPr id="17" name="Text Box 7"/>
          <p:cNvSpPr txBox="1">
            <a:spLocks noChangeArrowheads="1"/>
          </p:cNvSpPr>
          <p:nvPr/>
        </p:nvSpPr>
        <p:spPr bwMode="auto">
          <a:xfrm>
            <a:off x="967860" y="1161222"/>
            <a:ext cx="2138049" cy="498911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dist="35921" dir="2700000" algn="ctr" rotWithShape="0">
                    <a:schemeClr val="bg2">
                      <a:alpha val="71999"/>
                    </a:schemeClr>
                  </a:outerShdw>
                </a:effectLst>
              </a14:hiddenEffects>
            </a:ext>
          </a:extLst>
        </p:spPr>
        <p:txBody>
          <a:bodyPr wrap="square" lIns="80147" tIns="40074" rIns="80147" bIns="40074">
            <a:no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前言</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en-US" altLang="zh-CN" kern="0" dirty="0">
                <a:solidFill>
                  <a:prstClr val="black"/>
                </a:solidFill>
                <a:latin typeface="黑体" pitchFamily="49" charset="-122"/>
                <a:ea typeface="黑体" pitchFamily="49" charset="-122"/>
              </a:rPr>
              <a:t>IPD</a:t>
            </a:r>
            <a:r>
              <a:rPr lang="zh-CN" altLang="en-US" kern="0" dirty="0">
                <a:solidFill>
                  <a:prstClr val="black"/>
                </a:solidFill>
                <a:latin typeface="黑体" pitchFamily="49" charset="-122"/>
                <a:ea typeface="黑体" pitchFamily="49" charset="-122"/>
              </a:rPr>
              <a:t>概要</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战略管理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产品开发</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决策评审</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需求管理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技术实现</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总结与答疑</a:t>
            </a:r>
            <a:endParaRPr lang="en-US" altLang="zh-CN" kern="0" dirty="0">
              <a:solidFill>
                <a:prstClr val="black"/>
              </a:solidFill>
              <a:latin typeface="黑体" pitchFamily="49" charset="-122"/>
              <a:ea typeface="黑体" pitchFamily="49" charset="-122"/>
            </a:endParaRPr>
          </a:p>
        </p:txBody>
      </p:sp>
      <p:sp>
        <p:nvSpPr>
          <p:cNvPr id="18" name="矩形 17"/>
          <p:cNvSpPr/>
          <p:nvPr/>
        </p:nvSpPr>
        <p:spPr>
          <a:xfrm>
            <a:off x="479162" y="4077072"/>
            <a:ext cx="2748921" cy="518349"/>
          </a:xfrm>
          <a:prstGeom prst="rect">
            <a:avLst/>
          </a:prstGeom>
          <a:solidFill>
            <a:srgbClr val="00B050">
              <a:alpha val="23137"/>
            </a:srgbClr>
          </a:solidFill>
          <a:ln>
            <a:noFill/>
          </a:ln>
        </p:spPr>
        <p:txBody>
          <a:bodyPr wrap="square" lIns="80147" tIns="40074" rIns="80147" bIns="40074" anchor="ctr">
            <a:noAutofit/>
          </a:bodyPr>
          <a:lstStyle/>
          <a:p>
            <a:pPr marL="0" lvl="1">
              <a:spcBef>
                <a:spcPts val="526"/>
              </a:spcBef>
            </a:pPr>
            <a:r>
              <a:rPr lang="en-US" altLang="zh-CN" sz="2100" dirty="0">
                <a:solidFill>
                  <a:srgbClr val="FF0000"/>
                </a:solidFill>
                <a:ea typeface="黑体" pitchFamily="49" charset="-122"/>
                <a:cs typeface="Arial" pitchFamily="34" charset="0"/>
              </a:rPr>
              <a:t>★</a:t>
            </a:r>
            <a:endParaRPr lang="zh-CN" altLang="en-US" sz="2100" dirty="0">
              <a:solidFill>
                <a:srgbClr val="FF0000"/>
              </a:solidFill>
              <a:ea typeface="黑体" pitchFamily="49" charset="-122"/>
              <a:cs typeface="Arial" pitchFamily="34" charset="0"/>
            </a:endParaRPr>
          </a:p>
        </p:txBody>
      </p:sp>
    </p:spTree>
    <p:extLst>
      <p:ext uri="{BB962C8B-B14F-4D97-AF65-F5344CB8AC3E}">
        <p14:creationId xmlns:p14="http://schemas.microsoft.com/office/powerpoint/2010/main" val="22234887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8"/>
          <p:cNvSpPr>
            <a:spLocks noChangeArrowheads="1"/>
          </p:cNvSpPr>
          <p:nvPr/>
        </p:nvSpPr>
        <p:spPr bwMode="auto">
          <a:xfrm>
            <a:off x="3228083" y="5696777"/>
            <a:ext cx="1771527" cy="777524"/>
          </a:xfrm>
          <a:prstGeom prst="cube">
            <a:avLst>
              <a:gd name="adj" fmla="val 55287"/>
            </a:avLst>
          </a:prstGeom>
          <a:solidFill>
            <a:srgbClr val="BFE8F8"/>
          </a:solidFill>
          <a:ln w="9525">
            <a:noFill/>
            <a:miter lim="800000"/>
            <a:headEnd/>
            <a:tailEnd/>
          </a:ln>
        </p:spPr>
        <p:txBody>
          <a:bodyPr lIns="79177" tIns="39588" rIns="79177" bIns="39588" anchor="ctr"/>
          <a:lstStyle/>
          <a:p>
            <a:pPr algn="ctr"/>
            <a:r>
              <a:rPr lang="zh-CN" altLang="en-US">
                <a:solidFill>
                  <a:schemeClr val="bg2">
                    <a:lumMod val="10000"/>
                  </a:schemeClr>
                </a:solidFill>
              </a:rPr>
              <a:t>组件</a:t>
            </a:r>
            <a:r>
              <a:rPr lang="en-US" altLang="zh-CN">
                <a:solidFill>
                  <a:schemeClr val="bg2">
                    <a:lumMod val="10000"/>
                  </a:schemeClr>
                </a:solidFill>
              </a:rPr>
              <a:t>/</a:t>
            </a:r>
            <a:r>
              <a:rPr lang="zh-CN" altLang="en-US">
                <a:solidFill>
                  <a:schemeClr val="bg2">
                    <a:lumMod val="10000"/>
                  </a:schemeClr>
                </a:solidFill>
              </a:rPr>
              <a:t>技术</a:t>
            </a:r>
            <a:r>
              <a:rPr lang="en-US" altLang="zh-CN">
                <a:solidFill>
                  <a:schemeClr val="bg2">
                    <a:lumMod val="10000"/>
                  </a:schemeClr>
                </a:solidFill>
              </a:rPr>
              <a:t>1</a:t>
            </a:r>
            <a:endParaRPr lang="zh-CN" altLang="en-US">
              <a:solidFill>
                <a:schemeClr val="bg2">
                  <a:lumMod val="10000"/>
                </a:schemeClr>
              </a:solidFill>
            </a:endParaRPr>
          </a:p>
        </p:txBody>
      </p:sp>
      <p:sp>
        <p:nvSpPr>
          <p:cNvPr id="37" name="AutoShape 28"/>
          <p:cNvSpPr>
            <a:spLocks noChangeArrowheads="1"/>
          </p:cNvSpPr>
          <p:nvPr/>
        </p:nvSpPr>
        <p:spPr bwMode="auto">
          <a:xfrm>
            <a:off x="4633087" y="5696777"/>
            <a:ext cx="1771527" cy="777524"/>
          </a:xfrm>
          <a:prstGeom prst="cube">
            <a:avLst>
              <a:gd name="adj" fmla="val 51731"/>
            </a:avLst>
          </a:prstGeom>
          <a:solidFill>
            <a:srgbClr val="BFE8F8"/>
          </a:solidFill>
          <a:ln w="9525">
            <a:noFill/>
            <a:miter lim="800000"/>
            <a:headEnd/>
            <a:tailEnd/>
          </a:ln>
        </p:spPr>
        <p:txBody>
          <a:bodyPr lIns="79177" tIns="39588" rIns="79177" bIns="39588" anchor="ctr"/>
          <a:lstStyle/>
          <a:p>
            <a:pPr algn="ctr"/>
            <a:r>
              <a:rPr lang="zh-CN" altLang="en-US">
                <a:solidFill>
                  <a:schemeClr val="bg2">
                    <a:lumMod val="10000"/>
                  </a:schemeClr>
                </a:solidFill>
              </a:rPr>
              <a:t>组件</a:t>
            </a:r>
            <a:r>
              <a:rPr lang="en-US" altLang="zh-CN">
                <a:solidFill>
                  <a:schemeClr val="bg2">
                    <a:lumMod val="10000"/>
                  </a:schemeClr>
                </a:solidFill>
              </a:rPr>
              <a:t>/</a:t>
            </a:r>
            <a:r>
              <a:rPr lang="zh-CN" altLang="en-US">
                <a:solidFill>
                  <a:schemeClr val="bg2">
                    <a:lumMod val="10000"/>
                  </a:schemeClr>
                </a:solidFill>
              </a:rPr>
              <a:t>技术</a:t>
            </a:r>
            <a:r>
              <a:rPr lang="en-US" altLang="zh-CN">
                <a:solidFill>
                  <a:schemeClr val="bg2">
                    <a:lumMod val="10000"/>
                  </a:schemeClr>
                </a:solidFill>
              </a:rPr>
              <a:t>2</a:t>
            </a:r>
            <a:endParaRPr lang="zh-CN" altLang="en-US">
              <a:solidFill>
                <a:schemeClr val="bg2">
                  <a:lumMod val="10000"/>
                </a:schemeClr>
              </a:solidFill>
            </a:endParaRPr>
          </a:p>
        </p:txBody>
      </p:sp>
      <p:sp>
        <p:nvSpPr>
          <p:cNvPr id="41" name="AutoShape 28"/>
          <p:cNvSpPr>
            <a:spLocks noChangeArrowheads="1"/>
          </p:cNvSpPr>
          <p:nvPr/>
        </p:nvSpPr>
        <p:spPr bwMode="auto">
          <a:xfrm>
            <a:off x="6221352" y="4854460"/>
            <a:ext cx="2321311" cy="971905"/>
          </a:xfrm>
          <a:prstGeom prst="cube">
            <a:avLst>
              <a:gd name="adj" fmla="val 60620"/>
            </a:avLst>
          </a:prstGeom>
          <a:solidFill>
            <a:schemeClr val="accent4">
              <a:lumMod val="60000"/>
              <a:lumOff val="40000"/>
            </a:schemeClr>
          </a:solidFill>
          <a:ln w="9525">
            <a:noFill/>
            <a:miter lim="800000"/>
            <a:headEnd/>
            <a:tailEnd/>
          </a:ln>
        </p:spPr>
        <p:txBody>
          <a:bodyPr lIns="79177" tIns="39588" rIns="79177" bIns="39588" anchor="ctr"/>
          <a:lstStyle/>
          <a:p>
            <a:pPr algn="ctr"/>
            <a:r>
              <a:rPr lang="zh-CN" altLang="en-US">
                <a:solidFill>
                  <a:schemeClr val="bg2">
                    <a:lumMod val="10000"/>
                  </a:schemeClr>
                </a:solidFill>
              </a:rPr>
              <a:t>子系统</a:t>
            </a:r>
            <a:r>
              <a:rPr lang="en-US" altLang="zh-CN">
                <a:solidFill>
                  <a:schemeClr val="bg2">
                    <a:lumMod val="10000"/>
                  </a:schemeClr>
                </a:solidFill>
              </a:rPr>
              <a:t>2</a:t>
            </a:r>
            <a:endParaRPr lang="zh-CN" altLang="en-US">
              <a:solidFill>
                <a:schemeClr val="bg2">
                  <a:lumMod val="10000"/>
                </a:schemeClr>
              </a:solidFill>
            </a:endParaRPr>
          </a:p>
        </p:txBody>
      </p:sp>
      <p:sp>
        <p:nvSpPr>
          <p:cNvPr id="42" name="AutoShape 28"/>
          <p:cNvSpPr>
            <a:spLocks noChangeArrowheads="1"/>
          </p:cNvSpPr>
          <p:nvPr/>
        </p:nvSpPr>
        <p:spPr bwMode="auto">
          <a:xfrm>
            <a:off x="6038091" y="5502396"/>
            <a:ext cx="1893701" cy="971905"/>
          </a:xfrm>
          <a:prstGeom prst="cube">
            <a:avLst>
              <a:gd name="adj" fmla="val 60620"/>
            </a:avLst>
          </a:prstGeom>
          <a:solidFill>
            <a:srgbClr val="BFE8F8"/>
          </a:solidFill>
          <a:ln w="9525">
            <a:noFill/>
            <a:miter lim="800000"/>
            <a:headEnd/>
            <a:tailEnd/>
          </a:ln>
        </p:spPr>
        <p:txBody>
          <a:bodyPr lIns="79177" tIns="39588" rIns="79177" bIns="39588" anchor="ctr"/>
          <a:lstStyle/>
          <a:p>
            <a:pPr algn="ctr"/>
            <a:r>
              <a:rPr lang="zh-CN" altLang="en-US">
                <a:solidFill>
                  <a:schemeClr val="bg2">
                    <a:lumMod val="10000"/>
                  </a:schemeClr>
                </a:solidFill>
              </a:rPr>
              <a:t>组件</a:t>
            </a:r>
            <a:r>
              <a:rPr lang="en-US" altLang="zh-CN">
                <a:solidFill>
                  <a:schemeClr val="bg2">
                    <a:lumMod val="10000"/>
                  </a:schemeClr>
                </a:solidFill>
              </a:rPr>
              <a:t>/</a:t>
            </a:r>
            <a:r>
              <a:rPr lang="zh-CN" altLang="en-US">
                <a:solidFill>
                  <a:schemeClr val="bg2">
                    <a:lumMod val="10000"/>
                  </a:schemeClr>
                </a:solidFill>
              </a:rPr>
              <a:t>技术</a:t>
            </a:r>
            <a:r>
              <a:rPr lang="en-US" altLang="zh-CN">
                <a:solidFill>
                  <a:schemeClr val="bg2">
                    <a:lumMod val="10000"/>
                  </a:schemeClr>
                </a:solidFill>
              </a:rPr>
              <a:t>3</a:t>
            </a:r>
            <a:endParaRPr lang="zh-CN" altLang="en-US">
              <a:solidFill>
                <a:schemeClr val="bg2">
                  <a:lumMod val="10000"/>
                </a:schemeClr>
              </a:solidFill>
            </a:endParaRPr>
          </a:p>
        </p:txBody>
      </p:sp>
      <p:sp>
        <p:nvSpPr>
          <p:cNvPr id="35" name="AutoShape 28"/>
          <p:cNvSpPr>
            <a:spLocks noChangeArrowheads="1"/>
          </p:cNvSpPr>
          <p:nvPr/>
        </p:nvSpPr>
        <p:spPr bwMode="auto">
          <a:xfrm>
            <a:off x="3838954" y="4465698"/>
            <a:ext cx="2871095" cy="971905"/>
          </a:xfrm>
          <a:prstGeom prst="cube">
            <a:avLst>
              <a:gd name="adj" fmla="val 60620"/>
            </a:avLst>
          </a:prstGeom>
          <a:solidFill>
            <a:schemeClr val="accent4">
              <a:lumMod val="60000"/>
              <a:lumOff val="40000"/>
            </a:schemeClr>
          </a:solidFill>
          <a:ln w="9525">
            <a:noFill/>
            <a:miter lim="800000"/>
            <a:headEnd/>
            <a:tailEnd/>
          </a:ln>
        </p:spPr>
        <p:txBody>
          <a:bodyPr lIns="79177" tIns="39588" rIns="79177" bIns="39588" anchor="ctr"/>
          <a:lstStyle/>
          <a:p>
            <a:pPr algn="ctr"/>
            <a:r>
              <a:rPr lang="zh-CN" altLang="en-US">
                <a:solidFill>
                  <a:schemeClr val="bg2">
                    <a:lumMod val="10000"/>
                  </a:schemeClr>
                </a:solidFill>
              </a:rPr>
              <a:t>子系统</a:t>
            </a:r>
            <a:r>
              <a:rPr lang="en-US" altLang="zh-CN">
                <a:solidFill>
                  <a:schemeClr val="bg2">
                    <a:lumMod val="10000"/>
                  </a:schemeClr>
                </a:solidFill>
              </a:rPr>
              <a:t>3</a:t>
            </a:r>
            <a:endParaRPr lang="zh-CN" altLang="en-US">
              <a:solidFill>
                <a:schemeClr val="bg2">
                  <a:lumMod val="10000"/>
                </a:schemeClr>
              </a:solidFill>
            </a:endParaRPr>
          </a:p>
        </p:txBody>
      </p:sp>
      <p:sp>
        <p:nvSpPr>
          <p:cNvPr id="39" name="AutoShape 28"/>
          <p:cNvSpPr>
            <a:spLocks noChangeArrowheads="1"/>
          </p:cNvSpPr>
          <p:nvPr/>
        </p:nvSpPr>
        <p:spPr bwMode="auto">
          <a:xfrm>
            <a:off x="6221352" y="4465698"/>
            <a:ext cx="2321311" cy="971905"/>
          </a:xfrm>
          <a:prstGeom prst="cube">
            <a:avLst>
              <a:gd name="adj" fmla="val 60620"/>
            </a:avLst>
          </a:prstGeom>
          <a:solidFill>
            <a:schemeClr val="accent4">
              <a:lumMod val="60000"/>
              <a:lumOff val="40000"/>
            </a:schemeClr>
          </a:solidFill>
          <a:ln w="9525">
            <a:noFill/>
            <a:miter lim="800000"/>
            <a:headEnd/>
            <a:tailEnd/>
          </a:ln>
        </p:spPr>
        <p:txBody>
          <a:bodyPr lIns="79177" tIns="39588" rIns="79177" bIns="39588" anchor="ctr"/>
          <a:lstStyle/>
          <a:p>
            <a:pPr algn="ctr"/>
            <a:r>
              <a:rPr lang="zh-CN" altLang="en-US">
                <a:solidFill>
                  <a:schemeClr val="bg2">
                    <a:lumMod val="10000"/>
                  </a:schemeClr>
                </a:solidFill>
              </a:rPr>
              <a:t>子系统</a:t>
            </a:r>
            <a:r>
              <a:rPr lang="en-US" altLang="zh-CN">
                <a:solidFill>
                  <a:schemeClr val="bg2">
                    <a:lumMod val="10000"/>
                  </a:schemeClr>
                </a:solidFill>
              </a:rPr>
              <a:t>2</a:t>
            </a:r>
            <a:endParaRPr lang="zh-CN" altLang="en-US">
              <a:solidFill>
                <a:schemeClr val="bg2">
                  <a:lumMod val="10000"/>
                </a:schemeClr>
              </a:solidFill>
            </a:endParaRPr>
          </a:p>
        </p:txBody>
      </p:sp>
      <p:sp>
        <p:nvSpPr>
          <p:cNvPr id="44034"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p>
            <a:fld id="{F6037A96-556A-4318-BBB8-13265389AB2C}" type="slidenum">
              <a:rPr lang="en-US" altLang="zh-CN">
                <a:latin typeface="黑体" pitchFamily="49" charset="-122"/>
                <a:ea typeface="黑体" pitchFamily="49" charset="-122"/>
              </a:rPr>
              <a:pPr/>
              <a:t>121</a:t>
            </a:fld>
            <a:endParaRPr lang="en-US" altLang="zh-CN">
              <a:latin typeface="黑体" pitchFamily="49" charset="-122"/>
              <a:ea typeface="黑体" pitchFamily="49" charset="-122"/>
            </a:endParaRPr>
          </a:p>
        </p:txBody>
      </p:sp>
      <p:sp>
        <p:nvSpPr>
          <p:cNvPr id="44035" name="Rectangle 2"/>
          <p:cNvSpPr>
            <a:spLocks noGrp="1" noChangeArrowheads="1"/>
          </p:cNvSpPr>
          <p:nvPr>
            <p:ph type="title" idx="4294967295"/>
          </p:nvPr>
        </p:nvSpPr>
        <p:spPr bwMode="auto">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理解平台</a:t>
            </a:r>
          </a:p>
        </p:txBody>
      </p:sp>
      <p:sp>
        <p:nvSpPr>
          <p:cNvPr id="44036" name="Oval 3"/>
          <p:cNvSpPr>
            <a:spLocks noChangeArrowheads="1"/>
          </p:cNvSpPr>
          <p:nvPr/>
        </p:nvSpPr>
        <p:spPr bwMode="auto">
          <a:xfrm>
            <a:off x="6952043" y="2348957"/>
            <a:ext cx="1134866" cy="430113"/>
          </a:xfrm>
          <a:prstGeom prst="ellipse">
            <a:avLst/>
          </a:prstGeom>
          <a:solidFill>
            <a:schemeClr val="bg1"/>
          </a:solidFill>
          <a:ln w="9525">
            <a:solidFill>
              <a:srgbClr val="000000"/>
            </a:solidFill>
            <a:round/>
            <a:headEnd/>
            <a:tailEnd/>
          </a:ln>
        </p:spPr>
        <p:txBody>
          <a:bodyPr lIns="91408" tIns="45704" rIns="91408" bIns="45704"/>
          <a:lstStyle/>
          <a:p>
            <a:pPr algn="just"/>
            <a:r>
              <a:rPr kumimoji="1" lang="zh-CN" altLang="en-US" sz="1600" b="1" dirty="0">
                <a:latin typeface="宋体" pitchFamily="2" charset="-122"/>
              </a:rPr>
              <a:t>产品</a:t>
            </a:r>
            <a:r>
              <a:rPr kumimoji="1" lang="en-US" altLang="zh-CN" sz="1600" b="1" dirty="0">
                <a:latin typeface="宋体" pitchFamily="2" charset="-122"/>
              </a:rPr>
              <a:t>1c</a:t>
            </a:r>
          </a:p>
        </p:txBody>
      </p:sp>
      <p:sp>
        <p:nvSpPr>
          <p:cNvPr id="44042" name="Line 12"/>
          <p:cNvSpPr>
            <a:spLocks noChangeShapeType="1"/>
          </p:cNvSpPr>
          <p:nvPr/>
        </p:nvSpPr>
        <p:spPr bwMode="auto">
          <a:xfrm flipV="1">
            <a:off x="3025250" y="4012143"/>
            <a:ext cx="5698136" cy="12697"/>
          </a:xfrm>
          <a:prstGeom prst="line">
            <a:avLst/>
          </a:prstGeom>
          <a:noFill/>
          <a:ln w="19050">
            <a:solidFill>
              <a:srgbClr val="000000"/>
            </a:solidFill>
            <a:prstDash val="lgDash"/>
            <a:round/>
            <a:headEnd/>
            <a:tailEnd/>
          </a:ln>
        </p:spPr>
        <p:txBody>
          <a:bodyPr lIns="91408" tIns="45704" rIns="91408" bIns="45704"/>
          <a:lstStyle/>
          <a:p>
            <a:endParaRPr lang="zh-CN" altLang="en-US"/>
          </a:p>
        </p:txBody>
      </p:sp>
      <p:sp>
        <p:nvSpPr>
          <p:cNvPr id="44043" name="Line 13"/>
          <p:cNvSpPr>
            <a:spLocks noChangeShapeType="1"/>
          </p:cNvSpPr>
          <p:nvPr/>
        </p:nvSpPr>
        <p:spPr bwMode="auto">
          <a:xfrm>
            <a:off x="3096676" y="3352024"/>
            <a:ext cx="5626710" cy="0"/>
          </a:xfrm>
          <a:prstGeom prst="line">
            <a:avLst/>
          </a:prstGeom>
          <a:noFill/>
          <a:ln w="19050">
            <a:solidFill>
              <a:srgbClr val="000000"/>
            </a:solidFill>
            <a:prstDash val="lgDash"/>
            <a:round/>
            <a:headEnd/>
            <a:tailEnd/>
          </a:ln>
        </p:spPr>
        <p:txBody>
          <a:bodyPr lIns="91408" tIns="45704" rIns="91408" bIns="45704"/>
          <a:lstStyle/>
          <a:p>
            <a:endParaRPr lang="zh-CN" altLang="en-US"/>
          </a:p>
        </p:txBody>
      </p:sp>
      <p:sp>
        <p:nvSpPr>
          <p:cNvPr id="44044" name="Line 14"/>
          <p:cNvSpPr>
            <a:spLocks noChangeShapeType="1"/>
          </p:cNvSpPr>
          <p:nvPr/>
        </p:nvSpPr>
        <p:spPr bwMode="auto">
          <a:xfrm flipV="1">
            <a:off x="3096676" y="2348957"/>
            <a:ext cx="5626710" cy="12697"/>
          </a:xfrm>
          <a:prstGeom prst="line">
            <a:avLst/>
          </a:prstGeom>
          <a:noFill/>
          <a:ln w="19050">
            <a:solidFill>
              <a:srgbClr val="000000"/>
            </a:solidFill>
            <a:prstDash val="lgDash"/>
            <a:round/>
            <a:headEnd/>
            <a:tailEnd/>
          </a:ln>
        </p:spPr>
        <p:txBody>
          <a:bodyPr lIns="91408" tIns="45704" rIns="91408" bIns="45704"/>
          <a:lstStyle/>
          <a:p>
            <a:endParaRPr lang="zh-CN" altLang="en-US"/>
          </a:p>
        </p:txBody>
      </p:sp>
      <p:sp>
        <p:nvSpPr>
          <p:cNvPr id="44045" name="Oval 15"/>
          <p:cNvSpPr>
            <a:spLocks noChangeArrowheads="1"/>
          </p:cNvSpPr>
          <p:nvPr/>
        </p:nvSpPr>
        <p:spPr bwMode="auto">
          <a:xfrm>
            <a:off x="3975998" y="2594962"/>
            <a:ext cx="1134865" cy="428526"/>
          </a:xfrm>
          <a:prstGeom prst="ellipse">
            <a:avLst/>
          </a:prstGeom>
          <a:solidFill>
            <a:schemeClr val="bg1"/>
          </a:solidFill>
          <a:ln w="9525">
            <a:solidFill>
              <a:srgbClr val="000000"/>
            </a:solidFill>
            <a:round/>
            <a:headEnd/>
            <a:tailEnd/>
          </a:ln>
        </p:spPr>
        <p:txBody>
          <a:bodyPr lIns="91408" tIns="45704" rIns="91408" bIns="45704"/>
          <a:lstStyle/>
          <a:p>
            <a:pPr algn="just"/>
            <a:r>
              <a:rPr kumimoji="1" lang="zh-CN" altLang="en-US" sz="1600" b="1" dirty="0">
                <a:latin typeface="宋体" pitchFamily="2" charset="-122"/>
              </a:rPr>
              <a:t>产品</a:t>
            </a:r>
            <a:r>
              <a:rPr kumimoji="1" lang="en-US" altLang="zh-CN" sz="1600" b="1" dirty="0">
                <a:latin typeface="宋体" pitchFamily="2" charset="-122"/>
              </a:rPr>
              <a:t>1</a:t>
            </a:r>
          </a:p>
        </p:txBody>
      </p:sp>
      <p:sp>
        <p:nvSpPr>
          <p:cNvPr id="44047" name="Oval 17"/>
          <p:cNvSpPr>
            <a:spLocks noChangeArrowheads="1"/>
          </p:cNvSpPr>
          <p:nvPr/>
        </p:nvSpPr>
        <p:spPr bwMode="auto">
          <a:xfrm>
            <a:off x="4896588" y="1858532"/>
            <a:ext cx="1134865" cy="430113"/>
          </a:xfrm>
          <a:prstGeom prst="ellipse">
            <a:avLst/>
          </a:prstGeom>
          <a:solidFill>
            <a:schemeClr val="bg1"/>
          </a:solidFill>
          <a:ln w="9525">
            <a:solidFill>
              <a:srgbClr val="000000"/>
            </a:solidFill>
            <a:round/>
            <a:headEnd/>
            <a:tailEnd/>
          </a:ln>
        </p:spPr>
        <p:txBody>
          <a:bodyPr lIns="91408" tIns="45704" rIns="91408" bIns="45704"/>
          <a:lstStyle/>
          <a:p>
            <a:pPr algn="just"/>
            <a:r>
              <a:rPr kumimoji="1" lang="zh-CN" altLang="en-US" sz="1600" b="1" dirty="0">
                <a:latin typeface="宋体" pitchFamily="2" charset="-122"/>
              </a:rPr>
              <a:t>产品</a:t>
            </a:r>
            <a:r>
              <a:rPr kumimoji="1" lang="en-US" altLang="zh-CN" sz="1600" b="1" dirty="0">
                <a:latin typeface="宋体" pitchFamily="2" charset="-122"/>
              </a:rPr>
              <a:t>3</a:t>
            </a:r>
          </a:p>
        </p:txBody>
      </p:sp>
      <p:sp>
        <p:nvSpPr>
          <p:cNvPr id="44049" name="Oval 19"/>
          <p:cNvSpPr>
            <a:spLocks noChangeArrowheads="1"/>
          </p:cNvSpPr>
          <p:nvPr/>
        </p:nvSpPr>
        <p:spPr bwMode="auto">
          <a:xfrm>
            <a:off x="6572697" y="2574330"/>
            <a:ext cx="1136452" cy="430113"/>
          </a:xfrm>
          <a:prstGeom prst="ellipse">
            <a:avLst/>
          </a:prstGeom>
          <a:solidFill>
            <a:schemeClr val="bg1"/>
          </a:solidFill>
          <a:ln w="9525">
            <a:solidFill>
              <a:srgbClr val="000000"/>
            </a:solidFill>
            <a:round/>
            <a:headEnd/>
            <a:tailEnd/>
          </a:ln>
        </p:spPr>
        <p:txBody>
          <a:bodyPr lIns="91408" tIns="45704" rIns="91408" bIns="45704"/>
          <a:lstStyle/>
          <a:p>
            <a:pPr algn="just"/>
            <a:r>
              <a:rPr kumimoji="1" lang="zh-CN" altLang="en-US" sz="1600" b="1" dirty="0">
                <a:latin typeface="宋体" pitchFamily="2" charset="-122"/>
              </a:rPr>
              <a:t>产品</a:t>
            </a:r>
            <a:r>
              <a:rPr kumimoji="1" lang="en-US" altLang="zh-CN" sz="1600" b="1" dirty="0">
                <a:latin typeface="宋体" pitchFamily="2" charset="-122"/>
              </a:rPr>
              <a:t>1b</a:t>
            </a:r>
          </a:p>
        </p:txBody>
      </p:sp>
      <p:sp>
        <p:nvSpPr>
          <p:cNvPr id="44051" name="Oval 21"/>
          <p:cNvSpPr>
            <a:spLocks noChangeArrowheads="1"/>
          </p:cNvSpPr>
          <p:nvPr/>
        </p:nvSpPr>
        <p:spPr bwMode="auto">
          <a:xfrm>
            <a:off x="6288583" y="2861600"/>
            <a:ext cx="1136452" cy="430113"/>
          </a:xfrm>
          <a:prstGeom prst="ellipse">
            <a:avLst/>
          </a:prstGeom>
          <a:solidFill>
            <a:schemeClr val="bg1"/>
          </a:solidFill>
          <a:ln w="9525">
            <a:solidFill>
              <a:srgbClr val="000000"/>
            </a:solidFill>
            <a:round/>
            <a:headEnd/>
            <a:tailEnd/>
          </a:ln>
        </p:spPr>
        <p:txBody>
          <a:bodyPr lIns="91408" tIns="45704" rIns="91408" bIns="45704"/>
          <a:lstStyle/>
          <a:p>
            <a:pPr algn="just"/>
            <a:r>
              <a:rPr kumimoji="1" lang="zh-CN" altLang="en-US" sz="1600" b="1" dirty="0">
                <a:latin typeface="宋体" pitchFamily="2" charset="-122"/>
              </a:rPr>
              <a:t>产品</a:t>
            </a:r>
            <a:r>
              <a:rPr kumimoji="1" lang="en-US" altLang="zh-CN" sz="1600" b="1" dirty="0">
                <a:latin typeface="宋体" pitchFamily="2" charset="-122"/>
              </a:rPr>
              <a:t>1a</a:t>
            </a:r>
          </a:p>
        </p:txBody>
      </p:sp>
      <p:sp>
        <p:nvSpPr>
          <p:cNvPr id="44053" name="Oval 23"/>
          <p:cNvSpPr>
            <a:spLocks noChangeArrowheads="1"/>
          </p:cNvSpPr>
          <p:nvPr/>
        </p:nvSpPr>
        <p:spPr bwMode="auto">
          <a:xfrm>
            <a:off x="5639409" y="3436142"/>
            <a:ext cx="1136452" cy="430113"/>
          </a:xfrm>
          <a:prstGeom prst="ellipse">
            <a:avLst/>
          </a:prstGeom>
          <a:solidFill>
            <a:schemeClr val="bg1"/>
          </a:solidFill>
          <a:ln w="9525">
            <a:solidFill>
              <a:srgbClr val="000000"/>
            </a:solidFill>
            <a:round/>
            <a:headEnd/>
            <a:tailEnd/>
          </a:ln>
        </p:spPr>
        <p:txBody>
          <a:bodyPr lIns="91408" tIns="45704" rIns="91408" bIns="45704"/>
          <a:lstStyle/>
          <a:p>
            <a:pPr algn="just"/>
            <a:r>
              <a:rPr kumimoji="1" lang="zh-CN" altLang="en-US" sz="1600" b="1" dirty="0">
                <a:latin typeface="宋体" pitchFamily="2" charset="-122"/>
              </a:rPr>
              <a:t>产品</a:t>
            </a:r>
            <a:r>
              <a:rPr kumimoji="1" lang="en-US" altLang="zh-CN" sz="1600" b="1" dirty="0">
                <a:latin typeface="宋体" pitchFamily="2" charset="-122"/>
              </a:rPr>
              <a:t>2</a:t>
            </a:r>
          </a:p>
        </p:txBody>
      </p:sp>
      <p:sp>
        <p:nvSpPr>
          <p:cNvPr id="44055" name="Rectangle 25"/>
          <p:cNvSpPr>
            <a:spLocks noChangeArrowheads="1"/>
          </p:cNvSpPr>
          <p:nvPr/>
        </p:nvSpPr>
        <p:spPr bwMode="auto">
          <a:xfrm>
            <a:off x="2987157" y="2818748"/>
            <a:ext cx="1152325" cy="417416"/>
          </a:xfrm>
          <a:prstGeom prst="rect">
            <a:avLst/>
          </a:prstGeom>
          <a:noFill/>
          <a:ln w="9525">
            <a:noFill/>
            <a:miter lim="800000"/>
            <a:headEnd/>
            <a:tailEnd/>
          </a:ln>
        </p:spPr>
        <p:txBody>
          <a:bodyPr lIns="91408" tIns="45704" rIns="91408" bIns="45704"/>
          <a:lstStyle/>
          <a:p>
            <a:pPr algn="ctr"/>
            <a:r>
              <a:rPr kumimoji="1" lang="zh-CN" altLang="en-US" sz="1600" b="1" dirty="0">
                <a:latin typeface="宋体" pitchFamily="2" charset="-122"/>
              </a:rPr>
              <a:t>细分市场</a:t>
            </a:r>
            <a:r>
              <a:rPr kumimoji="1" lang="en-US" altLang="zh-CN" sz="1600" b="1" dirty="0">
                <a:latin typeface="宋体" pitchFamily="2" charset="-122"/>
              </a:rPr>
              <a:t>2</a:t>
            </a:r>
          </a:p>
        </p:txBody>
      </p:sp>
      <p:sp>
        <p:nvSpPr>
          <p:cNvPr id="44056" name="Rectangle 26"/>
          <p:cNvSpPr>
            <a:spLocks noChangeArrowheads="1"/>
          </p:cNvSpPr>
          <p:nvPr/>
        </p:nvSpPr>
        <p:spPr bwMode="auto">
          <a:xfrm>
            <a:off x="2915732" y="3621837"/>
            <a:ext cx="1266605" cy="417416"/>
          </a:xfrm>
          <a:prstGeom prst="rect">
            <a:avLst/>
          </a:prstGeom>
          <a:noFill/>
          <a:ln w="9525">
            <a:noFill/>
            <a:miter lim="800000"/>
            <a:headEnd/>
            <a:tailEnd/>
          </a:ln>
        </p:spPr>
        <p:txBody>
          <a:bodyPr lIns="91408" tIns="45704" rIns="91408" bIns="45704"/>
          <a:lstStyle/>
          <a:p>
            <a:pPr algn="ctr"/>
            <a:r>
              <a:rPr kumimoji="1" lang="zh-CN" altLang="en-US" sz="1600" b="1" dirty="0">
                <a:latin typeface="宋体" pitchFamily="2" charset="-122"/>
              </a:rPr>
              <a:t>细分市场</a:t>
            </a:r>
            <a:r>
              <a:rPr kumimoji="1" lang="en-US" altLang="zh-CN" sz="1600" b="1" dirty="0">
                <a:latin typeface="宋体" pitchFamily="2" charset="-122"/>
              </a:rPr>
              <a:t>1</a:t>
            </a:r>
          </a:p>
        </p:txBody>
      </p:sp>
      <p:sp>
        <p:nvSpPr>
          <p:cNvPr id="44057" name="Rectangle 27"/>
          <p:cNvSpPr>
            <a:spLocks noChangeArrowheads="1"/>
          </p:cNvSpPr>
          <p:nvPr/>
        </p:nvSpPr>
        <p:spPr bwMode="auto">
          <a:xfrm>
            <a:off x="2944303" y="1980743"/>
            <a:ext cx="1195179" cy="417416"/>
          </a:xfrm>
          <a:prstGeom prst="rect">
            <a:avLst/>
          </a:prstGeom>
          <a:noFill/>
          <a:ln w="9525">
            <a:noFill/>
            <a:miter lim="800000"/>
            <a:headEnd/>
            <a:tailEnd/>
          </a:ln>
        </p:spPr>
        <p:txBody>
          <a:bodyPr lIns="91408" tIns="45704" rIns="91408" bIns="45704"/>
          <a:lstStyle/>
          <a:p>
            <a:pPr algn="ctr"/>
            <a:r>
              <a:rPr kumimoji="1" lang="zh-CN" altLang="en-US" sz="1600" b="1" dirty="0">
                <a:latin typeface="宋体" pitchFamily="2" charset="-122"/>
              </a:rPr>
              <a:t>细分市场</a:t>
            </a:r>
            <a:r>
              <a:rPr kumimoji="1" lang="en-US" altLang="zh-CN" sz="1600" b="1" dirty="0">
                <a:latin typeface="宋体" pitchFamily="2" charset="-122"/>
              </a:rPr>
              <a:t>3</a:t>
            </a:r>
          </a:p>
        </p:txBody>
      </p:sp>
      <p:sp>
        <p:nvSpPr>
          <p:cNvPr id="44058" name="AutoShape 28"/>
          <p:cNvSpPr>
            <a:spLocks noChangeArrowheads="1"/>
          </p:cNvSpPr>
          <p:nvPr/>
        </p:nvSpPr>
        <p:spPr bwMode="auto">
          <a:xfrm>
            <a:off x="4816349" y="1226016"/>
            <a:ext cx="1954788" cy="254884"/>
          </a:xfrm>
          <a:prstGeom prst="rect">
            <a:avLst/>
          </a:prstGeom>
          <a:noFill/>
          <a:ln w="9525">
            <a:noFill/>
            <a:miter lim="800000"/>
            <a:headEnd/>
            <a:tailEnd/>
          </a:ln>
        </p:spPr>
        <p:txBody>
          <a:bodyPr lIns="91408" tIns="45704" rIns="91408" bIns="45704"/>
          <a:lstStyle/>
          <a:p>
            <a:pPr algn="ctr"/>
            <a:r>
              <a:rPr kumimoji="1" lang="zh-CN" altLang="en-US" sz="1400" b="1" dirty="0">
                <a:latin typeface="黑体" pitchFamily="49" charset="-122"/>
                <a:ea typeface="黑体" pitchFamily="49" charset="-122"/>
              </a:rPr>
              <a:t>时间轴</a:t>
            </a:r>
          </a:p>
        </p:txBody>
      </p:sp>
      <p:sp>
        <p:nvSpPr>
          <p:cNvPr id="44059" name="Rectangle 29"/>
          <p:cNvSpPr>
            <a:spLocks noChangeArrowheads="1"/>
          </p:cNvSpPr>
          <p:nvPr/>
        </p:nvSpPr>
        <p:spPr bwMode="auto">
          <a:xfrm>
            <a:off x="234814" y="1549984"/>
            <a:ext cx="2443485" cy="4146793"/>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157770" defTabSz="801472" eaLnBrk="0" hangingPunct="0">
              <a:lnSpc>
                <a:spcPct val="150000"/>
              </a:lnSpc>
              <a:defRPr/>
            </a:pPr>
            <a:r>
              <a:rPr lang="zh-CN" altLang="en-US" sz="2100" kern="0" dirty="0">
                <a:solidFill>
                  <a:prstClr val="black"/>
                </a:solidFill>
                <a:latin typeface="黑体" pitchFamily="49" charset="-122"/>
                <a:ea typeface="黑体" pitchFamily="49" charset="-122"/>
              </a:rPr>
              <a:t>产品平台是整个系列产品所采用的共同要素的集合，包括共用的</a:t>
            </a:r>
            <a:endParaRPr lang="en-US" altLang="zh-CN" sz="2100" kern="0" dirty="0">
              <a:solidFill>
                <a:prstClr val="black"/>
              </a:solidFill>
              <a:latin typeface="黑体" pitchFamily="49" charset="-122"/>
              <a:ea typeface="黑体" pitchFamily="49" charset="-122"/>
            </a:endParaRPr>
          </a:p>
          <a:p>
            <a:pPr marL="157770" defTabSz="801472" eaLnBrk="0" hangingPunct="0">
              <a:lnSpc>
                <a:spcPct val="150000"/>
              </a:lnSpc>
              <a:buFont typeface="Wingdings" pitchFamily="2" charset="2"/>
              <a:buChar char="l"/>
              <a:defRPr/>
            </a:pPr>
            <a:r>
              <a:rPr lang="zh-CN" altLang="en-US" sz="2100" kern="0" dirty="0">
                <a:solidFill>
                  <a:srgbClr val="C00000"/>
                </a:solidFill>
                <a:latin typeface="黑体" pitchFamily="49" charset="-122"/>
                <a:ea typeface="黑体" pitchFamily="49" charset="-122"/>
              </a:rPr>
              <a:t>系统架构</a:t>
            </a:r>
            <a:endParaRPr lang="en-US" altLang="zh-CN" sz="2100" kern="0" dirty="0">
              <a:solidFill>
                <a:srgbClr val="C00000"/>
              </a:solidFill>
              <a:latin typeface="黑体" pitchFamily="49" charset="-122"/>
              <a:ea typeface="黑体" pitchFamily="49" charset="-122"/>
            </a:endParaRPr>
          </a:p>
          <a:p>
            <a:pPr marL="157770" defTabSz="801472" eaLnBrk="0" hangingPunct="0">
              <a:lnSpc>
                <a:spcPct val="150000"/>
              </a:lnSpc>
              <a:buFont typeface="Wingdings" pitchFamily="2" charset="2"/>
              <a:buChar char="l"/>
              <a:defRPr/>
            </a:pPr>
            <a:r>
              <a:rPr lang="zh-CN" altLang="en-US" sz="2100" kern="0" dirty="0">
                <a:solidFill>
                  <a:srgbClr val="C00000"/>
                </a:solidFill>
                <a:latin typeface="黑体" pitchFamily="49" charset="-122"/>
                <a:ea typeface="黑体" pitchFamily="49" charset="-122"/>
              </a:rPr>
              <a:t>子系统</a:t>
            </a:r>
            <a:endParaRPr lang="en-US" altLang="zh-CN" sz="2100" kern="0" dirty="0">
              <a:solidFill>
                <a:srgbClr val="C00000"/>
              </a:solidFill>
              <a:latin typeface="黑体" pitchFamily="49" charset="-122"/>
              <a:ea typeface="黑体" pitchFamily="49" charset="-122"/>
            </a:endParaRPr>
          </a:p>
          <a:p>
            <a:pPr marL="157770" defTabSz="801472" eaLnBrk="0" hangingPunct="0">
              <a:lnSpc>
                <a:spcPct val="150000"/>
              </a:lnSpc>
              <a:buFont typeface="Wingdings" pitchFamily="2" charset="2"/>
              <a:buChar char="l"/>
              <a:defRPr/>
            </a:pPr>
            <a:r>
              <a:rPr lang="zh-CN" altLang="en-US" sz="2100" kern="0" dirty="0">
                <a:solidFill>
                  <a:srgbClr val="C00000"/>
                </a:solidFill>
                <a:latin typeface="黑体" pitchFamily="49" charset="-122"/>
                <a:ea typeface="黑体" pitchFamily="49" charset="-122"/>
              </a:rPr>
              <a:t>模块</a:t>
            </a:r>
            <a:r>
              <a:rPr lang="en-US" altLang="zh-CN" sz="2100" kern="0" dirty="0">
                <a:solidFill>
                  <a:srgbClr val="C00000"/>
                </a:solidFill>
                <a:latin typeface="黑体" pitchFamily="49" charset="-122"/>
                <a:ea typeface="黑体" pitchFamily="49" charset="-122"/>
              </a:rPr>
              <a:t>/</a:t>
            </a:r>
            <a:r>
              <a:rPr lang="zh-CN" altLang="en-US" sz="2100" kern="0" dirty="0">
                <a:solidFill>
                  <a:srgbClr val="C00000"/>
                </a:solidFill>
                <a:latin typeface="黑体" pitchFamily="49" charset="-122"/>
                <a:ea typeface="黑体" pitchFamily="49" charset="-122"/>
              </a:rPr>
              <a:t>组件</a:t>
            </a:r>
            <a:endParaRPr lang="en-US" altLang="zh-CN" sz="2100" kern="0" dirty="0">
              <a:solidFill>
                <a:srgbClr val="C00000"/>
              </a:solidFill>
              <a:latin typeface="黑体" pitchFamily="49" charset="-122"/>
              <a:ea typeface="黑体" pitchFamily="49" charset="-122"/>
            </a:endParaRPr>
          </a:p>
          <a:p>
            <a:pPr marL="157770" defTabSz="801472" eaLnBrk="0" hangingPunct="0">
              <a:lnSpc>
                <a:spcPct val="150000"/>
              </a:lnSpc>
              <a:buFont typeface="Wingdings" pitchFamily="2" charset="2"/>
              <a:buChar char="l"/>
              <a:defRPr/>
            </a:pPr>
            <a:r>
              <a:rPr lang="zh-CN" altLang="en-US" sz="2100" kern="0" dirty="0">
                <a:solidFill>
                  <a:srgbClr val="C00000"/>
                </a:solidFill>
                <a:latin typeface="黑体" pitchFamily="49" charset="-122"/>
                <a:ea typeface="黑体" pitchFamily="49" charset="-122"/>
              </a:rPr>
              <a:t>关键技术</a:t>
            </a:r>
          </a:p>
        </p:txBody>
      </p:sp>
      <p:sp>
        <p:nvSpPr>
          <p:cNvPr id="44060" name="Rectangle 30"/>
          <p:cNvSpPr>
            <a:spLocks noChangeArrowheads="1"/>
          </p:cNvSpPr>
          <p:nvPr/>
        </p:nvSpPr>
        <p:spPr bwMode="auto">
          <a:xfrm>
            <a:off x="5732819" y="5626021"/>
            <a:ext cx="1266605" cy="417416"/>
          </a:xfrm>
          <a:prstGeom prst="rect">
            <a:avLst/>
          </a:prstGeom>
          <a:noFill/>
          <a:ln w="9525">
            <a:noFill/>
            <a:miter lim="800000"/>
            <a:headEnd/>
            <a:tailEnd/>
          </a:ln>
        </p:spPr>
        <p:txBody>
          <a:bodyPr lIns="91408" tIns="45704" rIns="91408" bIns="45704"/>
          <a:lstStyle/>
          <a:p>
            <a:pPr algn="ctr"/>
            <a:r>
              <a:rPr kumimoji="1" lang="zh-CN" altLang="en-US" sz="1600" b="1" dirty="0">
                <a:latin typeface="宋体" pitchFamily="2" charset="-122"/>
              </a:rPr>
              <a:t>产品平台</a:t>
            </a:r>
          </a:p>
        </p:txBody>
      </p:sp>
      <p:sp>
        <p:nvSpPr>
          <p:cNvPr id="32" name="AutoShape 28"/>
          <p:cNvSpPr>
            <a:spLocks noChangeArrowheads="1"/>
          </p:cNvSpPr>
          <p:nvPr/>
        </p:nvSpPr>
        <p:spPr bwMode="auto">
          <a:xfrm>
            <a:off x="3228083" y="5113634"/>
            <a:ext cx="2871095" cy="971905"/>
          </a:xfrm>
          <a:prstGeom prst="cube">
            <a:avLst>
              <a:gd name="adj" fmla="val 60620"/>
            </a:avLst>
          </a:prstGeom>
          <a:solidFill>
            <a:schemeClr val="accent4">
              <a:lumMod val="60000"/>
              <a:lumOff val="40000"/>
            </a:schemeClr>
          </a:solidFill>
          <a:ln w="9525">
            <a:noFill/>
            <a:miter lim="800000"/>
            <a:headEnd/>
            <a:tailEnd/>
          </a:ln>
        </p:spPr>
        <p:txBody>
          <a:bodyPr lIns="79177" tIns="39588" rIns="79177" bIns="39588" anchor="ctr"/>
          <a:lstStyle/>
          <a:p>
            <a:pPr algn="ctr"/>
            <a:r>
              <a:rPr lang="zh-CN" altLang="en-US">
                <a:solidFill>
                  <a:schemeClr val="bg2">
                    <a:lumMod val="10000"/>
                  </a:schemeClr>
                </a:solidFill>
              </a:rPr>
              <a:t>子系统</a:t>
            </a:r>
            <a:r>
              <a:rPr lang="en-US" altLang="zh-CN">
                <a:solidFill>
                  <a:schemeClr val="bg2">
                    <a:lumMod val="10000"/>
                  </a:schemeClr>
                </a:solidFill>
              </a:rPr>
              <a:t>1</a:t>
            </a:r>
            <a:endParaRPr lang="zh-CN" altLang="en-US">
              <a:solidFill>
                <a:schemeClr val="bg2">
                  <a:lumMod val="10000"/>
                </a:schemeClr>
              </a:solidFill>
            </a:endParaRPr>
          </a:p>
        </p:txBody>
      </p:sp>
      <p:sp>
        <p:nvSpPr>
          <p:cNvPr id="33" name="AutoShape 28"/>
          <p:cNvSpPr>
            <a:spLocks noChangeArrowheads="1"/>
          </p:cNvSpPr>
          <p:nvPr/>
        </p:nvSpPr>
        <p:spPr bwMode="auto">
          <a:xfrm>
            <a:off x="5610481" y="5113634"/>
            <a:ext cx="2321311" cy="971905"/>
          </a:xfrm>
          <a:prstGeom prst="cube">
            <a:avLst>
              <a:gd name="adj" fmla="val 60620"/>
            </a:avLst>
          </a:prstGeom>
          <a:solidFill>
            <a:schemeClr val="accent4">
              <a:lumMod val="60000"/>
              <a:lumOff val="40000"/>
            </a:schemeClr>
          </a:solidFill>
          <a:ln w="9525">
            <a:noFill/>
            <a:miter lim="800000"/>
            <a:headEnd/>
            <a:tailEnd/>
          </a:ln>
        </p:spPr>
        <p:txBody>
          <a:bodyPr lIns="79177" tIns="39588" rIns="79177" bIns="39588" anchor="ctr"/>
          <a:lstStyle/>
          <a:p>
            <a:pPr algn="ctr"/>
            <a:r>
              <a:rPr lang="zh-CN" altLang="en-US">
                <a:solidFill>
                  <a:schemeClr val="bg2">
                    <a:lumMod val="10000"/>
                  </a:schemeClr>
                </a:solidFill>
              </a:rPr>
              <a:t>子系统</a:t>
            </a:r>
            <a:r>
              <a:rPr lang="en-US" altLang="zh-CN">
                <a:solidFill>
                  <a:schemeClr val="bg2">
                    <a:lumMod val="10000"/>
                  </a:schemeClr>
                </a:solidFill>
              </a:rPr>
              <a:t>2</a:t>
            </a:r>
            <a:endParaRPr lang="zh-CN" altLang="en-US">
              <a:solidFill>
                <a:schemeClr val="bg2">
                  <a:lumMod val="10000"/>
                </a:schemeClr>
              </a:solidFill>
            </a:endParaRPr>
          </a:p>
        </p:txBody>
      </p:sp>
      <p:sp>
        <p:nvSpPr>
          <p:cNvPr id="47" name="上箭头 46"/>
          <p:cNvSpPr/>
          <p:nvPr/>
        </p:nvSpPr>
        <p:spPr>
          <a:xfrm>
            <a:off x="5671568" y="4141730"/>
            <a:ext cx="671958" cy="583143"/>
          </a:xfrm>
          <a:prstGeom prst="up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cxnSp>
        <p:nvCxnSpPr>
          <p:cNvPr id="49" name="直接箭头连接符 48"/>
          <p:cNvCxnSpPr/>
          <p:nvPr/>
        </p:nvCxnSpPr>
        <p:spPr>
          <a:xfrm>
            <a:off x="3105909" y="1679571"/>
            <a:ext cx="5558928" cy="14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p>
            <a:fld id="{F6037A96-556A-4318-BBB8-13265389AB2C}" type="slidenum">
              <a:rPr lang="en-US" altLang="zh-CN">
                <a:latin typeface="黑体" pitchFamily="49" charset="-122"/>
                <a:ea typeface="黑体" pitchFamily="49" charset="-122"/>
              </a:rPr>
              <a:pPr/>
              <a:t>122</a:t>
            </a:fld>
            <a:endParaRPr lang="en-US" altLang="zh-CN">
              <a:latin typeface="黑体" pitchFamily="49" charset="-122"/>
              <a:ea typeface="黑体" pitchFamily="49" charset="-122"/>
            </a:endParaRPr>
          </a:p>
        </p:txBody>
      </p:sp>
      <p:sp>
        <p:nvSpPr>
          <p:cNvPr id="44035" name="Rectangle 2"/>
          <p:cNvSpPr>
            <a:spLocks noGrp="1" noChangeArrowheads="1"/>
          </p:cNvSpPr>
          <p:nvPr>
            <p:ph type="title" idx="4294967295"/>
          </p:nvPr>
        </p:nvSpPr>
        <p:spPr bwMode="auto">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案例分析、分组研讨</a:t>
            </a:r>
          </a:p>
        </p:txBody>
      </p:sp>
      <p:sp>
        <p:nvSpPr>
          <p:cNvPr id="29" name="矩形 28"/>
          <p:cNvSpPr/>
          <p:nvPr/>
        </p:nvSpPr>
        <p:spPr>
          <a:xfrm>
            <a:off x="1028947" y="2133127"/>
            <a:ext cx="6963932" cy="1684635"/>
          </a:xfrm>
          <a:prstGeom prst="rect">
            <a:avLst/>
          </a:prstGeom>
          <a:noFill/>
          <a:ln>
            <a:noFill/>
          </a:ln>
        </p:spPr>
        <p:txBody>
          <a:bodyPr wrap="square" lIns="80147" tIns="40074" rIns="80147" bIns="40074" rtlCol="0" anchor="ctr">
            <a:noAutofit/>
          </a:bodyPr>
          <a:lstStyle/>
          <a:p>
            <a:r>
              <a:rPr lang="en-US" altLang="zh-CN" sz="2100" b="1" dirty="0"/>
              <a:t>【</a:t>
            </a:r>
            <a:r>
              <a:rPr lang="zh-CN" altLang="en-US" sz="2100" b="1" dirty="0"/>
              <a:t>案例</a:t>
            </a:r>
            <a:r>
              <a:rPr lang="en-US" altLang="zh-CN" sz="2100" b="1" dirty="0"/>
              <a:t>9】</a:t>
            </a:r>
            <a:r>
              <a:rPr lang="zh-CN" altLang="en-US" sz="2100" b="1" dirty="0"/>
              <a:t>五十铃卡车产品系列</a:t>
            </a:r>
            <a:endParaRPr lang="en-US" altLang="zh-CN" sz="2100" b="1" dirty="0"/>
          </a:p>
          <a:p>
            <a:endParaRPr lang="en-US" altLang="zh-CN" sz="2100" b="1" dirty="0"/>
          </a:p>
          <a:p>
            <a:endParaRPr lang="en-US" altLang="zh-CN" sz="2100" b="1" dirty="0"/>
          </a:p>
          <a:p>
            <a:r>
              <a:rPr lang="zh-CN" altLang="en-US" sz="2100" b="1" dirty="0"/>
              <a:t>研讨：平台化设计对产品开发能带来什么样的好处？</a:t>
            </a:r>
            <a:endParaRPr lang="en-US" altLang="zh-CN" sz="2100" b="1" dirty="0"/>
          </a:p>
          <a:p>
            <a:endParaRPr lang="zh-CN" altLang="en-US" sz="2100"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灯片编号占位符 5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123</a:t>
            </a:fld>
            <a:endParaRPr lang="zh-CN" altLang="en-US"/>
          </a:p>
        </p:txBody>
      </p:sp>
      <p:sp>
        <p:nvSpPr>
          <p:cNvPr id="59393" name="Rectangle 128"/>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重要指导思想：异步开发</a:t>
            </a:r>
          </a:p>
        </p:txBody>
      </p:sp>
      <p:sp>
        <p:nvSpPr>
          <p:cNvPr id="180" name="Freeform 6"/>
          <p:cNvSpPr>
            <a:spLocks/>
          </p:cNvSpPr>
          <p:nvPr/>
        </p:nvSpPr>
        <p:spPr bwMode="auto">
          <a:xfrm>
            <a:off x="1945254" y="4796869"/>
            <a:ext cx="4201408" cy="899908"/>
          </a:xfrm>
          <a:custGeom>
            <a:avLst/>
            <a:gdLst>
              <a:gd name="T0" fmla="*/ 0 w 5413"/>
              <a:gd name="T1" fmla="*/ 101 h 672"/>
              <a:gd name="T2" fmla="*/ 0 w 5413"/>
              <a:gd name="T3" fmla="*/ 266 h 672"/>
              <a:gd name="T4" fmla="*/ 2208 w 5413"/>
              <a:gd name="T5" fmla="*/ 266 h 672"/>
              <a:gd name="T6" fmla="*/ 2369 w 5413"/>
              <a:gd name="T7" fmla="*/ 328 h 672"/>
              <a:gd name="T8" fmla="*/ 2233 w 5413"/>
              <a:gd name="T9" fmla="*/ 411 h 672"/>
              <a:gd name="T10" fmla="*/ 6 w 5413"/>
              <a:gd name="T11" fmla="*/ 409 h 672"/>
              <a:gd name="T12" fmla="*/ 6 w 5413"/>
              <a:gd name="T13" fmla="*/ 672 h 672"/>
              <a:gd name="T14" fmla="*/ 2247 w 5413"/>
              <a:gd name="T15" fmla="*/ 671 h 672"/>
              <a:gd name="T16" fmla="*/ 2644 w 5413"/>
              <a:gd name="T17" fmla="*/ 472 h 672"/>
              <a:gd name="T18" fmla="*/ 4842 w 5413"/>
              <a:gd name="T19" fmla="*/ 467 h 672"/>
              <a:gd name="T20" fmla="*/ 4842 w 5413"/>
              <a:gd name="T21" fmla="*/ 530 h 672"/>
              <a:gd name="T22" fmla="*/ 5413 w 5413"/>
              <a:gd name="T23" fmla="*/ 340 h 672"/>
              <a:gd name="T24" fmla="*/ 4848 w 5413"/>
              <a:gd name="T25" fmla="*/ 153 h 672"/>
              <a:gd name="T26" fmla="*/ 4848 w 5413"/>
              <a:gd name="T27" fmla="*/ 214 h 672"/>
              <a:gd name="T28" fmla="*/ 2661 w 5413"/>
              <a:gd name="T29" fmla="*/ 221 h 672"/>
              <a:gd name="T30" fmla="*/ 2233 w 5413"/>
              <a:gd name="T31" fmla="*/ 0 h 672"/>
              <a:gd name="T32" fmla="*/ 0 w 5413"/>
              <a:gd name="T33" fmla="*/ 2 h 672"/>
              <a:gd name="T34" fmla="*/ 0 w 5413"/>
              <a:gd name="T35" fmla="*/ 101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13"/>
              <a:gd name="T55" fmla="*/ 0 h 672"/>
              <a:gd name="T56" fmla="*/ 5413 w 5413"/>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13" h="672">
                <a:moveTo>
                  <a:pt x="0" y="101"/>
                </a:moveTo>
                <a:lnTo>
                  <a:pt x="0" y="266"/>
                </a:lnTo>
                <a:lnTo>
                  <a:pt x="2208" y="266"/>
                </a:lnTo>
                <a:lnTo>
                  <a:pt x="2369" y="328"/>
                </a:lnTo>
                <a:lnTo>
                  <a:pt x="2233" y="411"/>
                </a:lnTo>
                <a:lnTo>
                  <a:pt x="6" y="409"/>
                </a:lnTo>
                <a:lnTo>
                  <a:pt x="6" y="672"/>
                </a:lnTo>
                <a:lnTo>
                  <a:pt x="2247" y="671"/>
                </a:lnTo>
                <a:lnTo>
                  <a:pt x="2644" y="472"/>
                </a:lnTo>
                <a:lnTo>
                  <a:pt x="4842" y="467"/>
                </a:lnTo>
                <a:lnTo>
                  <a:pt x="4842" y="530"/>
                </a:lnTo>
                <a:lnTo>
                  <a:pt x="5413" y="340"/>
                </a:lnTo>
                <a:lnTo>
                  <a:pt x="4848" y="153"/>
                </a:lnTo>
                <a:lnTo>
                  <a:pt x="4848" y="214"/>
                </a:lnTo>
                <a:lnTo>
                  <a:pt x="2661" y="221"/>
                </a:lnTo>
                <a:lnTo>
                  <a:pt x="2233" y="0"/>
                </a:lnTo>
                <a:lnTo>
                  <a:pt x="0" y="2"/>
                </a:lnTo>
                <a:lnTo>
                  <a:pt x="0" y="101"/>
                </a:lnTo>
                <a:close/>
              </a:path>
            </a:pathLst>
          </a:custGeom>
          <a:solidFill>
            <a:srgbClr val="FFC000">
              <a:alpha val="34118"/>
            </a:srgbClr>
          </a:solidFill>
          <a:ln w="9525">
            <a:solidFill>
              <a:srgbClr val="FFC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1" name="Freeform 7"/>
          <p:cNvSpPr>
            <a:spLocks/>
          </p:cNvSpPr>
          <p:nvPr/>
        </p:nvSpPr>
        <p:spPr bwMode="auto">
          <a:xfrm>
            <a:off x="2311777" y="3817762"/>
            <a:ext cx="3825385" cy="812086"/>
          </a:xfrm>
          <a:custGeom>
            <a:avLst/>
            <a:gdLst>
              <a:gd name="T0" fmla="*/ 0 w 4930"/>
              <a:gd name="T1" fmla="*/ 146 h 672"/>
              <a:gd name="T2" fmla="*/ 1 w 4930"/>
              <a:gd name="T3" fmla="*/ 259 h 672"/>
              <a:gd name="T4" fmla="*/ 2008 w 4930"/>
              <a:gd name="T5" fmla="*/ 265 h 672"/>
              <a:gd name="T6" fmla="*/ 2158 w 4930"/>
              <a:gd name="T7" fmla="*/ 327 h 672"/>
              <a:gd name="T8" fmla="*/ 2034 w 4930"/>
              <a:gd name="T9" fmla="*/ 410 h 672"/>
              <a:gd name="T10" fmla="*/ 0 w 4930"/>
              <a:gd name="T11" fmla="*/ 414 h 672"/>
              <a:gd name="T12" fmla="*/ 0 w 4930"/>
              <a:gd name="T13" fmla="*/ 672 h 672"/>
              <a:gd name="T14" fmla="*/ 2045 w 4930"/>
              <a:gd name="T15" fmla="*/ 670 h 672"/>
              <a:gd name="T16" fmla="*/ 2415 w 4930"/>
              <a:gd name="T17" fmla="*/ 473 h 672"/>
              <a:gd name="T18" fmla="*/ 4412 w 4930"/>
              <a:gd name="T19" fmla="*/ 466 h 672"/>
              <a:gd name="T20" fmla="*/ 4412 w 4930"/>
              <a:gd name="T21" fmla="*/ 529 h 672"/>
              <a:gd name="T22" fmla="*/ 4930 w 4930"/>
              <a:gd name="T23" fmla="*/ 338 h 672"/>
              <a:gd name="T24" fmla="*/ 4416 w 4930"/>
              <a:gd name="T25" fmla="*/ 151 h 672"/>
              <a:gd name="T26" fmla="*/ 4416 w 4930"/>
              <a:gd name="T27" fmla="*/ 213 h 672"/>
              <a:gd name="T28" fmla="*/ 2421 w 4930"/>
              <a:gd name="T29" fmla="*/ 219 h 672"/>
              <a:gd name="T30" fmla="*/ 2034 w 4930"/>
              <a:gd name="T31" fmla="*/ 0 h 672"/>
              <a:gd name="T32" fmla="*/ 0 w 4930"/>
              <a:gd name="T33" fmla="*/ 8 h 672"/>
              <a:gd name="T34" fmla="*/ 0 w 4930"/>
              <a:gd name="T35" fmla="*/ 146 h 672"/>
              <a:gd name="T36" fmla="*/ 1 w 4930"/>
              <a:gd name="T37" fmla="*/ 259 h 672"/>
              <a:gd name="T38" fmla="*/ 0 w 4930"/>
              <a:gd name="T39" fmla="*/ 146 h 6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30"/>
              <a:gd name="T61" fmla="*/ 0 h 672"/>
              <a:gd name="T62" fmla="*/ 4930 w 4930"/>
              <a:gd name="T63" fmla="*/ 672 h 6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30" h="672">
                <a:moveTo>
                  <a:pt x="0" y="146"/>
                </a:moveTo>
                <a:lnTo>
                  <a:pt x="1" y="259"/>
                </a:lnTo>
                <a:lnTo>
                  <a:pt x="2008" y="265"/>
                </a:lnTo>
                <a:lnTo>
                  <a:pt x="2158" y="327"/>
                </a:lnTo>
                <a:lnTo>
                  <a:pt x="2034" y="410"/>
                </a:lnTo>
                <a:lnTo>
                  <a:pt x="0" y="414"/>
                </a:lnTo>
                <a:lnTo>
                  <a:pt x="0" y="672"/>
                </a:lnTo>
                <a:lnTo>
                  <a:pt x="2045" y="670"/>
                </a:lnTo>
                <a:lnTo>
                  <a:pt x="2415" y="473"/>
                </a:lnTo>
                <a:lnTo>
                  <a:pt x="4412" y="466"/>
                </a:lnTo>
                <a:lnTo>
                  <a:pt x="4412" y="529"/>
                </a:lnTo>
                <a:lnTo>
                  <a:pt x="4930" y="338"/>
                </a:lnTo>
                <a:lnTo>
                  <a:pt x="4416" y="151"/>
                </a:lnTo>
                <a:lnTo>
                  <a:pt x="4416" y="213"/>
                </a:lnTo>
                <a:lnTo>
                  <a:pt x="2421" y="219"/>
                </a:lnTo>
                <a:lnTo>
                  <a:pt x="2034" y="0"/>
                </a:lnTo>
                <a:lnTo>
                  <a:pt x="0" y="8"/>
                </a:lnTo>
                <a:lnTo>
                  <a:pt x="0" y="146"/>
                </a:lnTo>
                <a:lnTo>
                  <a:pt x="1" y="259"/>
                </a:lnTo>
                <a:lnTo>
                  <a:pt x="0" y="146"/>
                </a:lnTo>
                <a:close/>
              </a:path>
            </a:pathLst>
          </a:custGeom>
          <a:solidFill>
            <a:srgbClr val="FFC000">
              <a:alpha val="34118"/>
            </a:srgbClr>
          </a:solidFill>
          <a:ln w="9525">
            <a:solidFill>
              <a:srgbClr val="FFC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2" name="Freeform 8"/>
          <p:cNvSpPr>
            <a:spLocks/>
          </p:cNvSpPr>
          <p:nvPr/>
        </p:nvSpPr>
        <p:spPr bwMode="auto">
          <a:xfrm>
            <a:off x="3411345" y="1809159"/>
            <a:ext cx="3141243" cy="827914"/>
          </a:xfrm>
          <a:custGeom>
            <a:avLst/>
            <a:gdLst>
              <a:gd name="T0" fmla="*/ 0 w 3725"/>
              <a:gd name="T1" fmla="*/ 110 h 673"/>
              <a:gd name="T2" fmla="*/ 0 w 3725"/>
              <a:gd name="T3" fmla="*/ 264 h 673"/>
              <a:gd name="T4" fmla="*/ 1522 w 3725"/>
              <a:gd name="T5" fmla="*/ 265 h 673"/>
              <a:gd name="T6" fmla="*/ 1633 w 3725"/>
              <a:gd name="T7" fmla="*/ 327 h 673"/>
              <a:gd name="T8" fmla="*/ 1540 w 3725"/>
              <a:gd name="T9" fmla="*/ 410 h 673"/>
              <a:gd name="T10" fmla="*/ 5 w 3725"/>
              <a:gd name="T11" fmla="*/ 409 h 673"/>
              <a:gd name="T12" fmla="*/ 5 w 3725"/>
              <a:gd name="T13" fmla="*/ 673 h 673"/>
              <a:gd name="T14" fmla="*/ 1548 w 3725"/>
              <a:gd name="T15" fmla="*/ 670 h 673"/>
              <a:gd name="T16" fmla="*/ 1827 w 3725"/>
              <a:gd name="T17" fmla="*/ 473 h 673"/>
              <a:gd name="T18" fmla="*/ 3335 w 3725"/>
              <a:gd name="T19" fmla="*/ 466 h 673"/>
              <a:gd name="T20" fmla="*/ 3335 w 3725"/>
              <a:gd name="T21" fmla="*/ 529 h 673"/>
              <a:gd name="T22" fmla="*/ 3725 w 3725"/>
              <a:gd name="T23" fmla="*/ 338 h 673"/>
              <a:gd name="T24" fmla="*/ 3338 w 3725"/>
              <a:gd name="T25" fmla="*/ 152 h 673"/>
              <a:gd name="T26" fmla="*/ 3338 w 3725"/>
              <a:gd name="T27" fmla="*/ 214 h 673"/>
              <a:gd name="T28" fmla="*/ 1832 w 3725"/>
              <a:gd name="T29" fmla="*/ 220 h 673"/>
              <a:gd name="T30" fmla="*/ 1540 w 3725"/>
              <a:gd name="T31" fmla="*/ 0 h 673"/>
              <a:gd name="T32" fmla="*/ 0 w 3725"/>
              <a:gd name="T33" fmla="*/ 0 h 673"/>
              <a:gd name="T34" fmla="*/ 0 w 3725"/>
              <a:gd name="T35" fmla="*/ 110 h 673"/>
              <a:gd name="T36" fmla="*/ 0 w 3725"/>
              <a:gd name="T37" fmla="*/ 264 h 673"/>
              <a:gd name="T38" fmla="*/ 0 w 3725"/>
              <a:gd name="T39" fmla="*/ 110 h 673"/>
              <a:gd name="T40" fmla="*/ 0 w 3725"/>
              <a:gd name="T41" fmla="*/ 264 h 673"/>
              <a:gd name="T42" fmla="*/ 0 w 3725"/>
              <a:gd name="T43" fmla="*/ 110 h 673"/>
              <a:gd name="T44" fmla="*/ 0 w 3725"/>
              <a:gd name="T45" fmla="*/ 264 h 673"/>
              <a:gd name="T46" fmla="*/ 0 w 3725"/>
              <a:gd name="T47" fmla="*/ 110 h 6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25"/>
              <a:gd name="T73" fmla="*/ 0 h 673"/>
              <a:gd name="T74" fmla="*/ 3725 w 3725"/>
              <a:gd name="T75" fmla="*/ 673 h 6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25" h="673">
                <a:moveTo>
                  <a:pt x="0" y="110"/>
                </a:moveTo>
                <a:lnTo>
                  <a:pt x="0" y="264"/>
                </a:lnTo>
                <a:lnTo>
                  <a:pt x="1522" y="265"/>
                </a:lnTo>
                <a:lnTo>
                  <a:pt x="1633" y="327"/>
                </a:lnTo>
                <a:lnTo>
                  <a:pt x="1540" y="410"/>
                </a:lnTo>
                <a:lnTo>
                  <a:pt x="5" y="409"/>
                </a:lnTo>
                <a:lnTo>
                  <a:pt x="5" y="673"/>
                </a:lnTo>
                <a:lnTo>
                  <a:pt x="1548" y="670"/>
                </a:lnTo>
                <a:lnTo>
                  <a:pt x="1827" y="473"/>
                </a:lnTo>
                <a:lnTo>
                  <a:pt x="3335" y="466"/>
                </a:lnTo>
                <a:lnTo>
                  <a:pt x="3335" y="529"/>
                </a:lnTo>
                <a:lnTo>
                  <a:pt x="3725" y="338"/>
                </a:lnTo>
                <a:lnTo>
                  <a:pt x="3338" y="152"/>
                </a:lnTo>
                <a:lnTo>
                  <a:pt x="3338" y="214"/>
                </a:lnTo>
                <a:lnTo>
                  <a:pt x="1832" y="220"/>
                </a:lnTo>
                <a:lnTo>
                  <a:pt x="1540" y="0"/>
                </a:lnTo>
                <a:lnTo>
                  <a:pt x="0" y="0"/>
                </a:lnTo>
                <a:lnTo>
                  <a:pt x="0" y="110"/>
                </a:lnTo>
                <a:lnTo>
                  <a:pt x="0" y="264"/>
                </a:lnTo>
                <a:lnTo>
                  <a:pt x="0" y="110"/>
                </a:lnTo>
                <a:lnTo>
                  <a:pt x="0" y="264"/>
                </a:lnTo>
                <a:lnTo>
                  <a:pt x="0" y="110"/>
                </a:lnTo>
                <a:lnTo>
                  <a:pt x="0" y="264"/>
                </a:lnTo>
                <a:lnTo>
                  <a:pt x="0" y="110"/>
                </a:lnTo>
                <a:close/>
              </a:path>
            </a:pathLst>
          </a:custGeom>
          <a:solidFill>
            <a:srgbClr val="FFC000">
              <a:alpha val="34118"/>
            </a:srgbClr>
          </a:solidFill>
          <a:ln w="9525">
            <a:solidFill>
              <a:srgbClr val="FFC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3" name="Freeform 9"/>
          <p:cNvSpPr>
            <a:spLocks/>
          </p:cNvSpPr>
          <p:nvPr/>
        </p:nvSpPr>
        <p:spPr bwMode="auto">
          <a:xfrm>
            <a:off x="2922648" y="2827133"/>
            <a:ext cx="3298705" cy="796248"/>
          </a:xfrm>
          <a:custGeom>
            <a:avLst/>
            <a:gdLst>
              <a:gd name="T0" fmla="*/ 1 w 4313"/>
              <a:gd name="T1" fmla="*/ 58 h 673"/>
              <a:gd name="T2" fmla="*/ 1 w 4313"/>
              <a:gd name="T3" fmla="*/ 266 h 673"/>
              <a:gd name="T4" fmla="*/ 1758 w 4313"/>
              <a:gd name="T5" fmla="*/ 266 h 673"/>
              <a:gd name="T6" fmla="*/ 1889 w 4313"/>
              <a:gd name="T7" fmla="*/ 328 h 673"/>
              <a:gd name="T8" fmla="*/ 1780 w 4313"/>
              <a:gd name="T9" fmla="*/ 413 h 673"/>
              <a:gd name="T10" fmla="*/ 0 w 4313"/>
              <a:gd name="T11" fmla="*/ 408 h 673"/>
              <a:gd name="T12" fmla="*/ 0 w 4313"/>
              <a:gd name="T13" fmla="*/ 673 h 673"/>
              <a:gd name="T14" fmla="*/ 1790 w 4313"/>
              <a:gd name="T15" fmla="*/ 671 h 673"/>
              <a:gd name="T16" fmla="*/ 2105 w 4313"/>
              <a:gd name="T17" fmla="*/ 465 h 673"/>
              <a:gd name="T18" fmla="*/ 3860 w 4313"/>
              <a:gd name="T19" fmla="*/ 467 h 673"/>
              <a:gd name="T20" fmla="*/ 3860 w 4313"/>
              <a:gd name="T21" fmla="*/ 530 h 673"/>
              <a:gd name="T22" fmla="*/ 4313 w 4313"/>
              <a:gd name="T23" fmla="*/ 339 h 673"/>
              <a:gd name="T24" fmla="*/ 3863 w 4313"/>
              <a:gd name="T25" fmla="*/ 153 h 673"/>
              <a:gd name="T26" fmla="*/ 3863 w 4313"/>
              <a:gd name="T27" fmla="*/ 216 h 673"/>
              <a:gd name="T28" fmla="*/ 2119 w 4313"/>
              <a:gd name="T29" fmla="*/ 219 h 673"/>
              <a:gd name="T30" fmla="*/ 1780 w 4313"/>
              <a:gd name="T31" fmla="*/ 1 h 673"/>
              <a:gd name="T32" fmla="*/ 1 w 4313"/>
              <a:gd name="T33" fmla="*/ 0 h 673"/>
              <a:gd name="T34" fmla="*/ 1 w 4313"/>
              <a:gd name="T35" fmla="*/ 58 h 673"/>
              <a:gd name="T36" fmla="*/ 1 w 4313"/>
              <a:gd name="T37" fmla="*/ 266 h 673"/>
              <a:gd name="T38" fmla="*/ 1 w 4313"/>
              <a:gd name="T39" fmla="*/ 58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13"/>
              <a:gd name="T61" fmla="*/ 0 h 673"/>
              <a:gd name="T62" fmla="*/ 4313 w 4313"/>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13" h="673">
                <a:moveTo>
                  <a:pt x="1" y="58"/>
                </a:moveTo>
                <a:lnTo>
                  <a:pt x="1" y="266"/>
                </a:lnTo>
                <a:lnTo>
                  <a:pt x="1758" y="266"/>
                </a:lnTo>
                <a:lnTo>
                  <a:pt x="1889" y="328"/>
                </a:lnTo>
                <a:lnTo>
                  <a:pt x="1780" y="413"/>
                </a:lnTo>
                <a:lnTo>
                  <a:pt x="0" y="408"/>
                </a:lnTo>
                <a:lnTo>
                  <a:pt x="0" y="673"/>
                </a:lnTo>
                <a:lnTo>
                  <a:pt x="1790" y="671"/>
                </a:lnTo>
                <a:lnTo>
                  <a:pt x="2105" y="465"/>
                </a:lnTo>
                <a:lnTo>
                  <a:pt x="3860" y="467"/>
                </a:lnTo>
                <a:lnTo>
                  <a:pt x="3860" y="530"/>
                </a:lnTo>
                <a:lnTo>
                  <a:pt x="4313" y="339"/>
                </a:lnTo>
                <a:lnTo>
                  <a:pt x="3863" y="153"/>
                </a:lnTo>
                <a:lnTo>
                  <a:pt x="3863" y="216"/>
                </a:lnTo>
                <a:lnTo>
                  <a:pt x="2119" y="219"/>
                </a:lnTo>
                <a:lnTo>
                  <a:pt x="1780" y="1"/>
                </a:lnTo>
                <a:lnTo>
                  <a:pt x="1" y="0"/>
                </a:lnTo>
                <a:lnTo>
                  <a:pt x="1" y="58"/>
                </a:lnTo>
                <a:lnTo>
                  <a:pt x="1" y="266"/>
                </a:lnTo>
                <a:lnTo>
                  <a:pt x="1" y="58"/>
                </a:lnTo>
                <a:close/>
              </a:path>
            </a:pathLst>
          </a:custGeom>
          <a:solidFill>
            <a:srgbClr val="FFC000">
              <a:alpha val="34118"/>
            </a:srgbClr>
          </a:solidFill>
          <a:ln w="9525">
            <a:solidFill>
              <a:srgbClr val="FFC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4" name="Line 10"/>
          <p:cNvSpPr>
            <a:spLocks noChangeShapeType="1"/>
          </p:cNvSpPr>
          <p:nvPr/>
        </p:nvSpPr>
        <p:spPr bwMode="auto">
          <a:xfrm flipV="1">
            <a:off x="4572001" y="3524031"/>
            <a:ext cx="340728" cy="41755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5" name="Freeform 11"/>
          <p:cNvSpPr>
            <a:spLocks/>
          </p:cNvSpPr>
          <p:nvPr/>
        </p:nvSpPr>
        <p:spPr bwMode="auto">
          <a:xfrm>
            <a:off x="4775622" y="3509632"/>
            <a:ext cx="146608" cy="165582"/>
          </a:xfrm>
          <a:custGeom>
            <a:avLst/>
            <a:gdLst>
              <a:gd name="T0" fmla="*/ 0 w 187"/>
              <a:gd name="T1" fmla="*/ 143 h 216"/>
              <a:gd name="T2" fmla="*/ 187 w 187"/>
              <a:gd name="T3" fmla="*/ 0 h 216"/>
              <a:gd name="T4" fmla="*/ 88 w 187"/>
              <a:gd name="T5" fmla="*/ 216 h 216"/>
              <a:gd name="T6" fmla="*/ 0 w 187"/>
              <a:gd name="T7" fmla="*/ 143 h 216"/>
              <a:gd name="T8" fmla="*/ 0 60000 65536"/>
              <a:gd name="T9" fmla="*/ 0 60000 65536"/>
              <a:gd name="T10" fmla="*/ 0 60000 65536"/>
              <a:gd name="T11" fmla="*/ 0 60000 65536"/>
              <a:gd name="T12" fmla="*/ 0 w 187"/>
              <a:gd name="T13" fmla="*/ 0 h 216"/>
              <a:gd name="T14" fmla="*/ 187 w 187"/>
              <a:gd name="T15" fmla="*/ 216 h 216"/>
            </a:gdLst>
            <a:ahLst/>
            <a:cxnLst>
              <a:cxn ang="T8">
                <a:pos x="T0" y="T1"/>
              </a:cxn>
              <a:cxn ang="T9">
                <a:pos x="T2" y="T3"/>
              </a:cxn>
              <a:cxn ang="T10">
                <a:pos x="T4" y="T5"/>
              </a:cxn>
              <a:cxn ang="T11">
                <a:pos x="T6" y="T7"/>
              </a:cxn>
            </a:cxnLst>
            <a:rect l="T12" t="T13" r="T14" b="T15"/>
            <a:pathLst>
              <a:path w="187" h="216">
                <a:moveTo>
                  <a:pt x="0" y="143"/>
                </a:moveTo>
                <a:lnTo>
                  <a:pt x="187" y="0"/>
                </a:lnTo>
                <a:lnTo>
                  <a:pt x="88" y="216"/>
                </a:lnTo>
                <a:lnTo>
                  <a:pt x="0" y="143"/>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6" name="Line 12"/>
          <p:cNvSpPr>
            <a:spLocks noChangeShapeType="1"/>
          </p:cNvSpPr>
          <p:nvPr/>
        </p:nvSpPr>
        <p:spPr bwMode="auto">
          <a:xfrm flipV="1">
            <a:off x="4968385" y="3512512"/>
            <a:ext cx="343443" cy="42043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7" name="Freeform 13"/>
          <p:cNvSpPr>
            <a:spLocks/>
          </p:cNvSpPr>
          <p:nvPr/>
        </p:nvSpPr>
        <p:spPr bwMode="auto">
          <a:xfrm>
            <a:off x="5177437" y="3500993"/>
            <a:ext cx="146608" cy="164143"/>
          </a:xfrm>
          <a:custGeom>
            <a:avLst/>
            <a:gdLst>
              <a:gd name="T0" fmla="*/ 0 w 188"/>
              <a:gd name="T1" fmla="*/ 142 h 215"/>
              <a:gd name="T2" fmla="*/ 188 w 188"/>
              <a:gd name="T3" fmla="*/ 0 h 215"/>
              <a:gd name="T4" fmla="*/ 88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8" y="215"/>
                </a:lnTo>
                <a:lnTo>
                  <a:pt x="0" y="142"/>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8" name="Line 14"/>
          <p:cNvSpPr>
            <a:spLocks noChangeShapeType="1"/>
          </p:cNvSpPr>
          <p:nvPr/>
        </p:nvSpPr>
        <p:spPr bwMode="auto">
          <a:xfrm flipV="1">
            <a:off x="5368842" y="3506753"/>
            <a:ext cx="340728" cy="41611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89" name="Freeform 15"/>
          <p:cNvSpPr>
            <a:spLocks/>
          </p:cNvSpPr>
          <p:nvPr/>
        </p:nvSpPr>
        <p:spPr bwMode="auto">
          <a:xfrm>
            <a:off x="5573822" y="3493794"/>
            <a:ext cx="145251" cy="164143"/>
          </a:xfrm>
          <a:custGeom>
            <a:avLst/>
            <a:gdLst>
              <a:gd name="T0" fmla="*/ 0 w 187"/>
              <a:gd name="T1" fmla="*/ 143 h 217"/>
              <a:gd name="T2" fmla="*/ 187 w 187"/>
              <a:gd name="T3" fmla="*/ 0 h 217"/>
              <a:gd name="T4" fmla="*/ 88 w 187"/>
              <a:gd name="T5" fmla="*/ 217 h 217"/>
              <a:gd name="T6" fmla="*/ 0 w 187"/>
              <a:gd name="T7" fmla="*/ 143 h 217"/>
              <a:gd name="T8" fmla="*/ 0 60000 65536"/>
              <a:gd name="T9" fmla="*/ 0 60000 65536"/>
              <a:gd name="T10" fmla="*/ 0 60000 65536"/>
              <a:gd name="T11" fmla="*/ 0 60000 65536"/>
              <a:gd name="T12" fmla="*/ 0 w 187"/>
              <a:gd name="T13" fmla="*/ 0 h 217"/>
              <a:gd name="T14" fmla="*/ 187 w 187"/>
              <a:gd name="T15" fmla="*/ 217 h 217"/>
            </a:gdLst>
            <a:ahLst/>
            <a:cxnLst>
              <a:cxn ang="T8">
                <a:pos x="T0" y="T1"/>
              </a:cxn>
              <a:cxn ang="T9">
                <a:pos x="T2" y="T3"/>
              </a:cxn>
              <a:cxn ang="T10">
                <a:pos x="T4" y="T5"/>
              </a:cxn>
              <a:cxn ang="T11">
                <a:pos x="T6" y="T7"/>
              </a:cxn>
            </a:cxnLst>
            <a:rect l="T12" t="T13" r="T14" b="T15"/>
            <a:pathLst>
              <a:path w="187" h="217">
                <a:moveTo>
                  <a:pt x="0" y="143"/>
                </a:moveTo>
                <a:lnTo>
                  <a:pt x="187" y="0"/>
                </a:lnTo>
                <a:lnTo>
                  <a:pt x="88" y="217"/>
                </a:lnTo>
                <a:lnTo>
                  <a:pt x="0" y="143"/>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0" name="Line 16"/>
          <p:cNvSpPr>
            <a:spLocks noChangeShapeType="1"/>
          </p:cNvSpPr>
          <p:nvPr/>
        </p:nvSpPr>
        <p:spPr bwMode="auto">
          <a:xfrm flipV="1">
            <a:off x="4083303" y="4566491"/>
            <a:ext cx="342086" cy="41755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1" name="Freeform 17"/>
          <p:cNvSpPr>
            <a:spLocks/>
          </p:cNvSpPr>
          <p:nvPr/>
        </p:nvSpPr>
        <p:spPr bwMode="auto">
          <a:xfrm>
            <a:off x="4290997" y="4554972"/>
            <a:ext cx="146608" cy="164143"/>
          </a:xfrm>
          <a:custGeom>
            <a:avLst/>
            <a:gdLst>
              <a:gd name="T0" fmla="*/ 0 w 189"/>
              <a:gd name="T1" fmla="*/ 141 h 216"/>
              <a:gd name="T2" fmla="*/ 189 w 189"/>
              <a:gd name="T3" fmla="*/ 0 h 216"/>
              <a:gd name="T4" fmla="*/ 88 w 189"/>
              <a:gd name="T5" fmla="*/ 216 h 216"/>
              <a:gd name="T6" fmla="*/ 0 w 189"/>
              <a:gd name="T7" fmla="*/ 141 h 216"/>
              <a:gd name="T8" fmla="*/ 0 60000 65536"/>
              <a:gd name="T9" fmla="*/ 0 60000 65536"/>
              <a:gd name="T10" fmla="*/ 0 60000 65536"/>
              <a:gd name="T11" fmla="*/ 0 60000 65536"/>
              <a:gd name="T12" fmla="*/ 0 w 189"/>
              <a:gd name="T13" fmla="*/ 0 h 216"/>
              <a:gd name="T14" fmla="*/ 189 w 189"/>
              <a:gd name="T15" fmla="*/ 216 h 216"/>
            </a:gdLst>
            <a:ahLst/>
            <a:cxnLst>
              <a:cxn ang="T8">
                <a:pos x="T0" y="T1"/>
              </a:cxn>
              <a:cxn ang="T9">
                <a:pos x="T2" y="T3"/>
              </a:cxn>
              <a:cxn ang="T10">
                <a:pos x="T4" y="T5"/>
              </a:cxn>
              <a:cxn ang="T11">
                <a:pos x="T6" y="T7"/>
              </a:cxn>
            </a:cxnLst>
            <a:rect l="T12" t="T13" r="T14" b="T15"/>
            <a:pathLst>
              <a:path w="189" h="216">
                <a:moveTo>
                  <a:pt x="0" y="141"/>
                </a:moveTo>
                <a:lnTo>
                  <a:pt x="189" y="0"/>
                </a:lnTo>
                <a:lnTo>
                  <a:pt x="88" y="216"/>
                </a:lnTo>
                <a:lnTo>
                  <a:pt x="0" y="141"/>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2" name="Line 18"/>
          <p:cNvSpPr>
            <a:spLocks noChangeShapeType="1"/>
          </p:cNvSpPr>
          <p:nvPr/>
        </p:nvSpPr>
        <p:spPr bwMode="auto">
          <a:xfrm flipV="1">
            <a:off x="4482403" y="4557852"/>
            <a:ext cx="342086" cy="41611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3" name="Freeform 19"/>
          <p:cNvSpPr>
            <a:spLocks/>
          </p:cNvSpPr>
          <p:nvPr/>
        </p:nvSpPr>
        <p:spPr bwMode="auto">
          <a:xfrm>
            <a:off x="4686026" y="4544893"/>
            <a:ext cx="149323" cy="164143"/>
          </a:xfrm>
          <a:custGeom>
            <a:avLst/>
            <a:gdLst>
              <a:gd name="T0" fmla="*/ 0 w 188"/>
              <a:gd name="T1" fmla="*/ 142 h 215"/>
              <a:gd name="T2" fmla="*/ 188 w 188"/>
              <a:gd name="T3" fmla="*/ 0 h 215"/>
              <a:gd name="T4" fmla="*/ 88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8" y="215"/>
                </a:lnTo>
                <a:lnTo>
                  <a:pt x="0" y="142"/>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4" name="Line 20"/>
          <p:cNvSpPr>
            <a:spLocks noChangeShapeType="1"/>
          </p:cNvSpPr>
          <p:nvPr/>
        </p:nvSpPr>
        <p:spPr bwMode="auto">
          <a:xfrm flipV="1">
            <a:off x="4880145" y="4550653"/>
            <a:ext cx="346158" cy="41755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5" name="Freeform 21"/>
          <p:cNvSpPr>
            <a:spLocks/>
          </p:cNvSpPr>
          <p:nvPr/>
        </p:nvSpPr>
        <p:spPr bwMode="auto">
          <a:xfrm>
            <a:off x="5089197" y="4536254"/>
            <a:ext cx="146608" cy="165583"/>
          </a:xfrm>
          <a:custGeom>
            <a:avLst/>
            <a:gdLst>
              <a:gd name="T0" fmla="*/ 0 w 188"/>
              <a:gd name="T1" fmla="*/ 142 h 215"/>
              <a:gd name="T2" fmla="*/ 188 w 188"/>
              <a:gd name="T3" fmla="*/ 0 h 215"/>
              <a:gd name="T4" fmla="*/ 88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8" y="215"/>
                </a:lnTo>
                <a:lnTo>
                  <a:pt x="0" y="142"/>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6" name="Line 22"/>
          <p:cNvSpPr>
            <a:spLocks noChangeShapeType="1"/>
          </p:cNvSpPr>
          <p:nvPr/>
        </p:nvSpPr>
        <p:spPr bwMode="auto">
          <a:xfrm flipV="1">
            <a:off x="5063430" y="2539163"/>
            <a:ext cx="342086" cy="41899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7" name="Freeform 23"/>
          <p:cNvSpPr>
            <a:spLocks/>
          </p:cNvSpPr>
          <p:nvPr/>
        </p:nvSpPr>
        <p:spPr bwMode="auto">
          <a:xfrm>
            <a:off x="5269767" y="2527645"/>
            <a:ext cx="145250" cy="164143"/>
          </a:xfrm>
          <a:custGeom>
            <a:avLst/>
            <a:gdLst>
              <a:gd name="T0" fmla="*/ 0 w 188"/>
              <a:gd name="T1" fmla="*/ 142 h 215"/>
              <a:gd name="T2" fmla="*/ 188 w 188"/>
              <a:gd name="T3" fmla="*/ 0 h 215"/>
              <a:gd name="T4" fmla="*/ 87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7" y="215"/>
                </a:lnTo>
                <a:lnTo>
                  <a:pt x="0" y="142"/>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8" name="Line 24"/>
          <p:cNvSpPr>
            <a:spLocks noChangeShapeType="1"/>
          </p:cNvSpPr>
          <p:nvPr/>
        </p:nvSpPr>
        <p:spPr bwMode="auto">
          <a:xfrm flipV="1">
            <a:off x="5461172" y="2529084"/>
            <a:ext cx="342086" cy="41755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199" name="Freeform 25"/>
          <p:cNvSpPr>
            <a:spLocks/>
          </p:cNvSpPr>
          <p:nvPr/>
        </p:nvSpPr>
        <p:spPr bwMode="auto">
          <a:xfrm>
            <a:off x="5667509" y="2517565"/>
            <a:ext cx="146608" cy="162703"/>
          </a:xfrm>
          <a:custGeom>
            <a:avLst/>
            <a:gdLst>
              <a:gd name="T0" fmla="*/ 0 w 188"/>
              <a:gd name="T1" fmla="*/ 143 h 216"/>
              <a:gd name="T2" fmla="*/ 188 w 188"/>
              <a:gd name="T3" fmla="*/ 0 h 216"/>
              <a:gd name="T4" fmla="*/ 88 w 188"/>
              <a:gd name="T5" fmla="*/ 216 h 216"/>
              <a:gd name="T6" fmla="*/ 0 w 188"/>
              <a:gd name="T7" fmla="*/ 143 h 216"/>
              <a:gd name="T8" fmla="*/ 0 60000 65536"/>
              <a:gd name="T9" fmla="*/ 0 60000 65536"/>
              <a:gd name="T10" fmla="*/ 0 60000 65536"/>
              <a:gd name="T11" fmla="*/ 0 60000 65536"/>
              <a:gd name="T12" fmla="*/ 0 w 188"/>
              <a:gd name="T13" fmla="*/ 0 h 216"/>
              <a:gd name="T14" fmla="*/ 188 w 188"/>
              <a:gd name="T15" fmla="*/ 216 h 216"/>
            </a:gdLst>
            <a:ahLst/>
            <a:cxnLst>
              <a:cxn ang="T8">
                <a:pos x="T0" y="T1"/>
              </a:cxn>
              <a:cxn ang="T9">
                <a:pos x="T2" y="T3"/>
              </a:cxn>
              <a:cxn ang="T10">
                <a:pos x="T4" y="T5"/>
              </a:cxn>
              <a:cxn ang="T11">
                <a:pos x="T6" y="T7"/>
              </a:cxn>
            </a:cxnLst>
            <a:rect l="T12" t="T13" r="T14" b="T15"/>
            <a:pathLst>
              <a:path w="188" h="216">
                <a:moveTo>
                  <a:pt x="0" y="143"/>
                </a:moveTo>
                <a:lnTo>
                  <a:pt x="188" y="0"/>
                </a:lnTo>
                <a:lnTo>
                  <a:pt x="88" y="216"/>
                </a:lnTo>
                <a:lnTo>
                  <a:pt x="0" y="143"/>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200" name="Line 26"/>
          <p:cNvSpPr>
            <a:spLocks noChangeShapeType="1"/>
          </p:cNvSpPr>
          <p:nvPr/>
        </p:nvSpPr>
        <p:spPr bwMode="auto">
          <a:xfrm flipV="1">
            <a:off x="5860271" y="2521885"/>
            <a:ext cx="342086" cy="418996"/>
          </a:xfrm>
          <a:prstGeom prst="line">
            <a:avLst/>
          </a:prstGeom>
          <a:noFill/>
          <a:ln w="9525">
            <a:solidFill>
              <a:srgbClr val="000000"/>
            </a:solidFill>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201" name="Freeform 27"/>
          <p:cNvSpPr>
            <a:spLocks/>
          </p:cNvSpPr>
          <p:nvPr/>
        </p:nvSpPr>
        <p:spPr bwMode="auto">
          <a:xfrm>
            <a:off x="6065252" y="2507486"/>
            <a:ext cx="146608" cy="165582"/>
          </a:xfrm>
          <a:custGeom>
            <a:avLst/>
            <a:gdLst>
              <a:gd name="T0" fmla="*/ 0 w 187"/>
              <a:gd name="T1" fmla="*/ 143 h 216"/>
              <a:gd name="T2" fmla="*/ 187 w 187"/>
              <a:gd name="T3" fmla="*/ 0 h 216"/>
              <a:gd name="T4" fmla="*/ 88 w 187"/>
              <a:gd name="T5" fmla="*/ 216 h 216"/>
              <a:gd name="T6" fmla="*/ 0 w 187"/>
              <a:gd name="T7" fmla="*/ 143 h 216"/>
              <a:gd name="T8" fmla="*/ 0 60000 65536"/>
              <a:gd name="T9" fmla="*/ 0 60000 65536"/>
              <a:gd name="T10" fmla="*/ 0 60000 65536"/>
              <a:gd name="T11" fmla="*/ 0 60000 65536"/>
              <a:gd name="T12" fmla="*/ 0 w 187"/>
              <a:gd name="T13" fmla="*/ 0 h 216"/>
              <a:gd name="T14" fmla="*/ 187 w 187"/>
              <a:gd name="T15" fmla="*/ 216 h 216"/>
            </a:gdLst>
            <a:ahLst/>
            <a:cxnLst>
              <a:cxn ang="T8">
                <a:pos x="T0" y="T1"/>
              </a:cxn>
              <a:cxn ang="T9">
                <a:pos x="T2" y="T3"/>
              </a:cxn>
              <a:cxn ang="T10">
                <a:pos x="T4" y="T5"/>
              </a:cxn>
              <a:cxn ang="T11">
                <a:pos x="T6" y="T7"/>
              </a:cxn>
            </a:cxnLst>
            <a:rect l="T12" t="T13" r="T14" b="T15"/>
            <a:pathLst>
              <a:path w="187" h="216">
                <a:moveTo>
                  <a:pt x="0" y="143"/>
                </a:moveTo>
                <a:lnTo>
                  <a:pt x="187" y="0"/>
                </a:lnTo>
                <a:lnTo>
                  <a:pt x="88" y="216"/>
                </a:lnTo>
                <a:lnTo>
                  <a:pt x="0" y="143"/>
                </a:lnTo>
                <a:close/>
              </a:path>
            </a:pathLst>
          </a:custGeom>
          <a:solidFill>
            <a:srgbClr val="000000"/>
          </a:solidFill>
          <a:ln w="9525">
            <a:solidFill>
              <a:srgbClr val="000000"/>
            </a:solidFill>
            <a:prstDash val="solid"/>
            <a:round/>
            <a:headEnd/>
            <a:tailEnd/>
          </a:ln>
        </p:spPr>
        <p:txBody>
          <a:bodyPr lIns="80147" tIns="40074" rIns="80147" bIns="40074"/>
          <a:lstStyle/>
          <a:p>
            <a:pPr defTabSz="801472">
              <a:defRPr/>
            </a:pPr>
            <a:endParaRPr lang="zh-CN" altLang="en-US" sz="1600" kern="0" dirty="0">
              <a:solidFill>
                <a:sysClr val="windowText" lastClr="000000"/>
              </a:solidFill>
            </a:endParaRPr>
          </a:p>
        </p:txBody>
      </p:sp>
      <p:sp>
        <p:nvSpPr>
          <p:cNvPr id="202" name="Rectangle 28"/>
          <p:cNvSpPr>
            <a:spLocks noChangeArrowheads="1"/>
          </p:cNvSpPr>
          <p:nvPr/>
        </p:nvSpPr>
        <p:spPr bwMode="auto">
          <a:xfrm>
            <a:off x="2896888" y="4817028"/>
            <a:ext cx="564713" cy="251236"/>
          </a:xfrm>
          <a:prstGeom prst="rect">
            <a:avLst/>
          </a:prstGeom>
          <a:noFill/>
          <a:ln w="9525">
            <a:noFill/>
            <a:miter lim="800000"/>
            <a:headEnd/>
            <a:tailEnd/>
          </a:ln>
        </p:spPr>
        <p:txBody>
          <a:bodyPr lIns="0" tIns="0" rIns="0" bIns="0">
            <a:spAutoFit/>
          </a:bodyPr>
          <a:lstStyle/>
          <a:p>
            <a:pPr defTabSz="801472">
              <a:defRPr/>
            </a:pPr>
            <a:endParaRPr kumimoji="1" lang="zh-CN" altLang="zh-CN" sz="1600" kern="0" dirty="0">
              <a:solidFill>
                <a:srgbClr val="000000"/>
              </a:solidFill>
              <a:latin typeface="Times New Roman" pitchFamily="18" charset="0"/>
            </a:endParaRPr>
          </a:p>
        </p:txBody>
      </p:sp>
      <p:sp>
        <p:nvSpPr>
          <p:cNvPr id="203" name="Rectangle 29"/>
          <p:cNvSpPr>
            <a:spLocks noChangeArrowheads="1"/>
          </p:cNvSpPr>
          <p:nvPr/>
        </p:nvSpPr>
        <p:spPr bwMode="auto">
          <a:xfrm>
            <a:off x="2433951" y="5372809"/>
            <a:ext cx="1025922"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kern="0" dirty="0">
                <a:solidFill>
                  <a:srgbClr val="000000"/>
                </a:solidFill>
              </a:rPr>
              <a:t>软件。。。</a:t>
            </a:r>
            <a:endParaRPr kumimoji="1" lang="zh-CN" altLang="en-US" sz="1600" kern="0" dirty="0">
              <a:solidFill>
                <a:srgbClr val="000000"/>
              </a:solidFill>
              <a:latin typeface="Times New Roman" pitchFamily="18" charset="0"/>
            </a:endParaRPr>
          </a:p>
        </p:txBody>
      </p:sp>
      <p:sp>
        <p:nvSpPr>
          <p:cNvPr id="204" name="Rectangle 30"/>
          <p:cNvSpPr>
            <a:spLocks noChangeArrowheads="1"/>
          </p:cNvSpPr>
          <p:nvPr/>
        </p:nvSpPr>
        <p:spPr bwMode="auto">
          <a:xfrm>
            <a:off x="2861561" y="3890494"/>
            <a:ext cx="514564"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kern="0" dirty="0">
                <a:solidFill>
                  <a:srgbClr val="000000"/>
                </a:solidFill>
              </a:rPr>
              <a:t>单元</a:t>
            </a:r>
            <a:r>
              <a:rPr kumimoji="1" lang="en-US" altLang="zh-CN" sz="1600" kern="0" dirty="0">
                <a:solidFill>
                  <a:srgbClr val="000000"/>
                </a:solidFill>
              </a:rPr>
              <a:t>1</a:t>
            </a:r>
            <a:endParaRPr kumimoji="1" lang="en-US" altLang="zh-CN" sz="1600" kern="0" dirty="0">
              <a:solidFill>
                <a:srgbClr val="000000"/>
              </a:solidFill>
              <a:latin typeface="Times New Roman" pitchFamily="18" charset="0"/>
            </a:endParaRPr>
          </a:p>
        </p:txBody>
      </p:sp>
      <p:sp>
        <p:nvSpPr>
          <p:cNvPr id="205" name="Rectangle 31"/>
          <p:cNvSpPr>
            <a:spLocks noChangeArrowheads="1"/>
          </p:cNvSpPr>
          <p:nvPr/>
        </p:nvSpPr>
        <p:spPr bwMode="auto">
          <a:xfrm>
            <a:off x="2861560" y="4336111"/>
            <a:ext cx="613582" cy="246221"/>
          </a:xfrm>
          <a:prstGeom prst="rect">
            <a:avLst/>
          </a:prstGeom>
          <a:noFill/>
          <a:ln w="9525">
            <a:noFill/>
            <a:miter lim="800000"/>
            <a:headEnd/>
            <a:tailEnd/>
          </a:ln>
        </p:spPr>
        <p:txBody>
          <a:bodyPr lIns="0" tIns="0" rIns="0" bIns="0">
            <a:spAutoFit/>
          </a:bodyPr>
          <a:lstStyle/>
          <a:p>
            <a:pPr defTabSz="801472">
              <a:defRPr/>
            </a:pPr>
            <a:r>
              <a:rPr kumimoji="1" lang="zh-CN" altLang="en-US" sz="1600" kern="0" dirty="0">
                <a:solidFill>
                  <a:srgbClr val="000000"/>
                </a:solidFill>
              </a:rPr>
              <a:t>单元</a:t>
            </a:r>
            <a:r>
              <a:rPr kumimoji="1" lang="en-US" altLang="zh-CN" sz="1600" kern="0" dirty="0">
                <a:solidFill>
                  <a:srgbClr val="000000"/>
                </a:solidFill>
              </a:rPr>
              <a:t>N</a:t>
            </a:r>
            <a:endParaRPr kumimoji="1" lang="en-US" altLang="zh-CN" sz="1600" kern="0" dirty="0">
              <a:solidFill>
                <a:srgbClr val="000000"/>
              </a:solidFill>
              <a:latin typeface="Times New Roman" pitchFamily="18" charset="0"/>
            </a:endParaRPr>
          </a:p>
        </p:txBody>
      </p:sp>
      <p:sp>
        <p:nvSpPr>
          <p:cNvPr id="206" name="Rectangle 32"/>
          <p:cNvSpPr>
            <a:spLocks noChangeArrowheads="1"/>
          </p:cNvSpPr>
          <p:nvPr/>
        </p:nvSpPr>
        <p:spPr bwMode="auto">
          <a:xfrm>
            <a:off x="3289170" y="2883287"/>
            <a:ext cx="719749"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kern="0" dirty="0">
                <a:solidFill>
                  <a:srgbClr val="000000"/>
                </a:solidFill>
              </a:rPr>
              <a:t>子系统</a:t>
            </a:r>
            <a:r>
              <a:rPr kumimoji="1" lang="en-US" altLang="zh-CN" sz="1600" kern="0" dirty="0">
                <a:solidFill>
                  <a:srgbClr val="000000"/>
                </a:solidFill>
              </a:rPr>
              <a:t>1</a:t>
            </a:r>
            <a:endParaRPr kumimoji="1" lang="en-US" altLang="zh-CN" sz="1600" kern="0" dirty="0">
              <a:solidFill>
                <a:srgbClr val="000000"/>
              </a:solidFill>
              <a:latin typeface="Times New Roman" pitchFamily="18" charset="0"/>
            </a:endParaRPr>
          </a:p>
        </p:txBody>
      </p:sp>
      <p:sp>
        <p:nvSpPr>
          <p:cNvPr id="207" name="Rectangle 33"/>
          <p:cNvSpPr>
            <a:spLocks noChangeArrowheads="1"/>
          </p:cNvSpPr>
          <p:nvPr/>
        </p:nvSpPr>
        <p:spPr bwMode="auto">
          <a:xfrm>
            <a:off x="3289171" y="3372145"/>
            <a:ext cx="748603"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kern="0" dirty="0">
                <a:solidFill>
                  <a:srgbClr val="000000"/>
                </a:solidFill>
              </a:rPr>
              <a:t>子系统</a:t>
            </a:r>
            <a:r>
              <a:rPr kumimoji="1" lang="en-US" altLang="zh-CN" sz="1600" kern="0" dirty="0">
                <a:solidFill>
                  <a:srgbClr val="000000"/>
                </a:solidFill>
              </a:rPr>
              <a:t>N</a:t>
            </a:r>
            <a:endParaRPr kumimoji="1" lang="en-US" altLang="zh-CN" sz="1600" kern="0" dirty="0">
              <a:solidFill>
                <a:srgbClr val="000000"/>
              </a:solidFill>
              <a:latin typeface="Times New Roman" pitchFamily="18" charset="0"/>
            </a:endParaRPr>
          </a:p>
        </p:txBody>
      </p:sp>
      <p:sp>
        <p:nvSpPr>
          <p:cNvPr id="208" name="Rectangle 34"/>
          <p:cNvSpPr>
            <a:spLocks noChangeArrowheads="1"/>
          </p:cNvSpPr>
          <p:nvPr/>
        </p:nvSpPr>
        <p:spPr bwMode="auto">
          <a:xfrm>
            <a:off x="3961129" y="1809159"/>
            <a:ext cx="410369"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kern="0" dirty="0">
                <a:solidFill>
                  <a:srgbClr val="000000"/>
                </a:solidFill>
              </a:rPr>
              <a:t>平台</a:t>
            </a:r>
            <a:endParaRPr kumimoji="1" lang="zh-CN" altLang="en-US" sz="3200" kern="0" dirty="0">
              <a:solidFill>
                <a:srgbClr val="000000"/>
              </a:solidFill>
              <a:latin typeface="Times New Roman" pitchFamily="18" charset="0"/>
            </a:endParaRPr>
          </a:p>
        </p:txBody>
      </p:sp>
      <p:sp>
        <p:nvSpPr>
          <p:cNvPr id="209" name="Rectangle 35"/>
          <p:cNvSpPr>
            <a:spLocks noChangeArrowheads="1"/>
          </p:cNvSpPr>
          <p:nvPr/>
        </p:nvSpPr>
        <p:spPr bwMode="auto">
          <a:xfrm>
            <a:off x="3655693" y="2327508"/>
            <a:ext cx="1025922"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kern="0" dirty="0">
                <a:solidFill>
                  <a:srgbClr val="000000"/>
                </a:solidFill>
              </a:rPr>
              <a:t>客户化设计</a:t>
            </a:r>
            <a:endParaRPr kumimoji="1" lang="zh-CN" altLang="en-US" sz="3200" kern="0" dirty="0">
              <a:solidFill>
                <a:srgbClr val="000000"/>
              </a:solidFill>
              <a:latin typeface="Times New Roman" pitchFamily="18" charset="0"/>
            </a:endParaRPr>
          </a:p>
        </p:txBody>
      </p:sp>
      <p:sp>
        <p:nvSpPr>
          <p:cNvPr id="210" name="Rectangle 36"/>
          <p:cNvSpPr>
            <a:spLocks noChangeArrowheads="1"/>
          </p:cNvSpPr>
          <p:nvPr/>
        </p:nvSpPr>
        <p:spPr bwMode="auto">
          <a:xfrm>
            <a:off x="4572001" y="5121574"/>
            <a:ext cx="413575"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b="1" kern="0" dirty="0">
                <a:solidFill>
                  <a:srgbClr val="FF0000"/>
                </a:solidFill>
              </a:rPr>
              <a:t>技术</a:t>
            </a:r>
            <a:endParaRPr kumimoji="1" lang="zh-CN" altLang="en-US" sz="1600" b="1" kern="0" dirty="0">
              <a:solidFill>
                <a:srgbClr val="FF0000"/>
              </a:solidFill>
              <a:latin typeface="Times New Roman" pitchFamily="18" charset="0"/>
            </a:endParaRPr>
          </a:p>
        </p:txBody>
      </p:sp>
      <p:sp>
        <p:nvSpPr>
          <p:cNvPr id="211" name="Rectangle 37"/>
          <p:cNvSpPr>
            <a:spLocks noChangeArrowheads="1"/>
          </p:cNvSpPr>
          <p:nvPr/>
        </p:nvSpPr>
        <p:spPr bwMode="auto">
          <a:xfrm>
            <a:off x="4694175" y="4076936"/>
            <a:ext cx="620363"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b="1" kern="0" dirty="0">
                <a:solidFill>
                  <a:srgbClr val="FF0000"/>
                </a:solidFill>
              </a:rPr>
              <a:t>子系统</a:t>
            </a:r>
            <a:endParaRPr kumimoji="1" lang="zh-CN" altLang="en-US" sz="1600" b="1" kern="0" dirty="0">
              <a:solidFill>
                <a:srgbClr val="FF0000"/>
              </a:solidFill>
              <a:latin typeface="Times New Roman" pitchFamily="18" charset="0"/>
            </a:endParaRPr>
          </a:p>
        </p:txBody>
      </p:sp>
      <p:sp>
        <p:nvSpPr>
          <p:cNvPr id="212" name="Rectangle 38"/>
          <p:cNvSpPr>
            <a:spLocks noChangeArrowheads="1"/>
          </p:cNvSpPr>
          <p:nvPr/>
        </p:nvSpPr>
        <p:spPr bwMode="auto">
          <a:xfrm>
            <a:off x="5060698" y="3112971"/>
            <a:ext cx="413575"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b="1" kern="0" dirty="0">
                <a:solidFill>
                  <a:srgbClr val="FF0000"/>
                </a:solidFill>
              </a:rPr>
              <a:t>平台</a:t>
            </a:r>
            <a:endParaRPr kumimoji="1" lang="zh-CN" altLang="en-US" sz="1600" b="1" kern="0" dirty="0">
              <a:solidFill>
                <a:srgbClr val="FF0000"/>
              </a:solidFill>
              <a:latin typeface="Times New Roman" pitchFamily="18" charset="0"/>
            </a:endParaRPr>
          </a:p>
        </p:txBody>
      </p:sp>
      <p:sp>
        <p:nvSpPr>
          <p:cNvPr id="213" name="Rectangle 39"/>
          <p:cNvSpPr>
            <a:spLocks noChangeArrowheads="1"/>
          </p:cNvSpPr>
          <p:nvPr/>
        </p:nvSpPr>
        <p:spPr bwMode="auto">
          <a:xfrm>
            <a:off x="5121784" y="2133127"/>
            <a:ext cx="1033937"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b="1" kern="0" dirty="0">
                <a:solidFill>
                  <a:srgbClr val="FF0000"/>
                </a:solidFill>
              </a:rPr>
              <a:t>产品或服务</a:t>
            </a:r>
            <a:endParaRPr kumimoji="1" lang="zh-CN" altLang="en-US" sz="2500" b="1" kern="0" dirty="0">
              <a:solidFill>
                <a:srgbClr val="FF0000"/>
              </a:solidFill>
              <a:latin typeface="Times New Roman" pitchFamily="18" charset="0"/>
            </a:endParaRPr>
          </a:p>
        </p:txBody>
      </p:sp>
      <p:sp>
        <p:nvSpPr>
          <p:cNvPr id="215" name="Rectangle 41"/>
          <p:cNvSpPr>
            <a:spLocks noChangeArrowheads="1"/>
          </p:cNvSpPr>
          <p:nvPr/>
        </p:nvSpPr>
        <p:spPr bwMode="auto">
          <a:xfrm>
            <a:off x="1578731" y="5955952"/>
            <a:ext cx="2565659" cy="388762"/>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w="9525">
            <a:solidFill>
              <a:srgbClr val="92D050"/>
            </a:solidFill>
            <a:miter lim="800000"/>
            <a:headEnd/>
            <a:tailEnd/>
          </a:ln>
        </p:spPr>
        <p:txBody>
          <a:bodyPr lIns="80147" tIns="40074" rIns="80147" bIns="40074"/>
          <a:lstStyle/>
          <a:p>
            <a:pPr algn="ctr" defTabSz="801472">
              <a:defRPr/>
            </a:pPr>
            <a:r>
              <a:rPr lang="zh-CN" altLang="en-US" sz="1600" kern="0" dirty="0">
                <a:solidFill>
                  <a:sysClr val="windowText" lastClr="000000"/>
                </a:solidFill>
              </a:rPr>
              <a:t>系统构架</a:t>
            </a:r>
          </a:p>
        </p:txBody>
      </p:sp>
      <p:sp>
        <p:nvSpPr>
          <p:cNvPr id="216" name="Rectangle 42"/>
          <p:cNvSpPr>
            <a:spLocks noChangeArrowheads="1"/>
          </p:cNvSpPr>
          <p:nvPr/>
        </p:nvSpPr>
        <p:spPr bwMode="auto">
          <a:xfrm>
            <a:off x="1884167" y="1226016"/>
            <a:ext cx="5436754" cy="381562"/>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w="9525">
            <a:solidFill>
              <a:srgbClr val="92D050"/>
            </a:solidFill>
            <a:miter lim="800000"/>
            <a:headEnd/>
            <a:tailEnd/>
          </a:ln>
        </p:spPr>
        <p:txBody>
          <a:bodyPr lIns="80147" tIns="40074" rIns="80147" bIns="40074"/>
          <a:lstStyle/>
          <a:p>
            <a:pPr algn="ctr" defTabSz="801472">
              <a:defRPr/>
            </a:pPr>
            <a:r>
              <a:rPr lang="zh-CN" altLang="en-US" sz="1600" kern="0" dirty="0">
                <a:solidFill>
                  <a:sysClr val="windowText" lastClr="000000"/>
                </a:solidFill>
              </a:rPr>
              <a:t>平台策略</a:t>
            </a:r>
          </a:p>
        </p:txBody>
      </p:sp>
      <p:sp>
        <p:nvSpPr>
          <p:cNvPr id="217" name="Rectangle 43"/>
          <p:cNvSpPr>
            <a:spLocks noChangeArrowheads="1"/>
          </p:cNvSpPr>
          <p:nvPr/>
        </p:nvSpPr>
        <p:spPr bwMode="auto">
          <a:xfrm>
            <a:off x="4327652" y="5955952"/>
            <a:ext cx="3097761" cy="388762"/>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w="9525">
            <a:solidFill>
              <a:srgbClr val="92D050"/>
            </a:solidFill>
            <a:miter lim="800000"/>
            <a:headEnd/>
            <a:tailEnd/>
          </a:ln>
        </p:spPr>
        <p:txBody>
          <a:bodyPr lIns="80147" tIns="40074" rIns="80147" bIns="40074"/>
          <a:lstStyle/>
          <a:p>
            <a:pPr algn="ctr" defTabSz="801472">
              <a:defRPr/>
            </a:pPr>
            <a:r>
              <a:rPr lang="zh-CN" altLang="en-US" sz="1600" kern="0" dirty="0">
                <a:solidFill>
                  <a:sysClr val="windowText" lastClr="000000"/>
                </a:solidFill>
              </a:rPr>
              <a:t>共享器件</a:t>
            </a:r>
            <a:r>
              <a:rPr lang="en-US" altLang="zh-CN" sz="1600" kern="0" dirty="0">
                <a:solidFill>
                  <a:sysClr val="windowText" lastClr="000000"/>
                </a:solidFill>
              </a:rPr>
              <a:t>/</a:t>
            </a:r>
            <a:r>
              <a:rPr lang="zh-CN" altLang="en-US" sz="1600" kern="0" dirty="0">
                <a:solidFill>
                  <a:sysClr val="windowText" lastClr="000000"/>
                </a:solidFill>
              </a:rPr>
              <a:t>共用零部件（</a:t>
            </a:r>
            <a:r>
              <a:rPr lang="en-US" altLang="zh-CN" sz="1600" kern="0" dirty="0">
                <a:solidFill>
                  <a:sysClr val="windowText" lastClr="000000"/>
                </a:solidFill>
              </a:rPr>
              <a:t>CBB</a:t>
            </a:r>
            <a:r>
              <a:rPr lang="zh-CN" altLang="en-US" sz="1600" kern="0" dirty="0">
                <a:solidFill>
                  <a:sysClr val="windowText" lastClr="000000"/>
                </a:solidFill>
              </a:rPr>
              <a:t>）</a:t>
            </a:r>
          </a:p>
        </p:txBody>
      </p:sp>
      <p:sp>
        <p:nvSpPr>
          <p:cNvPr id="220" name="Rectangle 46"/>
          <p:cNvSpPr>
            <a:spLocks noChangeArrowheads="1"/>
          </p:cNvSpPr>
          <p:nvPr/>
        </p:nvSpPr>
        <p:spPr bwMode="auto">
          <a:xfrm>
            <a:off x="2433951" y="4862399"/>
            <a:ext cx="410369" cy="246221"/>
          </a:xfrm>
          <a:prstGeom prst="rect">
            <a:avLst/>
          </a:prstGeom>
          <a:noFill/>
          <a:ln w="9525">
            <a:noFill/>
            <a:miter lim="800000"/>
            <a:headEnd/>
            <a:tailEnd/>
          </a:ln>
        </p:spPr>
        <p:txBody>
          <a:bodyPr wrap="none" lIns="0" tIns="0" rIns="0" bIns="0">
            <a:spAutoFit/>
          </a:bodyPr>
          <a:lstStyle/>
          <a:p>
            <a:pPr defTabSz="801472">
              <a:defRPr/>
            </a:pPr>
            <a:r>
              <a:rPr kumimoji="1" lang="zh-CN" altLang="en-US" sz="1600" kern="0" dirty="0">
                <a:solidFill>
                  <a:srgbClr val="000000"/>
                </a:solidFill>
                <a:latin typeface="Times New Roman" pitchFamily="18" charset="0"/>
              </a:rPr>
              <a:t>硬件</a:t>
            </a:r>
          </a:p>
        </p:txBody>
      </p:sp>
      <p:sp>
        <p:nvSpPr>
          <p:cNvPr id="221" name="Oval 47"/>
          <p:cNvSpPr>
            <a:spLocks noChangeArrowheads="1"/>
          </p:cNvSpPr>
          <p:nvPr/>
        </p:nvSpPr>
        <p:spPr bwMode="auto">
          <a:xfrm>
            <a:off x="988227" y="2490229"/>
            <a:ext cx="651591" cy="2558612"/>
          </a:xfrm>
          <a:prstGeom prst="ellipse">
            <a:avLst/>
          </a:prstGeom>
          <a:solidFill>
            <a:srgbClr val="BBE0E3"/>
          </a:solidFill>
          <a:ln w="19050">
            <a:solidFill>
              <a:srgbClr val="FF0000"/>
            </a:solidFill>
            <a:prstDash val="lgDash"/>
            <a:round/>
            <a:headEnd/>
            <a:tailEnd/>
          </a:ln>
        </p:spPr>
        <p:txBody>
          <a:bodyPr wrap="none" lIns="80147" tIns="40074" rIns="80147" bIns="40074" anchor="ctr"/>
          <a:lstStyle/>
          <a:p>
            <a:pPr defTabSz="801472">
              <a:defRPr/>
            </a:pPr>
            <a:endParaRPr lang="zh-CN" altLang="en-US" sz="1600" kern="0" dirty="0">
              <a:solidFill>
                <a:sysClr val="windowText" lastClr="000000"/>
              </a:solidFill>
            </a:endParaRPr>
          </a:p>
        </p:txBody>
      </p:sp>
      <p:sp>
        <p:nvSpPr>
          <p:cNvPr id="222" name="Text Box 48"/>
          <p:cNvSpPr txBox="1">
            <a:spLocks noChangeArrowheads="1"/>
          </p:cNvSpPr>
          <p:nvPr/>
        </p:nvSpPr>
        <p:spPr bwMode="auto">
          <a:xfrm>
            <a:off x="1085179" y="2910650"/>
            <a:ext cx="408081" cy="1814222"/>
          </a:xfrm>
          <a:prstGeom prst="rect">
            <a:avLst/>
          </a:prstGeom>
          <a:noFill/>
          <a:ln w="9525">
            <a:noFill/>
            <a:miter lim="800000"/>
            <a:headEnd/>
            <a:tailEnd/>
          </a:ln>
        </p:spPr>
        <p:txBody>
          <a:bodyPr vert="eaVert" wrap="square" lIns="80147" tIns="40074" rIns="80147" bIns="40074" anchor="ctr">
            <a:spAutoFit/>
          </a:bodyPr>
          <a:lstStyle/>
          <a:p>
            <a:pPr algn="ctr" defTabSz="801472">
              <a:spcBef>
                <a:spcPct val="50000"/>
              </a:spcBef>
              <a:defRPr/>
            </a:pPr>
            <a:r>
              <a:rPr kumimoji="1" lang="zh-CN" altLang="en-US" sz="1600" kern="0" dirty="0">
                <a:solidFill>
                  <a:srgbClr val="000000"/>
                </a:solidFill>
                <a:latin typeface="Times New Roman" pitchFamily="18" charset="0"/>
              </a:rPr>
              <a:t>各层间异步开发</a:t>
            </a:r>
          </a:p>
        </p:txBody>
      </p:sp>
      <p:sp>
        <p:nvSpPr>
          <p:cNvPr id="223" name="Oval 49"/>
          <p:cNvSpPr>
            <a:spLocks noChangeArrowheads="1"/>
          </p:cNvSpPr>
          <p:nvPr/>
        </p:nvSpPr>
        <p:spPr bwMode="auto">
          <a:xfrm>
            <a:off x="7076572" y="2490229"/>
            <a:ext cx="651591" cy="2558612"/>
          </a:xfrm>
          <a:prstGeom prst="ellipse">
            <a:avLst/>
          </a:prstGeom>
          <a:solidFill>
            <a:srgbClr val="BBE0E3"/>
          </a:solidFill>
          <a:ln w="19050">
            <a:solidFill>
              <a:srgbClr val="FF0000"/>
            </a:solidFill>
            <a:prstDash val="lgDash"/>
            <a:round/>
            <a:headEnd/>
            <a:tailEnd/>
          </a:ln>
        </p:spPr>
        <p:txBody>
          <a:bodyPr wrap="none" lIns="80147" tIns="40074" rIns="80147" bIns="40074" anchor="ctr"/>
          <a:lstStyle/>
          <a:p>
            <a:pPr defTabSz="801472">
              <a:defRPr/>
            </a:pPr>
            <a:endParaRPr lang="zh-CN" altLang="en-US" sz="1600" kern="0" dirty="0">
              <a:solidFill>
                <a:sysClr val="windowText" lastClr="000000"/>
              </a:solidFill>
            </a:endParaRPr>
          </a:p>
        </p:txBody>
      </p:sp>
      <p:sp>
        <p:nvSpPr>
          <p:cNvPr id="224" name="Text Box 50"/>
          <p:cNvSpPr txBox="1">
            <a:spLocks noChangeArrowheads="1"/>
          </p:cNvSpPr>
          <p:nvPr/>
        </p:nvSpPr>
        <p:spPr bwMode="auto">
          <a:xfrm>
            <a:off x="7223701" y="2749402"/>
            <a:ext cx="408081" cy="2230326"/>
          </a:xfrm>
          <a:prstGeom prst="rect">
            <a:avLst/>
          </a:prstGeom>
          <a:noFill/>
          <a:ln w="9525">
            <a:noFill/>
            <a:miter lim="800000"/>
            <a:headEnd/>
            <a:tailEnd/>
          </a:ln>
        </p:spPr>
        <p:txBody>
          <a:bodyPr vert="eaVert" lIns="80147" tIns="40074" rIns="80147" bIns="40074">
            <a:spAutoFit/>
          </a:bodyPr>
          <a:lstStyle/>
          <a:p>
            <a:pPr defTabSz="801472">
              <a:spcBef>
                <a:spcPct val="50000"/>
              </a:spcBef>
              <a:defRPr/>
            </a:pPr>
            <a:r>
              <a:rPr kumimoji="1" lang="zh-CN" altLang="en-US" sz="1600" kern="0" dirty="0">
                <a:solidFill>
                  <a:srgbClr val="000000"/>
                </a:solidFill>
                <a:latin typeface="Times New Roman" pitchFamily="18" charset="0"/>
              </a:rPr>
              <a:t>优势的产品或解决方案</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49"/>
          <p:cNvSpPr>
            <a:spLocks noChangeAspect="1" noChangeArrowheads="1"/>
          </p:cNvSpPr>
          <p:nvPr/>
        </p:nvSpPr>
        <p:spPr bwMode="auto">
          <a:xfrm>
            <a:off x="5915917" y="1355603"/>
            <a:ext cx="2076962" cy="1036698"/>
          </a:xfrm>
          <a:prstGeom prst="rect">
            <a:avLst/>
          </a:prstGeom>
          <a:solidFill>
            <a:srgbClr val="0070C0">
              <a:alpha val="14118"/>
            </a:srgbClr>
          </a:solidFill>
          <a:ln w="18789">
            <a:noFill/>
            <a:miter lim="800000"/>
            <a:headEnd/>
            <a:tailEnd/>
          </a:ln>
        </p:spPr>
        <p:txBody>
          <a:bodyPr lIns="91424" tIns="45712" rIns="91424" bIns="45712"/>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131" name="灯片编号占位符 13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124</a:t>
            </a:fld>
            <a:endParaRPr lang="zh-CN" altLang="en-US"/>
          </a:p>
        </p:txBody>
      </p:sp>
      <p:sp>
        <p:nvSpPr>
          <p:cNvPr id="59393" name="Rectangle 128"/>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技术体系业务框架</a:t>
            </a:r>
          </a:p>
        </p:txBody>
      </p:sp>
      <p:sp>
        <p:nvSpPr>
          <p:cNvPr id="59395" name="Rectangle 2"/>
          <p:cNvSpPr>
            <a:spLocks noChangeAspect="1" noChangeArrowheads="1"/>
          </p:cNvSpPr>
          <p:nvPr/>
        </p:nvSpPr>
        <p:spPr bwMode="auto">
          <a:xfrm>
            <a:off x="2739386" y="4724872"/>
            <a:ext cx="1405004" cy="507527"/>
          </a:xfrm>
          <a:prstGeom prst="rect">
            <a:avLst/>
          </a:prstGeom>
          <a:solidFill>
            <a:srgbClr val="7030A0">
              <a:alpha val="14118"/>
            </a:srgbClr>
          </a:solidFill>
          <a:ln w="18789">
            <a:noFill/>
            <a:miter lim="800000"/>
            <a:headEnd/>
            <a:tailEnd/>
          </a:ln>
        </p:spPr>
        <p:txBody>
          <a:bodyPr lIns="91424" tIns="45712" rIns="91424" bIns="45712"/>
          <a:lstStyle/>
          <a:p>
            <a:pPr algn="ctr">
              <a:buClr>
                <a:srgbClr val="000000"/>
              </a:buClr>
              <a:buSzPct val="50000"/>
            </a:pPr>
            <a:r>
              <a:rPr lang="en-US" altLang="zh-CN" sz="1200" dirty="0">
                <a:solidFill>
                  <a:srgbClr val="000000"/>
                </a:solidFill>
                <a:latin typeface="华文细黑" charset="0"/>
                <a:ea typeface="华文细黑" charset="0"/>
                <a:cs typeface="华文细黑" charset="0"/>
              </a:rPr>
              <a:t>Sourcing Plan</a:t>
            </a:r>
          </a:p>
          <a:p>
            <a:pPr algn="ctr">
              <a:buClr>
                <a:srgbClr val="000000"/>
              </a:buClr>
              <a:buSzPct val="50000"/>
            </a:pPr>
            <a:r>
              <a:rPr lang="zh-CN" altLang="en-US" sz="1200" dirty="0">
                <a:solidFill>
                  <a:srgbClr val="000000"/>
                </a:solidFill>
                <a:latin typeface="华文细黑" charset="0"/>
                <a:ea typeface="华文细黑" charset="0"/>
                <a:cs typeface="华文细黑" charset="0"/>
              </a:rPr>
              <a:t>流程</a:t>
            </a:r>
          </a:p>
        </p:txBody>
      </p:sp>
      <p:sp>
        <p:nvSpPr>
          <p:cNvPr id="59397" name="Rectangle 4" descr="25%"/>
          <p:cNvSpPr>
            <a:spLocks noChangeAspect="1" noChangeArrowheads="1"/>
          </p:cNvSpPr>
          <p:nvPr/>
        </p:nvSpPr>
        <p:spPr bwMode="auto">
          <a:xfrm>
            <a:off x="2744788" y="5876925"/>
            <a:ext cx="5859462" cy="298450"/>
          </a:xfrm>
          <a:prstGeom prst="rect">
            <a:avLst/>
          </a:prstGeom>
          <a:solidFill>
            <a:srgbClr val="7030A0">
              <a:alpha val="14118"/>
            </a:srgbClr>
          </a:solidFill>
          <a:ln w="18789">
            <a:noFill/>
            <a:miter lim="800000"/>
            <a:headEnd/>
            <a:tailEnd/>
          </a:ln>
        </p:spPr>
        <p:txBody>
          <a:bodyPr lIns="91424" tIns="45712" rIns="91424" bIns="45712" anchor="ctr"/>
          <a:lstStyle/>
          <a:p>
            <a:pPr algn="ctr">
              <a:lnSpc>
                <a:spcPct val="120000"/>
              </a:lnSpc>
              <a:spcBef>
                <a:spcPct val="20000"/>
              </a:spcBef>
              <a:buClr>
                <a:srgbClr val="000000"/>
              </a:buClr>
              <a:buSzPct val="50000"/>
            </a:pPr>
            <a:r>
              <a:rPr lang="en-US" altLang="zh-CN">
                <a:solidFill>
                  <a:srgbClr val="000000"/>
                </a:solidFill>
                <a:latin typeface="华文细黑" charset="0"/>
                <a:ea typeface="华文细黑" charset="0"/>
                <a:cs typeface="华文细黑" charset="0"/>
              </a:rPr>
              <a:t>CBB</a:t>
            </a:r>
            <a:r>
              <a:rPr lang="zh-CN" altLang="en-US">
                <a:solidFill>
                  <a:srgbClr val="000000"/>
                </a:solidFill>
                <a:latin typeface="华文细黑" charset="0"/>
                <a:ea typeface="华文细黑" charset="0"/>
                <a:cs typeface="华文细黑" charset="0"/>
              </a:rPr>
              <a:t>管理流程</a:t>
            </a:r>
          </a:p>
        </p:txBody>
      </p:sp>
      <p:grpSp>
        <p:nvGrpSpPr>
          <p:cNvPr id="2" name="Group 5"/>
          <p:cNvGrpSpPr>
            <a:grpSpLocks noChangeAspect="1"/>
          </p:cNvGrpSpPr>
          <p:nvPr/>
        </p:nvGrpSpPr>
        <p:grpSpPr bwMode="auto">
          <a:xfrm>
            <a:off x="8027988" y="4672014"/>
            <a:ext cx="717420" cy="1056281"/>
            <a:chOff x="521" y="2390"/>
            <a:chExt cx="692" cy="969"/>
          </a:xfrm>
        </p:grpSpPr>
        <p:sp>
          <p:nvSpPr>
            <p:cNvPr id="59515" name="AutoShape 6"/>
            <p:cNvSpPr>
              <a:spLocks noChangeAspect="1" noChangeArrowheads="1"/>
            </p:cNvSpPr>
            <p:nvPr/>
          </p:nvSpPr>
          <p:spPr bwMode="auto">
            <a:xfrm>
              <a:off x="521" y="2397"/>
              <a:ext cx="635" cy="935"/>
            </a:xfrm>
            <a:prstGeom prst="can">
              <a:avLst>
                <a:gd name="adj" fmla="val 36811"/>
              </a:avLst>
            </a:prstGeom>
            <a:solidFill>
              <a:srgbClr val="FFFF00"/>
            </a:solidFill>
            <a:ln w="9525">
              <a:solidFill>
                <a:srgbClr val="000000"/>
              </a:solidFill>
              <a:round/>
              <a:headEnd/>
              <a:tailEnd/>
            </a:ln>
          </p:spPr>
          <p:txBody>
            <a:bodyPr wrap="none" lIns="91316" tIns="45659" rIns="91316" bIns="45659" anchor="ctr"/>
            <a:lstStyle/>
            <a:p>
              <a:pPr algn="ctr" defTabSz="912652"/>
              <a:endParaRPr lang="zh-CN" altLang="en-US" sz="1000" dirty="0">
                <a:solidFill>
                  <a:srgbClr val="000000"/>
                </a:solidFill>
                <a:latin typeface="Arial" charset="0"/>
                <a:ea typeface="宋体" charset="0"/>
                <a:cs typeface="宋体" charset="0"/>
              </a:endParaRPr>
            </a:p>
          </p:txBody>
        </p:sp>
        <p:sp>
          <p:nvSpPr>
            <p:cNvPr id="59516" name="Text Box 7"/>
            <p:cNvSpPr txBox="1">
              <a:spLocks noChangeAspect="1" noChangeArrowheads="1"/>
            </p:cNvSpPr>
            <p:nvPr/>
          </p:nvSpPr>
          <p:spPr bwMode="auto">
            <a:xfrm>
              <a:off x="523" y="2390"/>
              <a:ext cx="6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6" tIns="45659" rIns="91316" bIns="45659">
              <a:spAutoFit/>
            </a:bodyPr>
            <a:lstStyle>
              <a:lvl1pPr defTabSz="912813">
                <a:defRPr kumimoji="1" sz="1400">
                  <a:solidFill>
                    <a:schemeClr val="bg1"/>
                  </a:solidFill>
                  <a:latin typeface="FrutigerNext LT Regular" charset="0"/>
                  <a:ea typeface="ＭＳ Ｐゴシック" charset="0"/>
                  <a:cs typeface="ＭＳ Ｐゴシック" charset="0"/>
                </a:defRPr>
              </a:lvl1pPr>
              <a:lvl2pPr marL="742950" indent="-285750" defTabSz="912813">
                <a:defRPr kumimoji="1" sz="1400">
                  <a:solidFill>
                    <a:schemeClr val="bg1"/>
                  </a:solidFill>
                  <a:latin typeface="FrutigerNext LT Regular" charset="0"/>
                  <a:ea typeface="ＭＳ Ｐゴシック" charset="0"/>
                  <a:cs typeface="ＭＳ Ｐゴシック" charset="0"/>
                </a:defRPr>
              </a:lvl2pPr>
              <a:lvl3pPr marL="1143000" indent="-228600" defTabSz="912813">
                <a:defRPr kumimoji="1" sz="1400">
                  <a:solidFill>
                    <a:schemeClr val="bg1"/>
                  </a:solidFill>
                  <a:latin typeface="FrutigerNext LT Regular" charset="0"/>
                  <a:ea typeface="ＭＳ Ｐゴシック" charset="0"/>
                  <a:cs typeface="ＭＳ Ｐゴシック" charset="0"/>
                </a:defRPr>
              </a:lvl3pPr>
              <a:lvl4pPr marL="1600200" indent="-228600" defTabSz="912813">
                <a:defRPr kumimoji="1" sz="1400">
                  <a:solidFill>
                    <a:schemeClr val="bg1"/>
                  </a:solidFill>
                  <a:latin typeface="FrutigerNext LT Regular" charset="0"/>
                  <a:ea typeface="ＭＳ Ｐゴシック" charset="0"/>
                  <a:cs typeface="ＭＳ Ｐゴシック" charset="0"/>
                </a:defRPr>
              </a:lvl4pPr>
              <a:lvl5pPr marL="2057400" indent="-228600" defTabSz="912813">
                <a:defRPr kumimoji="1" sz="1400">
                  <a:solidFill>
                    <a:schemeClr val="bg1"/>
                  </a:solidFill>
                  <a:latin typeface="FrutigerNext LT Regular" charset="0"/>
                  <a:ea typeface="ＭＳ Ｐゴシック" charset="0"/>
                  <a:cs typeface="ＭＳ Ｐゴシック" charset="0"/>
                </a:defRPr>
              </a:lvl5pPr>
              <a:lvl6pPr marL="25146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en-US" altLang="zh-CN" b="1">
                  <a:solidFill>
                    <a:srgbClr val="000000"/>
                  </a:solidFill>
                  <a:latin typeface="华文细黑" charset="0"/>
                  <a:ea typeface="华文细黑" charset="0"/>
                  <a:cs typeface="华文细黑" charset="0"/>
                </a:rPr>
                <a:t>CBB</a:t>
              </a:r>
              <a:r>
                <a:rPr kumimoji="0" lang="zh-CN" altLang="en-US" b="1">
                  <a:solidFill>
                    <a:srgbClr val="000000"/>
                  </a:solidFill>
                  <a:latin typeface="华文细黑" charset="0"/>
                  <a:ea typeface="华文细黑" charset="0"/>
                  <a:cs typeface="华文细黑" charset="0"/>
                </a:rPr>
                <a:t>库</a:t>
              </a:r>
            </a:p>
          </p:txBody>
        </p:sp>
        <p:sp>
          <p:nvSpPr>
            <p:cNvPr id="59517" name="Freeform 8"/>
            <p:cNvSpPr>
              <a:spLocks noChangeAspect="1"/>
            </p:cNvSpPr>
            <p:nvPr/>
          </p:nvSpPr>
          <p:spPr bwMode="auto">
            <a:xfrm>
              <a:off x="521" y="2788"/>
              <a:ext cx="635" cy="98"/>
            </a:xfrm>
            <a:custGeom>
              <a:avLst/>
              <a:gdLst>
                <a:gd name="T0" fmla="*/ 0 w 635"/>
                <a:gd name="T1" fmla="*/ 0 h 90"/>
                <a:gd name="T2" fmla="*/ 318 w 635"/>
                <a:gd name="T3" fmla="*/ 150 h 90"/>
                <a:gd name="T4" fmla="*/ 635 w 635"/>
                <a:gd name="T5" fmla="*/ 0 h 90"/>
                <a:gd name="T6" fmla="*/ 0 60000 65536"/>
                <a:gd name="T7" fmla="*/ 0 60000 65536"/>
                <a:gd name="T8" fmla="*/ 0 60000 65536"/>
                <a:gd name="T9" fmla="*/ 0 w 635"/>
                <a:gd name="T10" fmla="*/ 0 h 90"/>
                <a:gd name="T11" fmla="*/ 635 w 635"/>
                <a:gd name="T12" fmla="*/ 90 h 90"/>
              </a:gdLst>
              <a:ahLst/>
              <a:cxnLst>
                <a:cxn ang="T6">
                  <a:pos x="T0" y="T1"/>
                </a:cxn>
                <a:cxn ang="T7">
                  <a:pos x="T2" y="T3"/>
                </a:cxn>
                <a:cxn ang="T8">
                  <a:pos x="T4" y="T5"/>
                </a:cxn>
              </a:cxnLst>
              <a:rect l="T9" t="T10" r="T11" b="T12"/>
              <a:pathLst>
                <a:path w="635" h="90">
                  <a:moveTo>
                    <a:pt x="0" y="0"/>
                  </a:moveTo>
                  <a:cubicBezTo>
                    <a:pt x="106" y="45"/>
                    <a:pt x="212" y="90"/>
                    <a:pt x="318" y="90"/>
                  </a:cubicBezTo>
                  <a:cubicBezTo>
                    <a:pt x="424" y="90"/>
                    <a:pt x="567" y="8"/>
                    <a:pt x="635" y="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518" name="Freeform 9"/>
            <p:cNvSpPr>
              <a:spLocks noChangeAspect="1"/>
            </p:cNvSpPr>
            <p:nvPr/>
          </p:nvSpPr>
          <p:spPr bwMode="auto">
            <a:xfrm>
              <a:off x="521" y="3030"/>
              <a:ext cx="635" cy="83"/>
            </a:xfrm>
            <a:custGeom>
              <a:avLst/>
              <a:gdLst>
                <a:gd name="T0" fmla="*/ 0 w 635"/>
                <a:gd name="T1" fmla="*/ 0 h 90"/>
                <a:gd name="T2" fmla="*/ 318 w 635"/>
                <a:gd name="T3" fmla="*/ 55 h 90"/>
                <a:gd name="T4" fmla="*/ 635 w 635"/>
                <a:gd name="T5" fmla="*/ 0 h 90"/>
                <a:gd name="T6" fmla="*/ 0 60000 65536"/>
                <a:gd name="T7" fmla="*/ 0 60000 65536"/>
                <a:gd name="T8" fmla="*/ 0 60000 65536"/>
                <a:gd name="T9" fmla="*/ 0 w 635"/>
                <a:gd name="T10" fmla="*/ 0 h 90"/>
                <a:gd name="T11" fmla="*/ 635 w 635"/>
                <a:gd name="T12" fmla="*/ 90 h 90"/>
              </a:gdLst>
              <a:ahLst/>
              <a:cxnLst>
                <a:cxn ang="T6">
                  <a:pos x="T0" y="T1"/>
                </a:cxn>
                <a:cxn ang="T7">
                  <a:pos x="T2" y="T3"/>
                </a:cxn>
                <a:cxn ang="T8">
                  <a:pos x="T4" y="T5"/>
                </a:cxn>
              </a:cxnLst>
              <a:rect l="T9" t="T10" r="T11" b="T12"/>
              <a:pathLst>
                <a:path w="635" h="90">
                  <a:moveTo>
                    <a:pt x="0" y="0"/>
                  </a:moveTo>
                  <a:cubicBezTo>
                    <a:pt x="106" y="45"/>
                    <a:pt x="212" y="90"/>
                    <a:pt x="318" y="90"/>
                  </a:cubicBezTo>
                  <a:cubicBezTo>
                    <a:pt x="424" y="90"/>
                    <a:pt x="567" y="8"/>
                    <a:pt x="635" y="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519" name="Text Box 10"/>
            <p:cNvSpPr txBox="1">
              <a:spLocks noChangeAspect="1" noChangeArrowheads="1"/>
            </p:cNvSpPr>
            <p:nvPr/>
          </p:nvSpPr>
          <p:spPr bwMode="auto">
            <a:xfrm>
              <a:off x="646" y="2664"/>
              <a:ext cx="42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6" tIns="45659" rIns="91316" bIns="45659">
              <a:spAutoFit/>
            </a:bodyPr>
            <a:lstStyle>
              <a:lvl1pPr defTabSz="912813">
                <a:defRPr kumimoji="1" sz="1400">
                  <a:solidFill>
                    <a:schemeClr val="bg1"/>
                  </a:solidFill>
                  <a:latin typeface="FrutigerNext LT Regular" charset="0"/>
                  <a:ea typeface="ＭＳ Ｐゴシック" charset="0"/>
                  <a:cs typeface="ＭＳ Ｐゴシック" charset="0"/>
                </a:defRPr>
              </a:lvl1pPr>
              <a:lvl2pPr marL="742950" indent="-285750" defTabSz="912813">
                <a:defRPr kumimoji="1" sz="1400">
                  <a:solidFill>
                    <a:schemeClr val="bg1"/>
                  </a:solidFill>
                  <a:latin typeface="FrutigerNext LT Regular" charset="0"/>
                  <a:ea typeface="ＭＳ Ｐゴシック" charset="0"/>
                  <a:cs typeface="ＭＳ Ｐゴシック" charset="0"/>
                </a:defRPr>
              </a:lvl2pPr>
              <a:lvl3pPr marL="1143000" indent="-228600" defTabSz="912813">
                <a:defRPr kumimoji="1" sz="1400">
                  <a:solidFill>
                    <a:schemeClr val="bg1"/>
                  </a:solidFill>
                  <a:latin typeface="FrutigerNext LT Regular" charset="0"/>
                  <a:ea typeface="ＭＳ Ｐゴシック" charset="0"/>
                  <a:cs typeface="ＭＳ Ｐゴシック" charset="0"/>
                </a:defRPr>
              </a:lvl3pPr>
              <a:lvl4pPr marL="1600200" indent="-228600" defTabSz="912813">
                <a:defRPr kumimoji="1" sz="1400">
                  <a:solidFill>
                    <a:schemeClr val="bg1"/>
                  </a:solidFill>
                  <a:latin typeface="FrutigerNext LT Regular" charset="0"/>
                  <a:ea typeface="ＭＳ Ｐゴシック" charset="0"/>
                  <a:cs typeface="ＭＳ Ｐゴシック" charset="0"/>
                </a:defRPr>
              </a:lvl4pPr>
              <a:lvl5pPr marL="2057400" indent="-228600" defTabSz="912813">
                <a:defRPr kumimoji="1" sz="1400">
                  <a:solidFill>
                    <a:schemeClr val="bg1"/>
                  </a:solidFill>
                  <a:latin typeface="FrutigerNext LT Regular" charset="0"/>
                  <a:ea typeface="ＭＳ Ｐゴシック" charset="0"/>
                  <a:cs typeface="ＭＳ Ｐゴシック" charset="0"/>
                </a:defRPr>
              </a:lvl5pPr>
              <a:lvl6pPr marL="25146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1000" dirty="0">
                  <a:solidFill>
                    <a:srgbClr val="000000"/>
                  </a:solidFill>
                  <a:latin typeface="Arial" charset="0"/>
                  <a:ea typeface="宋体" charset="0"/>
                  <a:cs typeface="宋体" charset="0"/>
                </a:rPr>
                <a:t>平台</a:t>
              </a:r>
            </a:p>
          </p:txBody>
        </p:sp>
        <p:sp>
          <p:nvSpPr>
            <p:cNvPr id="59520" name="Text Box 11"/>
            <p:cNvSpPr txBox="1">
              <a:spLocks noChangeAspect="1" noChangeArrowheads="1"/>
            </p:cNvSpPr>
            <p:nvPr/>
          </p:nvSpPr>
          <p:spPr bwMode="auto">
            <a:xfrm>
              <a:off x="587" y="2917"/>
              <a:ext cx="54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6" tIns="45659" rIns="91316" bIns="45659">
              <a:spAutoFit/>
            </a:bodyPr>
            <a:lstStyle>
              <a:lvl1pPr defTabSz="912813">
                <a:defRPr kumimoji="1" sz="1400">
                  <a:solidFill>
                    <a:schemeClr val="bg1"/>
                  </a:solidFill>
                  <a:latin typeface="FrutigerNext LT Regular" charset="0"/>
                  <a:ea typeface="ＭＳ Ｐゴシック" charset="0"/>
                  <a:cs typeface="ＭＳ Ｐゴシック" charset="0"/>
                </a:defRPr>
              </a:lvl1pPr>
              <a:lvl2pPr marL="742950" indent="-285750" defTabSz="912813">
                <a:defRPr kumimoji="1" sz="1400">
                  <a:solidFill>
                    <a:schemeClr val="bg1"/>
                  </a:solidFill>
                  <a:latin typeface="FrutigerNext LT Regular" charset="0"/>
                  <a:ea typeface="ＭＳ Ｐゴシック" charset="0"/>
                  <a:cs typeface="ＭＳ Ｐゴシック" charset="0"/>
                </a:defRPr>
              </a:lvl2pPr>
              <a:lvl3pPr marL="1143000" indent="-228600" defTabSz="912813">
                <a:defRPr kumimoji="1" sz="1400">
                  <a:solidFill>
                    <a:schemeClr val="bg1"/>
                  </a:solidFill>
                  <a:latin typeface="FrutigerNext LT Regular" charset="0"/>
                  <a:ea typeface="ＭＳ Ｐゴシック" charset="0"/>
                  <a:cs typeface="ＭＳ Ｐゴシック" charset="0"/>
                </a:defRPr>
              </a:lvl3pPr>
              <a:lvl4pPr marL="1600200" indent="-228600" defTabSz="912813">
                <a:defRPr kumimoji="1" sz="1400">
                  <a:solidFill>
                    <a:schemeClr val="bg1"/>
                  </a:solidFill>
                  <a:latin typeface="FrutigerNext LT Regular" charset="0"/>
                  <a:ea typeface="ＭＳ Ｐゴシック" charset="0"/>
                  <a:cs typeface="ＭＳ Ｐゴシック" charset="0"/>
                </a:defRPr>
              </a:lvl4pPr>
              <a:lvl5pPr marL="2057400" indent="-228600" defTabSz="912813">
                <a:defRPr kumimoji="1" sz="1400">
                  <a:solidFill>
                    <a:schemeClr val="bg1"/>
                  </a:solidFill>
                  <a:latin typeface="FrutigerNext LT Regular" charset="0"/>
                  <a:ea typeface="ＭＳ Ｐゴシック" charset="0"/>
                  <a:cs typeface="ＭＳ Ｐゴシック" charset="0"/>
                </a:defRPr>
              </a:lvl5pPr>
              <a:lvl6pPr marL="25146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1000" dirty="0">
                  <a:solidFill>
                    <a:srgbClr val="000000"/>
                  </a:solidFill>
                  <a:latin typeface="Arial" charset="0"/>
                  <a:ea typeface="宋体" charset="0"/>
                  <a:cs typeface="宋体" charset="0"/>
                </a:rPr>
                <a:t>子系统</a:t>
              </a:r>
            </a:p>
          </p:txBody>
        </p:sp>
        <p:sp>
          <p:nvSpPr>
            <p:cNvPr id="59521" name="Text Box 12"/>
            <p:cNvSpPr txBox="1">
              <a:spLocks noChangeAspect="1" noChangeArrowheads="1"/>
            </p:cNvSpPr>
            <p:nvPr/>
          </p:nvSpPr>
          <p:spPr bwMode="auto">
            <a:xfrm>
              <a:off x="654" y="3133"/>
              <a:ext cx="42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6" tIns="45659" rIns="91316" bIns="45659">
              <a:spAutoFit/>
            </a:bodyPr>
            <a:lstStyle>
              <a:lvl1pPr defTabSz="912813">
                <a:defRPr kumimoji="1" sz="1400">
                  <a:solidFill>
                    <a:schemeClr val="bg1"/>
                  </a:solidFill>
                  <a:latin typeface="FrutigerNext LT Regular" charset="0"/>
                  <a:ea typeface="ＭＳ Ｐゴシック" charset="0"/>
                  <a:cs typeface="ＭＳ Ｐゴシック" charset="0"/>
                </a:defRPr>
              </a:lvl1pPr>
              <a:lvl2pPr marL="742950" indent="-285750" defTabSz="912813">
                <a:defRPr kumimoji="1" sz="1400">
                  <a:solidFill>
                    <a:schemeClr val="bg1"/>
                  </a:solidFill>
                  <a:latin typeface="FrutigerNext LT Regular" charset="0"/>
                  <a:ea typeface="ＭＳ Ｐゴシック" charset="0"/>
                  <a:cs typeface="ＭＳ Ｐゴシック" charset="0"/>
                </a:defRPr>
              </a:lvl2pPr>
              <a:lvl3pPr marL="1143000" indent="-228600" defTabSz="912813">
                <a:defRPr kumimoji="1" sz="1400">
                  <a:solidFill>
                    <a:schemeClr val="bg1"/>
                  </a:solidFill>
                  <a:latin typeface="FrutigerNext LT Regular" charset="0"/>
                  <a:ea typeface="ＭＳ Ｐゴシック" charset="0"/>
                  <a:cs typeface="ＭＳ Ｐゴシック" charset="0"/>
                </a:defRPr>
              </a:lvl3pPr>
              <a:lvl4pPr marL="1600200" indent="-228600" defTabSz="912813">
                <a:defRPr kumimoji="1" sz="1400">
                  <a:solidFill>
                    <a:schemeClr val="bg1"/>
                  </a:solidFill>
                  <a:latin typeface="FrutigerNext LT Regular" charset="0"/>
                  <a:ea typeface="ＭＳ Ｐゴシック" charset="0"/>
                  <a:cs typeface="ＭＳ Ｐゴシック" charset="0"/>
                </a:defRPr>
              </a:lvl4pPr>
              <a:lvl5pPr marL="2057400" indent="-228600" defTabSz="912813">
                <a:defRPr kumimoji="1" sz="1400">
                  <a:solidFill>
                    <a:schemeClr val="bg1"/>
                  </a:solidFill>
                  <a:latin typeface="FrutigerNext LT Regular" charset="0"/>
                  <a:ea typeface="ＭＳ Ｐゴシック" charset="0"/>
                  <a:cs typeface="ＭＳ Ｐゴシック" charset="0"/>
                </a:defRPr>
              </a:lvl5pPr>
              <a:lvl6pPr marL="25146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128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1000" dirty="0">
                  <a:solidFill>
                    <a:srgbClr val="000000"/>
                  </a:solidFill>
                  <a:latin typeface="Arial" charset="0"/>
                  <a:ea typeface="宋体" charset="0"/>
                  <a:cs typeface="宋体" charset="0"/>
                </a:rPr>
                <a:t>技术</a:t>
              </a:r>
            </a:p>
          </p:txBody>
        </p:sp>
      </p:grpSp>
      <p:sp>
        <p:nvSpPr>
          <p:cNvPr id="59399" name="Rectangle 13"/>
          <p:cNvSpPr>
            <a:spLocks noChangeAspect="1" noChangeArrowheads="1"/>
          </p:cNvSpPr>
          <p:nvPr/>
        </p:nvSpPr>
        <p:spPr bwMode="auto">
          <a:xfrm>
            <a:off x="6153150" y="4365626"/>
            <a:ext cx="14366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789">
                <a:solidFill>
                  <a:srgbClr val="000000"/>
                </a:solidFill>
                <a:miter lim="800000"/>
                <a:headEnd/>
                <a:tailEnd/>
              </a14:hiddenLine>
            </a:ext>
          </a:extLst>
        </p:spPr>
        <p:txBody>
          <a:bodyPr lIns="91424" tIns="45712" rIns="91424" bIns="45712"/>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59491" name="Rectangle 15"/>
          <p:cNvSpPr>
            <a:spLocks noChangeAspect="1" noChangeArrowheads="1"/>
          </p:cNvSpPr>
          <p:nvPr/>
        </p:nvSpPr>
        <p:spPr bwMode="auto">
          <a:xfrm>
            <a:off x="5291138" y="4573589"/>
            <a:ext cx="14351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789">
                <a:solidFill>
                  <a:srgbClr val="000000"/>
                </a:solidFill>
                <a:miter lim="800000"/>
                <a:headEnd/>
                <a:tailEnd/>
              </a14:hiddenLine>
            </a:ext>
          </a:extLst>
        </p:spPr>
        <p:txBody>
          <a:bodyPr lIns="80147" tIns="40074" rIns="80147" bIns="40074"/>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59492" name="Freeform 16"/>
          <p:cNvSpPr>
            <a:spLocks noChangeAspect="1"/>
          </p:cNvSpPr>
          <p:nvPr/>
        </p:nvSpPr>
        <p:spPr bwMode="auto">
          <a:xfrm>
            <a:off x="5622925" y="4810125"/>
            <a:ext cx="2020888" cy="612774"/>
          </a:xfrm>
          <a:custGeom>
            <a:avLst/>
            <a:gdLst>
              <a:gd name="T0" fmla="*/ 0 w 1618"/>
              <a:gd name="T1" fmla="*/ 0 h 859"/>
              <a:gd name="T2" fmla="*/ 2 w 1618"/>
              <a:gd name="T3" fmla="*/ 7 h 859"/>
              <a:gd name="T4" fmla="*/ 146 w 1618"/>
              <a:gd name="T5" fmla="*/ 6 h 859"/>
              <a:gd name="T6" fmla="*/ 384 w 1618"/>
              <a:gd name="T7" fmla="*/ 6 h 859"/>
              <a:gd name="T8" fmla="*/ 382 w 1618"/>
              <a:gd name="T9" fmla="*/ 1 h 859"/>
              <a:gd name="T10" fmla="*/ 146 w 1618"/>
              <a:gd name="T11" fmla="*/ 1 h 859"/>
              <a:gd name="T12" fmla="*/ 0 w 1618"/>
              <a:gd name="T13" fmla="*/ 0 h 859"/>
              <a:gd name="T14" fmla="*/ 0 w 1618"/>
              <a:gd name="T15" fmla="*/ 0 h 859"/>
              <a:gd name="T16" fmla="*/ 0 w 1618"/>
              <a:gd name="T17" fmla="*/ 0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8"/>
              <a:gd name="T28" fmla="*/ 0 h 859"/>
              <a:gd name="T29" fmla="*/ 1618 w 1618"/>
              <a:gd name="T30" fmla="*/ 859 h 8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8" h="859">
                <a:moveTo>
                  <a:pt x="0" y="0"/>
                </a:moveTo>
                <a:lnTo>
                  <a:pt x="7" y="858"/>
                </a:lnTo>
                <a:lnTo>
                  <a:pt x="616" y="721"/>
                </a:lnTo>
                <a:lnTo>
                  <a:pt x="1617" y="721"/>
                </a:lnTo>
                <a:lnTo>
                  <a:pt x="1610" y="174"/>
                </a:lnTo>
                <a:lnTo>
                  <a:pt x="616" y="165"/>
                </a:lnTo>
                <a:lnTo>
                  <a:pt x="0"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lIns="80147" tIns="40074" rIns="80147" bIns="40074"/>
          <a:lstStyle/>
          <a:p>
            <a:endParaRPr lang="zh-CN" altLang="en-US"/>
          </a:p>
        </p:txBody>
      </p:sp>
      <p:sp>
        <p:nvSpPr>
          <p:cNvPr id="59494" name="AutoShape 18" descr="25%"/>
          <p:cNvSpPr>
            <a:spLocks noChangeAspect="1" noChangeArrowheads="1"/>
          </p:cNvSpPr>
          <p:nvPr/>
        </p:nvSpPr>
        <p:spPr bwMode="auto">
          <a:xfrm flipV="1">
            <a:off x="5148264" y="4764088"/>
            <a:ext cx="2417763" cy="908050"/>
          </a:xfrm>
          <a:prstGeom prst="roundRect">
            <a:avLst>
              <a:gd name="adj" fmla="val 0"/>
            </a:avLst>
          </a:prstGeom>
          <a:solidFill>
            <a:srgbClr val="7030A0">
              <a:alpha val="14118"/>
            </a:srgbClr>
          </a:solidFill>
          <a:ln w="18789">
            <a:noFill/>
            <a:miter lim="800000"/>
            <a:headEnd/>
            <a:tailEnd/>
          </a:ln>
        </p:spPr>
        <p:txBody>
          <a:bodyPr lIns="91424" tIns="45712" rIns="91424" bIns="45712"/>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59495" name="Rectangle 19"/>
          <p:cNvSpPr>
            <a:spLocks noChangeAspect="1" noChangeArrowheads="1"/>
          </p:cNvSpPr>
          <p:nvPr/>
        </p:nvSpPr>
        <p:spPr bwMode="auto">
          <a:xfrm>
            <a:off x="6066001" y="4814411"/>
            <a:ext cx="1097487" cy="11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409503">
              <a:lnSpc>
                <a:spcPct val="140000"/>
              </a:lnSpc>
              <a:buClr>
                <a:srgbClr val="000000"/>
              </a:buClr>
              <a:buSzPct val="90000"/>
              <a:buFont typeface="Monotype Sorts" charset="0"/>
              <a:buChar char=" "/>
            </a:pPr>
            <a:r>
              <a:rPr lang="en-US" altLang="zh-CN" sz="1700" b="1" dirty="0">
                <a:solidFill>
                  <a:srgbClr val="000000"/>
                </a:solidFill>
                <a:latin typeface="华文细黑" charset="0"/>
                <a:ea typeface="华文细黑" charset="0"/>
                <a:cs typeface="华文细黑" charset="0"/>
              </a:rPr>
              <a:t>TPD</a:t>
            </a:r>
            <a:r>
              <a:rPr lang="zh-CN" altLang="en-US" sz="1700" b="1" dirty="0">
                <a:solidFill>
                  <a:srgbClr val="000000"/>
                </a:solidFill>
                <a:latin typeface="华文细黑" charset="0"/>
                <a:ea typeface="华文细黑" charset="0"/>
                <a:cs typeface="华文细黑" charset="0"/>
              </a:rPr>
              <a:t>流程</a:t>
            </a:r>
          </a:p>
        </p:txBody>
      </p:sp>
      <p:sp>
        <p:nvSpPr>
          <p:cNvPr id="59496" name="Text Box 20"/>
          <p:cNvSpPr txBox="1">
            <a:spLocks noChangeAspect="1" noChangeArrowheads="1"/>
          </p:cNvSpPr>
          <p:nvPr/>
        </p:nvSpPr>
        <p:spPr bwMode="auto">
          <a:xfrm rot="16200000">
            <a:off x="5562029" y="5240238"/>
            <a:ext cx="515531" cy="21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概念</a:t>
            </a:r>
            <a:endParaRPr kumimoji="0" lang="zh-CN" altLang="en-US" sz="1000" dirty="0">
              <a:solidFill>
                <a:srgbClr val="000000"/>
              </a:solidFill>
              <a:latin typeface="Arial" charset="0"/>
              <a:ea typeface="宋体" charset="0"/>
              <a:cs typeface="宋体" charset="0"/>
            </a:endParaRPr>
          </a:p>
        </p:txBody>
      </p:sp>
      <p:sp>
        <p:nvSpPr>
          <p:cNvPr id="59497" name="Text Box 21"/>
          <p:cNvSpPr txBox="1">
            <a:spLocks noChangeAspect="1" noChangeArrowheads="1"/>
          </p:cNvSpPr>
          <p:nvPr/>
        </p:nvSpPr>
        <p:spPr bwMode="auto">
          <a:xfrm rot="16200000">
            <a:off x="6064984" y="5254849"/>
            <a:ext cx="445079" cy="21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计划</a:t>
            </a:r>
          </a:p>
        </p:txBody>
      </p:sp>
      <p:sp>
        <p:nvSpPr>
          <p:cNvPr id="59498" name="Text Box 22"/>
          <p:cNvSpPr txBox="1">
            <a:spLocks noChangeAspect="1" noChangeArrowheads="1"/>
          </p:cNvSpPr>
          <p:nvPr/>
        </p:nvSpPr>
        <p:spPr bwMode="auto">
          <a:xfrm rot="16200000">
            <a:off x="6331220" y="5241431"/>
            <a:ext cx="508821" cy="21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开发</a:t>
            </a:r>
          </a:p>
        </p:txBody>
      </p:sp>
      <p:sp>
        <p:nvSpPr>
          <p:cNvPr id="59499" name="Text Box 23"/>
          <p:cNvSpPr txBox="1">
            <a:spLocks noChangeAspect="1" noChangeArrowheads="1"/>
          </p:cNvSpPr>
          <p:nvPr/>
        </p:nvSpPr>
        <p:spPr bwMode="auto">
          <a:xfrm rot="16200000">
            <a:off x="6673242" y="5248435"/>
            <a:ext cx="474154" cy="20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迁移</a:t>
            </a:r>
          </a:p>
        </p:txBody>
      </p:sp>
      <p:sp>
        <p:nvSpPr>
          <p:cNvPr id="59500" name="Line 24"/>
          <p:cNvSpPr>
            <a:spLocks noChangeAspect="1" noChangeShapeType="1"/>
          </p:cNvSpPr>
          <p:nvPr/>
        </p:nvSpPr>
        <p:spPr bwMode="auto">
          <a:xfrm>
            <a:off x="6422968" y="5181210"/>
            <a:ext cx="1266" cy="352261"/>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1" name="Line 25"/>
          <p:cNvSpPr>
            <a:spLocks noChangeAspect="1" noChangeShapeType="1"/>
          </p:cNvSpPr>
          <p:nvPr/>
        </p:nvSpPr>
        <p:spPr bwMode="auto">
          <a:xfrm>
            <a:off x="6090051" y="5140951"/>
            <a:ext cx="1266" cy="437251"/>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2" name="Line 26"/>
          <p:cNvSpPr>
            <a:spLocks noChangeAspect="1" noChangeShapeType="1"/>
          </p:cNvSpPr>
          <p:nvPr/>
        </p:nvSpPr>
        <p:spPr bwMode="auto">
          <a:xfrm>
            <a:off x="6735632" y="5181210"/>
            <a:ext cx="1266" cy="352261"/>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3" name="Line 27"/>
          <p:cNvSpPr>
            <a:spLocks noChangeAspect="1" noChangeShapeType="1"/>
          </p:cNvSpPr>
          <p:nvPr/>
        </p:nvSpPr>
        <p:spPr bwMode="auto">
          <a:xfrm>
            <a:off x="7030573" y="5177855"/>
            <a:ext cx="1266" cy="350024"/>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4" name="Line 28"/>
          <p:cNvSpPr>
            <a:spLocks noChangeAspect="1" noChangeShapeType="1"/>
          </p:cNvSpPr>
          <p:nvPr/>
        </p:nvSpPr>
        <p:spPr bwMode="auto">
          <a:xfrm>
            <a:off x="5633082" y="5080563"/>
            <a:ext cx="2532" cy="537897"/>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5" name="Line 29"/>
          <p:cNvSpPr>
            <a:spLocks noChangeAspect="1" noChangeShapeType="1"/>
          </p:cNvSpPr>
          <p:nvPr/>
        </p:nvSpPr>
        <p:spPr bwMode="auto">
          <a:xfrm>
            <a:off x="6421703" y="5172264"/>
            <a:ext cx="849381" cy="3355"/>
          </a:xfrm>
          <a:prstGeom prst="line">
            <a:avLst/>
          </a:prstGeom>
          <a:noFill/>
          <a:ln w="18796">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6" name="Line 30"/>
          <p:cNvSpPr>
            <a:spLocks noChangeAspect="1" noChangeShapeType="1"/>
          </p:cNvSpPr>
          <p:nvPr/>
        </p:nvSpPr>
        <p:spPr bwMode="auto">
          <a:xfrm>
            <a:off x="6421703" y="5536825"/>
            <a:ext cx="849381" cy="2237"/>
          </a:xfrm>
          <a:prstGeom prst="line">
            <a:avLst/>
          </a:prstGeom>
          <a:noFill/>
          <a:ln w="18796">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7" name="Line 31"/>
          <p:cNvSpPr>
            <a:spLocks noChangeAspect="1" noChangeShapeType="1"/>
          </p:cNvSpPr>
          <p:nvPr/>
        </p:nvSpPr>
        <p:spPr bwMode="auto">
          <a:xfrm>
            <a:off x="5638145" y="5068263"/>
            <a:ext cx="779760" cy="105119"/>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8" name="Line 32"/>
          <p:cNvSpPr>
            <a:spLocks noChangeAspect="1" noChangeShapeType="1"/>
          </p:cNvSpPr>
          <p:nvPr/>
        </p:nvSpPr>
        <p:spPr bwMode="auto">
          <a:xfrm flipV="1">
            <a:off x="5640677" y="5537943"/>
            <a:ext cx="774697" cy="89463"/>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09" name="Line 33"/>
          <p:cNvSpPr>
            <a:spLocks noChangeAspect="1" noChangeShapeType="1"/>
          </p:cNvSpPr>
          <p:nvPr/>
        </p:nvSpPr>
        <p:spPr bwMode="auto">
          <a:xfrm>
            <a:off x="5576118" y="5041424"/>
            <a:ext cx="1266" cy="536778"/>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10" name="Line 34"/>
          <p:cNvSpPr>
            <a:spLocks noChangeAspect="1" noChangeShapeType="1"/>
          </p:cNvSpPr>
          <p:nvPr/>
        </p:nvSpPr>
        <p:spPr bwMode="auto">
          <a:xfrm>
            <a:off x="6362208" y="5132005"/>
            <a:ext cx="850648" cy="4473"/>
          </a:xfrm>
          <a:prstGeom prst="line">
            <a:avLst/>
          </a:prstGeom>
          <a:noFill/>
          <a:ln w="18796">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11" name="Line 35"/>
          <p:cNvSpPr>
            <a:spLocks noChangeAspect="1" noChangeShapeType="1"/>
          </p:cNvSpPr>
          <p:nvPr/>
        </p:nvSpPr>
        <p:spPr bwMode="auto">
          <a:xfrm>
            <a:off x="5577384" y="5031359"/>
            <a:ext cx="778494" cy="105119"/>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12" name="Line 36"/>
          <p:cNvSpPr>
            <a:spLocks noChangeAspect="1" noChangeShapeType="1"/>
          </p:cNvSpPr>
          <p:nvPr/>
        </p:nvSpPr>
        <p:spPr bwMode="auto">
          <a:xfrm>
            <a:off x="5528016" y="5007874"/>
            <a:ext cx="1266" cy="537897"/>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13" name="Line 37"/>
          <p:cNvSpPr>
            <a:spLocks noChangeAspect="1" noChangeShapeType="1"/>
          </p:cNvSpPr>
          <p:nvPr/>
        </p:nvSpPr>
        <p:spPr bwMode="auto">
          <a:xfrm>
            <a:off x="6316638" y="5098456"/>
            <a:ext cx="846850" cy="4473"/>
          </a:xfrm>
          <a:prstGeom prst="line">
            <a:avLst/>
          </a:prstGeom>
          <a:noFill/>
          <a:ln w="18796">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514" name="Line 38"/>
          <p:cNvSpPr>
            <a:spLocks noChangeAspect="1" noChangeShapeType="1"/>
          </p:cNvSpPr>
          <p:nvPr/>
        </p:nvSpPr>
        <p:spPr bwMode="auto">
          <a:xfrm>
            <a:off x="5529283" y="4996692"/>
            <a:ext cx="781026" cy="106238"/>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01" name="Line 39"/>
          <p:cNvSpPr>
            <a:spLocks noChangeAspect="1" noChangeShapeType="1"/>
          </p:cNvSpPr>
          <p:nvPr/>
        </p:nvSpPr>
        <p:spPr bwMode="auto">
          <a:xfrm>
            <a:off x="7596189" y="5038724"/>
            <a:ext cx="396691" cy="10116"/>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02" name="Line 40"/>
          <p:cNvSpPr>
            <a:spLocks noChangeAspect="1" noChangeShapeType="1"/>
          </p:cNvSpPr>
          <p:nvPr/>
        </p:nvSpPr>
        <p:spPr bwMode="auto">
          <a:xfrm flipH="1" flipV="1">
            <a:off x="7596188" y="5422900"/>
            <a:ext cx="396691" cy="14702"/>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04" name="Freeform 42"/>
          <p:cNvSpPr>
            <a:spLocks noChangeAspect="1"/>
          </p:cNvSpPr>
          <p:nvPr/>
        </p:nvSpPr>
        <p:spPr bwMode="auto">
          <a:xfrm>
            <a:off x="244475" y="2097089"/>
            <a:ext cx="457200" cy="1371600"/>
          </a:xfrm>
          <a:custGeom>
            <a:avLst/>
            <a:gdLst>
              <a:gd name="T0" fmla="*/ 2147483647 w 769"/>
              <a:gd name="T1" fmla="*/ 2147483647 h 2105"/>
              <a:gd name="T2" fmla="*/ 2147483647 w 769"/>
              <a:gd name="T3" fmla="*/ 2147483647 h 2105"/>
              <a:gd name="T4" fmla="*/ 2147483647 w 769"/>
              <a:gd name="T5" fmla="*/ 2147483647 h 2105"/>
              <a:gd name="T6" fmla="*/ 2147483647 w 769"/>
              <a:gd name="T7" fmla="*/ 2147483647 h 2105"/>
              <a:gd name="T8" fmla="*/ 2147483647 w 769"/>
              <a:gd name="T9" fmla="*/ 2147483647 h 2105"/>
              <a:gd name="T10" fmla="*/ 2147483647 w 769"/>
              <a:gd name="T11" fmla="*/ 2147483647 h 2105"/>
              <a:gd name="T12" fmla="*/ 2147483647 w 769"/>
              <a:gd name="T13" fmla="*/ 2147483647 h 2105"/>
              <a:gd name="T14" fmla="*/ 2147483647 w 769"/>
              <a:gd name="T15" fmla="*/ 2147483647 h 2105"/>
              <a:gd name="T16" fmla="*/ 2147483647 w 769"/>
              <a:gd name="T17" fmla="*/ 2147483647 h 2105"/>
              <a:gd name="T18" fmla="*/ 2147483647 w 769"/>
              <a:gd name="T19" fmla="*/ 2147483647 h 2105"/>
              <a:gd name="T20" fmla="*/ 2147483647 w 769"/>
              <a:gd name="T21" fmla="*/ 2147483647 h 2105"/>
              <a:gd name="T22" fmla="*/ 2147483647 w 769"/>
              <a:gd name="T23" fmla="*/ 2147483647 h 2105"/>
              <a:gd name="T24" fmla="*/ 2147483647 w 769"/>
              <a:gd name="T25" fmla="*/ 2147483647 h 2105"/>
              <a:gd name="T26" fmla="*/ 2147483647 w 769"/>
              <a:gd name="T27" fmla="*/ 2147483647 h 2105"/>
              <a:gd name="T28" fmla="*/ 2147483647 w 769"/>
              <a:gd name="T29" fmla="*/ 2147483647 h 2105"/>
              <a:gd name="T30" fmla="*/ 2147483647 w 769"/>
              <a:gd name="T31" fmla="*/ 2147483647 h 2105"/>
              <a:gd name="T32" fmla="*/ 2147483647 w 769"/>
              <a:gd name="T33" fmla="*/ 0 h 2105"/>
              <a:gd name="T34" fmla="*/ 2147483647 w 769"/>
              <a:gd name="T35" fmla="*/ 2147483647 h 2105"/>
              <a:gd name="T36" fmla="*/ 2147483647 w 769"/>
              <a:gd name="T37" fmla="*/ 2147483647 h 2105"/>
              <a:gd name="T38" fmla="*/ 2147483647 w 769"/>
              <a:gd name="T39" fmla="*/ 2147483647 h 2105"/>
              <a:gd name="T40" fmla="*/ 2147483647 w 769"/>
              <a:gd name="T41" fmla="*/ 2147483647 h 2105"/>
              <a:gd name="T42" fmla="*/ 2147483647 w 769"/>
              <a:gd name="T43" fmla="*/ 2147483647 h 2105"/>
              <a:gd name="T44" fmla="*/ 2147483647 w 769"/>
              <a:gd name="T45" fmla="*/ 2147483647 h 2105"/>
              <a:gd name="T46" fmla="*/ 2147483647 w 769"/>
              <a:gd name="T47" fmla="*/ 2147483647 h 2105"/>
              <a:gd name="T48" fmla="*/ 2147483647 w 769"/>
              <a:gd name="T49" fmla="*/ 2147483647 h 2105"/>
              <a:gd name="T50" fmla="*/ 0 w 769"/>
              <a:gd name="T51" fmla="*/ 2147483647 h 2105"/>
              <a:gd name="T52" fmla="*/ 2147483647 w 769"/>
              <a:gd name="T53" fmla="*/ 2147483647 h 2105"/>
              <a:gd name="T54" fmla="*/ 2147483647 w 769"/>
              <a:gd name="T55" fmla="*/ 2147483647 h 2105"/>
              <a:gd name="T56" fmla="*/ 2147483647 w 769"/>
              <a:gd name="T57" fmla="*/ 2147483647 h 2105"/>
              <a:gd name="T58" fmla="*/ 2147483647 w 769"/>
              <a:gd name="T59" fmla="*/ 2147483647 h 2105"/>
              <a:gd name="T60" fmla="*/ 2147483647 w 769"/>
              <a:gd name="T61" fmla="*/ 2147483647 h 2105"/>
              <a:gd name="T62" fmla="*/ 2147483647 w 769"/>
              <a:gd name="T63" fmla="*/ 2147483647 h 2105"/>
              <a:gd name="T64" fmla="*/ 2147483647 w 769"/>
              <a:gd name="T65" fmla="*/ 2147483647 h 2105"/>
              <a:gd name="T66" fmla="*/ 2147483647 w 769"/>
              <a:gd name="T67" fmla="*/ 2147483647 h 2105"/>
              <a:gd name="T68" fmla="*/ 2147483647 w 769"/>
              <a:gd name="T69" fmla="*/ 2147483647 h 2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9"/>
              <a:gd name="T106" fmla="*/ 0 h 2105"/>
              <a:gd name="T107" fmla="*/ 769 w 769"/>
              <a:gd name="T108" fmla="*/ 2105 h 2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9" h="2105">
                <a:moveTo>
                  <a:pt x="707" y="2104"/>
                </a:moveTo>
                <a:lnTo>
                  <a:pt x="712" y="2102"/>
                </a:lnTo>
                <a:lnTo>
                  <a:pt x="718" y="2096"/>
                </a:lnTo>
                <a:lnTo>
                  <a:pt x="723" y="2090"/>
                </a:lnTo>
                <a:lnTo>
                  <a:pt x="729" y="2081"/>
                </a:lnTo>
                <a:lnTo>
                  <a:pt x="733" y="2072"/>
                </a:lnTo>
                <a:lnTo>
                  <a:pt x="738" y="2059"/>
                </a:lnTo>
                <a:lnTo>
                  <a:pt x="742" y="2046"/>
                </a:lnTo>
                <a:lnTo>
                  <a:pt x="747" y="2031"/>
                </a:lnTo>
                <a:lnTo>
                  <a:pt x="751" y="2016"/>
                </a:lnTo>
                <a:lnTo>
                  <a:pt x="755" y="1999"/>
                </a:lnTo>
                <a:lnTo>
                  <a:pt x="757" y="1981"/>
                </a:lnTo>
                <a:lnTo>
                  <a:pt x="761" y="1961"/>
                </a:lnTo>
                <a:lnTo>
                  <a:pt x="763" y="1942"/>
                </a:lnTo>
                <a:lnTo>
                  <a:pt x="765" y="1921"/>
                </a:lnTo>
                <a:lnTo>
                  <a:pt x="766" y="1899"/>
                </a:lnTo>
                <a:lnTo>
                  <a:pt x="768" y="1876"/>
                </a:lnTo>
                <a:lnTo>
                  <a:pt x="768" y="225"/>
                </a:lnTo>
                <a:lnTo>
                  <a:pt x="766" y="205"/>
                </a:lnTo>
                <a:lnTo>
                  <a:pt x="765" y="183"/>
                </a:lnTo>
                <a:lnTo>
                  <a:pt x="763" y="163"/>
                </a:lnTo>
                <a:lnTo>
                  <a:pt x="761" y="142"/>
                </a:lnTo>
                <a:lnTo>
                  <a:pt x="757" y="124"/>
                </a:lnTo>
                <a:lnTo>
                  <a:pt x="755" y="106"/>
                </a:lnTo>
                <a:lnTo>
                  <a:pt x="751" y="89"/>
                </a:lnTo>
                <a:lnTo>
                  <a:pt x="747" y="73"/>
                </a:lnTo>
                <a:lnTo>
                  <a:pt x="742" y="59"/>
                </a:lnTo>
                <a:lnTo>
                  <a:pt x="738" y="45"/>
                </a:lnTo>
                <a:lnTo>
                  <a:pt x="733" y="34"/>
                </a:lnTo>
                <a:lnTo>
                  <a:pt x="729" y="24"/>
                </a:lnTo>
                <a:lnTo>
                  <a:pt x="723" y="16"/>
                </a:lnTo>
                <a:lnTo>
                  <a:pt x="718" y="9"/>
                </a:lnTo>
                <a:lnTo>
                  <a:pt x="712" y="4"/>
                </a:lnTo>
                <a:lnTo>
                  <a:pt x="707" y="0"/>
                </a:lnTo>
                <a:lnTo>
                  <a:pt x="61" y="0"/>
                </a:lnTo>
                <a:lnTo>
                  <a:pt x="56" y="4"/>
                </a:lnTo>
                <a:lnTo>
                  <a:pt x="50" y="9"/>
                </a:lnTo>
                <a:lnTo>
                  <a:pt x="45" y="16"/>
                </a:lnTo>
                <a:lnTo>
                  <a:pt x="39" y="24"/>
                </a:lnTo>
                <a:lnTo>
                  <a:pt x="35" y="34"/>
                </a:lnTo>
                <a:lnTo>
                  <a:pt x="30" y="45"/>
                </a:lnTo>
                <a:lnTo>
                  <a:pt x="26" y="59"/>
                </a:lnTo>
                <a:lnTo>
                  <a:pt x="21" y="73"/>
                </a:lnTo>
                <a:lnTo>
                  <a:pt x="17" y="89"/>
                </a:lnTo>
                <a:lnTo>
                  <a:pt x="14" y="106"/>
                </a:lnTo>
                <a:lnTo>
                  <a:pt x="11" y="124"/>
                </a:lnTo>
                <a:lnTo>
                  <a:pt x="8" y="142"/>
                </a:lnTo>
                <a:lnTo>
                  <a:pt x="6" y="163"/>
                </a:lnTo>
                <a:lnTo>
                  <a:pt x="4" y="183"/>
                </a:lnTo>
                <a:lnTo>
                  <a:pt x="2" y="205"/>
                </a:lnTo>
                <a:lnTo>
                  <a:pt x="0" y="225"/>
                </a:lnTo>
                <a:lnTo>
                  <a:pt x="0" y="1876"/>
                </a:lnTo>
                <a:lnTo>
                  <a:pt x="2" y="1899"/>
                </a:lnTo>
                <a:lnTo>
                  <a:pt x="4" y="1921"/>
                </a:lnTo>
                <a:lnTo>
                  <a:pt x="6" y="1942"/>
                </a:lnTo>
                <a:lnTo>
                  <a:pt x="8" y="1961"/>
                </a:lnTo>
                <a:lnTo>
                  <a:pt x="11" y="1981"/>
                </a:lnTo>
                <a:lnTo>
                  <a:pt x="14" y="1999"/>
                </a:lnTo>
                <a:lnTo>
                  <a:pt x="17" y="2016"/>
                </a:lnTo>
                <a:lnTo>
                  <a:pt x="21" y="2031"/>
                </a:lnTo>
                <a:lnTo>
                  <a:pt x="26" y="2046"/>
                </a:lnTo>
                <a:lnTo>
                  <a:pt x="30" y="2059"/>
                </a:lnTo>
                <a:lnTo>
                  <a:pt x="35" y="2072"/>
                </a:lnTo>
                <a:lnTo>
                  <a:pt x="39" y="2081"/>
                </a:lnTo>
                <a:lnTo>
                  <a:pt x="45" y="2090"/>
                </a:lnTo>
                <a:lnTo>
                  <a:pt x="50" y="2096"/>
                </a:lnTo>
                <a:lnTo>
                  <a:pt x="56" y="2102"/>
                </a:lnTo>
                <a:lnTo>
                  <a:pt x="61" y="2104"/>
                </a:lnTo>
                <a:lnTo>
                  <a:pt x="707" y="2104"/>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4" tIns="45712" rIns="91424" bIns="45712"/>
          <a:lstStyle/>
          <a:p>
            <a:endParaRPr lang="zh-CN" altLang="en-US"/>
          </a:p>
        </p:txBody>
      </p:sp>
      <p:sp>
        <p:nvSpPr>
          <p:cNvPr id="59405" name="Text Box 43"/>
          <p:cNvSpPr txBox="1">
            <a:spLocks noChangeAspect="1" noChangeArrowheads="1"/>
          </p:cNvSpPr>
          <p:nvPr/>
        </p:nvSpPr>
        <p:spPr bwMode="auto">
          <a:xfrm>
            <a:off x="285750" y="2149476"/>
            <a:ext cx="4000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dirty="0">
                <a:solidFill>
                  <a:srgbClr val="000000"/>
                </a:solidFill>
                <a:latin typeface="宋体" charset="0"/>
                <a:ea typeface="宋体" charset="0"/>
                <a:cs typeface="宋体" charset="0"/>
              </a:rPr>
              <a:t> </a:t>
            </a:r>
            <a:endParaRPr kumimoji="0" lang="zh-CN" altLang="en-US" sz="1500" dirty="0">
              <a:solidFill>
                <a:srgbClr val="000000"/>
              </a:solidFill>
              <a:latin typeface="Arial" charset="0"/>
              <a:ea typeface="宋体" charset="0"/>
              <a:cs typeface="宋体" charset="0"/>
            </a:endParaRPr>
          </a:p>
        </p:txBody>
      </p:sp>
      <p:sp>
        <p:nvSpPr>
          <p:cNvPr id="59406" name="Text Box 44"/>
          <p:cNvSpPr txBox="1">
            <a:spLocks noChangeAspect="1" noChangeArrowheads="1"/>
          </p:cNvSpPr>
          <p:nvPr/>
        </p:nvSpPr>
        <p:spPr bwMode="auto">
          <a:xfrm rot="-5400000">
            <a:off x="-155573" y="2754313"/>
            <a:ext cx="1276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300" b="1" dirty="0">
                <a:solidFill>
                  <a:srgbClr val="000000"/>
                </a:solidFill>
                <a:latin typeface="宋体" charset="0"/>
                <a:ea typeface="宋体" charset="0"/>
                <a:cs typeface="宋体" charset="0"/>
              </a:rPr>
              <a:t>需求管理流程</a:t>
            </a:r>
          </a:p>
        </p:txBody>
      </p:sp>
      <p:grpSp>
        <p:nvGrpSpPr>
          <p:cNvPr id="3" name="Group 45"/>
          <p:cNvGrpSpPr>
            <a:grpSpLocks noChangeAspect="1"/>
          </p:cNvGrpSpPr>
          <p:nvPr/>
        </p:nvGrpSpPr>
        <p:grpSpPr bwMode="auto">
          <a:xfrm>
            <a:off x="968376" y="1635125"/>
            <a:ext cx="793750" cy="592138"/>
            <a:chOff x="295" y="826"/>
            <a:chExt cx="739" cy="590"/>
          </a:xfrm>
        </p:grpSpPr>
        <p:sp>
          <p:nvSpPr>
            <p:cNvPr id="59488" name="Text Box 46"/>
            <p:cNvSpPr txBox="1">
              <a:spLocks noChangeAspect="1" noChangeArrowheads="1"/>
            </p:cNvSpPr>
            <p:nvPr/>
          </p:nvSpPr>
          <p:spPr bwMode="auto">
            <a:xfrm>
              <a:off x="295" y="826"/>
              <a:ext cx="73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796">
                  <a:solidFill>
                    <a:srgbClr val="000000"/>
                  </a:solidFill>
                  <a:miter lim="800000"/>
                  <a:headEnd/>
                  <a:tailEnd/>
                </a14:hiddenLine>
              </a:ext>
            </a:extLst>
          </p:spPr>
          <p:txBody>
            <a:bodyPr lIns="0" tIns="0" rIns="0" bIns="0" anchor="ctr"/>
            <a:lstStyle>
              <a:lvl1pPr defTabSz="368300">
                <a:defRPr kumimoji="1" sz="1400">
                  <a:solidFill>
                    <a:schemeClr val="bg1"/>
                  </a:solidFill>
                  <a:latin typeface="FrutigerNext LT Regular" charset="0"/>
                  <a:ea typeface="ＭＳ Ｐゴシック" charset="0"/>
                  <a:cs typeface="ＭＳ Ｐゴシック" charset="0"/>
                </a:defRPr>
              </a:lvl1pPr>
              <a:lvl2pPr marL="742950" indent="-285750" defTabSz="368300">
                <a:defRPr kumimoji="1" sz="1400">
                  <a:solidFill>
                    <a:schemeClr val="bg1"/>
                  </a:solidFill>
                  <a:latin typeface="FrutigerNext LT Regular" charset="0"/>
                  <a:ea typeface="ＭＳ Ｐゴシック" charset="0"/>
                  <a:cs typeface="ＭＳ Ｐゴシック" charset="0"/>
                </a:defRPr>
              </a:lvl2pPr>
              <a:lvl3pPr marL="1143000" indent="-228600" defTabSz="368300">
                <a:defRPr kumimoji="1" sz="1400">
                  <a:solidFill>
                    <a:schemeClr val="bg1"/>
                  </a:solidFill>
                  <a:latin typeface="FrutigerNext LT Regular" charset="0"/>
                  <a:ea typeface="ＭＳ Ｐゴシック" charset="0"/>
                  <a:cs typeface="ＭＳ Ｐゴシック" charset="0"/>
                </a:defRPr>
              </a:lvl3pPr>
              <a:lvl4pPr marL="1600200" indent="-228600" defTabSz="368300">
                <a:defRPr kumimoji="1" sz="1400">
                  <a:solidFill>
                    <a:schemeClr val="bg1"/>
                  </a:solidFill>
                  <a:latin typeface="FrutigerNext LT Regular" charset="0"/>
                  <a:ea typeface="ＭＳ Ｐゴシック" charset="0"/>
                  <a:cs typeface="ＭＳ Ｐゴシック" charset="0"/>
                </a:defRPr>
              </a:lvl4pPr>
              <a:lvl5pPr marL="2057400" indent="-228600" defTabSz="368300">
                <a:defRPr kumimoji="1" sz="1400">
                  <a:solidFill>
                    <a:schemeClr val="bg1"/>
                  </a:solidFill>
                  <a:latin typeface="FrutigerNext LT Regular" charset="0"/>
                  <a:ea typeface="ＭＳ Ｐゴシック" charset="0"/>
                  <a:cs typeface="ＭＳ Ｐゴシック" charset="0"/>
                </a:defRPr>
              </a:lvl5pPr>
              <a:lvl6pPr marL="25146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800" dirty="0">
                  <a:solidFill>
                    <a:srgbClr val="000000"/>
                  </a:solidFill>
                  <a:latin typeface="宋体" charset="0"/>
                  <a:ea typeface="宋体" charset="0"/>
                  <a:cs typeface="宋体" charset="0"/>
                </a:rPr>
                <a:t>商业战略</a:t>
              </a:r>
              <a:endParaRPr kumimoji="0" lang="zh-CN" altLang="en-US" sz="900" dirty="0">
                <a:solidFill>
                  <a:srgbClr val="000000"/>
                </a:solidFill>
                <a:latin typeface="Arial" charset="0"/>
                <a:ea typeface="宋体" charset="0"/>
                <a:cs typeface="宋体" charset="0"/>
              </a:endParaRPr>
            </a:p>
          </p:txBody>
        </p:sp>
        <p:sp>
          <p:nvSpPr>
            <p:cNvPr id="59489" name="Text Box 47"/>
            <p:cNvSpPr txBox="1">
              <a:spLocks noChangeAspect="1" noChangeArrowheads="1"/>
            </p:cNvSpPr>
            <p:nvPr/>
          </p:nvSpPr>
          <p:spPr bwMode="auto">
            <a:xfrm>
              <a:off x="295" y="1053"/>
              <a:ext cx="73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796">
                  <a:solidFill>
                    <a:srgbClr val="000000"/>
                  </a:solidFill>
                  <a:miter lim="800000"/>
                  <a:headEnd/>
                  <a:tailEnd/>
                </a14:hiddenLine>
              </a:ext>
            </a:extLst>
          </p:spPr>
          <p:txBody>
            <a:bodyPr lIns="0" tIns="0" rIns="0" bIns="0" anchor="ctr"/>
            <a:lstStyle>
              <a:lvl1pPr defTabSz="368300">
                <a:defRPr kumimoji="1" sz="1400">
                  <a:solidFill>
                    <a:schemeClr val="bg1"/>
                  </a:solidFill>
                  <a:latin typeface="FrutigerNext LT Regular" charset="0"/>
                  <a:ea typeface="ＭＳ Ｐゴシック" charset="0"/>
                  <a:cs typeface="ＭＳ Ｐゴシック" charset="0"/>
                </a:defRPr>
              </a:lvl1pPr>
              <a:lvl2pPr marL="742950" indent="-285750" defTabSz="368300">
                <a:defRPr kumimoji="1" sz="1400">
                  <a:solidFill>
                    <a:schemeClr val="bg1"/>
                  </a:solidFill>
                  <a:latin typeface="FrutigerNext LT Regular" charset="0"/>
                  <a:ea typeface="ＭＳ Ｐゴシック" charset="0"/>
                  <a:cs typeface="ＭＳ Ｐゴシック" charset="0"/>
                </a:defRPr>
              </a:lvl2pPr>
              <a:lvl3pPr marL="1143000" indent="-228600" defTabSz="368300">
                <a:defRPr kumimoji="1" sz="1400">
                  <a:solidFill>
                    <a:schemeClr val="bg1"/>
                  </a:solidFill>
                  <a:latin typeface="FrutigerNext LT Regular" charset="0"/>
                  <a:ea typeface="ＭＳ Ｐゴシック" charset="0"/>
                  <a:cs typeface="ＭＳ Ｐゴシック" charset="0"/>
                </a:defRPr>
              </a:lvl3pPr>
              <a:lvl4pPr marL="1600200" indent="-228600" defTabSz="368300">
                <a:defRPr kumimoji="1" sz="1400">
                  <a:solidFill>
                    <a:schemeClr val="bg1"/>
                  </a:solidFill>
                  <a:latin typeface="FrutigerNext LT Regular" charset="0"/>
                  <a:ea typeface="ＭＳ Ｐゴシック" charset="0"/>
                  <a:cs typeface="ＭＳ Ｐゴシック" charset="0"/>
                </a:defRPr>
              </a:lvl4pPr>
              <a:lvl5pPr marL="2057400" indent="-228600" defTabSz="368300">
                <a:defRPr kumimoji="1" sz="1400">
                  <a:solidFill>
                    <a:schemeClr val="bg1"/>
                  </a:solidFill>
                  <a:latin typeface="FrutigerNext LT Regular" charset="0"/>
                  <a:ea typeface="ＭＳ Ｐゴシック" charset="0"/>
                  <a:cs typeface="ＭＳ Ｐゴシック" charset="0"/>
                </a:defRPr>
              </a:lvl5pPr>
              <a:lvl6pPr marL="25146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800" dirty="0">
                  <a:solidFill>
                    <a:srgbClr val="000000"/>
                  </a:solidFill>
                  <a:latin typeface="宋体" charset="0"/>
                  <a:ea typeface="宋体" charset="0"/>
                  <a:cs typeface="宋体" charset="0"/>
                </a:rPr>
                <a:t>历史数据</a:t>
              </a:r>
            </a:p>
            <a:p>
              <a:pPr algn="ctr">
                <a:buClr>
                  <a:srgbClr val="000000"/>
                </a:buClr>
                <a:buSzPct val="90000"/>
                <a:buFont typeface="Monotype Sorts" charset="0"/>
                <a:buNone/>
              </a:pPr>
              <a:r>
                <a:rPr kumimoji="0" lang="zh-CN" altLang="en-US" sz="800" dirty="0">
                  <a:solidFill>
                    <a:srgbClr val="000000"/>
                  </a:solidFill>
                  <a:latin typeface="宋体" charset="0"/>
                  <a:ea typeface="宋体" charset="0"/>
                  <a:cs typeface="宋体" charset="0"/>
                </a:rPr>
                <a:t>客户需求</a:t>
              </a:r>
            </a:p>
          </p:txBody>
        </p:sp>
        <p:sp>
          <p:nvSpPr>
            <p:cNvPr id="59490" name="Text Box 48"/>
            <p:cNvSpPr txBox="1">
              <a:spLocks noChangeAspect="1" noChangeArrowheads="1"/>
            </p:cNvSpPr>
            <p:nvPr/>
          </p:nvSpPr>
          <p:spPr bwMode="auto">
            <a:xfrm>
              <a:off x="295" y="1230"/>
              <a:ext cx="73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796">
                  <a:solidFill>
                    <a:srgbClr val="000000"/>
                  </a:solidFill>
                  <a:miter lim="800000"/>
                  <a:headEnd/>
                  <a:tailEnd/>
                </a14:hiddenLine>
              </a:ext>
            </a:extLst>
          </p:spPr>
          <p:txBody>
            <a:bodyPr lIns="0" tIns="0" rIns="0" bIns="0" anchor="ctr"/>
            <a:lstStyle>
              <a:lvl1pPr defTabSz="368300">
                <a:defRPr kumimoji="1" sz="1400">
                  <a:solidFill>
                    <a:schemeClr val="bg1"/>
                  </a:solidFill>
                  <a:latin typeface="FrutigerNext LT Regular" charset="0"/>
                  <a:ea typeface="ＭＳ Ｐゴシック" charset="0"/>
                  <a:cs typeface="ＭＳ Ｐゴシック" charset="0"/>
                </a:defRPr>
              </a:lvl1pPr>
              <a:lvl2pPr marL="742950" indent="-285750" defTabSz="368300">
                <a:defRPr kumimoji="1" sz="1400">
                  <a:solidFill>
                    <a:schemeClr val="bg1"/>
                  </a:solidFill>
                  <a:latin typeface="FrutigerNext LT Regular" charset="0"/>
                  <a:ea typeface="ＭＳ Ｐゴシック" charset="0"/>
                  <a:cs typeface="ＭＳ Ｐゴシック" charset="0"/>
                </a:defRPr>
              </a:lvl2pPr>
              <a:lvl3pPr marL="1143000" indent="-228600" defTabSz="368300">
                <a:defRPr kumimoji="1" sz="1400">
                  <a:solidFill>
                    <a:schemeClr val="bg1"/>
                  </a:solidFill>
                  <a:latin typeface="FrutigerNext LT Regular" charset="0"/>
                  <a:ea typeface="ＭＳ Ｐゴシック" charset="0"/>
                  <a:cs typeface="ＭＳ Ｐゴシック" charset="0"/>
                </a:defRPr>
              </a:lvl3pPr>
              <a:lvl4pPr marL="1600200" indent="-228600" defTabSz="368300">
                <a:defRPr kumimoji="1" sz="1400">
                  <a:solidFill>
                    <a:schemeClr val="bg1"/>
                  </a:solidFill>
                  <a:latin typeface="FrutigerNext LT Regular" charset="0"/>
                  <a:ea typeface="ＭＳ Ｐゴシック" charset="0"/>
                  <a:cs typeface="ＭＳ Ｐゴシック" charset="0"/>
                </a:defRPr>
              </a:lvl4pPr>
              <a:lvl5pPr marL="2057400" indent="-228600" defTabSz="368300">
                <a:defRPr kumimoji="1" sz="1400">
                  <a:solidFill>
                    <a:schemeClr val="bg1"/>
                  </a:solidFill>
                  <a:latin typeface="FrutigerNext LT Regular" charset="0"/>
                  <a:ea typeface="ＭＳ Ｐゴシック" charset="0"/>
                  <a:cs typeface="ＭＳ Ｐゴシック" charset="0"/>
                </a:defRPr>
              </a:lvl5pPr>
              <a:lvl6pPr marL="25146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83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800" dirty="0">
                  <a:solidFill>
                    <a:srgbClr val="000000"/>
                  </a:solidFill>
                  <a:latin typeface="宋体" charset="0"/>
                  <a:ea typeface="宋体" charset="0"/>
                  <a:cs typeface="宋体" charset="0"/>
                </a:rPr>
                <a:t>技术趋势</a:t>
              </a:r>
            </a:p>
          </p:txBody>
        </p:sp>
      </p:grpSp>
      <p:sp>
        <p:nvSpPr>
          <p:cNvPr id="59408" name="Rectangle 49"/>
          <p:cNvSpPr>
            <a:spLocks noChangeAspect="1" noChangeArrowheads="1"/>
          </p:cNvSpPr>
          <p:nvPr/>
        </p:nvSpPr>
        <p:spPr bwMode="auto">
          <a:xfrm>
            <a:off x="1717675" y="1430338"/>
            <a:ext cx="2998788" cy="990600"/>
          </a:xfrm>
          <a:prstGeom prst="rect">
            <a:avLst/>
          </a:prstGeom>
          <a:solidFill>
            <a:srgbClr val="0070C0">
              <a:alpha val="14118"/>
            </a:srgbClr>
          </a:solidFill>
          <a:ln w="18789">
            <a:noFill/>
            <a:miter lim="800000"/>
            <a:headEnd/>
            <a:tailEnd/>
          </a:ln>
        </p:spPr>
        <p:txBody>
          <a:bodyPr lIns="91424" tIns="45712" rIns="91424" bIns="45712"/>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59409" name="Line 50"/>
          <p:cNvSpPr>
            <a:spLocks noChangeAspect="1" noChangeShapeType="1"/>
          </p:cNvSpPr>
          <p:nvPr/>
        </p:nvSpPr>
        <p:spPr bwMode="auto">
          <a:xfrm>
            <a:off x="1682751" y="2043113"/>
            <a:ext cx="60325" cy="0"/>
          </a:xfrm>
          <a:prstGeom prst="line">
            <a:avLst/>
          </a:prstGeom>
          <a:noFill/>
          <a:ln w="18789">
            <a:solidFill>
              <a:srgbClr val="7F604F"/>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10" name="Line 51"/>
          <p:cNvSpPr>
            <a:spLocks noChangeAspect="1" noChangeShapeType="1"/>
          </p:cNvSpPr>
          <p:nvPr/>
        </p:nvSpPr>
        <p:spPr bwMode="auto">
          <a:xfrm>
            <a:off x="1682751" y="1770064"/>
            <a:ext cx="60325" cy="1587"/>
          </a:xfrm>
          <a:prstGeom prst="line">
            <a:avLst/>
          </a:prstGeom>
          <a:noFill/>
          <a:ln w="18789">
            <a:solidFill>
              <a:srgbClr val="7F604F"/>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11" name="Line 52"/>
          <p:cNvSpPr>
            <a:spLocks noChangeAspect="1" noChangeShapeType="1"/>
          </p:cNvSpPr>
          <p:nvPr/>
        </p:nvSpPr>
        <p:spPr bwMode="auto">
          <a:xfrm>
            <a:off x="1682751" y="1909763"/>
            <a:ext cx="60325" cy="0"/>
          </a:xfrm>
          <a:prstGeom prst="line">
            <a:avLst/>
          </a:prstGeom>
          <a:noFill/>
          <a:ln w="18789">
            <a:solidFill>
              <a:srgbClr val="7F604F"/>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12" name="Line 53"/>
          <p:cNvSpPr>
            <a:spLocks noChangeAspect="1" noChangeShapeType="1"/>
          </p:cNvSpPr>
          <p:nvPr/>
        </p:nvSpPr>
        <p:spPr bwMode="auto">
          <a:xfrm>
            <a:off x="1682751" y="2187575"/>
            <a:ext cx="60325" cy="0"/>
          </a:xfrm>
          <a:prstGeom prst="line">
            <a:avLst/>
          </a:prstGeom>
          <a:noFill/>
          <a:ln w="18789">
            <a:solidFill>
              <a:srgbClr val="7F604F"/>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62" name="Rectangle 56"/>
          <p:cNvSpPr>
            <a:spLocks noChangeAspect="1" noChangeArrowheads="1"/>
          </p:cNvSpPr>
          <p:nvPr/>
        </p:nvSpPr>
        <p:spPr bwMode="auto">
          <a:xfrm>
            <a:off x="6343527" y="1355603"/>
            <a:ext cx="1511702" cy="22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409503">
              <a:lnSpc>
                <a:spcPct val="140000"/>
              </a:lnSpc>
              <a:buClr>
                <a:srgbClr val="000000"/>
              </a:buClr>
              <a:buSzPct val="90000"/>
              <a:buFont typeface="Monotype Sorts" charset="0"/>
              <a:buChar char=" "/>
            </a:pPr>
            <a:r>
              <a:rPr lang="zh-CN" altLang="en-US" sz="1700" b="1" dirty="0">
                <a:solidFill>
                  <a:srgbClr val="000000"/>
                </a:solidFill>
                <a:latin typeface="华文细黑" charset="0"/>
                <a:ea typeface="华文细黑" charset="0"/>
                <a:cs typeface="华文细黑" charset="0"/>
              </a:rPr>
              <a:t>产品开发流程</a:t>
            </a:r>
          </a:p>
        </p:txBody>
      </p:sp>
      <p:sp>
        <p:nvSpPr>
          <p:cNvPr id="59463" name="Text Box 57"/>
          <p:cNvSpPr txBox="1">
            <a:spLocks noChangeAspect="1" noChangeArrowheads="1"/>
          </p:cNvSpPr>
          <p:nvPr/>
        </p:nvSpPr>
        <p:spPr bwMode="auto">
          <a:xfrm rot="16200000">
            <a:off x="5999679" y="1909067"/>
            <a:ext cx="648696" cy="18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概念</a:t>
            </a:r>
            <a:endParaRPr kumimoji="0" lang="zh-CN" altLang="en-US" sz="1000" dirty="0">
              <a:solidFill>
                <a:srgbClr val="000000"/>
              </a:solidFill>
              <a:latin typeface="Arial" charset="0"/>
              <a:ea typeface="宋体" charset="0"/>
              <a:cs typeface="宋体" charset="0"/>
            </a:endParaRPr>
          </a:p>
        </p:txBody>
      </p:sp>
      <p:sp>
        <p:nvSpPr>
          <p:cNvPr id="59464" name="Text Box 58"/>
          <p:cNvSpPr txBox="1">
            <a:spLocks noChangeAspect="1" noChangeArrowheads="1"/>
          </p:cNvSpPr>
          <p:nvPr/>
        </p:nvSpPr>
        <p:spPr bwMode="auto">
          <a:xfrm rot="16200000">
            <a:off x="6437984" y="1929008"/>
            <a:ext cx="561539" cy="17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计划</a:t>
            </a:r>
          </a:p>
        </p:txBody>
      </p:sp>
      <p:sp>
        <p:nvSpPr>
          <p:cNvPr id="59465" name="Text Box 59"/>
          <p:cNvSpPr txBox="1">
            <a:spLocks noChangeAspect="1" noChangeArrowheads="1"/>
          </p:cNvSpPr>
          <p:nvPr/>
        </p:nvSpPr>
        <p:spPr bwMode="auto">
          <a:xfrm rot="16200000">
            <a:off x="6652435" y="1910322"/>
            <a:ext cx="641226" cy="1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开发</a:t>
            </a:r>
          </a:p>
        </p:txBody>
      </p:sp>
      <p:sp>
        <p:nvSpPr>
          <p:cNvPr id="59466" name="Text Box 60"/>
          <p:cNvSpPr txBox="1">
            <a:spLocks noChangeAspect="1" noChangeArrowheads="1"/>
          </p:cNvSpPr>
          <p:nvPr/>
        </p:nvSpPr>
        <p:spPr bwMode="auto">
          <a:xfrm rot="16200000">
            <a:off x="6948118" y="1917812"/>
            <a:ext cx="596402" cy="17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验证</a:t>
            </a:r>
          </a:p>
        </p:txBody>
      </p:sp>
      <p:sp>
        <p:nvSpPr>
          <p:cNvPr id="59467" name="Text Box 61"/>
          <p:cNvSpPr txBox="1">
            <a:spLocks noChangeAspect="1" noChangeArrowheads="1"/>
          </p:cNvSpPr>
          <p:nvPr/>
        </p:nvSpPr>
        <p:spPr bwMode="auto">
          <a:xfrm rot="16200000">
            <a:off x="7217715" y="1910322"/>
            <a:ext cx="611343" cy="1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发布</a:t>
            </a:r>
          </a:p>
        </p:txBody>
      </p:sp>
      <p:sp>
        <p:nvSpPr>
          <p:cNvPr id="59468" name="Text Box 62"/>
          <p:cNvSpPr txBox="1">
            <a:spLocks noChangeAspect="1" noChangeArrowheads="1"/>
          </p:cNvSpPr>
          <p:nvPr/>
        </p:nvSpPr>
        <p:spPr bwMode="auto">
          <a:xfrm rot="16200000">
            <a:off x="7498267" y="1916547"/>
            <a:ext cx="572745" cy="1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dirty="0">
                <a:solidFill>
                  <a:srgbClr val="000000"/>
                </a:solidFill>
                <a:latin typeface="宋体" charset="0"/>
                <a:ea typeface="宋体" charset="0"/>
                <a:cs typeface="宋体" charset="0"/>
              </a:rPr>
              <a:t>生命周期</a:t>
            </a:r>
          </a:p>
        </p:txBody>
      </p:sp>
      <p:sp>
        <p:nvSpPr>
          <p:cNvPr id="59469" name="Freeform 63"/>
          <p:cNvSpPr>
            <a:spLocks noChangeAspect="1"/>
          </p:cNvSpPr>
          <p:nvPr/>
        </p:nvSpPr>
        <p:spPr bwMode="auto">
          <a:xfrm>
            <a:off x="6169047" y="1645304"/>
            <a:ext cx="1714275" cy="712196"/>
          </a:xfrm>
          <a:custGeom>
            <a:avLst/>
            <a:gdLst>
              <a:gd name="T0" fmla="*/ 0 w 1618"/>
              <a:gd name="T1" fmla="*/ 0 h 859"/>
              <a:gd name="T2" fmla="*/ 3 w 1618"/>
              <a:gd name="T3" fmla="*/ 75 h 859"/>
              <a:gd name="T4" fmla="*/ 213 w 1618"/>
              <a:gd name="T5" fmla="*/ 63 h 859"/>
              <a:gd name="T6" fmla="*/ 559 w 1618"/>
              <a:gd name="T7" fmla="*/ 63 h 859"/>
              <a:gd name="T8" fmla="*/ 554 w 1618"/>
              <a:gd name="T9" fmla="*/ 15 h 859"/>
              <a:gd name="T10" fmla="*/ 213 w 1618"/>
              <a:gd name="T11" fmla="*/ 15 h 859"/>
              <a:gd name="T12" fmla="*/ 0 w 1618"/>
              <a:gd name="T13" fmla="*/ 1 h 859"/>
              <a:gd name="T14" fmla="*/ 0 w 1618"/>
              <a:gd name="T15" fmla="*/ 0 h 859"/>
              <a:gd name="T16" fmla="*/ 0 w 1618"/>
              <a:gd name="T17" fmla="*/ 0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8"/>
              <a:gd name="T28" fmla="*/ 0 h 859"/>
              <a:gd name="T29" fmla="*/ 1618 w 1618"/>
              <a:gd name="T30" fmla="*/ 859 h 8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8" h="859">
                <a:moveTo>
                  <a:pt x="0" y="0"/>
                </a:moveTo>
                <a:lnTo>
                  <a:pt x="7" y="858"/>
                </a:lnTo>
                <a:lnTo>
                  <a:pt x="616" y="721"/>
                </a:lnTo>
                <a:lnTo>
                  <a:pt x="1617" y="721"/>
                </a:lnTo>
                <a:lnTo>
                  <a:pt x="1610" y="174"/>
                </a:lnTo>
                <a:lnTo>
                  <a:pt x="616" y="165"/>
                </a:lnTo>
                <a:lnTo>
                  <a:pt x="0"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lIns="80147" tIns="40074" rIns="80147" bIns="40074"/>
          <a:lstStyle/>
          <a:p>
            <a:endParaRPr lang="zh-CN" altLang="en-US"/>
          </a:p>
        </p:txBody>
      </p:sp>
      <p:sp>
        <p:nvSpPr>
          <p:cNvPr id="59470" name="Line 64"/>
          <p:cNvSpPr>
            <a:spLocks noChangeAspect="1" noChangeShapeType="1"/>
          </p:cNvSpPr>
          <p:nvPr/>
        </p:nvSpPr>
        <p:spPr bwMode="auto">
          <a:xfrm>
            <a:off x="6834513" y="1790980"/>
            <a:ext cx="1266" cy="442010"/>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1" name="Line 65"/>
          <p:cNvSpPr>
            <a:spLocks noChangeAspect="1" noChangeShapeType="1"/>
          </p:cNvSpPr>
          <p:nvPr/>
        </p:nvSpPr>
        <p:spPr bwMode="auto">
          <a:xfrm>
            <a:off x="6552385" y="1738686"/>
            <a:ext cx="1266" cy="551579"/>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2" name="Line 66"/>
          <p:cNvSpPr>
            <a:spLocks noChangeAspect="1" noChangeShapeType="1"/>
          </p:cNvSpPr>
          <p:nvPr/>
        </p:nvSpPr>
        <p:spPr bwMode="auto">
          <a:xfrm>
            <a:off x="7100194" y="1790980"/>
            <a:ext cx="1266" cy="442010"/>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3" name="Line 67"/>
          <p:cNvSpPr>
            <a:spLocks noChangeAspect="1" noChangeShapeType="1"/>
          </p:cNvSpPr>
          <p:nvPr/>
        </p:nvSpPr>
        <p:spPr bwMode="auto">
          <a:xfrm>
            <a:off x="7367141" y="1790980"/>
            <a:ext cx="1266" cy="442010"/>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4" name="Line 68"/>
          <p:cNvSpPr>
            <a:spLocks noChangeAspect="1" noChangeShapeType="1"/>
          </p:cNvSpPr>
          <p:nvPr/>
        </p:nvSpPr>
        <p:spPr bwMode="auto">
          <a:xfrm>
            <a:off x="7621436" y="1790980"/>
            <a:ext cx="2530" cy="442010"/>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5" name="Line 69"/>
          <p:cNvSpPr>
            <a:spLocks noChangeAspect="1" noChangeShapeType="1"/>
          </p:cNvSpPr>
          <p:nvPr/>
        </p:nvSpPr>
        <p:spPr bwMode="auto">
          <a:xfrm>
            <a:off x="7874464" y="1786001"/>
            <a:ext cx="1266" cy="440764"/>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6" name="Line 70"/>
          <p:cNvSpPr>
            <a:spLocks noChangeAspect="1" noChangeShapeType="1"/>
          </p:cNvSpPr>
          <p:nvPr/>
        </p:nvSpPr>
        <p:spPr bwMode="auto">
          <a:xfrm>
            <a:off x="6163986" y="1663981"/>
            <a:ext cx="2530" cy="677333"/>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7" name="Line 71"/>
          <p:cNvSpPr>
            <a:spLocks noChangeAspect="1" noChangeShapeType="1"/>
          </p:cNvSpPr>
          <p:nvPr/>
        </p:nvSpPr>
        <p:spPr bwMode="auto">
          <a:xfrm>
            <a:off x="6833249" y="1778530"/>
            <a:ext cx="1029830" cy="4980"/>
          </a:xfrm>
          <a:prstGeom prst="line">
            <a:avLst/>
          </a:prstGeom>
          <a:noFill/>
          <a:ln w="18789">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8" name="Line 72"/>
          <p:cNvSpPr>
            <a:spLocks noChangeAspect="1" noChangeShapeType="1"/>
          </p:cNvSpPr>
          <p:nvPr/>
        </p:nvSpPr>
        <p:spPr bwMode="auto">
          <a:xfrm>
            <a:off x="6833249" y="2237971"/>
            <a:ext cx="1029830" cy="2491"/>
          </a:xfrm>
          <a:prstGeom prst="line">
            <a:avLst/>
          </a:prstGeom>
          <a:noFill/>
          <a:ln w="18789">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79" name="Line 73"/>
          <p:cNvSpPr>
            <a:spLocks noChangeAspect="1" noChangeShapeType="1"/>
          </p:cNvSpPr>
          <p:nvPr/>
        </p:nvSpPr>
        <p:spPr bwMode="auto">
          <a:xfrm>
            <a:off x="6169047" y="1647795"/>
            <a:ext cx="661672" cy="133225"/>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0" name="Line 74"/>
          <p:cNvSpPr>
            <a:spLocks noChangeAspect="1" noChangeShapeType="1"/>
          </p:cNvSpPr>
          <p:nvPr/>
        </p:nvSpPr>
        <p:spPr bwMode="auto">
          <a:xfrm flipV="1">
            <a:off x="6171577" y="2239215"/>
            <a:ext cx="656612" cy="112059"/>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1" name="Line 75"/>
          <p:cNvSpPr>
            <a:spLocks noChangeAspect="1" noChangeShapeType="1"/>
          </p:cNvSpPr>
          <p:nvPr/>
        </p:nvSpPr>
        <p:spPr bwMode="auto">
          <a:xfrm>
            <a:off x="6117175" y="1614177"/>
            <a:ext cx="1266" cy="676089"/>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2" name="Line 76"/>
          <p:cNvSpPr>
            <a:spLocks noChangeAspect="1" noChangeShapeType="1"/>
          </p:cNvSpPr>
          <p:nvPr/>
        </p:nvSpPr>
        <p:spPr bwMode="auto">
          <a:xfrm>
            <a:off x="6783908" y="1728726"/>
            <a:ext cx="1029830" cy="4980"/>
          </a:xfrm>
          <a:prstGeom prst="line">
            <a:avLst/>
          </a:prstGeom>
          <a:noFill/>
          <a:ln w="18789">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3" name="Line 77"/>
          <p:cNvSpPr>
            <a:spLocks noChangeAspect="1" noChangeShapeType="1"/>
          </p:cNvSpPr>
          <p:nvPr/>
        </p:nvSpPr>
        <p:spPr bwMode="auto">
          <a:xfrm>
            <a:off x="6118441" y="1601726"/>
            <a:ext cx="660407" cy="131980"/>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4" name="Line 78"/>
          <p:cNvSpPr>
            <a:spLocks noChangeAspect="1" noChangeShapeType="1"/>
          </p:cNvSpPr>
          <p:nvPr/>
        </p:nvSpPr>
        <p:spPr bwMode="auto">
          <a:xfrm>
            <a:off x="6075425" y="1573089"/>
            <a:ext cx="1266" cy="676089"/>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5" name="Line 79"/>
          <p:cNvSpPr>
            <a:spLocks noChangeAspect="1" noChangeShapeType="1"/>
          </p:cNvSpPr>
          <p:nvPr/>
        </p:nvSpPr>
        <p:spPr bwMode="auto">
          <a:xfrm>
            <a:off x="6743424" y="1686393"/>
            <a:ext cx="1029830" cy="4980"/>
          </a:xfrm>
          <a:prstGeom prst="line">
            <a:avLst/>
          </a:prstGeom>
          <a:noFill/>
          <a:ln w="18789">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6" name="Line 80"/>
          <p:cNvSpPr>
            <a:spLocks noChangeAspect="1" noChangeShapeType="1"/>
          </p:cNvSpPr>
          <p:nvPr/>
        </p:nvSpPr>
        <p:spPr bwMode="auto">
          <a:xfrm>
            <a:off x="6076691" y="1558148"/>
            <a:ext cx="661672" cy="133225"/>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87" name="Text Box 81"/>
          <p:cNvSpPr txBox="1">
            <a:spLocks noChangeAspect="1" noChangeArrowheads="1"/>
          </p:cNvSpPr>
          <p:nvPr/>
        </p:nvSpPr>
        <p:spPr bwMode="auto">
          <a:xfrm>
            <a:off x="7945313" y="2079844"/>
            <a:ext cx="298575" cy="11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endParaRPr kumimoji="0" lang="zh-CN" altLang="en-US" sz="1300" dirty="0">
              <a:solidFill>
                <a:srgbClr val="000000"/>
              </a:solidFill>
              <a:latin typeface="宋体" charset="0"/>
              <a:ea typeface="宋体" charset="0"/>
              <a:cs typeface="宋体" charset="0"/>
            </a:endParaRPr>
          </a:p>
        </p:txBody>
      </p:sp>
      <p:sp>
        <p:nvSpPr>
          <p:cNvPr id="59414" name="Line 82"/>
          <p:cNvSpPr>
            <a:spLocks noChangeAspect="1" noChangeShapeType="1"/>
          </p:cNvSpPr>
          <p:nvPr/>
        </p:nvSpPr>
        <p:spPr bwMode="auto">
          <a:xfrm>
            <a:off x="4572000" y="2024063"/>
            <a:ext cx="1295400" cy="0"/>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43" name="Rectangle 85" descr="25%"/>
          <p:cNvSpPr>
            <a:spLocks noChangeAspect="1" noChangeArrowheads="1"/>
          </p:cNvSpPr>
          <p:nvPr/>
        </p:nvSpPr>
        <p:spPr bwMode="auto">
          <a:xfrm>
            <a:off x="2433951" y="2975444"/>
            <a:ext cx="2778125" cy="1490254"/>
          </a:xfrm>
          <a:prstGeom prst="rect">
            <a:avLst/>
          </a:prstGeom>
          <a:solidFill>
            <a:srgbClr val="7030A0">
              <a:alpha val="14118"/>
            </a:srgbClr>
          </a:solidFill>
          <a:ln w="18789">
            <a:noFill/>
            <a:miter lim="800000"/>
            <a:headEnd/>
            <a:tailEnd/>
          </a:ln>
        </p:spPr>
        <p:txBody>
          <a:bodyPr lIns="91424" tIns="45712" rIns="91424" bIns="45712"/>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59444" name="Freeform 86"/>
          <p:cNvSpPr>
            <a:spLocks noChangeAspect="1"/>
          </p:cNvSpPr>
          <p:nvPr/>
        </p:nvSpPr>
        <p:spPr bwMode="auto">
          <a:xfrm>
            <a:off x="2552702" y="3335339"/>
            <a:ext cx="2135187" cy="688975"/>
          </a:xfrm>
          <a:custGeom>
            <a:avLst/>
            <a:gdLst>
              <a:gd name="T0" fmla="*/ 0 w 1761"/>
              <a:gd name="T1" fmla="*/ 0 h 781"/>
              <a:gd name="T2" fmla="*/ 0 w 1761"/>
              <a:gd name="T3" fmla="*/ 23 h 781"/>
              <a:gd name="T4" fmla="*/ 204 w 1761"/>
              <a:gd name="T5" fmla="*/ 17 h 781"/>
              <a:gd name="T6" fmla="*/ 348 w 1761"/>
              <a:gd name="T7" fmla="*/ 17 h 781"/>
              <a:gd name="T8" fmla="*/ 349 w 1761"/>
              <a:gd name="T9" fmla="*/ 7 h 781"/>
              <a:gd name="T10" fmla="*/ 205 w 1761"/>
              <a:gd name="T11" fmla="*/ 7 h 781"/>
              <a:gd name="T12" fmla="*/ 0 w 1761"/>
              <a:gd name="T13" fmla="*/ 1 h 781"/>
              <a:gd name="T14" fmla="*/ 0 w 1761"/>
              <a:gd name="T15" fmla="*/ 0 h 781"/>
              <a:gd name="T16" fmla="*/ 0 w 1761"/>
              <a:gd name="T17" fmla="*/ 0 h 7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1"/>
              <a:gd name="T28" fmla="*/ 0 h 781"/>
              <a:gd name="T29" fmla="*/ 1761 w 1761"/>
              <a:gd name="T30" fmla="*/ 781 h 7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1" h="781">
                <a:moveTo>
                  <a:pt x="0" y="0"/>
                </a:moveTo>
                <a:lnTo>
                  <a:pt x="0" y="780"/>
                </a:lnTo>
                <a:lnTo>
                  <a:pt x="1029" y="565"/>
                </a:lnTo>
                <a:lnTo>
                  <a:pt x="1756" y="565"/>
                </a:lnTo>
                <a:lnTo>
                  <a:pt x="1760" y="212"/>
                </a:lnTo>
                <a:lnTo>
                  <a:pt x="1035" y="218"/>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lIns="80147" tIns="40074" rIns="80147" bIns="40074"/>
          <a:lstStyle/>
          <a:p>
            <a:endParaRPr lang="zh-CN" altLang="en-US"/>
          </a:p>
        </p:txBody>
      </p:sp>
      <p:sp>
        <p:nvSpPr>
          <p:cNvPr id="59445" name="Freeform 87"/>
          <p:cNvSpPr>
            <a:spLocks noChangeAspect="1"/>
          </p:cNvSpPr>
          <p:nvPr/>
        </p:nvSpPr>
        <p:spPr bwMode="auto">
          <a:xfrm>
            <a:off x="2570164" y="3875088"/>
            <a:ext cx="2139950" cy="119063"/>
          </a:xfrm>
          <a:custGeom>
            <a:avLst/>
            <a:gdLst>
              <a:gd name="T0" fmla="*/ 360 w 1755"/>
              <a:gd name="T1" fmla="*/ 0 h 216"/>
              <a:gd name="T2" fmla="*/ 212 w 1755"/>
              <a:gd name="T3" fmla="*/ 0 h 216"/>
              <a:gd name="T4" fmla="*/ 0 w 1755"/>
              <a:gd name="T5" fmla="*/ 0 h 216"/>
              <a:gd name="T6" fmla="*/ 0 60000 65536"/>
              <a:gd name="T7" fmla="*/ 0 60000 65536"/>
              <a:gd name="T8" fmla="*/ 0 60000 65536"/>
              <a:gd name="T9" fmla="*/ 0 w 1755"/>
              <a:gd name="T10" fmla="*/ 0 h 216"/>
              <a:gd name="T11" fmla="*/ 1755 w 1755"/>
              <a:gd name="T12" fmla="*/ 216 h 216"/>
            </a:gdLst>
            <a:ahLst/>
            <a:cxnLst>
              <a:cxn ang="T6">
                <a:pos x="T0" y="T1"/>
              </a:cxn>
              <a:cxn ang="T7">
                <a:pos x="T2" y="T3"/>
              </a:cxn>
              <a:cxn ang="T8">
                <a:pos x="T4" y="T5"/>
              </a:cxn>
            </a:cxnLst>
            <a:rect l="T9" t="T10" r="T11" b="T12"/>
            <a:pathLst>
              <a:path w="1755" h="216">
                <a:moveTo>
                  <a:pt x="1754" y="0"/>
                </a:moveTo>
                <a:lnTo>
                  <a:pt x="1033" y="0"/>
                </a:lnTo>
                <a:lnTo>
                  <a:pt x="0" y="215"/>
                </a:lnTo>
              </a:path>
            </a:pathLst>
          </a:custGeom>
          <a:noFill/>
          <a:ln w="1879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59446" name="Freeform 88"/>
          <p:cNvSpPr>
            <a:spLocks noChangeAspect="1"/>
          </p:cNvSpPr>
          <p:nvPr/>
        </p:nvSpPr>
        <p:spPr bwMode="auto">
          <a:xfrm>
            <a:off x="2570164" y="3328989"/>
            <a:ext cx="2139950" cy="209550"/>
          </a:xfrm>
          <a:custGeom>
            <a:avLst/>
            <a:gdLst>
              <a:gd name="T0" fmla="*/ 360 w 1755"/>
              <a:gd name="T1" fmla="*/ 11 h 215"/>
              <a:gd name="T2" fmla="*/ 212 w 1755"/>
              <a:gd name="T3" fmla="*/ 11 h 215"/>
              <a:gd name="T4" fmla="*/ 0 w 1755"/>
              <a:gd name="T5" fmla="*/ 0 h 215"/>
              <a:gd name="T6" fmla="*/ 0 60000 65536"/>
              <a:gd name="T7" fmla="*/ 0 60000 65536"/>
              <a:gd name="T8" fmla="*/ 0 60000 65536"/>
              <a:gd name="T9" fmla="*/ 0 w 1755"/>
              <a:gd name="T10" fmla="*/ 0 h 215"/>
              <a:gd name="T11" fmla="*/ 1755 w 1755"/>
              <a:gd name="T12" fmla="*/ 215 h 215"/>
            </a:gdLst>
            <a:ahLst/>
            <a:cxnLst>
              <a:cxn ang="T6">
                <a:pos x="T0" y="T1"/>
              </a:cxn>
              <a:cxn ang="T7">
                <a:pos x="T2" y="T3"/>
              </a:cxn>
              <a:cxn ang="T8">
                <a:pos x="T4" y="T5"/>
              </a:cxn>
            </a:cxnLst>
            <a:rect l="T9" t="T10" r="T11" b="T12"/>
            <a:pathLst>
              <a:path w="1755" h="215">
                <a:moveTo>
                  <a:pt x="1754" y="214"/>
                </a:moveTo>
                <a:lnTo>
                  <a:pt x="1033" y="214"/>
                </a:lnTo>
                <a:lnTo>
                  <a:pt x="0" y="0"/>
                </a:lnTo>
              </a:path>
            </a:pathLst>
          </a:custGeom>
          <a:noFill/>
          <a:ln w="1879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59447" name="Line 89"/>
          <p:cNvSpPr>
            <a:spLocks noChangeAspect="1" noChangeShapeType="1"/>
          </p:cNvSpPr>
          <p:nvPr/>
        </p:nvSpPr>
        <p:spPr bwMode="auto">
          <a:xfrm>
            <a:off x="4025901" y="3519489"/>
            <a:ext cx="0" cy="342900"/>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48" name="Line 90"/>
          <p:cNvSpPr>
            <a:spLocks noChangeAspect="1" noChangeShapeType="1"/>
          </p:cNvSpPr>
          <p:nvPr/>
        </p:nvSpPr>
        <p:spPr bwMode="auto">
          <a:xfrm>
            <a:off x="3400426" y="3481388"/>
            <a:ext cx="1587" cy="446087"/>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49" name="Line 91"/>
          <p:cNvSpPr>
            <a:spLocks noChangeAspect="1" noChangeShapeType="1"/>
          </p:cNvSpPr>
          <p:nvPr/>
        </p:nvSpPr>
        <p:spPr bwMode="auto">
          <a:xfrm>
            <a:off x="2971801" y="3405188"/>
            <a:ext cx="0" cy="563563"/>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50" name="Line 92"/>
          <p:cNvSpPr>
            <a:spLocks noChangeAspect="1" noChangeShapeType="1"/>
          </p:cNvSpPr>
          <p:nvPr/>
        </p:nvSpPr>
        <p:spPr bwMode="auto">
          <a:xfrm>
            <a:off x="2573338" y="3336926"/>
            <a:ext cx="0" cy="657225"/>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51" name="Line 93"/>
          <p:cNvSpPr>
            <a:spLocks noChangeAspect="1" noChangeShapeType="1"/>
          </p:cNvSpPr>
          <p:nvPr/>
        </p:nvSpPr>
        <p:spPr bwMode="auto">
          <a:xfrm>
            <a:off x="4700588" y="3538538"/>
            <a:ext cx="1587" cy="338137"/>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59452" name="Text Box 94"/>
          <p:cNvSpPr txBox="1">
            <a:spLocks noChangeAspect="1" noChangeArrowheads="1"/>
          </p:cNvSpPr>
          <p:nvPr/>
        </p:nvSpPr>
        <p:spPr bwMode="auto">
          <a:xfrm>
            <a:off x="4111626" y="3598863"/>
            <a:ext cx="50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900" dirty="0">
                <a:solidFill>
                  <a:srgbClr val="000000"/>
                </a:solidFill>
                <a:latin typeface="Arial" charset="0"/>
                <a:ea typeface="宋体" charset="0"/>
                <a:cs typeface="宋体" charset="0"/>
              </a:rPr>
              <a:t>执行阶段</a:t>
            </a:r>
          </a:p>
        </p:txBody>
      </p:sp>
      <p:sp>
        <p:nvSpPr>
          <p:cNvPr id="59453" name="Text Box 95"/>
          <p:cNvSpPr txBox="1">
            <a:spLocks noChangeAspect="1" noChangeArrowheads="1"/>
          </p:cNvSpPr>
          <p:nvPr/>
        </p:nvSpPr>
        <p:spPr bwMode="auto">
          <a:xfrm>
            <a:off x="2671764" y="3473451"/>
            <a:ext cx="255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38" tIns="40020" rIns="80038" bIns="4002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sz="900" dirty="0">
                <a:solidFill>
                  <a:srgbClr val="000000"/>
                </a:solidFill>
                <a:latin typeface="华文细黑" charset="0"/>
                <a:ea typeface="华文细黑" charset="0"/>
                <a:cs typeface="华文细黑" charset="0"/>
              </a:rPr>
              <a:t>启动</a:t>
            </a:r>
          </a:p>
        </p:txBody>
      </p:sp>
      <p:sp>
        <p:nvSpPr>
          <p:cNvPr id="59454" name="Text Box 96"/>
          <p:cNvSpPr txBox="1">
            <a:spLocks noChangeAspect="1" noChangeArrowheads="1"/>
          </p:cNvSpPr>
          <p:nvPr/>
        </p:nvSpPr>
        <p:spPr bwMode="auto">
          <a:xfrm>
            <a:off x="3057527" y="3608388"/>
            <a:ext cx="255587"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nSpc>
                <a:spcPct val="80000"/>
              </a:lnSpc>
              <a:spcBef>
                <a:spcPct val="50000"/>
              </a:spcBef>
            </a:pPr>
            <a:r>
              <a:rPr kumimoji="0" lang="zh-CN" altLang="en-US" sz="900" dirty="0">
                <a:solidFill>
                  <a:srgbClr val="000000"/>
                </a:solidFill>
                <a:latin typeface="华文细黑" charset="0"/>
                <a:ea typeface="华文细黑" charset="0"/>
                <a:cs typeface="华文细黑" charset="0"/>
              </a:rPr>
              <a:t>分析</a:t>
            </a:r>
          </a:p>
          <a:p>
            <a:pPr>
              <a:lnSpc>
                <a:spcPct val="80000"/>
              </a:lnSpc>
              <a:spcBef>
                <a:spcPct val="50000"/>
              </a:spcBef>
            </a:pPr>
            <a:r>
              <a:rPr kumimoji="0" lang="zh-CN" altLang="en-US" sz="900" dirty="0">
                <a:solidFill>
                  <a:srgbClr val="000000"/>
                </a:solidFill>
                <a:latin typeface="华文细黑" charset="0"/>
                <a:ea typeface="华文细黑" charset="0"/>
                <a:cs typeface="华文细黑" charset="0"/>
              </a:rPr>
              <a:t>阶段</a:t>
            </a:r>
          </a:p>
        </p:txBody>
      </p:sp>
      <p:sp>
        <p:nvSpPr>
          <p:cNvPr id="59455" name="Text Box 97"/>
          <p:cNvSpPr txBox="1">
            <a:spLocks noChangeAspect="1" noChangeArrowheads="1"/>
          </p:cNvSpPr>
          <p:nvPr/>
        </p:nvSpPr>
        <p:spPr bwMode="auto">
          <a:xfrm>
            <a:off x="3455988" y="3506788"/>
            <a:ext cx="428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sz="900" dirty="0">
                <a:solidFill>
                  <a:srgbClr val="000000"/>
                </a:solidFill>
                <a:latin typeface="华文细黑" charset="0"/>
                <a:ea typeface="华文细黑" charset="0"/>
                <a:cs typeface="华文细黑" charset="0"/>
              </a:rPr>
              <a:t>融合和优化阶段</a:t>
            </a:r>
          </a:p>
        </p:txBody>
      </p:sp>
      <p:sp>
        <p:nvSpPr>
          <p:cNvPr id="59456" name="Text Box 98"/>
          <p:cNvSpPr txBox="1">
            <a:spLocks noChangeAspect="1" noChangeArrowheads="1"/>
          </p:cNvSpPr>
          <p:nvPr/>
        </p:nvSpPr>
        <p:spPr bwMode="auto">
          <a:xfrm>
            <a:off x="4083303" y="3040238"/>
            <a:ext cx="10429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en-US" altLang="zh-CN" sz="1500" b="1" dirty="0">
                <a:solidFill>
                  <a:srgbClr val="000000"/>
                </a:solidFill>
                <a:latin typeface="宋体" charset="0"/>
                <a:ea typeface="宋体" charset="0"/>
                <a:cs typeface="宋体" charset="0"/>
              </a:rPr>
              <a:t>TPP</a:t>
            </a:r>
            <a:r>
              <a:rPr kumimoji="0" lang="zh-CN" altLang="en-US" sz="1500" b="1" dirty="0">
                <a:solidFill>
                  <a:srgbClr val="000000"/>
                </a:solidFill>
                <a:latin typeface="宋体" charset="0"/>
                <a:ea typeface="宋体" charset="0"/>
                <a:cs typeface="宋体" charset="0"/>
              </a:rPr>
              <a:t>流程</a:t>
            </a:r>
            <a:endParaRPr kumimoji="0" lang="zh-CN" altLang="en-US" sz="1500" dirty="0">
              <a:solidFill>
                <a:srgbClr val="000000"/>
              </a:solidFill>
              <a:latin typeface="Arial" charset="0"/>
              <a:ea typeface="宋体" charset="0"/>
              <a:cs typeface="宋体" charset="0"/>
            </a:endParaRPr>
          </a:p>
        </p:txBody>
      </p:sp>
      <p:grpSp>
        <p:nvGrpSpPr>
          <p:cNvPr id="4" name="Group 99"/>
          <p:cNvGrpSpPr>
            <a:grpSpLocks noChangeAspect="1"/>
          </p:cNvGrpSpPr>
          <p:nvPr/>
        </p:nvGrpSpPr>
        <p:grpSpPr bwMode="auto">
          <a:xfrm>
            <a:off x="4498976" y="4078288"/>
            <a:ext cx="641350" cy="344488"/>
            <a:chOff x="3015" y="3197"/>
            <a:chExt cx="609" cy="397"/>
          </a:xfrm>
        </p:grpSpPr>
        <p:sp>
          <p:nvSpPr>
            <p:cNvPr id="59459" name="Freeform 100"/>
            <p:cNvSpPr>
              <a:spLocks noChangeAspect="1"/>
            </p:cNvSpPr>
            <p:nvPr/>
          </p:nvSpPr>
          <p:spPr bwMode="auto">
            <a:xfrm>
              <a:off x="3042" y="3197"/>
              <a:ext cx="582" cy="397"/>
            </a:xfrm>
            <a:custGeom>
              <a:avLst/>
              <a:gdLst>
                <a:gd name="T0" fmla="*/ 495 w 601"/>
                <a:gd name="T1" fmla="*/ 271 h 402"/>
                <a:gd name="T2" fmla="*/ 461 w 601"/>
                <a:gd name="T3" fmla="*/ 269 h 402"/>
                <a:gd name="T4" fmla="*/ 437 w 601"/>
                <a:gd name="T5" fmla="*/ 271 h 402"/>
                <a:gd name="T6" fmla="*/ 406 w 601"/>
                <a:gd name="T7" fmla="*/ 272 h 402"/>
                <a:gd name="T8" fmla="*/ 378 w 601"/>
                <a:gd name="T9" fmla="*/ 276 h 402"/>
                <a:gd name="T10" fmla="*/ 356 w 601"/>
                <a:gd name="T11" fmla="*/ 279 h 402"/>
                <a:gd name="T12" fmla="*/ 327 w 601"/>
                <a:gd name="T13" fmla="*/ 284 h 402"/>
                <a:gd name="T14" fmla="*/ 301 w 601"/>
                <a:gd name="T15" fmla="*/ 292 h 402"/>
                <a:gd name="T16" fmla="*/ 266 w 601"/>
                <a:gd name="T17" fmla="*/ 306 h 402"/>
                <a:gd name="T18" fmla="*/ 245 w 601"/>
                <a:gd name="T19" fmla="*/ 320 h 402"/>
                <a:gd name="T20" fmla="*/ 225 w 601"/>
                <a:gd name="T21" fmla="*/ 331 h 402"/>
                <a:gd name="T22" fmla="*/ 200 w 601"/>
                <a:gd name="T23" fmla="*/ 341 h 402"/>
                <a:gd name="T24" fmla="*/ 166 w 601"/>
                <a:gd name="T25" fmla="*/ 353 h 402"/>
                <a:gd name="T26" fmla="*/ 130 w 601"/>
                <a:gd name="T27" fmla="*/ 362 h 402"/>
                <a:gd name="T28" fmla="*/ 95 w 601"/>
                <a:gd name="T29" fmla="*/ 367 h 402"/>
                <a:gd name="T30" fmla="*/ 69 w 601"/>
                <a:gd name="T31" fmla="*/ 371 h 402"/>
                <a:gd name="T32" fmla="*/ 41 w 601"/>
                <a:gd name="T33" fmla="*/ 368 h 402"/>
                <a:gd name="T34" fmla="*/ 17 w 601"/>
                <a:gd name="T35" fmla="*/ 362 h 402"/>
                <a:gd name="T36" fmla="*/ 1 w 601"/>
                <a:gd name="T37" fmla="*/ 353 h 402"/>
                <a:gd name="T38" fmla="*/ 0 w 601"/>
                <a:gd name="T39" fmla="*/ 0 h 402"/>
                <a:gd name="T40" fmla="*/ 495 w 601"/>
                <a:gd name="T41" fmla="*/ 0 h 402"/>
                <a:gd name="T42" fmla="*/ 495 w 601"/>
                <a:gd name="T43" fmla="*/ 271 h 402"/>
                <a:gd name="T44" fmla="*/ 495 w 601"/>
                <a:gd name="T45" fmla="*/ 271 h 4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1"/>
                <a:gd name="T70" fmla="*/ 0 h 402"/>
                <a:gd name="T71" fmla="*/ 601 w 601"/>
                <a:gd name="T72" fmla="*/ 402 h 4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1" h="402">
                  <a:moveTo>
                    <a:pt x="600" y="292"/>
                  </a:moveTo>
                  <a:lnTo>
                    <a:pt x="560" y="290"/>
                  </a:lnTo>
                  <a:lnTo>
                    <a:pt x="530" y="292"/>
                  </a:lnTo>
                  <a:lnTo>
                    <a:pt x="493" y="294"/>
                  </a:lnTo>
                  <a:lnTo>
                    <a:pt x="458" y="299"/>
                  </a:lnTo>
                  <a:lnTo>
                    <a:pt x="432" y="303"/>
                  </a:lnTo>
                  <a:lnTo>
                    <a:pt x="397" y="308"/>
                  </a:lnTo>
                  <a:lnTo>
                    <a:pt x="365" y="316"/>
                  </a:lnTo>
                  <a:lnTo>
                    <a:pt x="323" y="330"/>
                  </a:lnTo>
                  <a:lnTo>
                    <a:pt x="297" y="344"/>
                  </a:lnTo>
                  <a:lnTo>
                    <a:pt x="273" y="355"/>
                  </a:lnTo>
                  <a:lnTo>
                    <a:pt x="243" y="367"/>
                  </a:lnTo>
                  <a:lnTo>
                    <a:pt x="201" y="381"/>
                  </a:lnTo>
                  <a:lnTo>
                    <a:pt x="157" y="392"/>
                  </a:lnTo>
                  <a:lnTo>
                    <a:pt x="114" y="397"/>
                  </a:lnTo>
                  <a:lnTo>
                    <a:pt x="82" y="401"/>
                  </a:lnTo>
                  <a:lnTo>
                    <a:pt x="48" y="398"/>
                  </a:lnTo>
                  <a:lnTo>
                    <a:pt x="23" y="392"/>
                  </a:lnTo>
                  <a:lnTo>
                    <a:pt x="1" y="382"/>
                  </a:lnTo>
                  <a:lnTo>
                    <a:pt x="0" y="0"/>
                  </a:lnTo>
                  <a:lnTo>
                    <a:pt x="600" y="0"/>
                  </a:lnTo>
                  <a:lnTo>
                    <a:pt x="600" y="292"/>
                  </a:lnTo>
                </a:path>
              </a:pathLst>
            </a:custGeom>
            <a:noFill/>
            <a:ln w="18796"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460" name="Text Box 101"/>
            <p:cNvSpPr txBox="1">
              <a:spLocks noChangeAspect="1" noChangeArrowheads="1"/>
            </p:cNvSpPr>
            <p:nvPr/>
          </p:nvSpPr>
          <p:spPr bwMode="auto">
            <a:xfrm>
              <a:off x="3015" y="3300"/>
              <a:ext cx="56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1000" b="1" dirty="0">
                  <a:solidFill>
                    <a:srgbClr val="000000"/>
                  </a:solidFill>
                  <a:latin typeface="华文细黑" charset="0"/>
                  <a:ea typeface="华文细黑" charset="0"/>
                  <a:cs typeface="华文细黑" charset="0"/>
                </a:rPr>
                <a:t>技术</a:t>
              </a:r>
              <a:r>
                <a:rPr kumimoji="0" lang="en-US" altLang="zh-CN" sz="1000" b="1" dirty="0">
                  <a:solidFill>
                    <a:srgbClr val="000000"/>
                  </a:solidFill>
                  <a:latin typeface="华文细黑" charset="0"/>
                  <a:ea typeface="华文细黑" charset="0"/>
                  <a:cs typeface="华文细黑" charset="0"/>
                </a:rPr>
                <a:t>CDP</a:t>
              </a:r>
              <a:endParaRPr kumimoji="0" lang="en-US" altLang="zh-CN" sz="1000" dirty="0">
                <a:solidFill>
                  <a:srgbClr val="000000"/>
                </a:solidFill>
                <a:latin typeface="华文细黑" charset="0"/>
                <a:ea typeface="华文细黑" charset="0"/>
                <a:cs typeface="华文细黑" charset="0"/>
              </a:endParaRPr>
            </a:p>
          </p:txBody>
        </p:sp>
      </p:grpSp>
      <p:cxnSp>
        <p:nvCxnSpPr>
          <p:cNvPr id="59458" name="AutoShape 102"/>
          <p:cNvCxnSpPr>
            <a:cxnSpLocks noChangeAspect="1" noChangeShapeType="1"/>
          </p:cNvCxnSpPr>
          <p:nvPr/>
        </p:nvCxnSpPr>
        <p:spPr bwMode="auto">
          <a:xfrm rot="16200000" flipH="1">
            <a:off x="4237039" y="3979863"/>
            <a:ext cx="392112" cy="130175"/>
          </a:xfrm>
          <a:prstGeom prst="bentConnector2">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sp>
        <p:nvSpPr>
          <p:cNvPr id="59417" name="Line 103"/>
          <p:cNvSpPr>
            <a:spLocks noChangeAspect="1" noChangeShapeType="1"/>
          </p:cNvSpPr>
          <p:nvPr/>
        </p:nvSpPr>
        <p:spPr bwMode="auto">
          <a:xfrm>
            <a:off x="3382963" y="5232401"/>
            <a:ext cx="0" cy="644525"/>
          </a:xfrm>
          <a:prstGeom prst="line">
            <a:avLst/>
          </a:prstGeom>
          <a:noFill/>
          <a:ln w="18789">
            <a:solidFill>
              <a:srgbClr val="7F604F"/>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18" name="Rectangle 104" descr="25%"/>
          <p:cNvSpPr>
            <a:spLocks noChangeAspect="1" noChangeArrowheads="1"/>
          </p:cNvSpPr>
          <p:nvPr/>
        </p:nvSpPr>
        <p:spPr bwMode="auto">
          <a:xfrm>
            <a:off x="5435600" y="3500438"/>
            <a:ext cx="1150938" cy="576262"/>
          </a:xfrm>
          <a:prstGeom prst="rect">
            <a:avLst/>
          </a:prstGeom>
          <a:solidFill>
            <a:srgbClr val="7030A0">
              <a:alpha val="14118"/>
            </a:srgbClr>
          </a:solidFill>
          <a:ln w="18789">
            <a:noFill/>
            <a:miter lim="800000"/>
            <a:headEnd/>
            <a:tailEnd/>
          </a:ln>
        </p:spPr>
        <p:txBody>
          <a:bodyPr lIns="91424" tIns="45712" rIns="91424" bIns="45712" anchor="ctr"/>
          <a:lstStyle/>
          <a:p>
            <a:pPr marL="63108" indent="-293636">
              <a:lnSpc>
                <a:spcPct val="120000"/>
              </a:lnSpc>
              <a:buClr>
                <a:srgbClr val="000000"/>
              </a:buClr>
              <a:buSzPct val="50000"/>
            </a:pPr>
            <a:r>
              <a:rPr lang="zh-CN" altLang="en-US" sz="1600" b="1" dirty="0">
                <a:solidFill>
                  <a:srgbClr val="000000"/>
                </a:solidFill>
                <a:latin typeface="华文细黑" charset="0"/>
                <a:ea typeface="华文细黑" charset="0"/>
                <a:cs typeface="华文细黑" charset="0"/>
              </a:rPr>
              <a:t>研究流程</a:t>
            </a:r>
          </a:p>
        </p:txBody>
      </p:sp>
      <p:sp>
        <p:nvSpPr>
          <p:cNvPr id="59419" name="Rectangle 105" descr="25%"/>
          <p:cNvSpPr>
            <a:spLocks noChangeAspect="1" noChangeArrowheads="1"/>
          </p:cNvSpPr>
          <p:nvPr/>
        </p:nvSpPr>
        <p:spPr bwMode="auto">
          <a:xfrm>
            <a:off x="5435601" y="2593976"/>
            <a:ext cx="1152525" cy="576263"/>
          </a:xfrm>
          <a:prstGeom prst="rect">
            <a:avLst/>
          </a:prstGeom>
          <a:solidFill>
            <a:srgbClr val="7030A0">
              <a:alpha val="14118"/>
            </a:srgbClr>
          </a:solidFill>
          <a:ln w="18789">
            <a:noFill/>
            <a:miter lim="800000"/>
            <a:headEnd/>
            <a:tailEnd/>
          </a:ln>
        </p:spPr>
        <p:txBody>
          <a:bodyPr lIns="91424" tIns="45712" rIns="91424" bIns="45712" anchor="ctr"/>
          <a:lstStyle/>
          <a:p>
            <a:pPr marL="63108">
              <a:buClr>
                <a:srgbClr val="000000"/>
              </a:buClr>
              <a:buSzPct val="50000"/>
            </a:pPr>
            <a:r>
              <a:rPr lang="zh-CN" altLang="en-US" sz="1600" b="1" dirty="0">
                <a:solidFill>
                  <a:srgbClr val="000000"/>
                </a:solidFill>
                <a:latin typeface="华文细黑" charset="0"/>
                <a:ea typeface="华文细黑" charset="0"/>
                <a:cs typeface="华文细黑" charset="0"/>
              </a:rPr>
              <a:t>架构开发流程</a:t>
            </a:r>
          </a:p>
        </p:txBody>
      </p:sp>
      <p:sp>
        <p:nvSpPr>
          <p:cNvPr id="59420" name="Line 106"/>
          <p:cNvSpPr>
            <a:spLocks noChangeAspect="1" noChangeShapeType="1"/>
          </p:cNvSpPr>
          <p:nvPr/>
        </p:nvSpPr>
        <p:spPr bwMode="auto">
          <a:xfrm flipH="1">
            <a:off x="3995738" y="2271419"/>
            <a:ext cx="0" cy="1222375"/>
          </a:xfrm>
          <a:prstGeom prst="line">
            <a:avLst/>
          </a:prstGeom>
          <a:noFill/>
          <a:ln w="18789">
            <a:solidFill>
              <a:srgbClr val="7F604F"/>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cxnSp>
        <p:nvCxnSpPr>
          <p:cNvPr id="59421" name="AutoShape 107"/>
          <p:cNvCxnSpPr>
            <a:cxnSpLocks noChangeShapeType="1"/>
            <a:stCxn id="59459" idx="11"/>
            <a:endCxn id="59494" idx="1"/>
          </p:cNvCxnSpPr>
          <p:nvPr/>
        </p:nvCxnSpPr>
        <p:spPr bwMode="auto">
          <a:xfrm rot="16200000" flipH="1">
            <a:off x="4548982" y="4628357"/>
            <a:ext cx="815975" cy="363538"/>
          </a:xfrm>
          <a:prstGeom prst="bentConnector2">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59422" name="AutoShape 108"/>
          <p:cNvCxnSpPr>
            <a:cxnSpLocks noChangeShapeType="1"/>
            <a:stCxn id="59460" idx="3"/>
            <a:endCxn id="59419" idx="1"/>
          </p:cNvCxnSpPr>
          <p:nvPr/>
        </p:nvCxnSpPr>
        <p:spPr bwMode="auto">
          <a:xfrm flipV="1">
            <a:off x="5095875" y="2882901"/>
            <a:ext cx="330200" cy="1357313"/>
          </a:xfrm>
          <a:prstGeom prst="bentConnector3">
            <a:avLst>
              <a:gd name="adj1" fmla="val 51444"/>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sp>
        <p:nvSpPr>
          <p:cNvPr id="59423" name="Line 109"/>
          <p:cNvSpPr>
            <a:spLocks noChangeShapeType="1"/>
          </p:cNvSpPr>
          <p:nvPr/>
        </p:nvSpPr>
        <p:spPr bwMode="auto">
          <a:xfrm>
            <a:off x="6404614" y="3213101"/>
            <a:ext cx="0" cy="1512888"/>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24" name="Line 110"/>
          <p:cNvSpPr>
            <a:spLocks noChangeShapeType="1"/>
          </p:cNvSpPr>
          <p:nvPr/>
        </p:nvSpPr>
        <p:spPr bwMode="auto">
          <a:xfrm flipV="1">
            <a:off x="6854216" y="2392300"/>
            <a:ext cx="39095" cy="2332572"/>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25" name="Line 111"/>
          <p:cNvSpPr>
            <a:spLocks noChangeAspect="1" noChangeShapeType="1"/>
          </p:cNvSpPr>
          <p:nvPr/>
        </p:nvSpPr>
        <p:spPr bwMode="auto">
          <a:xfrm flipH="1">
            <a:off x="8388350" y="5661025"/>
            <a:ext cx="0" cy="215900"/>
          </a:xfrm>
          <a:prstGeom prst="line">
            <a:avLst/>
          </a:prstGeom>
          <a:noFill/>
          <a:ln w="18789">
            <a:solidFill>
              <a:srgbClr val="7F604F"/>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cxnSp>
        <p:nvCxnSpPr>
          <p:cNvPr id="59426" name="AutoShape 112"/>
          <p:cNvCxnSpPr>
            <a:cxnSpLocks noChangeShapeType="1"/>
            <a:stCxn id="59516" idx="0"/>
          </p:cNvCxnSpPr>
          <p:nvPr/>
        </p:nvCxnSpPr>
        <p:spPr bwMode="auto">
          <a:xfrm rot="16200000" flipV="1">
            <a:off x="6792858" y="3077304"/>
            <a:ext cx="2787650" cy="401767"/>
          </a:xfrm>
          <a:prstGeom prst="bentConnector3">
            <a:avLst>
              <a:gd name="adj1" fmla="val 50000"/>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59427" name="AutoShape 113"/>
          <p:cNvCxnSpPr>
            <a:cxnSpLocks noChangeShapeType="1"/>
          </p:cNvCxnSpPr>
          <p:nvPr/>
        </p:nvCxnSpPr>
        <p:spPr bwMode="auto">
          <a:xfrm rot="16200000" flipH="1">
            <a:off x="1219201" y="2957513"/>
            <a:ext cx="555625" cy="1828800"/>
          </a:xfrm>
          <a:prstGeom prst="bentConnector2">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59428" name="AutoShape 114"/>
          <p:cNvCxnSpPr>
            <a:cxnSpLocks noChangeShapeType="1"/>
          </p:cNvCxnSpPr>
          <p:nvPr/>
        </p:nvCxnSpPr>
        <p:spPr bwMode="auto">
          <a:xfrm rot="16200000" flipH="1">
            <a:off x="1761332" y="2201070"/>
            <a:ext cx="1922463" cy="4708525"/>
          </a:xfrm>
          <a:prstGeom prst="bentConnector2">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59429" name="AutoShape 115"/>
          <p:cNvCxnSpPr>
            <a:cxnSpLocks noChangeShapeType="1"/>
          </p:cNvCxnSpPr>
          <p:nvPr/>
        </p:nvCxnSpPr>
        <p:spPr bwMode="auto">
          <a:xfrm rot="5400000" flipH="1" flipV="1">
            <a:off x="6434332" y="2546096"/>
            <a:ext cx="490600" cy="183012"/>
          </a:xfrm>
          <a:prstGeom prst="bentConnector3">
            <a:avLst>
              <a:gd name="adj1" fmla="val -715"/>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sp>
        <p:nvSpPr>
          <p:cNvPr id="59430" name="Rectangle 116"/>
          <p:cNvSpPr>
            <a:spLocks noChangeArrowheads="1"/>
          </p:cNvSpPr>
          <p:nvPr/>
        </p:nvSpPr>
        <p:spPr bwMode="auto">
          <a:xfrm>
            <a:off x="1908175" y="1736726"/>
            <a:ext cx="1150938" cy="5762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8285" tIns="39141" rIns="78285" bIns="39141" anchor="ctr"/>
          <a:lstStyle/>
          <a:p>
            <a:pPr marL="293636" indent="-293636" algn="ctr" defTabSz="784086">
              <a:lnSpc>
                <a:spcPct val="120000"/>
              </a:lnSpc>
            </a:pPr>
            <a:r>
              <a:rPr lang="en-US" altLang="zh-CN" b="1" dirty="0">
                <a:solidFill>
                  <a:srgbClr val="000000"/>
                </a:solidFill>
                <a:latin typeface="Arial" charset="0"/>
                <a:ea typeface="黑体" charset="0"/>
                <a:cs typeface="黑体" charset="0"/>
              </a:rPr>
              <a:t>SP</a:t>
            </a:r>
          </a:p>
        </p:txBody>
      </p:sp>
      <p:sp>
        <p:nvSpPr>
          <p:cNvPr id="59431" name="Rectangle 117"/>
          <p:cNvSpPr>
            <a:spLocks noChangeArrowheads="1"/>
          </p:cNvSpPr>
          <p:nvPr/>
        </p:nvSpPr>
        <p:spPr bwMode="auto">
          <a:xfrm>
            <a:off x="3348038" y="1738313"/>
            <a:ext cx="1152525" cy="5746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8285" tIns="39141" rIns="78285" bIns="39141" anchor="ctr"/>
          <a:lstStyle/>
          <a:p>
            <a:pPr marL="293636" indent="-293636" algn="ctr" defTabSz="784086">
              <a:lnSpc>
                <a:spcPct val="120000"/>
              </a:lnSpc>
            </a:pPr>
            <a:r>
              <a:rPr lang="en-US" altLang="zh-CN" sz="1600" b="1" dirty="0">
                <a:solidFill>
                  <a:srgbClr val="000000"/>
                </a:solidFill>
                <a:latin typeface="Arial" charset="0"/>
                <a:ea typeface="黑体" charset="0"/>
                <a:cs typeface="黑体" charset="0"/>
              </a:rPr>
              <a:t>ABP/CDP</a:t>
            </a:r>
          </a:p>
        </p:txBody>
      </p:sp>
      <p:sp>
        <p:nvSpPr>
          <p:cNvPr id="59432" name="Line 118"/>
          <p:cNvSpPr>
            <a:spLocks noChangeShapeType="1"/>
          </p:cNvSpPr>
          <p:nvPr/>
        </p:nvSpPr>
        <p:spPr bwMode="auto">
          <a:xfrm>
            <a:off x="2339975" y="1231901"/>
            <a:ext cx="0" cy="504825"/>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33" name="Line 119"/>
          <p:cNvSpPr>
            <a:spLocks noChangeShapeType="1"/>
          </p:cNvSpPr>
          <p:nvPr/>
        </p:nvSpPr>
        <p:spPr bwMode="auto">
          <a:xfrm>
            <a:off x="3924300" y="1231901"/>
            <a:ext cx="0" cy="504825"/>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59434" name="Rectangle 120"/>
          <p:cNvSpPr>
            <a:spLocks noChangeArrowheads="1"/>
          </p:cNvSpPr>
          <p:nvPr/>
        </p:nvSpPr>
        <p:spPr bwMode="auto">
          <a:xfrm>
            <a:off x="2771776" y="1449388"/>
            <a:ext cx="7921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295" tIns="39146" rIns="78295" bIns="39146" anchor="ctr"/>
          <a:lstStyle/>
          <a:p>
            <a:pPr marL="293636" indent="-293636" algn="ctr" defTabSz="784086">
              <a:lnSpc>
                <a:spcPct val="120000"/>
              </a:lnSpc>
            </a:pPr>
            <a:r>
              <a:rPr lang="en-US" altLang="zh-CN" sz="1600" b="1" dirty="0">
                <a:solidFill>
                  <a:srgbClr val="000000"/>
                </a:solidFill>
                <a:latin typeface="Arial" charset="0"/>
                <a:ea typeface="黑体" charset="0"/>
                <a:cs typeface="黑体" charset="0"/>
              </a:rPr>
              <a:t>SP/BP</a:t>
            </a:r>
            <a:r>
              <a:rPr lang="zh-CN" altLang="en-US" sz="1600" b="1" dirty="0">
                <a:solidFill>
                  <a:srgbClr val="000000"/>
                </a:solidFill>
                <a:latin typeface="Arial" charset="0"/>
                <a:ea typeface="黑体" charset="0"/>
                <a:cs typeface="黑体" charset="0"/>
              </a:rPr>
              <a:t>流程</a:t>
            </a:r>
          </a:p>
        </p:txBody>
      </p:sp>
      <p:grpSp>
        <p:nvGrpSpPr>
          <p:cNvPr id="5" name="Group 121"/>
          <p:cNvGrpSpPr>
            <a:grpSpLocks/>
          </p:cNvGrpSpPr>
          <p:nvPr/>
        </p:nvGrpSpPr>
        <p:grpSpPr bwMode="auto">
          <a:xfrm>
            <a:off x="341313" y="1196976"/>
            <a:ext cx="5575300" cy="1368425"/>
            <a:chOff x="215" y="572"/>
            <a:chExt cx="3512" cy="1044"/>
          </a:xfrm>
        </p:grpSpPr>
        <p:cxnSp>
          <p:nvCxnSpPr>
            <p:cNvPr id="59440" name="AutoShape 122"/>
            <p:cNvCxnSpPr>
              <a:cxnSpLocks noChangeShapeType="1"/>
            </p:cNvCxnSpPr>
            <p:nvPr/>
          </p:nvCxnSpPr>
          <p:spPr bwMode="auto">
            <a:xfrm rot="-5400000">
              <a:off x="1512" y="-725"/>
              <a:ext cx="569" cy="3164"/>
            </a:xfrm>
            <a:prstGeom prst="bentConnector2">
              <a:avLst/>
            </a:prstGeom>
            <a:noFill/>
            <a:ln w="18789">
              <a:solidFill>
                <a:srgbClr val="7F604F"/>
              </a:solidFill>
              <a:prstDash val="dash"/>
              <a:miter lim="800000"/>
              <a:headEnd/>
              <a:tailEnd/>
            </a:ln>
            <a:extLst>
              <a:ext uri="{909E8E84-426E-40DD-AFC4-6F175D3DCCD1}">
                <a14:hiddenFill xmlns:a14="http://schemas.microsoft.com/office/drawing/2010/main">
                  <a:noFill/>
                </a14:hiddenFill>
              </a:ext>
            </a:extLst>
          </p:spPr>
        </p:cxnSp>
        <p:cxnSp>
          <p:nvCxnSpPr>
            <p:cNvPr id="59441" name="AutoShape 123"/>
            <p:cNvCxnSpPr>
              <a:cxnSpLocks noChangeShapeType="1"/>
            </p:cNvCxnSpPr>
            <p:nvPr/>
          </p:nvCxnSpPr>
          <p:spPr bwMode="auto">
            <a:xfrm>
              <a:off x="3288" y="572"/>
              <a:ext cx="439" cy="321"/>
            </a:xfrm>
            <a:prstGeom prst="bentConnector3">
              <a:avLst>
                <a:gd name="adj1" fmla="val 49884"/>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sp>
          <p:nvSpPr>
            <p:cNvPr id="59442" name="Line 124"/>
            <p:cNvSpPr>
              <a:spLocks noChangeShapeType="1"/>
            </p:cNvSpPr>
            <p:nvPr/>
          </p:nvSpPr>
          <p:spPr bwMode="auto">
            <a:xfrm>
              <a:off x="3506" y="890"/>
              <a:ext cx="0" cy="726"/>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9436" name="Line 125"/>
          <p:cNvSpPr>
            <a:spLocks noChangeShapeType="1"/>
          </p:cNvSpPr>
          <p:nvPr/>
        </p:nvSpPr>
        <p:spPr bwMode="auto">
          <a:xfrm>
            <a:off x="3059113" y="2024063"/>
            <a:ext cx="288925" cy="0"/>
          </a:xfrm>
          <a:prstGeom prst="line">
            <a:avLst/>
          </a:prstGeom>
          <a:noFill/>
          <a:ln w="18789">
            <a:solidFill>
              <a:srgbClr val="7F604F"/>
            </a:solidFill>
            <a:prstDash val="dash"/>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cxnSp>
        <p:nvCxnSpPr>
          <p:cNvPr id="59438" name="AutoShape 127"/>
          <p:cNvCxnSpPr>
            <a:cxnSpLocks noChangeShapeType="1"/>
            <a:stCxn id="59460" idx="3"/>
            <a:endCxn id="59418" idx="1"/>
          </p:cNvCxnSpPr>
          <p:nvPr/>
        </p:nvCxnSpPr>
        <p:spPr bwMode="auto">
          <a:xfrm flipV="1">
            <a:off x="5095875" y="3789363"/>
            <a:ext cx="330200" cy="450850"/>
          </a:xfrm>
          <a:prstGeom prst="bentConnector3">
            <a:avLst>
              <a:gd name="adj1" fmla="val 51444"/>
            </a:avLst>
          </a:prstGeom>
          <a:noFill/>
          <a:ln w="18789">
            <a:solidFill>
              <a:srgbClr val="7F604F"/>
            </a:solidFill>
            <a:prstDash val="dash"/>
            <a:miter lim="800000"/>
            <a:headEnd/>
            <a:tailEnd type="triangle" w="med" len="med"/>
          </a:ln>
          <a:extLst>
            <a:ext uri="{909E8E84-426E-40DD-AFC4-6F175D3DCCD1}">
              <a14:hiddenFill xmlns:a14="http://schemas.microsoft.com/office/drawing/2010/main">
                <a:noFill/>
              </a14:hiddenFill>
            </a:ext>
          </a:extLst>
        </p:spPr>
      </p:cxnSp>
      <p:sp>
        <p:nvSpPr>
          <p:cNvPr id="59439" name="Text Box 130"/>
          <p:cNvSpPr txBox="1">
            <a:spLocks noChangeArrowheads="1"/>
          </p:cNvSpPr>
          <p:nvPr/>
        </p:nvSpPr>
        <p:spPr bwMode="auto">
          <a:xfrm>
            <a:off x="0" y="6214082"/>
            <a:ext cx="3716780" cy="41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186" tIns="39593" rIns="79186" bIns="3959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b="1" dirty="0">
                <a:solidFill>
                  <a:srgbClr val="000000"/>
                </a:solidFill>
                <a:latin typeface="Arial" charset="0"/>
                <a:ea typeface="华文细黑" charset="0"/>
                <a:cs typeface="华文细黑" charset="0"/>
              </a:rPr>
              <a:t>ABP : Annual Business Plan </a:t>
            </a:r>
            <a:r>
              <a:rPr kumimoji="0" lang="zh-CN" altLang="en-US" sz="1100" b="1" dirty="0">
                <a:solidFill>
                  <a:srgbClr val="000000"/>
                </a:solidFill>
                <a:latin typeface="Arial" charset="0"/>
                <a:ea typeface="华文细黑" charset="0"/>
                <a:cs typeface="华文细黑" charset="0"/>
              </a:rPr>
              <a:t>年度商业计划</a:t>
            </a:r>
          </a:p>
          <a:p>
            <a:r>
              <a:rPr kumimoji="0" lang="en-US" altLang="zh-CN" sz="1100" b="1" dirty="0">
                <a:solidFill>
                  <a:srgbClr val="000000"/>
                </a:solidFill>
                <a:latin typeface="Arial" charset="0"/>
                <a:ea typeface="华文细黑" charset="0"/>
                <a:cs typeface="华文细黑" charset="0"/>
              </a:rPr>
              <a:t>CBB : Common Building Block </a:t>
            </a:r>
            <a:r>
              <a:rPr kumimoji="0" lang="zh-CN" altLang="en-US" sz="1100" b="1" dirty="0">
                <a:solidFill>
                  <a:srgbClr val="000000"/>
                </a:solidFill>
                <a:latin typeface="Arial" charset="0"/>
                <a:ea typeface="华文细黑" charset="0"/>
                <a:cs typeface="华文细黑" charset="0"/>
              </a:rPr>
              <a:t>共用基础模块</a:t>
            </a:r>
          </a:p>
        </p:txBody>
      </p:sp>
      <p:sp>
        <p:nvSpPr>
          <p:cNvPr id="134" name="Rectangle 49"/>
          <p:cNvSpPr>
            <a:spLocks noChangeAspect="1" noChangeArrowheads="1"/>
          </p:cNvSpPr>
          <p:nvPr/>
        </p:nvSpPr>
        <p:spPr bwMode="auto">
          <a:xfrm>
            <a:off x="112640" y="2003539"/>
            <a:ext cx="794133" cy="1555048"/>
          </a:xfrm>
          <a:prstGeom prst="rect">
            <a:avLst/>
          </a:prstGeom>
          <a:solidFill>
            <a:srgbClr val="0070C0">
              <a:alpha val="14118"/>
            </a:srgbClr>
          </a:solidFill>
          <a:ln w="18789">
            <a:noFill/>
            <a:miter lim="800000"/>
            <a:headEnd/>
            <a:tailEnd/>
          </a:ln>
        </p:spPr>
        <p:txBody>
          <a:bodyPr lIns="91424" tIns="45712" rIns="91424" bIns="45712"/>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136" name="Line 111"/>
          <p:cNvSpPr>
            <a:spLocks noChangeAspect="1" noChangeShapeType="1"/>
          </p:cNvSpPr>
          <p:nvPr/>
        </p:nvSpPr>
        <p:spPr bwMode="auto">
          <a:xfrm flipH="1">
            <a:off x="4266564" y="4465698"/>
            <a:ext cx="0" cy="1425460"/>
          </a:xfrm>
          <a:prstGeom prst="line">
            <a:avLst/>
          </a:prstGeom>
          <a:noFill/>
          <a:ln w="18789">
            <a:solidFill>
              <a:srgbClr val="7F604F"/>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137" name="Line 106"/>
          <p:cNvSpPr>
            <a:spLocks noChangeAspect="1" noChangeShapeType="1"/>
          </p:cNvSpPr>
          <p:nvPr/>
        </p:nvSpPr>
        <p:spPr bwMode="auto">
          <a:xfrm flipH="1">
            <a:off x="3411345" y="3882555"/>
            <a:ext cx="0" cy="842317"/>
          </a:xfrm>
          <a:prstGeom prst="line">
            <a:avLst/>
          </a:prstGeom>
          <a:noFill/>
          <a:ln w="18789">
            <a:solidFill>
              <a:srgbClr val="7F604F"/>
            </a:solidFill>
            <a:prstDash val="dash"/>
            <a:round/>
            <a:headEnd type="none" w="med" len="me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4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125</a:t>
            </a:fld>
            <a:endParaRPr lang="zh-CN" altLang="en-US"/>
          </a:p>
        </p:txBody>
      </p:sp>
      <p:sp>
        <p:nvSpPr>
          <p:cNvPr id="61441"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研究流程</a:t>
            </a:r>
          </a:p>
        </p:txBody>
      </p:sp>
      <p:sp>
        <p:nvSpPr>
          <p:cNvPr id="61443" name="Rectangle 38"/>
          <p:cNvSpPr>
            <a:spLocks noChangeArrowheads="1"/>
          </p:cNvSpPr>
          <p:nvPr/>
        </p:nvSpPr>
        <p:spPr bwMode="auto">
          <a:xfrm>
            <a:off x="684213" y="5553228"/>
            <a:ext cx="8064500" cy="76183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670" tIns="50335" rIns="100670" bIns="50335" anchor="ctr">
            <a:spAutoFit/>
          </a:bodyPr>
          <a:lstStyle/>
          <a:p>
            <a:pPr>
              <a:lnSpc>
                <a:spcPct val="110000"/>
              </a:lnSpc>
            </a:pPr>
            <a:r>
              <a:rPr lang="zh-CN" altLang="en-US" sz="1300" dirty="0">
                <a:solidFill>
                  <a:srgbClr val="000000"/>
                </a:solidFill>
                <a:latin typeface="华文细黑" charset="0"/>
                <a:ea typeface="华文细黑" charset="0"/>
                <a:cs typeface="华文细黑" charset="0"/>
              </a:rPr>
              <a:t>研究初期阶段主要是进行概念</a:t>
            </a:r>
            <a:r>
              <a:rPr lang="en-US" altLang="zh-CN" sz="1300" dirty="0">
                <a:solidFill>
                  <a:srgbClr val="000000"/>
                </a:solidFill>
                <a:latin typeface="华文细黑" charset="0"/>
                <a:ea typeface="华文细黑" charset="0"/>
                <a:cs typeface="华文细黑" charset="0"/>
              </a:rPr>
              <a:t>/</a:t>
            </a:r>
            <a:r>
              <a:rPr lang="zh-CN" altLang="en-US" sz="1300" dirty="0">
                <a:solidFill>
                  <a:srgbClr val="000000"/>
                </a:solidFill>
                <a:latin typeface="华文细黑" charset="0"/>
                <a:ea typeface="华文细黑" charset="0"/>
                <a:cs typeface="华文细黑" charset="0"/>
              </a:rPr>
              <a:t>框架研究和关键技术先期研究，输出专利，为将来的标准参与和产品化扫清</a:t>
            </a:r>
            <a:r>
              <a:rPr lang="en-US" altLang="zh-CN" sz="1300" dirty="0">
                <a:solidFill>
                  <a:srgbClr val="000000"/>
                </a:solidFill>
                <a:latin typeface="华文细黑" charset="0"/>
                <a:ea typeface="华文细黑" charset="0"/>
                <a:cs typeface="华文细黑" charset="0"/>
              </a:rPr>
              <a:t>IPR</a:t>
            </a:r>
            <a:r>
              <a:rPr lang="zh-CN" altLang="en-US" sz="1300" dirty="0">
                <a:solidFill>
                  <a:srgbClr val="000000"/>
                </a:solidFill>
                <a:latin typeface="华文细黑" charset="0"/>
                <a:ea typeface="华文细黑" charset="0"/>
                <a:cs typeface="华文细黑" charset="0"/>
              </a:rPr>
              <a:t>障碍。研究中期阶段可以开发实验系统，目的是为了对关键技术进行实验验证，对实验系统没有质量要求。研究后期阶段需要做原型机</a:t>
            </a:r>
            <a:r>
              <a:rPr lang="en-US" altLang="zh-CN" sz="1300" dirty="0">
                <a:solidFill>
                  <a:srgbClr val="000000"/>
                </a:solidFill>
                <a:latin typeface="华文细黑" charset="0"/>
                <a:ea typeface="华文细黑" charset="0"/>
                <a:cs typeface="华文细黑" charset="0"/>
              </a:rPr>
              <a:t>, </a:t>
            </a:r>
            <a:r>
              <a:rPr lang="zh-CN" altLang="en-US" sz="1300" dirty="0">
                <a:solidFill>
                  <a:srgbClr val="000000"/>
                </a:solidFill>
                <a:latin typeface="华文细黑" charset="0"/>
                <a:ea typeface="华文细黑" charset="0"/>
                <a:cs typeface="华文细黑" charset="0"/>
              </a:rPr>
              <a:t>对原型机有基本的质量要求。</a:t>
            </a:r>
          </a:p>
        </p:txBody>
      </p:sp>
      <p:sp>
        <p:nvSpPr>
          <p:cNvPr id="61444" name="Text Box 41"/>
          <p:cNvSpPr txBox="1">
            <a:spLocks noChangeArrowheads="1"/>
          </p:cNvSpPr>
          <p:nvPr/>
        </p:nvSpPr>
        <p:spPr bwMode="auto">
          <a:xfrm>
            <a:off x="684214" y="6367615"/>
            <a:ext cx="2663825" cy="233848"/>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186" tIns="39593" rIns="79186" bIns="3959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000" b="1" dirty="0">
                <a:solidFill>
                  <a:srgbClr val="000000"/>
                </a:solidFill>
                <a:latin typeface="Arial" charset="0"/>
                <a:ea typeface="华文细黑" charset="0"/>
                <a:cs typeface="华文细黑" charset="0"/>
              </a:rPr>
              <a:t>IPR : Intellectual Property Right </a:t>
            </a:r>
            <a:r>
              <a:rPr kumimoji="0" lang="zh-CN" altLang="en-US" sz="1000" b="1" dirty="0">
                <a:solidFill>
                  <a:srgbClr val="000000"/>
                </a:solidFill>
                <a:latin typeface="Arial" charset="0"/>
                <a:ea typeface="华文细黑" charset="0"/>
                <a:cs typeface="华文细黑" charset="0"/>
              </a:rPr>
              <a:t>知识产权 </a:t>
            </a:r>
            <a:endParaRPr kumimoji="0" lang="en-US" altLang="zh-CN" sz="1000" b="1" dirty="0">
              <a:solidFill>
                <a:srgbClr val="000000"/>
              </a:solidFill>
              <a:latin typeface="Arial" charset="0"/>
              <a:ea typeface="华文细黑" charset="0"/>
              <a:cs typeface="华文细黑" charset="0"/>
            </a:endParaRPr>
          </a:p>
        </p:txBody>
      </p:sp>
      <p:sp>
        <p:nvSpPr>
          <p:cNvPr id="61445" name="AutoShape 3"/>
          <p:cNvSpPr>
            <a:spLocks noChangeArrowheads="1"/>
          </p:cNvSpPr>
          <p:nvPr/>
        </p:nvSpPr>
        <p:spPr bwMode="auto">
          <a:xfrm>
            <a:off x="2928939" y="1000126"/>
            <a:ext cx="2357437" cy="714375"/>
          </a:xfrm>
          <a:prstGeom prst="wedgeRoundRectCallout">
            <a:avLst>
              <a:gd name="adj1" fmla="val -90569"/>
              <a:gd name="adj2" fmla="val 59329"/>
              <a:gd name="adj3" fmla="val 16667"/>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3832" tIns="33832" rIns="33832" bIns="33832"/>
          <a:lstStyle/>
          <a:p>
            <a:pPr defTabSz="858687"/>
            <a:r>
              <a:rPr lang="zh-CN" altLang="en-US" sz="1300" dirty="0">
                <a:solidFill>
                  <a:srgbClr val="990000"/>
                </a:solidFill>
                <a:ea typeface="华文细黑" charset="0"/>
                <a:cs typeface="华文细黑" charset="0"/>
              </a:rPr>
              <a:t>现制定的研究流程适用于研究的初、中期阶段；研究后期阶段适用技术开发流程</a:t>
            </a:r>
          </a:p>
        </p:txBody>
      </p:sp>
      <p:sp>
        <p:nvSpPr>
          <p:cNvPr id="61446" name="Rectangle 4"/>
          <p:cNvSpPr>
            <a:spLocks noChangeArrowheads="1"/>
          </p:cNvSpPr>
          <p:nvPr/>
        </p:nvSpPr>
        <p:spPr bwMode="auto">
          <a:xfrm>
            <a:off x="1042988" y="1787526"/>
            <a:ext cx="2073275" cy="349688"/>
          </a:xfrm>
          <a:prstGeom prst="rect">
            <a:avLst/>
          </a:prstGeom>
          <a:solidFill>
            <a:srgbClr val="CCFFCC"/>
          </a:solidFill>
          <a:ln w="28575">
            <a:solidFill>
              <a:srgbClr val="000000"/>
            </a:solidFill>
            <a:prstDash val="lgDash"/>
            <a:miter lim="800000"/>
            <a:headEnd/>
            <a:tailEnd/>
          </a:ln>
        </p:spPr>
        <p:txBody>
          <a:bodyPr lIns="35993" tIns="35993" rIns="35993" bIns="35993" anchor="ctr">
            <a:spAutoFit/>
          </a:bodyPr>
          <a:lstStyle/>
          <a:p>
            <a:endParaRPr lang="zh-CN" altLang="en-US">
              <a:solidFill>
                <a:srgbClr val="000000"/>
              </a:solidFill>
              <a:latin typeface="Arial" charset="0"/>
              <a:ea typeface="宋体" charset="0"/>
              <a:cs typeface="宋体" charset="0"/>
            </a:endParaRPr>
          </a:p>
        </p:txBody>
      </p:sp>
      <p:sp>
        <p:nvSpPr>
          <p:cNvPr id="61447" name="AutoShape 5"/>
          <p:cNvSpPr>
            <a:spLocks noChangeArrowheads="1"/>
          </p:cNvSpPr>
          <p:nvPr/>
        </p:nvSpPr>
        <p:spPr bwMode="auto">
          <a:xfrm rot="-5400000">
            <a:off x="840582" y="2747170"/>
            <a:ext cx="2568575" cy="19351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58 w 21600"/>
              <a:gd name="T13" fmla="*/ 3858 h 21600"/>
              <a:gd name="T14" fmla="*/ 17742 w 21600"/>
              <a:gd name="T15" fmla="*/ 17742 h 21600"/>
            </a:gdLst>
            <a:ahLst/>
            <a:cxnLst>
              <a:cxn ang="T8">
                <a:pos x="T0" y="T1"/>
              </a:cxn>
              <a:cxn ang="T9">
                <a:pos x="T2" y="T3"/>
              </a:cxn>
              <a:cxn ang="T10">
                <a:pos x="T4" y="T5"/>
              </a:cxn>
              <a:cxn ang="T11">
                <a:pos x="T6" y="T7"/>
              </a:cxn>
            </a:cxnLst>
            <a:rect l="T12" t="T13" r="T14" b="T15"/>
            <a:pathLst>
              <a:path w="21600" h="21600">
                <a:moveTo>
                  <a:pt x="0" y="0"/>
                </a:moveTo>
                <a:lnTo>
                  <a:pt x="4116" y="21600"/>
                </a:lnTo>
                <a:lnTo>
                  <a:pt x="17484" y="21600"/>
                </a:lnTo>
                <a:lnTo>
                  <a:pt x="21600" y="0"/>
                </a:lnTo>
                <a:lnTo>
                  <a:pt x="0" y="0"/>
                </a:lnTo>
                <a:close/>
              </a:path>
            </a:pathLst>
          </a:cu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33832" tIns="33832" rIns="33832" bIns="33832" anchor="ctr"/>
          <a:lstStyle/>
          <a:p>
            <a:endParaRPr lang="zh-CN" altLang="en-US"/>
          </a:p>
        </p:txBody>
      </p:sp>
      <p:sp>
        <p:nvSpPr>
          <p:cNvPr id="61448" name="Text Box 6"/>
          <p:cNvSpPr txBox="1">
            <a:spLocks noChangeArrowheads="1"/>
          </p:cNvSpPr>
          <p:nvPr/>
        </p:nvSpPr>
        <p:spPr bwMode="auto">
          <a:xfrm>
            <a:off x="1323959" y="2351089"/>
            <a:ext cx="622323" cy="27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eaVert" wrap="none"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zh-CN" altLang="en-US" sz="1500" dirty="0">
                <a:solidFill>
                  <a:srgbClr val="000000"/>
                </a:solidFill>
                <a:ea typeface="华文细黑" charset="0"/>
                <a:cs typeface="华文细黑" charset="0"/>
              </a:rPr>
              <a:t>（</a:t>
            </a:r>
            <a:r>
              <a:rPr kumimoji="0" lang="zh-CN" altLang="en-US" sz="1100" dirty="0">
                <a:solidFill>
                  <a:srgbClr val="000000"/>
                </a:solidFill>
                <a:ea typeface="华文细黑" charset="0"/>
                <a:cs typeface="华文细黑" charset="0"/>
              </a:rPr>
              <a:t>方案、仿真、标准、专利</a:t>
            </a:r>
            <a:r>
              <a:rPr kumimoji="0" lang="zh-CN" altLang="en-US" sz="1500" dirty="0">
                <a:solidFill>
                  <a:srgbClr val="000000"/>
                </a:solidFill>
                <a:ea typeface="华文细黑" charset="0"/>
                <a:cs typeface="华文细黑" charset="0"/>
              </a:rPr>
              <a:t>）</a:t>
            </a:r>
          </a:p>
          <a:p>
            <a:pPr algn="ctr">
              <a:lnSpc>
                <a:spcPct val="120000"/>
              </a:lnSpc>
            </a:pPr>
            <a:r>
              <a:rPr kumimoji="0" lang="zh-CN" altLang="en-US" sz="1500" dirty="0">
                <a:solidFill>
                  <a:srgbClr val="000000"/>
                </a:solidFill>
                <a:ea typeface="华文细黑" charset="0"/>
                <a:cs typeface="华文细黑" charset="0"/>
              </a:rPr>
              <a:t>研究初期阶段</a:t>
            </a:r>
          </a:p>
        </p:txBody>
      </p:sp>
      <p:sp>
        <p:nvSpPr>
          <p:cNvPr id="61449" name="Text Box 7"/>
          <p:cNvSpPr txBox="1">
            <a:spLocks noChangeArrowheads="1"/>
          </p:cNvSpPr>
          <p:nvPr/>
        </p:nvSpPr>
        <p:spPr bwMode="auto">
          <a:xfrm>
            <a:off x="2290747" y="2254250"/>
            <a:ext cx="622323"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eaVert" wrap="none"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zh-CN" altLang="en-US" sz="1500" dirty="0">
                <a:solidFill>
                  <a:srgbClr val="000000"/>
                </a:solidFill>
                <a:ea typeface="华文细黑" charset="0"/>
                <a:cs typeface="华文细黑" charset="0"/>
              </a:rPr>
              <a:t>（</a:t>
            </a:r>
            <a:r>
              <a:rPr kumimoji="0" lang="zh-CN" altLang="en-US" sz="1100" dirty="0">
                <a:solidFill>
                  <a:srgbClr val="000000"/>
                </a:solidFill>
                <a:ea typeface="华文细黑" charset="0"/>
                <a:cs typeface="华文细黑" charset="0"/>
              </a:rPr>
              <a:t>关键技术验证、专利、标准</a:t>
            </a:r>
            <a:r>
              <a:rPr kumimoji="0" lang="zh-CN" altLang="en-US" sz="1500" dirty="0">
                <a:solidFill>
                  <a:srgbClr val="000000"/>
                </a:solidFill>
                <a:ea typeface="华文细黑" charset="0"/>
                <a:cs typeface="华文细黑" charset="0"/>
              </a:rPr>
              <a:t>）</a:t>
            </a:r>
          </a:p>
          <a:p>
            <a:pPr algn="ctr">
              <a:lnSpc>
                <a:spcPct val="120000"/>
              </a:lnSpc>
            </a:pPr>
            <a:r>
              <a:rPr kumimoji="0" lang="zh-CN" altLang="en-US" sz="1500" dirty="0">
                <a:solidFill>
                  <a:srgbClr val="000000"/>
                </a:solidFill>
                <a:ea typeface="华文细黑" charset="0"/>
                <a:cs typeface="华文细黑" charset="0"/>
              </a:rPr>
              <a:t>研究中期阶段</a:t>
            </a:r>
          </a:p>
        </p:txBody>
      </p:sp>
      <p:sp>
        <p:nvSpPr>
          <p:cNvPr id="61450" name="AutoShape 8"/>
          <p:cNvSpPr>
            <a:spLocks noChangeArrowheads="1"/>
          </p:cNvSpPr>
          <p:nvPr/>
        </p:nvSpPr>
        <p:spPr bwMode="auto">
          <a:xfrm rot="-5400000">
            <a:off x="3264694" y="2747170"/>
            <a:ext cx="1589087" cy="1933575"/>
          </a:xfrm>
          <a:custGeom>
            <a:avLst/>
            <a:gdLst>
              <a:gd name="T0" fmla="*/ 2147483647 w 21600"/>
              <a:gd name="T1" fmla="*/ 2147483647 h 21600"/>
              <a:gd name="T2" fmla="*/ 2147483647 w 21600"/>
              <a:gd name="T3" fmla="*/ 2147483647 h 21600"/>
              <a:gd name="T4" fmla="*/ 502105953 w 21600"/>
              <a:gd name="T5" fmla="*/ 2147483647 h 21600"/>
              <a:gd name="T6" fmla="*/ 2147483647 w 21600"/>
              <a:gd name="T7" fmla="*/ 0 h 21600"/>
              <a:gd name="T8" fmla="*/ 0 60000 65536"/>
              <a:gd name="T9" fmla="*/ 0 60000 65536"/>
              <a:gd name="T10" fmla="*/ 0 60000 65536"/>
              <a:gd name="T11" fmla="*/ 0 60000 65536"/>
              <a:gd name="T12" fmla="*/ 3061 w 21600"/>
              <a:gd name="T13" fmla="*/ 3061 h 21600"/>
              <a:gd name="T14" fmla="*/ 18539 w 21600"/>
              <a:gd name="T15" fmla="*/ 18539 h 21600"/>
            </a:gdLst>
            <a:ahLst/>
            <a:cxnLst>
              <a:cxn ang="T8">
                <a:pos x="T0" y="T1"/>
              </a:cxn>
              <a:cxn ang="T9">
                <a:pos x="T2" y="T3"/>
              </a:cxn>
              <a:cxn ang="T10">
                <a:pos x="T4" y="T5"/>
              </a:cxn>
              <a:cxn ang="T11">
                <a:pos x="T6" y="T7"/>
              </a:cxn>
            </a:cxnLst>
            <a:rect l="T12" t="T13" r="T14" b="T15"/>
            <a:pathLst>
              <a:path w="21600" h="21600">
                <a:moveTo>
                  <a:pt x="0" y="0"/>
                </a:moveTo>
                <a:lnTo>
                  <a:pt x="2521" y="21600"/>
                </a:lnTo>
                <a:lnTo>
                  <a:pt x="19079" y="21600"/>
                </a:lnTo>
                <a:lnTo>
                  <a:pt x="21600" y="0"/>
                </a:lnTo>
                <a:lnTo>
                  <a:pt x="0" y="0"/>
                </a:lnTo>
                <a:close/>
              </a:path>
            </a:pathLst>
          </a:custGeom>
          <a:solidFill>
            <a:srgbClr val="FFFFFF"/>
          </a:solidFill>
          <a:ln w="19050">
            <a:solidFill>
              <a:srgbClr val="000000"/>
            </a:solidFill>
            <a:miter lim="800000"/>
            <a:headEnd/>
            <a:tailEnd/>
          </a:ln>
        </p:spPr>
        <p:txBody>
          <a:bodyPr rot="10800000" wrap="none" lIns="33832" tIns="33832" rIns="33832" bIns="33832" anchor="ctr"/>
          <a:lstStyle/>
          <a:p>
            <a:endParaRPr lang="zh-CN" altLang="en-US"/>
          </a:p>
        </p:txBody>
      </p:sp>
      <p:sp>
        <p:nvSpPr>
          <p:cNvPr id="61451" name="Text Box 9"/>
          <p:cNvSpPr txBox="1">
            <a:spLocks noChangeArrowheads="1"/>
          </p:cNvSpPr>
          <p:nvPr/>
        </p:nvSpPr>
        <p:spPr bwMode="auto">
          <a:xfrm>
            <a:off x="3065463" y="3397249"/>
            <a:ext cx="1991928" cy="62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zh-CN" altLang="en-US" sz="1500" dirty="0">
                <a:solidFill>
                  <a:srgbClr val="000000"/>
                </a:solidFill>
                <a:ea typeface="华文细黑" charset="0"/>
                <a:cs typeface="华文细黑" charset="0"/>
              </a:rPr>
              <a:t>研究后期阶段</a:t>
            </a:r>
          </a:p>
          <a:p>
            <a:pPr algn="ctr">
              <a:lnSpc>
                <a:spcPct val="120000"/>
              </a:lnSpc>
            </a:pPr>
            <a:r>
              <a:rPr kumimoji="0" lang="zh-CN" altLang="en-US" sz="1500" dirty="0">
                <a:solidFill>
                  <a:srgbClr val="000000"/>
                </a:solidFill>
                <a:ea typeface="华文细黑" charset="0"/>
                <a:cs typeface="华文细黑" charset="0"/>
              </a:rPr>
              <a:t>（样机、运营商测试）</a:t>
            </a:r>
          </a:p>
        </p:txBody>
      </p:sp>
      <p:sp>
        <p:nvSpPr>
          <p:cNvPr id="61452" name="Line 10"/>
          <p:cNvSpPr>
            <a:spLocks noChangeShapeType="1"/>
          </p:cNvSpPr>
          <p:nvPr/>
        </p:nvSpPr>
        <p:spPr bwMode="auto">
          <a:xfrm>
            <a:off x="2124075" y="2144714"/>
            <a:ext cx="0" cy="2855912"/>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53" name="Line 11"/>
          <p:cNvSpPr>
            <a:spLocks noChangeShapeType="1"/>
          </p:cNvSpPr>
          <p:nvPr/>
        </p:nvSpPr>
        <p:spPr bwMode="auto">
          <a:xfrm>
            <a:off x="3092450" y="2919414"/>
            <a:ext cx="0" cy="15890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54" name="Line 12"/>
          <p:cNvSpPr>
            <a:spLocks noChangeShapeType="1"/>
          </p:cNvSpPr>
          <p:nvPr/>
        </p:nvSpPr>
        <p:spPr bwMode="auto">
          <a:xfrm>
            <a:off x="3092450" y="2144714"/>
            <a:ext cx="0" cy="2855912"/>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55" name="Text Box 13"/>
          <p:cNvSpPr txBox="1">
            <a:spLocks noChangeArrowheads="1"/>
          </p:cNvSpPr>
          <p:nvPr/>
        </p:nvSpPr>
        <p:spPr bwMode="auto">
          <a:xfrm>
            <a:off x="1400176" y="1787526"/>
            <a:ext cx="1449388" cy="3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zh-CN" altLang="en-US" sz="1500" dirty="0">
                <a:solidFill>
                  <a:srgbClr val="000000"/>
                </a:solidFill>
                <a:ea typeface="华文细黑" charset="0"/>
                <a:cs typeface="华文细黑" charset="0"/>
              </a:rPr>
              <a:t>研究流程</a:t>
            </a:r>
          </a:p>
        </p:txBody>
      </p:sp>
      <p:sp>
        <p:nvSpPr>
          <p:cNvPr id="61456" name="Line 14"/>
          <p:cNvSpPr>
            <a:spLocks noChangeShapeType="1"/>
          </p:cNvSpPr>
          <p:nvPr/>
        </p:nvSpPr>
        <p:spPr bwMode="auto">
          <a:xfrm>
            <a:off x="1157288" y="2144713"/>
            <a:ext cx="1935162"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57" name="Line 15"/>
          <p:cNvSpPr>
            <a:spLocks noChangeShapeType="1"/>
          </p:cNvSpPr>
          <p:nvPr/>
        </p:nvSpPr>
        <p:spPr bwMode="auto">
          <a:xfrm>
            <a:off x="3092451" y="2144713"/>
            <a:ext cx="1933575"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58" name="Line 16"/>
          <p:cNvSpPr>
            <a:spLocks noChangeShapeType="1"/>
          </p:cNvSpPr>
          <p:nvPr/>
        </p:nvSpPr>
        <p:spPr bwMode="auto">
          <a:xfrm>
            <a:off x="5026025" y="2144713"/>
            <a:ext cx="3225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59" name="Text Box 17"/>
          <p:cNvSpPr txBox="1">
            <a:spLocks noChangeArrowheads="1"/>
          </p:cNvSpPr>
          <p:nvPr/>
        </p:nvSpPr>
        <p:spPr bwMode="auto">
          <a:xfrm>
            <a:off x="3333751" y="1787526"/>
            <a:ext cx="2024063" cy="3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zh-CN" altLang="en-US" sz="1500" dirty="0">
                <a:solidFill>
                  <a:srgbClr val="000000"/>
                </a:solidFill>
                <a:ea typeface="华文细黑" charset="0"/>
                <a:cs typeface="华文细黑" charset="0"/>
              </a:rPr>
              <a:t>技术开发流程（</a:t>
            </a:r>
            <a:r>
              <a:rPr kumimoji="0" lang="en-US" altLang="zh-CN" sz="1500" dirty="0">
                <a:solidFill>
                  <a:srgbClr val="000000"/>
                </a:solidFill>
                <a:ea typeface="华文细黑" charset="0"/>
                <a:cs typeface="华文细黑" charset="0"/>
              </a:rPr>
              <a:t>TPD)</a:t>
            </a:r>
            <a:endParaRPr kumimoji="0" lang="zh-CN" altLang="en-US" sz="1500" dirty="0">
              <a:solidFill>
                <a:srgbClr val="000000"/>
              </a:solidFill>
              <a:ea typeface="华文细黑" charset="0"/>
              <a:cs typeface="华文细黑" charset="0"/>
            </a:endParaRPr>
          </a:p>
        </p:txBody>
      </p:sp>
      <p:sp>
        <p:nvSpPr>
          <p:cNvPr id="61460" name="Text Box 18"/>
          <p:cNvSpPr txBox="1">
            <a:spLocks noChangeArrowheads="1"/>
          </p:cNvSpPr>
          <p:nvPr/>
        </p:nvSpPr>
        <p:spPr bwMode="auto">
          <a:xfrm>
            <a:off x="5913439" y="1787526"/>
            <a:ext cx="1449387" cy="3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en-US" altLang="zh-CN" sz="1500" dirty="0">
                <a:solidFill>
                  <a:srgbClr val="000000"/>
                </a:solidFill>
                <a:ea typeface="华文细黑" charset="0"/>
                <a:cs typeface="华文细黑" charset="0"/>
              </a:rPr>
              <a:t>IPD</a:t>
            </a:r>
            <a:r>
              <a:rPr kumimoji="0" lang="zh-CN" altLang="en-US" sz="1500" dirty="0">
                <a:solidFill>
                  <a:srgbClr val="000000"/>
                </a:solidFill>
                <a:ea typeface="华文细黑" charset="0"/>
                <a:cs typeface="华文细黑" charset="0"/>
              </a:rPr>
              <a:t>流程</a:t>
            </a:r>
          </a:p>
        </p:txBody>
      </p:sp>
      <p:sp>
        <p:nvSpPr>
          <p:cNvPr id="61461" name="Rectangle 19"/>
          <p:cNvSpPr>
            <a:spLocks noChangeArrowheads="1"/>
          </p:cNvSpPr>
          <p:nvPr/>
        </p:nvSpPr>
        <p:spPr bwMode="auto">
          <a:xfrm>
            <a:off x="7040564" y="3314700"/>
            <a:ext cx="428625" cy="511175"/>
          </a:xfrm>
          <a:prstGeom prst="rect">
            <a:avLst/>
          </a:prstGeom>
          <a:solidFill>
            <a:srgbClr val="FFFFFF"/>
          </a:solidFill>
          <a:ln w="19050">
            <a:solidFill>
              <a:srgbClr val="000000"/>
            </a:solidFill>
            <a:miter lim="800000"/>
            <a:headEnd/>
            <a:tailEnd/>
          </a:ln>
        </p:spPr>
        <p:txBody>
          <a:bodyPr wrap="none" lIns="33832" tIns="33832" rIns="33832" bIns="33832" anchor="ctr"/>
          <a:lstStyle/>
          <a:p>
            <a:pPr algn="ctr" defTabSz="858687"/>
            <a:r>
              <a:rPr lang="zh-CN" altLang="en-US" sz="1500" dirty="0">
                <a:solidFill>
                  <a:srgbClr val="000000"/>
                </a:solidFill>
                <a:ea typeface="华文细黑" charset="0"/>
                <a:cs typeface="华文细黑" charset="0"/>
              </a:rPr>
              <a:t>迁</a:t>
            </a:r>
          </a:p>
          <a:p>
            <a:pPr algn="ctr" defTabSz="858687"/>
            <a:r>
              <a:rPr lang="zh-CN" altLang="en-US" sz="1500" dirty="0">
                <a:solidFill>
                  <a:srgbClr val="000000"/>
                </a:solidFill>
                <a:ea typeface="华文细黑" charset="0"/>
                <a:cs typeface="华文细黑" charset="0"/>
              </a:rPr>
              <a:t>移</a:t>
            </a:r>
          </a:p>
        </p:txBody>
      </p:sp>
      <p:sp>
        <p:nvSpPr>
          <p:cNvPr id="61462" name="Rectangle 20"/>
          <p:cNvSpPr>
            <a:spLocks noChangeArrowheads="1"/>
          </p:cNvSpPr>
          <p:nvPr/>
        </p:nvSpPr>
        <p:spPr bwMode="auto">
          <a:xfrm>
            <a:off x="6624639" y="3314700"/>
            <a:ext cx="428625" cy="511175"/>
          </a:xfrm>
          <a:prstGeom prst="rect">
            <a:avLst/>
          </a:prstGeom>
          <a:solidFill>
            <a:srgbClr val="FFFFFF"/>
          </a:solidFill>
          <a:ln w="19050">
            <a:solidFill>
              <a:srgbClr val="000000"/>
            </a:solidFill>
            <a:miter lim="800000"/>
            <a:headEnd/>
            <a:tailEnd/>
          </a:ln>
        </p:spPr>
        <p:txBody>
          <a:bodyPr wrap="none" lIns="33832" tIns="33832" rIns="33832" bIns="33832" anchor="ctr"/>
          <a:lstStyle/>
          <a:p>
            <a:pPr algn="ctr" defTabSz="858687"/>
            <a:r>
              <a:rPr lang="zh-CN" altLang="en-US" sz="1500" dirty="0">
                <a:solidFill>
                  <a:srgbClr val="000000"/>
                </a:solidFill>
                <a:ea typeface="华文细黑" charset="0"/>
                <a:cs typeface="华文细黑" charset="0"/>
              </a:rPr>
              <a:t>开</a:t>
            </a:r>
          </a:p>
          <a:p>
            <a:pPr algn="ctr" defTabSz="858687"/>
            <a:r>
              <a:rPr lang="zh-CN" altLang="en-US" sz="1500" dirty="0">
                <a:solidFill>
                  <a:srgbClr val="000000"/>
                </a:solidFill>
                <a:ea typeface="华文细黑" charset="0"/>
                <a:cs typeface="华文细黑" charset="0"/>
              </a:rPr>
              <a:t>发</a:t>
            </a:r>
          </a:p>
        </p:txBody>
      </p:sp>
      <p:sp>
        <p:nvSpPr>
          <p:cNvPr id="61463" name="AutoShape 21"/>
          <p:cNvSpPr>
            <a:spLocks noChangeArrowheads="1"/>
          </p:cNvSpPr>
          <p:nvPr/>
        </p:nvSpPr>
        <p:spPr bwMode="auto">
          <a:xfrm rot="-5400000">
            <a:off x="5768182" y="3142457"/>
            <a:ext cx="855663" cy="857250"/>
          </a:xfrm>
          <a:custGeom>
            <a:avLst/>
            <a:gdLst>
              <a:gd name="T0" fmla="*/ 1208988437 w 21600"/>
              <a:gd name="T1" fmla="*/ 675126166 h 21600"/>
              <a:gd name="T2" fmla="*/ 671384406 w 21600"/>
              <a:gd name="T3" fmla="*/ 1350252372 h 21600"/>
              <a:gd name="T4" fmla="*/ 133778790 w 21600"/>
              <a:gd name="T5" fmla="*/ 675126166 h 21600"/>
              <a:gd name="T6" fmla="*/ 671384406 w 21600"/>
              <a:gd name="T7" fmla="*/ 0 h 21600"/>
              <a:gd name="T8" fmla="*/ 0 60000 65536"/>
              <a:gd name="T9" fmla="*/ 0 60000 65536"/>
              <a:gd name="T10" fmla="*/ 0 60000 65536"/>
              <a:gd name="T11" fmla="*/ 0 60000 65536"/>
              <a:gd name="T12" fmla="*/ 3952 w 21600"/>
              <a:gd name="T13" fmla="*/ 3952 h 21600"/>
              <a:gd name="T14" fmla="*/ 17648 w 21600"/>
              <a:gd name="T15" fmla="*/ 17648 h 21600"/>
            </a:gdLst>
            <a:ahLst/>
            <a:cxnLst>
              <a:cxn ang="T8">
                <a:pos x="T0" y="T1"/>
              </a:cxn>
              <a:cxn ang="T9">
                <a:pos x="T2" y="T3"/>
              </a:cxn>
              <a:cxn ang="T10">
                <a:pos x="T4" y="T5"/>
              </a:cxn>
              <a:cxn ang="T11">
                <a:pos x="T6" y="T7"/>
              </a:cxn>
            </a:cxnLst>
            <a:rect l="T12" t="T13" r="T14" b="T15"/>
            <a:pathLst>
              <a:path w="21600" h="21600">
                <a:moveTo>
                  <a:pt x="0" y="0"/>
                </a:moveTo>
                <a:lnTo>
                  <a:pt x="4303" y="21600"/>
                </a:lnTo>
                <a:lnTo>
                  <a:pt x="17297" y="21600"/>
                </a:lnTo>
                <a:lnTo>
                  <a:pt x="21600" y="0"/>
                </a:lnTo>
                <a:lnTo>
                  <a:pt x="0" y="0"/>
                </a:lnTo>
                <a:close/>
              </a:path>
            </a:pathLst>
          </a:custGeom>
          <a:solidFill>
            <a:srgbClr val="FFFFFF"/>
          </a:solidFill>
          <a:ln w="19050">
            <a:solidFill>
              <a:srgbClr val="000000"/>
            </a:solidFill>
            <a:miter lim="800000"/>
            <a:headEnd/>
            <a:tailEnd/>
          </a:ln>
        </p:spPr>
        <p:txBody>
          <a:bodyPr vert="eaVert" wrap="none" lIns="85934" tIns="42966" rIns="85934" bIns="42966" anchor="ctr"/>
          <a:lstStyle/>
          <a:p>
            <a:endParaRPr lang="zh-CN" altLang="en-US"/>
          </a:p>
        </p:txBody>
      </p:sp>
      <p:sp>
        <p:nvSpPr>
          <p:cNvPr id="61464" name="Line 22"/>
          <p:cNvSpPr>
            <a:spLocks noChangeShapeType="1"/>
          </p:cNvSpPr>
          <p:nvPr/>
        </p:nvSpPr>
        <p:spPr bwMode="auto">
          <a:xfrm flipH="1">
            <a:off x="6197600" y="3224214"/>
            <a:ext cx="0" cy="6937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65" name="Text Box 23"/>
          <p:cNvSpPr txBox="1">
            <a:spLocks noChangeArrowheads="1"/>
          </p:cNvSpPr>
          <p:nvPr/>
        </p:nvSpPr>
        <p:spPr bwMode="auto">
          <a:xfrm>
            <a:off x="5861051" y="3300413"/>
            <a:ext cx="260685" cy="5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500" dirty="0">
                <a:solidFill>
                  <a:srgbClr val="000000"/>
                </a:solidFill>
                <a:ea typeface="华文细黑" charset="0"/>
                <a:cs typeface="华文细黑" charset="0"/>
              </a:rPr>
              <a:t>概</a:t>
            </a:r>
          </a:p>
          <a:p>
            <a:r>
              <a:rPr kumimoji="0" lang="zh-CN" altLang="en-US" sz="1500" dirty="0">
                <a:solidFill>
                  <a:srgbClr val="000000"/>
                </a:solidFill>
                <a:ea typeface="华文细黑" charset="0"/>
                <a:cs typeface="华文细黑" charset="0"/>
              </a:rPr>
              <a:t>念</a:t>
            </a:r>
          </a:p>
        </p:txBody>
      </p:sp>
      <p:sp>
        <p:nvSpPr>
          <p:cNvPr id="61466" name="Text Box 24"/>
          <p:cNvSpPr txBox="1">
            <a:spLocks noChangeArrowheads="1"/>
          </p:cNvSpPr>
          <p:nvPr/>
        </p:nvSpPr>
        <p:spPr bwMode="auto">
          <a:xfrm>
            <a:off x="6291264" y="3300413"/>
            <a:ext cx="260685" cy="5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500" dirty="0">
                <a:solidFill>
                  <a:srgbClr val="000000"/>
                </a:solidFill>
                <a:ea typeface="华文细黑" charset="0"/>
                <a:cs typeface="华文细黑" charset="0"/>
              </a:rPr>
              <a:t>计</a:t>
            </a:r>
          </a:p>
          <a:p>
            <a:r>
              <a:rPr kumimoji="0" lang="zh-CN" altLang="en-US" sz="1500" dirty="0">
                <a:solidFill>
                  <a:srgbClr val="000000"/>
                </a:solidFill>
                <a:ea typeface="华文细黑" charset="0"/>
                <a:cs typeface="华文细黑" charset="0"/>
              </a:rPr>
              <a:t>划</a:t>
            </a:r>
          </a:p>
        </p:txBody>
      </p:sp>
      <p:sp>
        <p:nvSpPr>
          <p:cNvPr id="61467" name="Rectangle 25"/>
          <p:cNvSpPr>
            <a:spLocks noChangeArrowheads="1"/>
          </p:cNvSpPr>
          <p:nvPr/>
        </p:nvSpPr>
        <p:spPr bwMode="auto">
          <a:xfrm>
            <a:off x="8277226" y="4694238"/>
            <a:ext cx="490538" cy="512762"/>
          </a:xfrm>
          <a:prstGeom prst="rect">
            <a:avLst/>
          </a:prstGeom>
          <a:solidFill>
            <a:srgbClr val="FFFFFF"/>
          </a:solidFill>
          <a:ln w="19050">
            <a:solidFill>
              <a:srgbClr val="000000"/>
            </a:solidFill>
            <a:miter lim="800000"/>
            <a:headEnd/>
            <a:tailEnd/>
          </a:ln>
        </p:spPr>
        <p:txBody>
          <a:bodyPr wrap="none" lIns="33832" tIns="33832" rIns="33832" bIns="33832" anchor="ctr"/>
          <a:lstStyle/>
          <a:p>
            <a:pPr algn="ctr" defTabSz="858687"/>
            <a:r>
              <a:rPr lang="zh-CN" altLang="en-US" sz="1500" dirty="0">
                <a:solidFill>
                  <a:srgbClr val="000000"/>
                </a:solidFill>
                <a:ea typeface="华文细黑" charset="0"/>
                <a:cs typeface="华文细黑" charset="0"/>
              </a:rPr>
              <a:t>生命</a:t>
            </a:r>
          </a:p>
          <a:p>
            <a:pPr algn="ctr" defTabSz="858687"/>
            <a:r>
              <a:rPr lang="zh-CN" altLang="en-US" sz="1500" dirty="0">
                <a:solidFill>
                  <a:srgbClr val="000000"/>
                </a:solidFill>
                <a:ea typeface="华文细黑" charset="0"/>
                <a:cs typeface="华文细黑" charset="0"/>
              </a:rPr>
              <a:t>周期</a:t>
            </a:r>
          </a:p>
        </p:txBody>
      </p:sp>
      <p:sp>
        <p:nvSpPr>
          <p:cNvPr id="61468" name="Rectangle 26"/>
          <p:cNvSpPr>
            <a:spLocks noChangeArrowheads="1"/>
          </p:cNvSpPr>
          <p:nvPr/>
        </p:nvSpPr>
        <p:spPr bwMode="auto">
          <a:xfrm>
            <a:off x="7862888" y="4694238"/>
            <a:ext cx="427037" cy="512762"/>
          </a:xfrm>
          <a:prstGeom prst="rect">
            <a:avLst/>
          </a:prstGeom>
          <a:solidFill>
            <a:srgbClr val="FFFFFF"/>
          </a:solidFill>
          <a:ln w="19050">
            <a:solidFill>
              <a:srgbClr val="000000"/>
            </a:solidFill>
            <a:miter lim="800000"/>
            <a:headEnd/>
            <a:tailEnd/>
          </a:ln>
        </p:spPr>
        <p:txBody>
          <a:bodyPr wrap="none" lIns="33832" tIns="33832" rIns="33832" bIns="33832" anchor="ctr"/>
          <a:lstStyle/>
          <a:p>
            <a:pPr algn="ctr" defTabSz="858687"/>
            <a:r>
              <a:rPr lang="zh-CN" altLang="en-US" sz="1500" dirty="0">
                <a:solidFill>
                  <a:srgbClr val="000000"/>
                </a:solidFill>
                <a:ea typeface="华文细黑" charset="0"/>
                <a:cs typeface="华文细黑" charset="0"/>
              </a:rPr>
              <a:t>发</a:t>
            </a:r>
          </a:p>
          <a:p>
            <a:pPr algn="ctr" defTabSz="858687"/>
            <a:r>
              <a:rPr lang="zh-CN" altLang="en-US" sz="1500" dirty="0">
                <a:solidFill>
                  <a:srgbClr val="000000"/>
                </a:solidFill>
                <a:ea typeface="华文细黑" charset="0"/>
                <a:cs typeface="华文细黑" charset="0"/>
              </a:rPr>
              <a:t>布</a:t>
            </a:r>
          </a:p>
        </p:txBody>
      </p:sp>
      <p:sp>
        <p:nvSpPr>
          <p:cNvPr id="61469" name="Rectangle 27"/>
          <p:cNvSpPr>
            <a:spLocks noChangeArrowheads="1"/>
          </p:cNvSpPr>
          <p:nvPr/>
        </p:nvSpPr>
        <p:spPr bwMode="auto">
          <a:xfrm>
            <a:off x="7448551" y="4694238"/>
            <a:ext cx="427038" cy="512762"/>
          </a:xfrm>
          <a:prstGeom prst="rect">
            <a:avLst/>
          </a:prstGeom>
          <a:solidFill>
            <a:srgbClr val="FFFFFF"/>
          </a:solidFill>
          <a:ln w="19050">
            <a:solidFill>
              <a:srgbClr val="000000"/>
            </a:solidFill>
            <a:miter lim="800000"/>
            <a:headEnd/>
            <a:tailEnd/>
          </a:ln>
        </p:spPr>
        <p:txBody>
          <a:bodyPr wrap="none" lIns="33832" tIns="33832" rIns="33832" bIns="33832" anchor="ctr"/>
          <a:lstStyle/>
          <a:p>
            <a:pPr algn="ctr" defTabSz="858687"/>
            <a:r>
              <a:rPr lang="zh-CN" altLang="en-US" sz="1500" dirty="0">
                <a:solidFill>
                  <a:srgbClr val="000000"/>
                </a:solidFill>
                <a:ea typeface="华文细黑" charset="0"/>
                <a:cs typeface="华文细黑" charset="0"/>
              </a:rPr>
              <a:t>验</a:t>
            </a:r>
          </a:p>
          <a:p>
            <a:pPr algn="ctr" defTabSz="858687"/>
            <a:r>
              <a:rPr lang="zh-CN" altLang="en-US" sz="1500" dirty="0">
                <a:solidFill>
                  <a:srgbClr val="000000"/>
                </a:solidFill>
                <a:ea typeface="华文细黑" charset="0"/>
                <a:cs typeface="华文细黑" charset="0"/>
              </a:rPr>
              <a:t>证</a:t>
            </a:r>
          </a:p>
        </p:txBody>
      </p:sp>
      <p:sp>
        <p:nvSpPr>
          <p:cNvPr id="61470" name="Rectangle 28"/>
          <p:cNvSpPr>
            <a:spLocks noChangeArrowheads="1"/>
          </p:cNvSpPr>
          <p:nvPr/>
        </p:nvSpPr>
        <p:spPr bwMode="auto">
          <a:xfrm>
            <a:off x="7032625" y="4694238"/>
            <a:ext cx="427038" cy="512762"/>
          </a:xfrm>
          <a:prstGeom prst="rect">
            <a:avLst/>
          </a:prstGeom>
          <a:solidFill>
            <a:srgbClr val="FFFFFF"/>
          </a:solidFill>
          <a:ln w="19050">
            <a:solidFill>
              <a:srgbClr val="000000"/>
            </a:solidFill>
            <a:miter lim="800000"/>
            <a:headEnd/>
            <a:tailEnd/>
          </a:ln>
        </p:spPr>
        <p:txBody>
          <a:bodyPr wrap="none" lIns="33832" tIns="33832" rIns="33832" bIns="33832" anchor="ctr"/>
          <a:lstStyle/>
          <a:p>
            <a:pPr algn="ctr" defTabSz="858687"/>
            <a:r>
              <a:rPr lang="zh-CN" altLang="en-US" sz="1500" dirty="0">
                <a:solidFill>
                  <a:srgbClr val="000000"/>
                </a:solidFill>
                <a:ea typeface="华文细黑" charset="0"/>
                <a:cs typeface="华文细黑" charset="0"/>
              </a:rPr>
              <a:t>开</a:t>
            </a:r>
          </a:p>
          <a:p>
            <a:pPr algn="ctr" defTabSz="858687"/>
            <a:r>
              <a:rPr lang="zh-CN" altLang="en-US" sz="1500" dirty="0">
                <a:solidFill>
                  <a:srgbClr val="000000"/>
                </a:solidFill>
                <a:ea typeface="华文细黑" charset="0"/>
                <a:cs typeface="华文细黑" charset="0"/>
              </a:rPr>
              <a:t>发</a:t>
            </a:r>
          </a:p>
        </p:txBody>
      </p:sp>
      <p:sp>
        <p:nvSpPr>
          <p:cNvPr id="61471" name="AutoShape 29"/>
          <p:cNvSpPr>
            <a:spLocks noChangeArrowheads="1"/>
          </p:cNvSpPr>
          <p:nvPr/>
        </p:nvSpPr>
        <p:spPr bwMode="auto">
          <a:xfrm rot="-5400000">
            <a:off x="6175375" y="4522788"/>
            <a:ext cx="857250" cy="857250"/>
          </a:xfrm>
          <a:custGeom>
            <a:avLst/>
            <a:gdLst>
              <a:gd name="T0" fmla="*/ 1215728058 w 21600"/>
              <a:gd name="T1" fmla="*/ 675126166 h 21600"/>
              <a:gd name="T2" fmla="*/ 675126166 w 21600"/>
              <a:gd name="T3" fmla="*/ 1350252372 h 21600"/>
              <a:gd name="T4" fmla="*/ 134525941 w 21600"/>
              <a:gd name="T5" fmla="*/ 675126166 h 21600"/>
              <a:gd name="T6" fmla="*/ 675126166 w 21600"/>
              <a:gd name="T7" fmla="*/ 0 h 21600"/>
              <a:gd name="T8" fmla="*/ 0 60000 65536"/>
              <a:gd name="T9" fmla="*/ 0 60000 65536"/>
              <a:gd name="T10" fmla="*/ 0 60000 65536"/>
              <a:gd name="T11" fmla="*/ 0 60000 65536"/>
              <a:gd name="T12" fmla="*/ 3952 w 21600"/>
              <a:gd name="T13" fmla="*/ 3952 h 21600"/>
              <a:gd name="T14" fmla="*/ 17648 w 21600"/>
              <a:gd name="T15" fmla="*/ 17648 h 21600"/>
            </a:gdLst>
            <a:ahLst/>
            <a:cxnLst>
              <a:cxn ang="T8">
                <a:pos x="T0" y="T1"/>
              </a:cxn>
              <a:cxn ang="T9">
                <a:pos x="T2" y="T3"/>
              </a:cxn>
              <a:cxn ang="T10">
                <a:pos x="T4" y="T5"/>
              </a:cxn>
              <a:cxn ang="T11">
                <a:pos x="T6" y="T7"/>
              </a:cxn>
            </a:cxnLst>
            <a:rect l="T12" t="T13" r="T14" b="T15"/>
            <a:pathLst>
              <a:path w="21600" h="21600">
                <a:moveTo>
                  <a:pt x="0" y="0"/>
                </a:moveTo>
                <a:lnTo>
                  <a:pt x="4303" y="21600"/>
                </a:lnTo>
                <a:lnTo>
                  <a:pt x="17297" y="21600"/>
                </a:lnTo>
                <a:lnTo>
                  <a:pt x="21600" y="0"/>
                </a:lnTo>
                <a:lnTo>
                  <a:pt x="0" y="0"/>
                </a:lnTo>
                <a:close/>
              </a:path>
            </a:pathLst>
          </a:custGeom>
          <a:solidFill>
            <a:srgbClr val="FFFFFF"/>
          </a:solidFill>
          <a:ln w="19050">
            <a:solidFill>
              <a:srgbClr val="000000"/>
            </a:solidFill>
            <a:miter lim="800000"/>
            <a:headEnd/>
            <a:tailEnd/>
          </a:ln>
        </p:spPr>
        <p:txBody>
          <a:bodyPr vert="eaVert" wrap="none" lIns="85934" tIns="42966" rIns="85934" bIns="42966" anchor="ctr"/>
          <a:lstStyle/>
          <a:p>
            <a:endParaRPr lang="zh-CN" altLang="en-US"/>
          </a:p>
        </p:txBody>
      </p:sp>
      <p:sp>
        <p:nvSpPr>
          <p:cNvPr id="61472" name="Line 30"/>
          <p:cNvSpPr>
            <a:spLocks noChangeShapeType="1"/>
          </p:cNvSpPr>
          <p:nvPr/>
        </p:nvSpPr>
        <p:spPr bwMode="auto">
          <a:xfrm flipH="1">
            <a:off x="6604000" y="4606926"/>
            <a:ext cx="0" cy="692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1473" name="Text Box 31"/>
          <p:cNvSpPr txBox="1">
            <a:spLocks noChangeArrowheads="1"/>
          </p:cNvSpPr>
          <p:nvPr/>
        </p:nvSpPr>
        <p:spPr bwMode="auto">
          <a:xfrm>
            <a:off x="6267451" y="4678363"/>
            <a:ext cx="260685" cy="5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500" dirty="0">
                <a:solidFill>
                  <a:srgbClr val="000000"/>
                </a:solidFill>
                <a:ea typeface="华文细黑" charset="0"/>
                <a:cs typeface="华文细黑" charset="0"/>
              </a:rPr>
              <a:t>概</a:t>
            </a:r>
          </a:p>
          <a:p>
            <a:r>
              <a:rPr kumimoji="0" lang="zh-CN" altLang="en-US" sz="1500" dirty="0">
                <a:solidFill>
                  <a:srgbClr val="000000"/>
                </a:solidFill>
                <a:ea typeface="华文细黑" charset="0"/>
                <a:cs typeface="华文细黑" charset="0"/>
              </a:rPr>
              <a:t>念</a:t>
            </a:r>
          </a:p>
        </p:txBody>
      </p:sp>
      <p:sp>
        <p:nvSpPr>
          <p:cNvPr id="61474" name="Text Box 32"/>
          <p:cNvSpPr txBox="1">
            <a:spLocks noChangeArrowheads="1"/>
          </p:cNvSpPr>
          <p:nvPr/>
        </p:nvSpPr>
        <p:spPr bwMode="auto">
          <a:xfrm>
            <a:off x="6697663" y="4678363"/>
            <a:ext cx="260685" cy="5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500" dirty="0">
                <a:solidFill>
                  <a:srgbClr val="000000"/>
                </a:solidFill>
                <a:ea typeface="华文细黑" charset="0"/>
                <a:cs typeface="华文细黑" charset="0"/>
              </a:rPr>
              <a:t>计</a:t>
            </a:r>
          </a:p>
          <a:p>
            <a:r>
              <a:rPr kumimoji="0" lang="zh-CN" altLang="en-US" sz="1500" dirty="0">
                <a:solidFill>
                  <a:srgbClr val="000000"/>
                </a:solidFill>
                <a:ea typeface="华文细黑" charset="0"/>
                <a:cs typeface="华文细黑" charset="0"/>
              </a:rPr>
              <a:t>划</a:t>
            </a:r>
          </a:p>
        </p:txBody>
      </p:sp>
      <p:sp>
        <p:nvSpPr>
          <p:cNvPr id="61475" name="Text Box 33"/>
          <p:cNvSpPr txBox="1">
            <a:spLocks noChangeArrowheads="1"/>
          </p:cNvSpPr>
          <p:nvPr/>
        </p:nvSpPr>
        <p:spPr bwMode="auto">
          <a:xfrm>
            <a:off x="7059614" y="5237163"/>
            <a:ext cx="1400175" cy="3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zh-CN" altLang="en-US" sz="1500" dirty="0">
                <a:solidFill>
                  <a:srgbClr val="000000"/>
                </a:solidFill>
                <a:ea typeface="华文细黑" charset="0"/>
                <a:cs typeface="华文细黑" charset="0"/>
              </a:rPr>
              <a:t>产品</a:t>
            </a:r>
            <a:r>
              <a:rPr kumimoji="0" lang="en-US" altLang="zh-CN" sz="1500" dirty="0">
                <a:solidFill>
                  <a:srgbClr val="000000"/>
                </a:solidFill>
                <a:ea typeface="华文细黑" charset="0"/>
                <a:cs typeface="华文细黑" charset="0"/>
              </a:rPr>
              <a:t>/</a:t>
            </a:r>
            <a:r>
              <a:rPr kumimoji="0" lang="zh-CN" altLang="en-US" sz="1500" dirty="0">
                <a:solidFill>
                  <a:srgbClr val="000000"/>
                </a:solidFill>
                <a:ea typeface="华文细黑" charset="0"/>
                <a:cs typeface="华文细黑" charset="0"/>
              </a:rPr>
              <a:t>平台开发</a:t>
            </a:r>
          </a:p>
        </p:txBody>
      </p:sp>
      <p:sp>
        <p:nvSpPr>
          <p:cNvPr id="61476" name="AutoShape 34"/>
          <p:cNvSpPr>
            <a:spLocks noChangeArrowheads="1"/>
          </p:cNvSpPr>
          <p:nvPr/>
        </p:nvSpPr>
        <p:spPr bwMode="auto">
          <a:xfrm>
            <a:off x="7192964" y="3859213"/>
            <a:ext cx="139700" cy="784225"/>
          </a:xfrm>
          <a:prstGeom prst="downArrow">
            <a:avLst>
              <a:gd name="adj1" fmla="val 50000"/>
              <a:gd name="adj2" fmla="val 140341"/>
            </a:avLst>
          </a:prstGeom>
          <a:solidFill>
            <a:srgbClr val="FFCC99"/>
          </a:solidFill>
          <a:ln w="19050">
            <a:solidFill>
              <a:srgbClr val="000000"/>
            </a:solidFill>
            <a:miter lim="800000"/>
            <a:headEnd/>
            <a:tailEnd/>
          </a:ln>
        </p:spPr>
        <p:txBody>
          <a:bodyPr vert="eaVert" wrap="none" lIns="91424" tIns="45712" rIns="91424" bIns="45712" anchor="ctr"/>
          <a:lstStyle/>
          <a:p>
            <a:endParaRPr lang="zh-CN" altLang="en-US">
              <a:solidFill>
                <a:srgbClr val="000000"/>
              </a:solidFill>
              <a:latin typeface="Arial" charset="0"/>
              <a:ea typeface="宋体" charset="0"/>
              <a:cs typeface="宋体" charset="0"/>
            </a:endParaRPr>
          </a:p>
        </p:txBody>
      </p:sp>
      <p:sp>
        <p:nvSpPr>
          <p:cNvPr id="61477" name="Text Box 35"/>
          <p:cNvSpPr txBox="1">
            <a:spLocks noChangeArrowheads="1"/>
          </p:cNvSpPr>
          <p:nvPr/>
        </p:nvSpPr>
        <p:spPr bwMode="auto">
          <a:xfrm>
            <a:off x="5908675" y="2708276"/>
            <a:ext cx="1468438" cy="3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33832" tIns="33832" rIns="33832" bIns="33832">
            <a:spAutoFit/>
          </a:bodyPr>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lnSpc>
                <a:spcPct val="120000"/>
              </a:lnSpc>
            </a:pPr>
            <a:r>
              <a:rPr kumimoji="0" lang="zh-CN" altLang="en-US" sz="1500" dirty="0">
                <a:solidFill>
                  <a:srgbClr val="000000"/>
                </a:solidFill>
                <a:ea typeface="华文细黑" charset="0"/>
                <a:cs typeface="华文细黑" charset="0"/>
              </a:rPr>
              <a:t>技术开发</a:t>
            </a:r>
          </a:p>
        </p:txBody>
      </p:sp>
      <p:cxnSp>
        <p:nvCxnSpPr>
          <p:cNvPr id="61478" name="AutoShape 36"/>
          <p:cNvCxnSpPr>
            <a:cxnSpLocks noChangeShapeType="1"/>
          </p:cNvCxnSpPr>
          <p:nvPr/>
        </p:nvCxnSpPr>
        <p:spPr bwMode="auto">
          <a:xfrm>
            <a:off x="5037138" y="3795714"/>
            <a:ext cx="1130300" cy="1155700"/>
          </a:xfrm>
          <a:prstGeom prst="bentConnector3">
            <a:avLst>
              <a:gd name="adj1" fmla="val 504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61479" name="AutoShape 37"/>
          <p:cNvCxnSpPr>
            <a:cxnSpLocks noChangeShapeType="1"/>
          </p:cNvCxnSpPr>
          <p:nvPr/>
        </p:nvCxnSpPr>
        <p:spPr bwMode="auto">
          <a:xfrm>
            <a:off x="5037138" y="3570288"/>
            <a:ext cx="723900"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1480" name="Rectangle 39"/>
          <p:cNvSpPr>
            <a:spLocks noChangeArrowheads="1"/>
          </p:cNvSpPr>
          <p:nvPr/>
        </p:nvSpPr>
        <p:spPr bwMode="auto">
          <a:xfrm>
            <a:off x="4714875" y="4357688"/>
            <a:ext cx="863600" cy="8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173" tIns="39586" rIns="79173" bIns="39586">
            <a:spAutoFit/>
          </a:bodyPr>
          <a:lstStyle/>
          <a:p>
            <a:pPr defTabSz="801547"/>
            <a:r>
              <a:rPr lang="zh-CN" altLang="en-US" sz="1000" dirty="0">
                <a:solidFill>
                  <a:srgbClr val="000000"/>
                </a:solidFill>
                <a:latin typeface="华文细黑" charset="0"/>
                <a:ea typeface="华文细黑" charset="0"/>
                <a:cs typeface="华文细黑" charset="0"/>
              </a:rPr>
              <a:t>部分研究成果作为技术开发和产品</a:t>
            </a:r>
            <a:r>
              <a:rPr lang="en-US" altLang="zh-CN" sz="1000" dirty="0">
                <a:solidFill>
                  <a:srgbClr val="000000"/>
                </a:solidFill>
                <a:latin typeface="华文细黑" charset="0"/>
                <a:ea typeface="华文细黑" charset="0"/>
                <a:cs typeface="华文细黑" charset="0"/>
              </a:rPr>
              <a:t>/</a:t>
            </a:r>
            <a:r>
              <a:rPr lang="zh-CN" altLang="en-US" sz="1000" dirty="0">
                <a:solidFill>
                  <a:srgbClr val="000000"/>
                </a:solidFill>
                <a:latin typeface="华文细黑" charset="0"/>
                <a:ea typeface="华文细黑" charset="0"/>
                <a:cs typeface="华文细黑" charset="0"/>
              </a:rPr>
              <a:t>平台开发输入</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126</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研究流程与周边流程的关系</a:t>
            </a:r>
          </a:p>
        </p:txBody>
      </p:sp>
      <p:pic>
        <p:nvPicPr>
          <p:cNvPr id="47" name="图片 46"/>
          <p:cNvPicPr>
            <a:picLocks noChangeAspect="1"/>
          </p:cNvPicPr>
          <p:nvPr/>
        </p:nvPicPr>
        <p:blipFill>
          <a:blip r:embed="rId2"/>
          <a:stretch>
            <a:fillRect/>
          </a:stretch>
        </p:blipFill>
        <p:spPr>
          <a:xfrm>
            <a:off x="323358" y="1140360"/>
            <a:ext cx="8708393" cy="5481320"/>
          </a:xfrm>
          <a:prstGeom prst="rect">
            <a:avLst/>
          </a:prstGeom>
        </p:spPr>
      </p:pic>
      <p:sp>
        <p:nvSpPr>
          <p:cNvPr id="48" name="文本框 47"/>
          <p:cNvSpPr txBox="1"/>
          <p:nvPr/>
        </p:nvSpPr>
        <p:spPr>
          <a:xfrm>
            <a:off x="5627077" y="6240256"/>
            <a:ext cx="161924" cy="357930"/>
          </a:xfrm>
          <a:prstGeom prst="rect">
            <a:avLst/>
          </a:prstGeom>
          <a:noFill/>
        </p:spPr>
        <p:txBody>
          <a:bodyPr wrap="none" lIns="80147" tIns="40074" rIns="80147" bIns="40074" rtlCol="0">
            <a:spAutoFit/>
          </a:bodyPr>
          <a:lstStyle/>
          <a:p>
            <a:endParaRPr kumimoji="1" lang="zh-CN" altLang="en-US" dirty="0"/>
          </a:p>
        </p:txBody>
      </p:sp>
    </p:spTree>
    <p:extLst>
      <p:ext uri="{BB962C8B-B14F-4D97-AF65-F5344CB8AC3E}">
        <p14:creationId xmlns:p14="http://schemas.microsoft.com/office/powerpoint/2010/main" val="25962884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灯片编号占位符 76"/>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127</a:t>
            </a:fld>
            <a:endParaRPr lang="zh-CN" altLang="en-US"/>
          </a:p>
        </p:txBody>
      </p:sp>
      <p:sp>
        <p:nvSpPr>
          <p:cNvPr id="63489" name="Rectangle 56"/>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技术开发流程</a:t>
            </a:r>
            <a:r>
              <a:rPr lang="en-US" altLang="zh-CN" sz="2800">
                <a:solidFill>
                  <a:schemeClr val="tx1"/>
                </a:solidFill>
                <a:latin typeface="微软雅黑" pitchFamily="34" charset="-122"/>
                <a:ea typeface="微软雅黑" pitchFamily="34" charset="-122"/>
              </a:rPr>
              <a:t>TPD</a:t>
            </a:r>
            <a:endParaRPr lang="zh-CN" altLang="en-US" sz="2800">
              <a:solidFill>
                <a:schemeClr val="tx1"/>
              </a:solidFill>
              <a:latin typeface="微软雅黑" pitchFamily="34" charset="-122"/>
              <a:ea typeface="微软雅黑" pitchFamily="34" charset="-122"/>
            </a:endParaRPr>
          </a:p>
        </p:txBody>
      </p:sp>
      <p:sp>
        <p:nvSpPr>
          <p:cNvPr id="63490" name="Rectangle 2"/>
          <p:cNvSpPr>
            <a:spLocks noGrp="1" noChangeArrowheads="1"/>
          </p:cNvSpPr>
          <p:nvPr>
            <p:ph idx="4294967295"/>
          </p:nvPr>
        </p:nvSpPr>
        <p:spPr>
          <a:xfrm>
            <a:off x="0" y="1052513"/>
            <a:ext cx="8353425" cy="5124450"/>
          </a:xfrm>
          <a:prstGeom prst="rect">
            <a:avLst/>
          </a:prstGeom>
        </p:spPr>
        <p:txBody>
          <a:bodyPr lIns="0" tIns="0" rIns="0" bIns="0"/>
          <a:lstStyle/>
          <a:p>
            <a:pPr marL="0" indent="0" defTabSz="474579">
              <a:buClr>
                <a:srgbClr val="808080"/>
              </a:buClr>
              <a:buSzPct val="90000"/>
              <a:buFont typeface="Monotype Sorts" charset="0"/>
              <a:buChar char=" "/>
            </a:pPr>
            <a:r>
              <a:rPr lang="en-US" altLang="zh-CN" sz="1200" dirty="0">
                <a:latin typeface="华文细黑" charset="0"/>
                <a:ea typeface="华文细黑" charset="0"/>
              </a:rPr>
              <a:t>Charter</a:t>
            </a:r>
            <a:endParaRPr lang="en-US" altLang="zh-CN" sz="2900" dirty="0">
              <a:latin typeface="华文细黑" charset="0"/>
              <a:ea typeface="华文细黑" charset="0"/>
            </a:endParaRPr>
          </a:p>
        </p:txBody>
      </p:sp>
      <p:sp>
        <p:nvSpPr>
          <p:cNvPr id="63492" name="Line 3"/>
          <p:cNvSpPr>
            <a:spLocks noChangeShapeType="1"/>
          </p:cNvSpPr>
          <p:nvPr/>
        </p:nvSpPr>
        <p:spPr bwMode="auto">
          <a:xfrm>
            <a:off x="1404938" y="3140076"/>
            <a:ext cx="0" cy="396875"/>
          </a:xfrm>
          <a:prstGeom prst="line">
            <a:avLst/>
          </a:prstGeom>
          <a:noFill/>
          <a:ln w="47467">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3493" name="Text Box 4"/>
          <p:cNvSpPr txBox="1">
            <a:spLocks noChangeArrowheads="1"/>
          </p:cNvSpPr>
          <p:nvPr/>
        </p:nvSpPr>
        <p:spPr bwMode="auto">
          <a:xfrm>
            <a:off x="1330326" y="3125789"/>
            <a:ext cx="9366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zh-CN" altLang="en-US" sz="1300" dirty="0">
                <a:solidFill>
                  <a:srgbClr val="000000"/>
                </a:solidFill>
                <a:latin typeface="华文细黑" charset="0"/>
                <a:ea typeface="华文细黑" charset="0"/>
                <a:cs typeface="华文细黑" charset="0"/>
              </a:rPr>
              <a:t>概念阶段</a:t>
            </a:r>
            <a:endParaRPr kumimoji="0" lang="zh-CN" altLang="en-US" sz="1600" dirty="0">
              <a:solidFill>
                <a:srgbClr val="000000"/>
              </a:solidFill>
              <a:latin typeface="华文细黑" charset="0"/>
              <a:ea typeface="华文细黑" charset="0"/>
              <a:cs typeface="华文细黑" charset="0"/>
            </a:endParaRPr>
          </a:p>
        </p:txBody>
      </p:sp>
      <p:sp>
        <p:nvSpPr>
          <p:cNvPr id="63494" name="Text Box 5"/>
          <p:cNvSpPr txBox="1">
            <a:spLocks noChangeArrowheads="1"/>
          </p:cNvSpPr>
          <p:nvPr/>
        </p:nvSpPr>
        <p:spPr bwMode="auto">
          <a:xfrm>
            <a:off x="2052638" y="2287589"/>
            <a:ext cx="703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en-US" altLang="zh-CN" sz="1300" dirty="0">
                <a:solidFill>
                  <a:srgbClr val="000000"/>
                </a:solidFill>
                <a:latin typeface="华文细黑" charset="0"/>
                <a:ea typeface="华文细黑" charset="0"/>
                <a:cs typeface="华文细黑" charset="0"/>
              </a:rPr>
              <a:t>CDCP</a:t>
            </a:r>
            <a:endParaRPr kumimoji="0" lang="en-US" altLang="zh-CN" sz="1600" dirty="0">
              <a:solidFill>
                <a:srgbClr val="000000"/>
              </a:solidFill>
              <a:latin typeface="华文细黑" charset="0"/>
              <a:ea typeface="华文细黑" charset="0"/>
              <a:cs typeface="华文细黑" charset="0"/>
            </a:endParaRPr>
          </a:p>
        </p:txBody>
      </p:sp>
      <p:sp>
        <p:nvSpPr>
          <p:cNvPr id="63495" name="Text Box 6"/>
          <p:cNvSpPr txBox="1">
            <a:spLocks noChangeArrowheads="1"/>
          </p:cNvSpPr>
          <p:nvPr/>
        </p:nvSpPr>
        <p:spPr bwMode="auto">
          <a:xfrm>
            <a:off x="3348039" y="2317751"/>
            <a:ext cx="7207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en-US" altLang="zh-CN" sz="1300" dirty="0">
                <a:solidFill>
                  <a:srgbClr val="000000"/>
                </a:solidFill>
                <a:latin typeface="华文细黑" charset="0"/>
                <a:ea typeface="华文细黑" charset="0"/>
                <a:cs typeface="华文细黑" charset="0"/>
              </a:rPr>
              <a:t>PDCP</a:t>
            </a:r>
            <a:endParaRPr kumimoji="0" lang="en-US" altLang="zh-CN" sz="1600" dirty="0">
              <a:solidFill>
                <a:srgbClr val="000000"/>
              </a:solidFill>
              <a:latin typeface="华文细黑" charset="0"/>
              <a:ea typeface="华文细黑" charset="0"/>
              <a:cs typeface="华文细黑" charset="0"/>
            </a:endParaRPr>
          </a:p>
        </p:txBody>
      </p:sp>
      <p:sp>
        <p:nvSpPr>
          <p:cNvPr id="63496" name="Text Box 7"/>
          <p:cNvSpPr txBox="1">
            <a:spLocks noChangeArrowheads="1"/>
          </p:cNvSpPr>
          <p:nvPr/>
        </p:nvSpPr>
        <p:spPr bwMode="auto">
          <a:xfrm>
            <a:off x="2411414" y="3125789"/>
            <a:ext cx="7651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zh-CN" altLang="en-US" sz="1300" dirty="0">
                <a:solidFill>
                  <a:srgbClr val="000000"/>
                </a:solidFill>
                <a:latin typeface="华文细黑" charset="0"/>
                <a:ea typeface="华文细黑" charset="0"/>
                <a:cs typeface="华文细黑" charset="0"/>
              </a:rPr>
              <a:t>计划阶段</a:t>
            </a:r>
            <a:endParaRPr kumimoji="0" lang="zh-CN" altLang="en-US" sz="1600" dirty="0">
              <a:solidFill>
                <a:srgbClr val="000000"/>
              </a:solidFill>
              <a:latin typeface="华文细黑" charset="0"/>
              <a:ea typeface="华文细黑" charset="0"/>
              <a:cs typeface="华文细黑" charset="0"/>
            </a:endParaRPr>
          </a:p>
        </p:txBody>
      </p:sp>
      <p:sp>
        <p:nvSpPr>
          <p:cNvPr id="63497" name="Text Box 8"/>
          <p:cNvSpPr txBox="1">
            <a:spLocks noChangeArrowheads="1"/>
          </p:cNvSpPr>
          <p:nvPr/>
        </p:nvSpPr>
        <p:spPr bwMode="auto">
          <a:xfrm>
            <a:off x="3724275" y="3125789"/>
            <a:ext cx="15319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zh-CN" altLang="en-US" sz="1300" dirty="0">
                <a:solidFill>
                  <a:srgbClr val="000000"/>
                </a:solidFill>
                <a:latin typeface="华文细黑" charset="0"/>
                <a:ea typeface="华文细黑" charset="0"/>
                <a:cs typeface="华文细黑" charset="0"/>
              </a:rPr>
              <a:t>开发阶段</a:t>
            </a:r>
            <a:endParaRPr kumimoji="0" lang="zh-CN" altLang="en-US" sz="1600" dirty="0">
              <a:solidFill>
                <a:srgbClr val="000000"/>
              </a:solidFill>
              <a:latin typeface="华文细黑" charset="0"/>
              <a:ea typeface="华文细黑" charset="0"/>
              <a:cs typeface="华文细黑" charset="0"/>
            </a:endParaRPr>
          </a:p>
        </p:txBody>
      </p:sp>
      <p:sp>
        <p:nvSpPr>
          <p:cNvPr id="63498" name="Line 9"/>
          <p:cNvSpPr>
            <a:spLocks noChangeShapeType="1"/>
          </p:cNvSpPr>
          <p:nvPr/>
        </p:nvSpPr>
        <p:spPr bwMode="auto">
          <a:xfrm>
            <a:off x="393700" y="3786188"/>
            <a:ext cx="8210550" cy="12700"/>
          </a:xfrm>
          <a:prstGeom prst="line">
            <a:avLst/>
          </a:prstGeom>
          <a:noFill/>
          <a:ln w="31645">
            <a:solidFill>
              <a:srgbClr val="0000FF"/>
            </a:solidFill>
            <a:prstDash val="dash"/>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3499" name="Line 10"/>
          <p:cNvSpPr>
            <a:spLocks noChangeShapeType="1"/>
          </p:cNvSpPr>
          <p:nvPr/>
        </p:nvSpPr>
        <p:spPr bwMode="auto">
          <a:xfrm>
            <a:off x="1431925" y="3395663"/>
            <a:ext cx="7007225" cy="0"/>
          </a:xfrm>
          <a:prstGeom prst="line">
            <a:avLst/>
          </a:prstGeom>
          <a:noFill/>
          <a:ln w="126579">
            <a:solidFill>
              <a:srgbClr val="7F604F"/>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3500" name="Freeform 11"/>
          <p:cNvSpPr>
            <a:spLocks/>
          </p:cNvSpPr>
          <p:nvPr/>
        </p:nvSpPr>
        <p:spPr bwMode="auto">
          <a:xfrm>
            <a:off x="3652839" y="2797176"/>
            <a:ext cx="200025" cy="442913"/>
          </a:xfrm>
          <a:custGeom>
            <a:avLst/>
            <a:gdLst>
              <a:gd name="T0" fmla="*/ 0 w 139"/>
              <a:gd name="T1" fmla="*/ 2147483647 h 315"/>
              <a:gd name="T2" fmla="*/ 2147483647 w 139"/>
              <a:gd name="T3" fmla="*/ 2147483647 h 315"/>
              <a:gd name="T4" fmla="*/ 2147483647 w 139"/>
              <a:gd name="T5" fmla="*/ 2147483647 h 315"/>
              <a:gd name="T6" fmla="*/ 2147483647 w 139"/>
              <a:gd name="T7" fmla="*/ 0 h 315"/>
              <a:gd name="T8" fmla="*/ 2147483647 w 139"/>
              <a:gd name="T9" fmla="*/ 2147483647 h 315"/>
              <a:gd name="T10" fmla="*/ 2147483647 w 139"/>
              <a:gd name="T11" fmla="*/ 2147483647 h 315"/>
              <a:gd name="T12" fmla="*/ 2147483647 w 139"/>
              <a:gd name="T13" fmla="*/ 2147483647 h 315"/>
              <a:gd name="T14" fmla="*/ 0 w 139"/>
              <a:gd name="T15" fmla="*/ 2147483647 h 315"/>
              <a:gd name="T16" fmla="*/ 0 w 139"/>
              <a:gd name="T17" fmla="*/ 2147483647 h 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15"/>
              <a:gd name="T29" fmla="*/ 139 w 139"/>
              <a:gd name="T30" fmla="*/ 315 h 3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15">
                <a:moveTo>
                  <a:pt x="0" y="190"/>
                </a:moveTo>
                <a:lnTo>
                  <a:pt x="31" y="188"/>
                </a:lnTo>
                <a:lnTo>
                  <a:pt x="28" y="3"/>
                </a:lnTo>
                <a:lnTo>
                  <a:pt x="106" y="0"/>
                </a:lnTo>
                <a:lnTo>
                  <a:pt x="109" y="187"/>
                </a:lnTo>
                <a:lnTo>
                  <a:pt x="138" y="187"/>
                </a:lnTo>
                <a:lnTo>
                  <a:pt x="70" y="314"/>
                </a:lnTo>
                <a:lnTo>
                  <a:pt x="0" y="190"/>
                </a:lnTo>
              </a:path>
            </a:pathLst>
          </a:custGeom>
          <a:gradFill rotWithShape="0">
            <a:gsLst>
              <a:gs pos="0">
                <a:srgbClr val="00A000"/>
              </a:gs>
              <a:gs pos="100000">
                <a:srgbClr val="FFE118"/>
              </a:gs>
            </a:gsLst>
            <a:lin ang="5400000" scaled="1"/>
          </a:gra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1" name="Freeform 12"/>
          <p:cNvSpPr>
            <a:spLocks/>
          </p:cNvSpPr>
          <p:nvPr/>
        </p:nvSpPr>
        <p:spPr bwMode="auto">
          <a:xfrm>
            <a:off x="2259013" y="2757489"/>
            <a:ext cx="203200" cy="441325"/>
          </a:xfrm>
          <a:custGeom>
            <a:avLst/>
            <a:gdLst>
              <a:gd name="T0" fmla="*/ 0 w 140"/>
              <a:gd name="T1" fmla="*/ 2147483647 h 315"/>
              <a:gd name="T2" fmla="*/ 2147483647 w 140"/>
              <a:gd name="T3" fmla="*/ 2147483647 h 315"/>
              <a:gd name="T4" fmla="*/ 2147483647 w 140"/>
              <a:gd name="T5" fmla="*/ 0 h 315"/>
              <a:gd name="T6" fmla="*/ 2147483647 w 140"/>
              <a:gd name="T7" fmla="*/ 0 h 315"/>
              <a:gd name="T8" fmla="*/ 2147483647 w 140"/>
              <a:gd name="T9" fmla="*/ 2147483647 h 315"/>
              <a:gd name="T10" fmla="*/ 2147483647 w 140"/>
              <a:gd name="T11" fmla="*/ 2147483647 h 315"/>
              <a:gd name="T12" fmla="*/ 2147483647 w 140"/>
              <a:gd name="T13" fmla="*/ 2147483647 h 315"/>
              <a:gd name="T14" fmla="*/ 0 w 140"/>
              <a:gd name="T15" fmla="*/ 2147483647 h 315"/>
              <a:gd name="T16" fmla="*/ 0 w 140"/>
              <a:gd name="T17" fmla="*/ 2147483647 h 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315"/>
              <a:gd name="T29" fmla="*/ 140 w 140"/>
              <a:gd name="T30" fmla="*/ 315 h 3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315">
                <a:moveTo>
                  <a:pt x="0" y="189"/>
                </a:moveTo>
                <a:lnTo>
                  <a:pt x="30" y="188"/>
                </a:lnTo>
                <a:lnTo>
                  <a:pt x="27" y="0"/>
                </a:lnTo>
                <a:lnTo>
                  <a:pt x="104" y="0"/>
                </a:lnTo>
                <a:lnTo>
                  <a:pt x="107" y="187"/>
                </a:lnTo>
                <a:lnTo>
                  <a:pt x="139" y="185"/>
                </a:lnTo>
                <a:lnTo>
                  <a:pt x="70" y="314"/>
                </a:lnTo>
                <a:lnTo>
                  <a:pt x="0" y="189"/>
                </a:lnTo>
              </a:path>
            </a:pathLst>
          </a:custGeom>
          <a:gradFill rotWithShape="0">
            <a:gsLst>
              <a:gs pos="0">
                <a:srgbClr val="00A000"/>
              </a:gs>
              <a:gs pos="100000">
                <a:srgbClr val="FFE118"/>
              </a:gs>
            </a:gsLst>
            <a:lin ang="5400000" scaled="1"/>
          </a:gra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2" name="Freeform 13"/>
          <p:cNvSpPr>
            <a:spLocks/>
          </p:cNvSpPr>
          <p:nvPr/>
        </p:nvSpPr>
        <p:spPr bwMode="auto">
          <a:xfrm>
            <a:off x="4616450" y="4229101"/>
            <a:ext cx="217488" cy="87313"/>
          </a:xfrm>
          <a:custGeom>
            <a:avLst/>
            <a:gdLst>
              <a:gd name="T0" fmla="*/ 2147483647 w 150"/>
              <a:gd name="T1" fmla="*/ 2147483647 h 64"/>
              <a:gd name="T2" fmla="*/ 2147483647 w 150"/>
              <a:gd name="T3" fmla="*/ 0 h 64"/>
              <a:gd name="T4" fmla="*/ 0 w 150"/>
              <a:gd name="T5" fmla="*/ 2147483647 h 64"/>
              <a:gd name="T6" fmla="*/ 2147483647 w 150"/>
              <a:gd name="T7" fmla="*/ 2147483647 h 64"/>
              <a:gd name="T8" fmla="*/ 2147483647 w 150"/>
              <a:gd name="T9" fmla="*/ 2147483647 h 64"/>
              <a:gd name="T10" fmla="*/ 2147483647 w 150"/>
              <a:gd name="T11" fmla="*/ 2147483647 h 64"/>
              <a:gd name="T12" fmla="*/ 0 60000 65536"/>
              <a:gd name="T13" fmla="*/ 0 60000 65536"/>
              <a:gd name="T14" fmla="*/ 0 60000 65536"/>
              <a:gd name="T15" fmla="*/ 0 60000 65536"/>
              <a:gd name="T16" fmla="*/ 0 60000 65536"/>
              <a:gd name="T17" fmla="*/ 0 60000 65536"/>
              <a:gd name="T18" fmla="*/ 0 w 150"/>
              <a:gd name="T19" fmla="*/ 0 h 64"/>
              <a:gd name="T20" fmla="*/ 150 w 150"/>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50" h="64">
                <a:moveTo>
                  <a:pt x="149" y="10"/>
                </a:moveTo>
                <a:lnTo>
                  <a:pt x="11" y="0"/>
                </a:lnTo>
                <a:lnTo>
                  <a:pt x="0" y="55"/>
                </a:lnTo>
                <a:lnTo>
                  <a:pt x="139" y="63"/>
                </a:lnTo>
                <a:lnTo>
                  <a:pt x="149" y="10"/>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3" name="Freeform 14"/>
          <p:cNvSpPr>
            <a:spLocks/>
          </p:cNvSpPr>
          <p:nvPr/>
        </p:nvSpPr>
        <p:spPr bwMode="auto">
          <a:xfrm>
            <a:off x="4656139" y="4216401"/>
            <a:ext cx="23812" cy="828675"/>
          </a:xfrm>
          <a:custGeom>
            <a:avLst/>
            <a:gdLst>
              <a:gd name="T0" fmla="*/ 2147483647 w 17"/>
              <a:gd name="T1" fmla="*/ 0 h 592"/>
              <a:gd name="T2" fmla="*/ 2147483647 w 17"/>
              <a:gd name="T3" fmla="*/ 2147483647 h 592"/>
              <a:gd name="T4" fmla="*/ 0 w 17"/>
              <a:gd name="T5" fmla="*/ 2147483647 h 592"/>
              <a:gd name="T6" fmla="*/ 2147483647 w 17"/>
              <a:gd name="T7" fmla="*/ 2147483647 h 592"/>
              <a:gd name="T8" fmla="*/ 2147483647 w 17"/>
              <a:gd name="T9" fmla="*/ 0 h 592"/>
              <a:gd name="T10" fmla="*/ 2147483647 w 17"/>
              <a:gd name="T11" fmla="*/ 0 h 592"/>
              <a:gd name="T12" fmla="*/ 0 60000 65536"/>
              <a:gd name="T13" fmla="*/ 0 60000 65536"/>
              <a:gd name="T14" fmla="*/ 0 60000 65536"/>
              <a:gd name="T15" fmla="*/ 0 60000 65536"/>
              <a:gd name="T16" fmla="*/ 0 60000 65536"/>
              <a:gd name="T17" fmla="*/ 0 60000 65536"/>
              <a:gd name="T18" fmla="*/ 0 w 17"/>
              <a:gd name="T19" fmla="*/ 0 h 592"/>
              <a:gd name="T20" fmla="*/ 17 w 17"/>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17" h="592">
                <a:moveTo>
                  <a:pt x="16" y="0"/>
                </a:moveTo>
                <a:lnTo>
                  <a:pt x="3" y="68"/>
                </a:lnTo>
                <a:lnTo>
                  <a:pt x="0" y="591"/>
                </a:lnTo>
                <a:lnTo>
                  <a:pt x="13" y="546"/>
                </a:lnTo>
                <a:lnTo>
                  <a:pt x="16" y="0"/>
                </a:lnTo>
              </a:path>
            </a:pathLst>
          </a:custGeom>
          <a:solidFill>
            <a:srgbClr val="00A00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4" name="Freeform 15"/>
          <p:cNvSpPr>
            <a:spLocks/>
          </p:cNvSpPr>
          <p:nvPr/>
        </p:nvSpPr>
        <p:spPr bwMode="auto">
          <a:xfrm>
            <a:off x="4656139" y="4970463"/>
            <a:ext cx="130175" cy="87312"/>
          </a:xfrm>
          <a:custGeom>
            <a:avLst/>
            <a:gdLst>
              <a:gd name="T0" fmla="*/ 0 w 90"/>
              <a:gd name="T1" fmla="*/ 2147483647 h 64"/>
              <a:gd name="T2" fmla="*/ 2147483647 w 90"/>
              <a:gd name="T3" fmla="*/ 2147483647 h 64"/>
              <a:gd name="T4" fmla="*/ 2147483647 w 90"/>
              <a:gd name="T5" fmla="*/ 2147483647 h 64"/>
              <a:gd name="T6" fmla="*/ 2147483647 w 90"/>
              <a:gd name="T7" fmla="*/ 0 h 64"/>
              <a:gd name="T8" fmla="*/ 0 w 90"/>
              <a:gd name="T9" fmla="*/ 2147483647 h 64"/>
              <a:gd name="T10" fmla="*/ 0 w 90"/>
              <a:gd name="T11" fmla="*/ 2147483647 h 64"/>
              <a:gd name="T12" fmla="*/ 0 60000 65536"/>
              <a:gd name="T13" fmla="*/ 0 60000 65536"/>
              <a:gd name="T14" fmla="*/ 0 60000 65536"/>
              <a:gd name="T15" fmla="*/ 0 60000 65536"/>
              <a:gd name="T16" fmla="*/ 0 60000 65536"/>
              <a:gd name="T17" fmla="*/ 0 60000 65536"/>
              <a:gd name="T18" fmla="*/ 0 w 90"/>
              <a:gd name="T19" fmla="*/ 0 h 64"/>
              <a:gd name="T20" fmla="*/ 90 w 90"/>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0" h="64">
                <a:moveTo>
                  <a:pt x="0" y="57"/>
                </a:moveTo>
                <a:lnTo>
                  <a:pt x="76" y="63"/>
                </a:lnTo>
                <a:lnTo>
                  <a:pt x="89" y="2"/>
                </a:lnTo>
                <a:lnTo>
                  <a:pt x="13" y="0"/>
                </a:lnTo>
                <a:lnTo>
                  <a:pt x="0" y="57"/>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5" name="Freeform 16"/>
          <p:cNvSpPr>
            <a:spLocks/>
          </p:cNvSpPr>
          <p:nvPr/>
        </p:nvSpPr>
        <p:spPr bwMode="auto">
          <a:xfrm>
            <a:off x="4632326" y="3754439"/>
            <a:ext cx="201613" cy="1216025"/>
          </a:xfrm>
          <a:custGeom>
            <a:avLst/>
            <a:gdLst>
              <a:gd name="T0" fmla="*/ 0 w 139"/>
              <a:gd name="T1" fmla="*/ 2147483647 h 869"/>
              <a:gd name="T2" fmla="*/ 2147483647 w 139"/>
              <a:gd name="T3" fmla="*/ 2147483647 h 869"/>
              <a:gd name="T4" fmla="*/ 2147483647 w 139"/>
              <a:gd name="T5" fmla="*/ 2147483647 h 869"/>
              <a:gd name="T6" fmla="*/ 2147483647 w 139"/>
              <a:gd name="T7" fmla="*/ 2147483647 h 869"/>
              <a:gd name="T8" fmla="*/ 2147483647 w 139"/>
              <a:gd name="T9" fmla="*/ 2147483647 h 869"/>
              <a:gd name="T10" fmla="*/ 2147483647 w 139"/>
              <a:gd name="T11" fmla="*/ 2147483647 h 869"/>
              <a:gd name="T12" fmla="*/ 2147483647 w 139"/>
              <a:gd name="T13" fmla="*/ 0 h 869"/>
              <a:gd name="T14" fmla="*/ 0 w 139"/>
              <a:gd name="T15" fmla="*/ 2147483647 h 869"/>
              <a:gd name="T16" fmla="*/ 0 w 139"/>
              <a:gd name="T17" fmla="*/ 2147483647 h 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869"/>
              <a:gd name="T29" fmla="*/ 139 w 139"/>
              <a:gd name="T30" fmla="*/ 869 h 8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869">
                <a:moveTo>
                  <a:pt x="0" y="340"/>
                </a:moveTo>
                <a:lnTo>
                  <a:pt x="31" y="343"/>
                </a:lnTo>
                <a:lnTo>
                  <a:pt x="29" y="867"/>
                </a:lnTo>
                <a:lnTo>
                  <a:pt x="105" y="868"/>
                </a:lnTo>
                <a:lnTo>
                  <a:pt x="109" y="347"/>
                </a:lnTo>
                <a:lnTo>
                  <a:pt x="138" y="349"/>
                </a:lnTo>
                <a:lnTo>
                  <a:pt x="70" y="0"/>
                </a:lnTo>
                <a:lnTo>
                  <a:pt x="0" y="340"/>
                </a:lnTo>
              </a:path>
            </a:pathLst>
          </a:custGeom>
          <a:gradFill rotWithShape="0">
            <a:gsLst>
              <a:gs pos="0">
                <a:srgbClr val="FFFFD0"/>
              </a:gs>
              <a:gs pos="100000">
                <a:srgbClr val="00C200"/>
              </a:gs>
            </a:gsLst>
            <a:lin ang="2700000" scaled="1"/>
          </a:gra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6" name="Freeform 17"/>
          <p:cNvSpPr>
            <a:spLocks/>
          </p:cNvSpPr>
          <p:nvPr/>
        </p:nvSpPr>
        <p:spPr bwMode="auto">
          <a:xfrm>
            <a:off x="3922714" y="3925889"/>
            <a:ext cx="217487" cy="33337"/>
          </a:xfrm>
          <a:custGeom>
            <a:avLst/>
            <a:gdLst>
              <a:gd name="T0" fmla="*/ 2147483647 w 151"/>
              <a:gd name="T1" fmla="*/ 2147483647 h 25"/>
              <a:gd name="T2" fmla="*/ 2147483647 w 151"/>
              <a:gd name="T3" fmla="*/ 0 h 25"/>
              <a:gd name="T4" fmla="*/ 0 w 151"/>
              <a:gd name="T5" fmla="*/ 2147483647 h 25"/>
              <a:gd name="T6" fmla="*/ 2147483647 w 151"/>
              <a:gd name="T7" fmla="*/ 2147483647 h 25"/>
              <a:gd name="T8" fmla="*/ 2147483647 w 151"/>
              <a:gd name="T9" fmla="*/ 2147483647 h 25"/>
              <a:gd name="T10" fmla="*/ 2147483647 w 151"/>
              <a:gd name="T11" fmla="*/ 2147483647 h 25"/>
              <a:gd name="T12" fmla="*/ 0 60000 65536"/>
              <a:gd name="T13" fmla="*/ 0 60000 65536"/>
              <a:gd name="T14" fmla="*/ 0 60000 65536"/>
              <a:gd name="T15" fmla="*/ 0 60000 65536"/>
              <a:gd name="T16" fmla="*/ 0 60000 65536"/>
              <a:gd name="T17" fmla="*/ 0 60000 65536"/>
              <a:gd name="T18" fmla="*/ 0 w 151"/>
              <a:gd name="T19" fmla="*/ 0 h 25"/>
              <a:gd name="T20" fmla="*/ 151 w 15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51" h="25">
                <a:moveTo>
                  <a:pt x="150" y="4"/>
                </a:moveTo>
                <a:lnTo>
                  <a:pt x="11" y="0"/>
                </a:lnTo>
                <a:lnTo>
                  <a:pt x="0" y="21"/>
                </a:lnTo>
                <a:lnTo>
                  <a:pt x="137" y="24"/>
                </a:lnTo>
                <a:lnTo>
                  <a:pt x="150" y="4"/>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7" name="Freeform 18"/>
          <p:cNvSpPr>
            <a:spLocks/>
          </p:cNvSpPr>
          <p:nvPr/>
        </p:nvSpPr>
        <p:spPr bwMode="auto">
          <a:xfrm>
            <a:off x="3960813" y="3921125"/>
            <a:ext cx="26987" cy="317500"/>
          </a:xfrm>
          <a:custGeom>
            <a:avLst/>
            <a:gdLst>
              <a:gd name="T0" fmla="*/ 2147483647 w 18"/>
              <a:gd name="T1" fmla="*/ 0 h 228"/>
              <a:gd name="T2" fmla="*/ 2147483647 w 18"/>
              <a:gd name="T3" fmla="*/ 2147483647 h 228"/>
              <a:gd name="T4" fmla="*/ 0 w 18"/>
              <a:gd name="T5" fmla="*/ 2147483647 h 228"/>
              <a:gd name="T6" fmla="*/ 2147483647 w 18"/>
              <a:gd name="T7" fmla="*/ 2147483647 h 228"/>
              <a:gd name="T8" fmla="*/ 2147483647 w 18"/>
              <a:gd name="T9" fmla="*/ 0 h 228"/>
              <a:gd name="T10" fmla="*/ 2147483647 w 18"/>
              <a:gd name="T11" fmla="*/ 0 h 228"/>
              <a:gd name="T12" fmla="*/ 0 60000 65536"/>
              <a:gd name="T13" fmla="*/ 0 60000 65536"/>
              <a:gd name="T14" fmla="*/ 0 60000 65536"/>
              <a:gd name="T15" fmla="*/ 0 60000 65536"/>
              <a:gd name="T16" fmla="*/ 0 60000 65536"/>
              <a:gd name="T17" fmla="*/ 0 60000 65536"/>
              <a:gd name="T18" fmla="*/ 0 w 18"/>
              <a:gd name="T19" fmla="*/ 0 h 228"/>
              <a:gd name="T20" fmla="*/ 18 w 18"/>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18" h="228">
                <a:moveTo>
                  <a:pt x="17" y="0"/>
                </a:moveTo>
                <a:lnTo>
                  <a:pt x="3" y="26"/>
                </a:lnTo>
                <a:lnTo>
                  <a:pt x="0" y="227"/>
                </a:lnTo>
                <a:lnTo>
                  <a:pt x="12" y="210"/>
                </a:lnTo>
                <a:lnTo>
                  <a:pt x="17" y="0"/>
                </a:lnTo>
              </a:path>
            </a:pathLst>
          </a:custGeom>
          <a:solidFill>
            <a:srgbClr val="00A00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8" name="Freeform 19"/>
          <p:cNvSpPr>
            <a:spLocks/>
          </p:cNvSpPr>
          <p:nvPr/>
        </p:nvSpPr>
        <p:spPr bwMode="auto">
          <a:xfrm>
            <a:off x="3960814" y="4206876"/>
            <a:ext cx="128587" cy="34925"/>
          </a:xfrm>
          <a:custGeom>
            <a:avLst/>
            <a:gdLst>
              <a:gd name="T0" fmla="*/ 0 w 89"/>
              <a:gd name="T1" fmla="*/ 2147483647 h 24"/>
              <a:gd name="T2" fmla="*/ 2147483647 w 89"/>
              <a:gd name="T3" fmla="*/ 2147483647 h 24"/>
              <a:gd name="T4" fmla="*/ 2147483647 w 89"/>
              <a:gd name="T5" fmla="*/ 0 h 24"/>
              <a:gd name="T6" fmla="*/ 2147483647 w 89"/>
              <a:gd name="T7" fmla="*/ 0 h 24"/>
              <a:gd name="T8" fmla="*/ 0 w 89"/>
              <a:gd name="T9" fmla="*/ 2147483647 h 24"/>
              <a:gd name="T10" fmla="*/ 0 w 89"/>
              <a:gd name="T11" fmla="*/ 2147483647 h 24"/>
              <a:gd name="T12" fmla="*/ 0 60000 65536"/>
              <a:gd name="T13" fmla="*/ 0 60000 65536"/>
              <a:gd name="T14" fmla="*/ 0 60000 65536"/>
              <a:gd name="T15" fmla="*/ 0 60000 65536"/>
              <a:gd name="T16" fmla="*/ 0 60000 65536"/>
              <a:gd name="T17" fmla="*/ 0 60000 65536"/>
              <a:gd name="T18" fmla="*/ 0 w 89"/>
              <a:gd name="T19" fmla="*/ 0 h 24"/>
              <a:gd name="T20" fmla="*/ 89 w 8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9" h="24">
                <a:moveTo>
                  <a:pt x="0" y="22"/>
                </a:moveTo>
                <a:lnTo>
                  <a:pt x="76" y="23"/>
                </a:lnTo>
                <a:lnTo>
                  <a:pt x="88" y="0"/>
                </a:lnTo>
                <a:lnTo>
                  <a:pt x="12" y="0"/>
                </a:lnTo>
                <a:lnTo>
                  <a:pt x="0" y="22"/>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09" name="Freeform 20"/>
          <p:cNvSpPr>
            <a:spLocks/>
          </p:cNvSpPr>
          <p:nvPr/>
        </p:nvSpPr>
        <p:spPr bwMode="auto">
          <a:xfrm>
            <a:off x="3937001" y="3741738"/>
            <a:ext cx="203200" cy="468312"/>
          </a:xfrm>
          <a:custGeom>
            <a:avLst/>
            <a:gdLst>
              <a:gd name="T0" fmla="*/ 0 w 141"/>
              <a:gd name="T1" fmla="*/ 2147483647 h 335"/>
              <a:gd name="T2" fmla="*/ 2147483647 w 141"/>
              <a:gd name="T3" fmla="*/ 2147483647 h 335"/>
              <a:gd name="T4" fmla="*/ 2147483647 w 141"/>
              <a:gd name="T5" fmla="*/ 2147483647 h 335"/>
              <a:gd name="T6" fmla="*/ 2147483647 w 141"/>
              <a:gd name="T7" fmla="*/ 2147483647 h 335"/>
              <a:gd name="T8" fmla="*/ 2147483647 w 141"/>
              <a:gd name="T9" fmla="*/ 2147483647 h 335"/>
              <a:gd name="T10" fmla="*/ 2147483647 w 141"/>
              <a:gd name="T11" fmla="*/ 2147483647 h 335"/>
              <a:gd name="T12" fmla="*/ 2147483647 w 141"/>
              <a:gd name="T13" fmla="*/ 0 h 335"/>
              <a:gd name="T14" fmla="*/ 0 w 141"/>
              <a:gd name="T15" fmla="*/ 2147483647 h 335"/>
              <a:gd name="T16" fmla="*/ 0 w 141"/>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335"/>
              <a:gd name="T29" fmla="*/ 141 w 141"/>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335">
                <a:moveTo>
                  <a:pt x="0" y="132"/>
                </a:moveTo>
                <a:lnTo>
                  <a:pt x="31" y="133"/>
                </a:lnTo>
                <a:lnTo>
                  <a:pt x="29" y="334"/>
                </a:lnTo>
                <a:lnTo>
                  <a:pt x="105" y="334"/>
                </a:lnTo>
                <a:lnTo>
                  <a:pt x="108" y="135"/>
                </a:lnTo>
                <a:lnTo>
                  <a:pt x="140" y="136"/>
                </a:lnTo>
                <a:lnTo>
                  <a:pt x="70" y="0"/>
                </a:lnTo>
                <a:lnTo>
                  <a:pt x="0" y="132"/>
                </a:lnTo>
              </a:path>
            </a:pathLst>
          </a:custGeom>
          <a:gradFill rotWithShape="0">
            <a:gsLst>
              <a:gs pos="0">
                <a:srgbClr val="FFFFD0"/>
              </a:gs>
              <a:gs pos="100000">
                <a:srgbClr val="00C200"/>
              </a:gs>
            </a:gsLst>
            <a:lin ang="2700000" scaled="1"/>
          </a:gra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0" name="Freeform 21"/>
          <p:cNvSpPr>
            <a:spLocks/>
          </p:cNvSpPr>
          <p:nvPr/>
        </p:nvSpPr>
        <p:spPr bwMode="auto">
          <a:xfrm>
            <a:off x="1789114" y="3884613"/>
            <a:ext cx="217487" cy="38100"/>
          </a:xfrm>
          <a:custGeom>
            <a:avLst/>
            <a:gdLst>
              <a:gd name="T0" fmla="*/ 2147483647 w 150"/>
              <a:gd name="T1" fmla="*/ 2147483647 h 26"/>
              <a:gd name="T2" fmla="*/ 2147483647 w 150"/>
              <a:gd name="T3" fmla="*/ 0 h 26"/>
              <a:gd name="T4" fmla="*/ 0 w 150"/>
              <a:gd name="T5" fmla="*/ 2147483647 h 26"/>
              <a:gd name="T6" fmla="*/ 2147483647 w 150"/>
              <a:gd name="T7" fmla="*/ 2147483647 h 26"/>
              <a:gd name="T8" fmla="*/ 2147483647 w 150"/>
              <a:gd name="T9" fmla="*/ 2147483647 h 26"/>
              <a:gd name="T10" fmla="*/ 2147483647 w 150"/>
              <a:gd name="T11" fmla="*/ 2147483647 h 26"/>
              <a:gd name="T12" fmla="*/ 0 60000 65536"/>
              <a:gd name="T13" fmla="*/ 0 60000 65536"/>
              <a:gd name="T14" fmla="*/ 0 60000 65536"/>
              <a:gd name="T15" fmla="*/ 0 60000 65536"/>
              <a:gd name="T16" fmla="*/ 0 60000 65536"/>
              <a:gd name="T17" fmla="*/ 0 60000 65536"/>
              <a:gd name="T18" fmla="*/ 0 w 150"/>
              <a:gd name="T19" fmla="*/ 0 h 26"/>
              <a:gd name="T20" fmla="*/ 150 w 15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0" h="26">
                <a:moveTo>
                  <a:pt x="149" y="4"/>
                </a:moveTo>
                <a:lnTo>
                  <a:pt x="12" y="0"/>
                </a:lnTo>
                <a:lnTo>
                  <a:pt x="0" y="21"/>
                </a:lnTo>
                <a:lnTo>
                  <a:pt x="139" y="25"/>
                </a:lnTo>
                <a:lnTo>
                  <a:pt x="149" y="4"/>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1" name="Freeform 22"/>
          <p:cNvSpPr>
            <a:spLocks/>
          </p:cNvSpPr>
          <p:nvPr/>
        </p:nvSpPr>
        <p:spPr bwMode="auto">
          <a:xfrm>
            <a:off x="1828800" y="3879851"/>
            <a:ext cx="25400" cy="319088"/>
          </a:xfrm>
          <a:custGeom>
            <a:avLst/>
            <a:gdLst>
              <a:gd name="T0" fmla="*/ 2147483647 w 18"/>
              <a:gd name="T1" fmla="*/ 0 h 228"/>
              <a:gd name="T2" fmla="*/ 2147483647 w 18"/>
              <a:gd name="T3" fmla="*/ 2147483647 h 228"/>
              <a:gd name="T4" fmla="*/ 0 w 18"/>
              <a:gd name="T5" fmla="*/ 2147483647 h 228"/>
              <a:gd name="T6" fmla="*/ 2147483647 w 18"/>
              <a:gd name="T7" fmla="*/ 2147483647 h 228"/>
              <a:gd name="T8" fmla="*/ 2147483647 w 18"/>
              <a:gd name="T9" fmla="*/ 0 h 228"/>
              <a:gd name="T10" fmla="*/ 2147483647 w 18"/>
              <a:gd name="T11" fmla="*/ 0 h 228"/>
              <a:gd name="T12" fmla="*/ 0 60000 65536"/>
              <a:gd name="T13" fmla="*/ 0 60000 65536"/>
              <a:gd name="T14" fmla="*/ 0 60000 65536"/>
              <a:gd name="T15" fmla="*/ 0 60000 65536"/>
              <a:gd name="T16" fmla="*/ 0 60000 65536"/>
              <a:gd name="T17" fmla="*/ 0 60000 65536"/>
              <a:gd name="T18" fmla="*/ 0 w 18"/>
              <a:gd name="T19" fmla="*/ 0 h 228"/>
              <a:gd name="T20" fmla="*/ 18 w 18"/>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18" h="228">
                <a:moveTo>
                  <a:pt x="17" y="0"/>
                </a:moveTo>
                <a:lnTo>
                  <a:pt x="3" y="28"/>
                </a:lnTo>
                <a:lnTo>
                  <a:pt x="0" y="227"/>
                </a:lnTo>
                <a:lnTo>
                  <a:pt x="12" y="210"/>
                </a:lnTo>
                <a:lnTo>
                  <a:pt x="17" y="0"/>
                </a:lnTo>
              </a:path>
            </a:pathLst>
          </a:custGeom>
          <a:solidFill>
            <a:srgbClr val="00A00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2" name="Freeform 23"/>
          <p:cNvSpPr>
            <a:spLocks/>
          </p:cNvSpPr>
          <p:nvPr/>
        </p:nvSpPr>
        <p:spPr bwMode="auto">
          <a:xfrm>
            <a:off x="1828801" y="4168776"/>
            <a:ext cx="130175" cy="34925"/>
          </a:xfrm>
          <a:custGeom>
            <a:avLst/>
            <a:gdLst>
              <a:gd name="T0" fmla="*/ 0 w 90"/>
              <a:gd name="T1" fmla="*/ 2147483647 h 25"/>
              <a:gd name="T2" fmla="*/ 2147483647 w 90"/>
              <a:gd name="T3" fmla="*/ 2147483647 h 25"/>
              <a:gd name="T4" fmla="*/ 2147483647 w 90"/>
              <a:gd name="T5" fmla="*/ 2147483647 h 25"/>
              <a:gd name="T6" fmla="*/ 2147483647 w 90"/>
              <a:gd name="T7" fmla="*/ 0 h 25"/>
              <a:gd name="T8" fmla="*/ 0 w 90"/>
              <a:gd name="T9" fmla="*/ 2147483647 h 25"/>
              <a:gd name="T10" fmla="*/ 0 w 90"/>
              <a:gd name="T11" fmla="*/ 2147483647 h 25"/>
              <a:gd name="T12" fmla="*/ 0 60000 65536"/>
              <a:gd name="T13" fmla="*/ 0 60000 65536"/>
              <a:gd name="T14" fmla="*/ 0 60000 65536"/>
              <a:gd name="T15" fmla="*/ 0 60000 65536"/>
              <a:gd name="T16" fmla="*/ 0 60000 65536"/>
              <a:gd name="T17" fmla="*/ 0 60000 65536"/>
              <a:gd name="T18" fmla="*/ 0 w 90"/>
              <a:gd name="T19" fmla="*/ 0 h 25"/>
              <a:gd name="T20" fmla="*/ 90 w 9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90" h="25">
                <a:moveTo>
                  <a:pt x="0" y="22"/>
                </a:moveTo>
                <a:lnTo>
                  <a:pt x="77" y="24"/>
                </a:lnTo>
                <a:lnTo>
                  <a:pt x="89" y="1"/>
                </a:lnTo>
                <a:lnTo>
                  <a:pt x="12" y="0"/>
                </a:lnTo>
                <a:lnTo>
                  <a:pt x="0" y="22"/>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3" name="Freeform 24"/>
          <p:cNvSpPr>
            <a:spLocks/>
          </p:cNvSpPr>
          <p:nvPr/>
        </p:nvSpPr>
        <p:spPr bwMode="auto">
          <a:xfrm>
            <a:off x="1804988" y="3700463"/>
            <a:ext cx="201612" cy="468312"/>
          </a:xfrm>
          <a:custGeom>
            <a:avLst/>
            <a:gdLst>
              <a:gd name="T0" fmla="*/ 0 w 139"/>
              <a:gd name="T1" fmla="*/ 2147483647 h 335"/>
              <a:gd name="T2" fmla="*/ 2147483647 w 139"/>
              <a:gd name="T3" fmla="*/ 2147483647 h 335"/>
              <a:gd name="T4" fmla="*/ 2147483647 w 139"/>
              <a:gd name="T5" fmla="*/ 2147483647 h 335"/>
              <a:gd name="T6" fmla="*/ 2147483647 w 139"/>
              <a:gd name="T7" fmla="*/ 2147483647 h 335"/>
              <a:gd name="T8" fmla="*/ 2147483647 w 139"/>
              <a:gd name="T9" fmla="*/ 2147483647 h 335"/>
              <a:gd name="T10" fmla="*/ 2147483647 w 139"/>
              <a:gd name="T11" fmla="*/ 2147483647 h 335"/>
              <a:gd name="T12" fmla="*/ 2147483647 w 139"/>
              <a:gd name="T13" fmla="*/ 0 h 335"/>
              <a:gd name="T14" fmla="*/ 0 w 139"/>
              <a:gd name="T15" fmla="*/ 2147483647 h 335"/>
              <a:gd name="T16" fmla="*/ 0 w 139"/>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35"/>
              <a:gd name="T29" fmla="*/ 139 w 139"/>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35">
                <a:moveTo>
                  <a:pt x="0" y="133"/>
                </a:moveTo>
                <a:lnTo>
                  <a:pt x="31" y="134"/>
                </a:lnTo>
                <a:lnTo>
                  <a:pt x="28" y="334"/>
                </a:lnTo>
                <a:lnTo>
                  <a:pt x="105" y="334"/>
                </a:lnTo>
                <a:lnTo>
                  <a:pt x="107" y="134"/>
                </a:lnTo>
                <a:lnTo>
                  <a:pt x="138" y="136"/>
                </a:lnTo>
                <a:lnTo>
                  <a:pt x="71" y="0"/>
                </a:lnTo>
                <a:lnTo>
                  <a:pt x="0" y="133"/>
                </a:lnTo>
              </a:path>
            </a:pathLst>
          </a:custGeom>
          <a:gradFill rotWithShape="0">
            <a:gsLst>
              <a:gs pos="0">
                <a:srgbClr val="FFFFD0"/>
              </a:gs>
              <a:gs pos="100000">
                <a:srgbClr val="00C200"/>
              </a:gs>
            </a:gsLst>
            <a:lin ang="2700000" scaled="1"/>
          </a:gra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4" name="Freeform 25"/>
          <p:cNvSpPr>
            <a:spLocks/>
          </p:cNvSpPr>
          <p:nvPr/>
        </p:nvSpPr>
        <p:spPr bwMode="auto">
          <a:xfrm>
            <a:off x="3130550" y="3890964"/>
            <a:ext cx="217488" cy="34925"/>
          </a:xfrm>
          <a:custGeom>
            <a:avLst/>
            <a:gdLst>
              <a:gd name="T0" fmla="*/ 2147483647 w 151"/>
              <a:gd name="T1" fmla="*/ 2147483647 h 25"/>
              <a:gd name="T2" fmla="*/ 2147483647 w 151"/>
              <a:gd name="T3" fmla="*/ 0 h 25"/>
              <a:gd name="T4" fmla="*/ 0 w 151"/>
              <a:gd name="T5" fmla="*/ 2147483647 h 25"/>
              <a:gd name="T6" fmla="*/ 2147483647 w 151"/>
              <a:gd name="T7" fmla="*/ 2147483647 h 25"/>
              <a:gd name="T8" fmla="*/ 2147483647 w 151"/>
              <a:gd name="T9" fmla="*/ 2147483647 h 25"/>
              <a:gd name="T10" fmla="*/ 2147483647 w 151"/>
              <a:gd name="T11" fmla="*/ 2147483647 h 25"/>
              <a:gd name="T12" fmla="*/ 0 60000 65536"/>
              <a:gd name="T13" fmla="*/ 0 60000 65536"/>
              <a:gd name="T14" fmla="*/ 0 60000 65536"/>
              <a:gd name="T15" fmla="*/ 0 60000 65536"/>
              <a:gd name="T16" fmla="*/ 0 60000 65536"/>
              <a:gd name="T17" fmla="*/ 0 60000 65536"/>
              <a:gd name="T18" fmla="*/ 0 w 151"/>
              <a:gd name="T19" fmla="*/ 0 h 25"/>
              <a:gd name="T20" fmla="*/ 151 w 15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51" h="25">
                <a:moveTo>
                  <a:pt x="150" y="5"/>
                </a:moveTo>
                <a:lnTo>
                  <a:pt x="11" y="0"/>
                </a:lnTo>
                <a:lnTo>
                  <a:pt x="0" y="21"/>
                </a:lnTo>
                <a:lnTo>
                  <a:pt x="138" y="24"/>
                </a:lnTo>
                <a:lnTo>
                  <a:pt x="150" y="5"/>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5" name="Freeform 26"/>
          <p:cNvSpPr>
            <a:spLocks/>
          </p:cNvSpPr>
          <p:nvPr/>
        </p:nvSpPr>
        <p:spPr bwMode="auto">
          <a:xfrm>
            <a:off x="3168650" y="3884614"/>
            <a:ext cx="26988" cy="320675"/>
          </a:xfrm>
          <a:custGeom>
            <a:avLst/>
            <a:gdLst>
              <a:gd name="T0" fmla="*/ 2147483647 w 18"/>
              <a:gd name="T1" fmla="*/ 0 h 228"/>
              <a:gd name="T2" fmla="*/ 2147483647 w 18"/>
              <a:gd name="T3" fmla="*/ 2147483647 h 228"/>
              <a:gd name="T4" fmla="*/ 0 w 18"/>
              <a:gd name="T5" fmla="*/ 2147483647 h 228"/>
              <a:gd name="T6" fmla="*/ 2147483647 w 18"/>
              <a:gd name="T7" fmla="*/ 2147483647 h 228"/>
              <a:gd name="T8" fmla="*/ 2147483647 w 18"/>
              <a:gd name="T9" fmla="*/ 0 h 228"/>
              <a:gd name="T10" fmla="*/ 2147483647 w 18"/>
              <a:gd name="T11" fmla="*/ 0 h 228"/>
              <a:gd name="T12" fmla="*/ 0 60000 65536"/>
              <a:gd name="T13" fmla="*/ 0 60000 65536"/>
              <a:gd name="T14" fmla="*/ 0 60000 65536"/>
              <a:gd name="T15" fmla="*/ 0 60000 65536"/>
              <a:gd name="T16" fmla="*/ 0 60000 65536"/>
              <a:gd name="T17" fmla="*/ 0 60000 65536"/>
              <a:gd name="T18" fmla="*/ 0 w 18"/>
              <a:gd name="T19" fmla="*/ 0 h 228"/>
              <a:gd name="T20" fmla="*/ 18 w 18"/>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18" h="228">
                <a:moveTo>
                  <a:pt x="17" y="0"/>
                </a:moveTo>
                <a:lnTo>
                  <a:pt x="2" y="25"/>
                </a:lnTo>
                <a:lnTo>
                  <a:pt x="0" y="227"/>
                </a:lnTo>
                <a:lnTo>
                  <a:pt x="10" y="209"/>
                </a:lnTo>
                <a:lnTo>
                  <a:pt x="17" y="0"/>
                </a:lnTo>
              </a:path>
            </a:pathLst>
          </a:custGeom>
          <a:solidFill>
            <a:srgbClr val="00A00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6" name="Freeform 27"/>
          <p:cNvSpPr>
            <a:spLocks/>
          </p:cNvSpPr>
          <p:nvPr/>
        </p:nvSpPr>
        <p:spPr bwMode="auto">
          <a:xfrm>
            <a:off x="3168650" y="4175126"/>
            <a:ext cx="131763" cy="34925"/>
          </a:xfrm>
          <a:custGeom>
            <a:avLst/>
            <a:gdLst>
              <a:gd name="T0" fmla="*/ 0 w 91"/>
              <a:gd name="T1" fmla="*/ 2147483647 h 25"/>
              <a:gd name="T2" fmla="*/ 2147483647 w 91"/>
              <a:gd name="T3" fmla="*/ 2147483647 h 25"/>
              <a:gd name="T4" fmla="*/ 2147483647 w 91"/>
              <a:gd name="T5" fmla="*/ 0 h 25"/>
              <a:gd name="T6" fmla="*/ 2147483647 w 91"/>
              <a:gd name="T7" fmla="*/ 0 h 25"/>
              <a:gd name="T8" fmla="*/ 0 w 91"/>
              <a:gd name="T9" fmla="*/ 2147483647 h 25"/>
              <a:gd name="T10" fmla="*/ 0 w 91"/>
              <a:gd name="T11" fmla="*/ 2147483647 h 25"/>
              <a:gd name="T12" fmla="*/ 0 60000 65536"/>
              <a:gd name="T13" fmla="*/ 0 60000 65536"/>
              <a:gd name="T14" fmla="*/ 0 60000 65536"/>
              <a:gd name="T15" fmla="*/ 0 60000 65536"/>
              <a:gd name="T16" fmla="*/ 0 60000 65536"/>
              <a:gd name="T17" fmla="*/ 0 60000 65536"/>
              <a:gd name="T18" fmla="*/ 0 w 91"/>
              <a:gd name="T19" fmla="*/ 0 h 25"/>
              <a:gd name="T20" fmla="*/ 91 w 9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91" h="25">
                <a:moveTo>
                  <a:pt x="0" y="22"/>
                </a:moveTo>
                <a:lnTo>
                  <a:pt x="76" y="24"/>
                </a:lnTo>
                <a:lnTo>
                  <a:pt x="90" y="0"/>
                </a:lnTo>
                <a:lnTo>
                  <a:pt x="10" y="0"/>
                </a:lnTo>
                <a:lnTo>
                  <a:pt x="0" y="22"/>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7" name="Freeform 28"/>
          <p:cNvSpPr>
            <a:spLocks/>
          </p:cNvSpPr>
          <p:nvPr/>
        </p:nvSpPr>
        <p:spPr bwMode="auto">
          <a:xfrm>
            <a:off x="3144838" y="3706813"/>
            <a:ext cx="203200" cy="469900"/>
          </a:xfrm>
          <a:custGeom>
            <a:avLst/>
            <a:gdLst>
              <a:gd name="T0" fmla="*/ 0 w 141"/>
              <a:gd name="T1" fmla="*/ 2147483647 h 335"/>
              <a:gd name="T2" fmla="*/ 2147483647 w 141"/>
              <a:gd name="T3" fmla="*/ 2147483647 h 335"/>
              <a:gd name="T4" fmla="*/ 2147483647 w 141"/>
              <a:gd name="T5" fmla="*/ 2147483647 h 335"/>
              <a:gd name="T6" fmla="*/ 2147483647 w 141"/>
              <a:gd name="T7" fmla="*/ 2147483647 h 335"/>
              <a:gd name="T8" fmla="*/ 2147483647 w 141"/>
              <a:gd name="T9" fmla="*/ 2147483647 h 335"/>
              <a:gd name="T10" fmla="*/ 2147483647 w 141"/>
              <a:gd name="T11" fmla="*/ 2147483647 h 335"/>
              <a:gd name="T12" fmla="*/ 2147483647 w 141"/>
              <a:gd name="T13" fmla="*/ 0 h 335"/>
              <a:gd name="T14" fmla="*/ 0 w 141"/>
              <a:gd name="T15" fmla="*/ 2147483647 h 335"/>
              <a:gd name="T16" fmla="*/ 0 w 141"/>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335"/>
              <a:gd name="T29" fmla="*/ 141 w 141"/>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335">
                <a:moveTo>
                  <a:pt x="0" y="133"/>
                </a:moveTo>
                <a:lnTo>
                  <a:pt x="31" y="133"/>
                </a:lnTo>
                <a:lnTo>
                  <a:pt x="27" y="333"/>
                </a:lnTo>
                <a:lnTo>
                  <a:pt x="107" y="334"/>
                </a:lnTo>
                <a:lnTo>
                  <a:pt x="108" y="135"/>
                </a:lnTo>
                <a:lnTo>
                  <a:pt x="140" y="136"/>
                </a:lnTo>
                <a:lnTo>
                  <a:pt x="70" y="0"/>
                </a:lnTo>
                <a:lnTo>
                  <a:pt x="0" y="133"/>
                </a:lnTo>
              </a:path>
            </a:pathLst>
          </a:custGeom>
          <a:gradFill rotWithShape="0">
            <a:gsLst>
              <a:gs pos="0">
                <a:srgbClr val="FFFFD0"/>
              </a:gs>
              <a:gs pos="100000">
                <a:srgbClr val="00C200"/>
              </a:gs>
            </a:gsLst>
            <a:lin ang="2700000" scaled="1"/>
          </a:gra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8" name="Freeform 29"/>
          <p:cNvSpPr>
            <a:spLocks/>
          </p:cNvSpPr>
          <p:nvPr/>
        </p:nvSpPr>
        <p:spPr bwMode="auto">
          <a:xfrm>
            <a:off x="2482850" y="4152900"/>
            <a:ext cx="217488" cy="88900"/>
          </a:xfrm>
          <a:custGeom>
            <a:avLst/>
            <a:gdLst>
              <a:gd name="T0" fmla="*/ 2147483647 w 151"/>
              <a:gd name="T1" fmla="*/ 2147483647 h 64"/>
              <a:gd name="T2" fmla="*/ 2147483647 w 151"/>
              <a:gd name="T3" fmla="*/ 0 h 64"/>
              <a:gd name="T4" fmla="*/ 0 w 151"/>
              <a:gd name="T5" fmla="*/ 2147483647 h 64"/>
              <a:gd name="T6" fmla="*/ 2147483647 w 151"/>
              <a:gd name="T7" fmla="*/ 2147483647 h 64"/>
              <a:gd name="T8" fmla="*/ 2147483647 w 151"/>
              <a:gd name="T9" fmla="*/ 2147483647 h 64"/>
              <a:gd name="T10" fmla="*/ 2147483647 w 151"/>
              <a:gd name="T11" fmla="*/ 2147483647 h 64"/>
              <a:gd name="T12" fmla="*/ 0 60000 65536"/>
              <a:gd name="T13" fmla="*/ 0 60000 65536"/>
              <a:gd name="T14" fmla="*/ 0 60000 65536"/>
              <a:gd name="T15" fmla="*/ 0 60000 65536"/>
              <a:gd name="T16" fmla="*/ 0 60000 65536"/>
              <a:gd name="T17" fmla="*/ 0 60000 65536"/>
              <a:gd name="T18" fmla="*/ 0 w 151"/>
              <a:gd name="T19" fmla="*/ 0 h 64"/>
              <a:gd name="T20" fmla="*/ 151 w 151"/>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51" h="64">
                <a:moveTo>
                  <a:pt x="150" y="11"/>
                </a:moveTo>
                <a:lnTo>
                  <a:pt x="11" y="0"/>
                </a:lnTo>
                <a:lnTo>
                  <a:pt x="0" y="56"/>
                </a:lnTo>
                <a:lnTo>
                  <a:pt x="139" y="63"/>
                </a:lnTo>
                <a:lnTo>
                  <a:pt x="150" y="11"/>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19" name="Freeform 30"/>
          <p:cNvSpPr>
            <a:spLocks/>
          </p:cNvSpPr>
          <p:nvPr/>
        </p:nvSpPr>
        <p:spPr bwMode="auto">
          <a:xfrm>
            <a:off x="2520950" y="4140200"/>
            <a:ext cx="26988" cy="846138"/>
          </a:xfrm>
          <a:custGeom>
            <a:avLst/>
            <a:gdLst>
              <a:gd name="T0" fmla="*/ 2147483647 w 18"/>
              <a:gd name="T1" fmla="*/ 0 h 604"/>
              <a:gd name="T2" fmla="*/ 2147483647 w 18"/>
              <a:gd name="T3" fmla="*/ 2147483647 h 604"/>
              <a:gd name="T4" fmla="*/ 0 w 18"/>
              <a:gd name="T5" fmla="*/ 2147483647 h 604"/>
              <a:gd name="T6" fmla="*/ 2147483647 w 18"/>
              <a:gd name="T7" fmla="*/ 2147483647 h 604"/>
              <a:gd name="T8" fmla="*/ 2147483647 w 18"/>
              <a:gd name="T9" fmla="*/ 0 h 604"/>
              <a:gd name="T10" fmla="*/ 2147483647 w 18"/>
              <a:gd name="T11" fmla="*/ 0 h 604"/>
              <a:gd name="T12" fmla="*/ 0 60000 65536"/>
              <a:gd name="T13" fmla="*/ 0 60000 65536"/>
              <a:gd name="T14" fmla="*/ 0 60000 65536"/>
              <a:gd name="T15" fmla="*/ 0 60000 65536"/>
              <a:gd name="T16" fmla="*/ 0 60000 65536"/>
              <a:gd name="T17" fmla="*/ 0 60000 65536"/>
              <a:gd name="T18" fmla="*/ 0 w 18"/>
              <a:gd name="T19" fmla="*/ 0 h 604"/>
              <a:gd name="T20" fmla="*/ 18 w 18"/>
              <a:gd name="T21" fmla="*/ 604 h 604"/>
            </a:gdLst>
            <a:ahLst/>
            <a:cxnLst>
              <a:cxn ang="T12">
                <a:pos x="T0" y="T1"/>
              </a:cxn>
              <a:cxn ang="T13">
                <a:pos x="T2" y="T3"/>
              </a:cxn>
              <a:cxn ang="T14">
                <a:pos x="T4" y="T5"/>
              </a:cxn>
              <a:cxn ang="T15">
                <a:pos x="T6" y="T7"/>
              </a:cxn>
              <a:cxn ang="T16">
                <a:pos x="T8" y="T9"/>
              </a:cxn>
              <a:cxn ang="T17">
                <a:pos x="T10" y="T11"/>
              </a:cxn>
            </a:cxnLst>
            <a:rect l="T18" t="T19" r="T20" b="T21"/>
            <a:pathLst>
              <a:path w="18" h="604">
                <a:moveTo>
                  <a:pt x="17" y="0"/>
                </a:moveTo>
                <a:lnTo>
                  <a:pt x="4" y="69"/>
                </a:lnTo>
                <a:lnTo>
                  <a:pt x="0" y="603"/>
                </a:lnTo>
                <a:lnTo>
                  <a:pt x="12" y="556"/>
                </a:lnTo>
                <a:lnTo>
                  <a:pt x="17" y="0"/>
                </a:lnTo>
              </a:path>
            </a:pathLst>
          </a:custGeom>
          <a:solidFill>
            <a:srgbClr val="00A00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20" name="Freeform 31"/>
          <p:cNvSpPr>
            <a:spLocks/>
          </p:cNvSpPr>
          <p:nvPr/>
        </p:nvSpPr>
        <p:spPr bwMode="auto">
          <a:xfrm>
            <a:off x="2520951" y="4908551"/>
            <a:ext cx="130175" cy="87313"/>
          </a:xfrm>
          <a:custGeom>
            <a:avLst/>
            <a:gdLst>
              <a:gd name="T0" fmla="*/ 0 w 90"/>
              <a:gd name="T1" fmla="*/ 2147483647 h 63"/>
              <a:gd name="T2" fmla="*/ 2147483647 w 90"/>
              <a:gd name="T3" fmla="*/ 2147483647 h 63"/>
              <a:gd name="T4" fmla="*/ 2147483647 w 90"/>
              <a:gd name="T5" fmla="*/ 2147483647 h 63"/>
              <a:gd name="T6" fmla="*/ 2147483647 w 90"/>
              <a:gd name="T7" fmla="*/ 0 h 63"/>
              <a:gd name="T8" fmla="*/ 0 w 90"/>
              <a:gd name="T9" fmla="*/ 2147483647 h 63"/>
              <a:gd name="T10" fmla="*/ 0 w 90"/>
              <a:gd name="T11" fmla="*/ 2147483647 h 63"/>
              <a:gd name="T12" fmla="*/ 0 60000 65536"/>
              <a:gd name="T13" fmla="*/ 0 60000 65536"/>
              <a:gd name="T14" fmla="*/ 0 60000 65536"/>
              <a:gd name="T15" fmla="*/ 0 60000 65536"/>
              <a:gd name="T16" fmla="*/ 0 60000 65536"/>
              <a:gd name="T17" fmla="*/ 0 60000 65536"/>
              <a:gd name="T18" fmla="*/ 0 w 90"/>
              <a:gd name="T19" fmla="*/ 0 h 63"/>
              <a:gd name="T20" fmla="*/ 90 w 90"/>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0" h="63">
                <a:moveTo>
                  <a:pt x="0" y="56"/>
                </a:moveTo>
                <a:lnTo>
                  <a:pt x="76" y="62"/>
                </a:lnTo>
                <a:lnTo>
                  <a:pt x="89" y="1"/>
                </a:lnTo>
                <a:lnTo>
                  <a:pt x="12" y="0"/>
                </a:lnTo>
                <a:lnTo>
                  <a:pt x="0" y="56"/>
                </a:lnTo>
              </a:path>
            </a:pathLst>
          </a:custGeom>
          <a:solidFill>
            <a:srgbClr val="80FF80"/>
          </a:soli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sp>
        <p:nvSpPr>
          <p:cNvPr id="63521" name="Freeform 32"/>
          <p:cNvSpPr>
            <a:spLocks/>
          </p:cNvSpPr>
          <p:nvPr/>
        </p:nvSpPr>
        <p:spPr bwMode="auto">
          <a:xfrm>
            <a:off x="2498726" y="3663951"/>
            <a:ext cx="201613" cy="1244600"/>
          </a:xfrm>
          <a:custGeom>
            <a:avLst/>
            <a:gdLst>
              <a:gd name="T0" fmla="*/ 0 w 140"/>
              <a:gd name="T1" fmla="*/ 2147483647 h 889"/>
              <a:gd name="T2" fmla="*/ 2147483647 w 140"/>
              <a:gd name="T3" fmla="*/ 2147483647 h 889"/>
              <a:gd name="T4" fmla="*/ 2147483647 w 140"/>
              <a:gd name="T5" fmla="*/ 2147483647 h 889"/>
              <a:gd name="T6" fmla="*/ 2147483647 w 140"/>
              <a:gd name="T7" fmla="*/ 2147483647 h 889"/>
              <a:gd name="T8" fmla="*/ 2147483647 w 140"/>
              <a:gd name="T9" fmla="*/ 2147483647 h 889"/>
              <a:gd name="T10" fmla="*/ 2147483647 w 140"/>
              <a:gd name="T11" fmla="*/ 2147483647 h 889"/>
              <a:gd name="T12" fmla="*/ 2147483647 w 140"/>
              <a:gd name="T13" fmla="*/ 0 h 889"/>
              <a:gd name="T14" fmla="*/ 0 w 140"/>
              <a:gd name="T15" fmla="*/ 2147483647 h 889"/>
              <a:gd name="T16" fmla="*/ 0 w 140"/>
              <a:gd name="T17" fmla="*/ 2147483647 h 8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889"/>
              <a:gd name="T29" fmla="*/ 140 w 140"/>
              <a:gd name="T30" fmla="*/ 889 h 8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889">
                <a:moveTo>
                  <a:pt x="0" y="349"/>
                </a:moveTo>
                <a:lnTo>
                  <a:pt x="31" y="351"/>
                </a:lnTo>
                <a:lnTo>
                  <a:pt x="28" y="885"/>
                </a:lnTo>
                <a:lnTo>
                  <a:pt x="105" y="888"/>
                </a:lnTo>
                <a:lnTo>
                  <a:pt x="108" y="356"/>
                </a:lnTo>
                <a:lnTo>
                  <a:pt x="139" y="359"/>
                </a:lnTo>
                <a:lnTo>
                  <a:pt x="71" y="0"/>
                </a:lnTo>
                <a:lnTo>
                  <a:pt x="0" y="349"/>
                </a:lnTo>
              </a:path>
            </a:pathLst>
          </a:custGeom>
          <a:gradFill rotWithShape="0">
            <a:gsLst>
              <a:gs pos="0">
                <a:srgbClr val="FFFFD0"/>
              </a:gs>
              <a:gs pos="100000">
                <a:srgbClr val="00C200"/>
              </a:gs>
            </a:gsLst>
            <a:lin ang="2700000" scaled="1"/>
          </a:gradFill>
          <a:ln w="18459" cap="flat" cmpd="sng">
            <a:solidFill>
              <a:srgbClr val="000000"/>
            </a:solidFill>
            <a:prstDash val="solid"/>
            <a:round/>
            <a:headEnd type="none" w="med" len="med"/>
            <a:tailEnd type="none" w="med" len="med"/>
          </a:ln>
        </p:spPr>
        <p:txBody>
          <a:bodyPr lIns="91424" tIns="45712" rIns="91424" bIns="45712"/>
          <a:lstStyle/>
          <a:p>
            <a:endParaRPr lang="zh-CN" altLang="en-US"/>
          </a:p>
        </p:txBody>
      </p:sp>
      <p:grpSp>
        <p:nvGrpSpPr>
          <p:cNvPr id="2" name="Group 33"/>
          <p:cNvGrpSpPr>
            <a:grpSpLocks/>
          </p:cNvGrpSpPr>
          <p:nvPr/>
        </p:nvGrpSpPr>
        <p:grpSpPr bwMode="auto">
          <a:xfrm>
            <a:off x="5289551" y="3721100"/>
            <a:ext cx="215900" cy="1062038"/>
            <a:chOff x="3377" y="1974"/>
            <a:chExt cx="136" cy="669"/>
          </a:xfrm>
        </p:grpSpPr>
        <p:sp>
          <p:nvSpPr>
            <p:cNvPr id="63561" name="Freeform 34"/>
            <p:cNvSpPr>
              <a:spLocks/>
            </p:cNvSpPr>
            <p:nvPr/>
          </p:nvSpPr>
          <p:spPr bwMode="auto">
            <a:xfrm>
              <a:off x="3377" y="2218"/>
              <a:ext cx="136" cy="47"/>
            </a:xfrm>
            <a:custGeom>
              <a:avLst/>
              <a:gdLst>
                <a:gd name="T0" fmla="*/ 92 w 150"/>
                <a:gd name="T1" fmla="*/ 7 h 54"/>
                <a:gd name="T2" fmla="*/ 6 w 150"/>
                <a:gd name="T3" fmla="*/ 0 h 54"/>
                <a:gd name="T4" fmla="*/ 0 w 150"/>
                <a:gd name="T5" fmla="*/ 23 h 54"/>
                <a:gd name="T6" fmla="*/ 84 w 150"/>
                <a:gd name="T7" fmla="*/ 26 h 54"/>
                <a:gd name="T8" fmla="*/ 92 w 150"/>
                <a:gd name="T9" fmla="*/ 7 h 54"/>
                <a:gd name="T10" fmla="*/ 92 w 150"/>
                <a:gd name="T11" fmla="*/ 7 h 54"/>
                <a:gd name="T12" fmla="*/ 0 60000 65536"/>
                <a:gd name="T13" fmla="*/ 0 60000 65536"/>
                <a:gd name="T14" fmla="*/ 0 60000 65536"/>
                <a:gd name="T15" fmla="*/ 0 60000 65536"/>
                <a:gd name="T16" fmla="*/ 0 60000 65536"/>
                <a:gd name="T17" fmla="*/ 0 60000 65536"/>
                <a:gd name="T18" fmla="*/ 0 w 150"/>
                <a:gd name="T19" fmla="*/ 0 h 54"/>
                <a:gd name="T20" fmla="*/ 150 w 150"/>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50" h="54">
                  <a:moveTo>
                    <a:pt x="149" y="13"/>
                  </a:moveTo>
                  <a:lnTo>
                    <a:pt x="11" y="0"/>
                  </a:lnTo>
                  <a:lnTo>
                    <a:pt x="0" y="46"/>
                  </a:lnTo>
                  <a:lnTo>
                    <a:pt x="139" y="53"/>
                  </a:lnTo>
                  <a:lnTo>
                    <a:pt x="149" y="13"/>
                  </a:lnTo>
                </a:path>
              </a:pathLst>
            </a:custGeom>
            <a:solidFill>
              <a:srgbClr val="80FF80"/>
            </a:solidFill>
            <a:ln w="18459" cap="flat" cmpd="sng">
              <a:solidFill>
                <a:srgbClr val="000000"/>
              </a:solidFill>
              <a:prstDash val="solid"/>
              <a:round/>
              <a:headEnd type="none" w="med" len="med"/>
              <a:tailEnd type="none" w="med" len="med"/>
            </a:ln>
          </p:spPr>
          <p:txBody>
            <a:bodyPr/>
            <a:lstStyle/>
            <a:p>
              <a:endParaRPr lang="zh-CN" altLang="en-US"/>
            </a:p>
          </p:txBody>
        </p:sp>
        <p:sp>
          <p:nvSpPr>
            <p:cNvPr id="63562" name="Freeform 35"/>
            <p:cNvSpPr>
              <a:spLocks/>
            </p:cNvSpPr>
            <p:nvPr/>
          </p:nvSpPr>
          <p:spPr bwMode="auto">
            <a:xfrm>
              <a:off x="3401" y="2213"/>
              <a:ext cx="18" cy="426"/>
            </a:xfrm>
            <a:custGeom>
              <a:avLst/>
              <a:gdLst>
                <a:gd name="T0" fmla="*/ 13 w 19"/>
                <a:gd name="T1" fmla="*/ 0 h 482"/>
                <a:gd name="T2" fmla="*/ 3 w 19"/>
                <a:gd name="T3" fmla="*/ 29 h 482"/>
                <a:gd name="T4" fmla="*/ 0 w 19"/>
                <a:gd name="T5" fmla="*/ 259 h 482"/>
                <a:gd name="T6" fmla="*/ 9 w 19"/>
                <a:gd name="T7" fmla="*/ 239 h 482"/>
                <a:gd name="T8" fmla="*/ 13 w 19"/>
                <a:gd name="T9" fmla="*/ 0 h 482"/>
                <a:gd name="T10" fmla="*/ 13 w 19"/>
                <a:gd name="T11" fmla="*/ 0 h 482"/>
                <a:gd name="T12" fmla="*/ 0 60000 65536"/>
                <a:gd name="T13" fmla="*/ 0 60000 65536"/>
                <a:gd name="T14" fmla="*/ 0 60000 65536"/>
                <a:gd name="T15" fmla="*/ 0 60000 65536"/>
                <a:gd name="T16" fmla="*/ 0 60000 65536"/>
                <a:gd name="T17" fmla="*/ 0 60000 65536"/>
                <a:gd name="T18" fmla="*/ 0 w 19"/>
                <a:gd name="T19" fmla="*/ 0 h 482"/>
                <a:gd name="T20" fmla="*/ 19 w 19"/>
                <a:gd name="T21" fmla="*/ 482 h 482"/>
              </a:gdLst>
              <a:ahLst/>
              <a:cxnLst>
                <a:cxn ang="T12">
                  <a:pos x="T0" y="T1"/>
                </a:cxn>
                <a:cxn ang="T13">
                  <a:pos x="T2" y="T3"/>
                </a:cxn>
                <a:cxn ang="T14">
                  <a:pos x="T4" y="T5"/>
                </a:cxn>
                <a:cxn ang="T15">
                  <a:pos x="T6" y="T7"/>
                </a:cxn>
                <a:cxn ang="T16">
                  <a:pos x="T8" y="T9"/>
                </a:cxn>
                <a:cxn ang="T17">
                  <a:pos x="T10" y="T11"/>
                </a:cxn>
              </a:cxnLst>
              <a:rect l="T18" t="T19" r="T20" b="T21"/>
              <a:pathLst>
                <a:path w="19" h="482">
                  <a:moveTo>
                    <a:pt x="18" y="0"/>
                  </a:moveTo>
                  <a:lnTo>
                    <a:pt x="3" y="54"/>
                  </a:lnTo>
                  <a:lnTo>
                    <a:pt x="0" y="481"/>
                  </a:lnTo>
                  <a:lnTo>
                    <a:pt x="12" y="443"/>
                  </a:lnTo>
                  <a:lnTo>
                    <a:pt x="18" y="0"/>
                  </a:lnTo>
                </a:path>
              </a:pathLst>
            </a:custGeom>
            <a:solidFill>
              <a:srgbClr val="00A000"/>
            </a:solidFill>
            <a:ln w="18459" cap="flat" cmpd="sng">
              <a:solidFill>
                <a:srgbClr val="000000"/>
              </a:solidFill>
              <a:prstDash val="solid"/>
              <a:round/>
              <a:headEnd type="none" w="med" len="med"/>
              <a:tailEnd type="none" w="med" len="med"/>
            </a:ln>
          </p:spPr>
          <p:txBody>
            <a:bodyPr/>
            <a:lstStyle/>
            <a:p>
              <a:endParaRPr lang="zh-CN" altLang="en-US"/>
            </a:p>
          </p:txBody>
        </p:sp>
        <p:sp>
          <p:nvSpPr>
            <p:cNvPr id="63563" name="Freeform 36"/>
            <p:cNvSpPr>
              <a:spLocks/>
            </p:cNvSpPr>
            <p:nvPr/>
          </p:nvSpPr>
          <p:spPr bwMode="auto">
            <a:xfrm>
              <a:off x="3401" y="2599"/>
              <a:ext cx="81" cy="44"/>
            </a:xfrm>
            <a:custGeom>
              <a:avLst/>
              <a:gdLst>
                <a:gd name="T0" fmla="*/ 0 w 89"/>
                <a:gd name="T1" fmla="*/ 24 h 50"/>
                <a:gd name="T2" fmla="*/ 47 w 89"/>
                <a:gd name="T3" fmla="*/ 26 h 50"/>
                <a:gd name="T4" fmla="*/ 55 w 89"/>
                <a:gd name="T5" fmla="*/ 2 h 50"/>
                <a:gd name="T6" fmla="*/ 7 w 89"/>
                <a:gd name="T7" fmla="*/ 0 h 50"/>
                <a:gd name="T8" fmla="*/ 0 w 89"/>
                <a:gd name="T9" fmla="*/ 24 h 50"/>
                <a:gd name="T10" fmla="*/ 0 w 89"/>
                <a:gd name="T11" fmla="*/ 24 h 50"/>
                <a:gd name="T12" fmla="*/ 0 60000 65536"/>
                <a:gd name="T13" fmla="*/ 0 60000 65536"/>
                <a:gd name="T14" fmla="*/ 0 60000 65536"/>
                <a:gd name="T15" fmla="*/ 0 60000 65536"/>
                <a:gd name="T16" fmla="*/ 0 60000 65536"/>
                <a:gd name="T17" fmla="*/ 0 60000 65536"/>
                <a:gd name="T18" fmla="*/ 0 w 89"/>
                <a:gd name="T19" fmla="*/ 0 h 50"/>
                <a:gd name="T20" fmla="*/ 89 w 8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9" h="50">
                  <a:moveTo>
                    <a:pt x="0" y="45"/>
                  </a:moveTo>
                  <a:lnTo>
                    <a:pt x="76" y="49"/>
                  </a:lnTo>
                  <a:lnTo>
                    <a:pt x="88" y="2"/>
                  </a:lnTo>
                  <a:lnTo>
                    <a:pt x="12" y="0"/>
                  </a:lnTo>
                  <a:lnTo>
                    <a:pt x="0" y="45"/>
                  </a:lnTo>
                </a:path>
              </a:pathLst>
            </a:custGeom>
            <a:solidFill>
              <a:srgbClr val="80FF80"/>
            </a:solidFill>
            <a:ln w="18459" cap="flat" cmpd="sng">
              <a:solidFill>
                <a:srgbClr val="000000"/>
              </a:solidFill>
              <a:prstDash val="solid"/>
              <a:round/>
              <a:headEnd type="none" w="med" len="med"/>
              <a:tailEnd type="none" w="med" len="med"/>
            </a:ln>
          </p:spPr>
          <p:txBody>
            <a:bodyPr/>
            <a:lstStyle/>
            <a:p>
              <a:endParaRPr lang="zh-CN" altLang="en-US"/>
            </a:p>
          </p:txBody>
        </p:sp>
        <p:sp>
          <p:nvSpPr>
            <p:cNvPr id="63564" name="Freeform 37"/>
            <p:cNvSpPr>
              <a:spLocks/>
            </p:cNvSpPr>
            <p:nvPr/>
          </p:nvSpPr>
          <p:spPr bwMode="auto">
            <a:xfrm>
              <a:off x="3387" y="1974"/>
              <a:ext cx="126" cy="626"/>
            </a:xfrm>
            <a:custGeom>
              <a:avLst/>
              <a:gdLst>
                <a:gd name="T0" fmla="*/ 0 w 139"/>
                <a:gd name="T1" fmla="*/ 150 h 709"/>
                <a:gd name="T2" fmla="*/ 19 w 139"/>
                <a:gd name="T3" fmla="*/ 150 h 709"/>
                <a:gd name="T4" fmla="*/ 17 w 139"/>
                <a:gd name="T5" fmla="*/ 380 h 709"/>
                <a:gd name="T6" fmla="*/ 63 w 139"/>
                <a:gd name="T7" fmla="*/ 380 h 709"/>
                <a:gd name="T8" fmla="*/ 66 w 139"/>
                <a:gd name="T9" fmla="*/ 153 h 709"/>
                <a:gd name="T10" fmla="*/ 83 w 139"/>
                <a:gd name="T11" fmla="*/ 155 h 709"/>
                <a:gd name="T12" fmla="*/ 44 w 139"/>
                <a:gd name="T13" fmla="*/ 0 h 709"/>
                <a:gd name="T14" fmla="*/ 0 w 139"/>
                <a:gd name="T15" fmla="*/ 150 h 709"/>
                <a:gd name="T16" fmla="*/ 0 w 139"/>
                <a:gd name="T17" fmla="*/ 150 h 7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709"/>
                <a:gd name="T29" fmla="*/ 139 w 139"/>
                <a:gd name="T30" fmla="*/ 709 h 7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709">
                  <a:moveTo>
                    <a:pt x="0" y="279"/>
                  </a:moveTo>
                  <a:lnTo>
                    <a:pt x="31" y="281"/>
                  </a:lnTo>
                  <a:lnTo>
                    <a:pt x="28" y="708"/>
                  </a:lnTo>
                  <a:lnTo>
                    <a:pt x="104" y="708"/>
                  </a:lnTo>
                  <a:lnTo>
                    <a:pt x="108" y="285"/>
                  </a:lnTo>
                  <a:lnTo>
                    <a:pt x="138" y="289"/>
                  </a:lnTo>
                  <a:lnTo>
                    <a:pt x="71" y="0"/>
                  </a:lnTo>
                  <a:lnTo>
                    <a:pt x="0" y="279"/>
                  </a:lnTo>
                </a:path>
              </a:pathLst>
            </a:custGeom>
            <a:gradFill rotWithShape="0">
              <a:gsLst>
                <a:gs pos="0">
                  <a:srgbClr val="FFFFD0"/>
                </a:gs>
                <a:gs pos="100000">
                  <a:srgbClr val="00C200"/>
                </a:gs>
              </a:gsLst>
              <a:lin ang="2700000" scaled="1"/>
            </a:gradFill>
            <a:ln w="18459" cap="flat" cmpd="sng">
              <a:solidFill>
                <a:srgbClr val="000000"/>
              </a:solidFill>
              <a:prstDash val="solid"/>
              <a:round/>
              <a:headEnd type="none" w="med" len="med"/>
              <a:tailEnd type="none" w="med" len="med"/>
            </a:ln>
          </p:spPr>
          <p:txBody>
            <a:bodyPr/>
            <a:lstStyle/>
            <a:p>
              <a:endParaRPr lang="zh-CN" altLang="en-US"/>
            </a:p>
          </p:txBody>
        </p:sp>
      </p:grpSp>
      <p:sp>
        <p:nvSpPr>
          <p:cNvPr id="63523" name="Text Box 38"/>
          <p:cNvSpPr txBox="1">
            <a:spLocks noChangeArrowheads="1"/>
          </p:cNvSpPr>
          <p:nvPr/>
        </p:nvSpPr>
        <p:spPr bwMode="auto">
          <a:xfrm>
            <a:off x="1639889" y="3516314"/>
            <a:ext cx="4556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en-US" altLang="zh-CN" sz="1600" dirty="0">
                <a:solidFill>
                  <a:srgbClr val="000000"/>
                </a:solidFill>
                <a:latin typeface="华文细黑" charset="0"/>
                <a:ea typeface="华文细黑" charset="0"/>
                <a:cs typeface="华文细黑" charset="0"/>
              </a:rPr>
              <a:t>TR1</a:t>
            </a:r>
          </a:p>
        </p:txBody>
      </p:sp>
      <p:sp>
        <p:nvSpPr>
          <p:cNvPr id="63524" name="Text Box 39"/>
          <p:cNvSpPr txBox="1">
            <a:spLocks noChangeArrowheads="1"/>
          </p:cNvSpPr>
          <p:nvPr/>
        </p:nvSpPr>
        <p:spPr bwMode="auto">
          <a:xfrm>
            <a:off x="2432050" y="3503614"/>
            <a:ext cx="465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en-US" altLang="zh-CN" sz="1600" dirty="0">
                <a:solidFill>
                  <a:srgbClr val="000000"/>
                </a:solidFill>
                <a:latin typeface="华文细黑" charset="0"/>
                <a:ea typeface="华文细黑" charset="0"/>
                <a:cs typeface="华文细黑" charset="0"/>
              </a:rPr>
              <a:t>TR2</a:t>
            </a:r>
          </a:p>
        </p:txBody>
      </p:sp>
      <p:sp>
        <p:nvSpPr>
          <p:cNvPr id="63525" name="Text Box 40"/>
          <p:cNvSpPr txBox="1">
            <a:spLocks noChangeArrowheads="1"/>
          </p:cNvSpPr>
          <p:nvPr/>
        </p:nvSpPr>
        <p:spPr bwMode="auto">
          <a:xfrm>
            <a:off x="2963864" y="3506789"/>
            <a:ext cx="4540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en-US" altLang="zh-CN" sz="1600" dirty="0">
                <a:solidFill>
                  <a:srgbClr val="000000"/>
                </a:solidFill>
                <a:latin typeface="华文细黑" charset="0"/>
                <a:ea typeface="华文细黑" charset="0"/>
                <a:cs typeface="华文细黑" charset="0"/>
              </a:rPr>
              <a:t>TR3</a:t>
            </a:r>
          </a:p>
        </p:txBody>
      </p:sp>
      <p:sp>
        <p:nvSpPr>
          <p:cNvPr id="63526" name="Text Box 41"/>
          <p:cNvSpPr txBox="1">
            <a:spLocks noChangeArrowheads="1"/>
          </p:cNvSpPr>
          <p:nvPr/>
        </p:nvSpPr>
        <p:spPr bwMode="auto">
          <a:xfrm>
            <a:off x="3851275" y="3530601"/>
            <a:ext cx="452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en-US" altLang="zh-CN" sz="1600" dirty="0">
                <a:solidFill>
                  <a:srgbClr val="000000"/>
                </a:solidFill>
                <a:latin typeface="华文细黑" charset="0"/>
                <a:ea typeface="华文细黑" charset="0"/>
                <a:cs typeface="华文细黑" charset="0"/>
              </a:rPr>
              <a:t>TR4</a:t>
            </a:r>
          </a:p>
        </p:txBody>
      </p:sp>
      <p:sp>
        <p:nvSpPr>
          <p:cNvPr id="63527" name="Text Box 42"/>
          <p:cNvSpPr txBox="1">
            <a:spLocks noChangeArrowheads="1"/>
          </p:cNvSpPr>
          <p:nvPr/>
        </p:nvSpPr>
        <p:spPr bwMode="auto">
          <a:xfrm>
            <a:off x="4478339" y="3557589"/>
            <a:ext cx="5969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en-US" altLang="zh-CN" sz="1600" dirty="0">
                <a:solidFill>
                  <a:srgbClr val="000000"/>
                </a:solidFill>
                <a:latin typeface="华文细黑" charset="0"/>
                <a:ea typeface="华文细黑" charset="0"/>
                <a:cs typeface="华文细黑" charset="0"/>
              </a:rPr>
              <a:t>TR4A</a:t>
            </a:r>
          </a:p>
        </p:txBody>
      </p:sp>
      <p:sp>
        <p:nvSpPr>
          <p:cNvPr id="63528" name="Text Box 43"/>
          <p:cNvSpPr txBox="1">
            <a:spLocks noChangeArrowheads="1"/>
          </p:cNvSpPr>
          <p:nvPr/>
        </p:nvSpPr>
        <p:spPr bwMode="auto">
          <a:xfrm>
            <a:off x="5219700" y="3557588"/>
            <a:ext cx="431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en-US" altLang="zh-CN" sz="1600" b="1" dirty="0">
                <a:solidFill>
                  <a:srgbClr val="CC0000"/>
                </a:solidFill>
                <a:latin typeface="华文细黑" charset="0"/>
                <a:ea typeface="华文细黑" charset="0"/>
                <a:cs typeface="华文细黑" charset="0"/>
              </a:rPr>
              <a:t>TR5</a:t>
            </a:r>
          </a:p>
        </p:txBody>
      </p:sp>
      <p:sp>
        <p:nvSpPr>
          <p:cNvPr id="63529" name="Text Box 44"/>
          <p:cNvSpPr txBox="1">
            <a:spLocks noChangeArrowheads="1"/>
          </p:cNvSpPr>
          <p:nvPr/>
        </p:nvSpPr>
        <p:spPr bwMode="auto">
          <a:xfrm>
            <a:off x="1546225" y="4292601"/>
            <a:ext cx="6492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dirty="0">
                <a:solidFill>
                  <a:srgbClr val="000000"/>
                </a:solidFill>
                <a:latin typeface="华文细黑" charset="0"/>
                <a:ea typeface="华文细黑" charset="0"/>
                <a:cs typeface="华文细黑" charset="0"/>
              </a:rPr>
              <a:t>评审包需求和概念</a:t>
            </a:r>
            <a:endParaRPr kumimoji="0" lang="zh-CN" altLang="en-US" sz="1600" dirty="0">
              <a:solidFill>
                <a:srgbClr val="000000"/>
              </a:solidFill>
              <a:latin typeface="华文细黑" charset="0"/>
              <a:ea typeface="华文细黑" charset="0"/>
              <a:cs typeface="华文细黑" charset="0"/>
            </a:endParaRPr>
          </a:p>
        </p:txBody>
      </p:sp>
      <p:sp>
        <p:nvSpPr>
          <p:cNvPr id="63530" name="Text Box 45"/>
          <p:cNvSpPr txBox="1">
            <a:spLocks noChangeArrowheads="1"/>
          </p:cNvSpPr>
          <p:nvPr/>
        </p:nvSpPr>
        <p:spPr bwMode="auto">
          <a:xfrm>
            <a:off x="1846264" y="5032375"/>
            <a:ext cx="1500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dirty="0">
                <a:solidFill>
                  <a:srgbClr val="000000"/>
                </a:solidFill>
                <a:latin typeface="华文细黑" charset="0"/>
                <a:ea typeface="华文细黑" charset="0"/>
                <a:cs typeface="华文细黑" charset="0"/>
              </a:rPr>
              <a:t>评审产品需求的分解分配并确定产品规格</a:t>
            </a:r>
            <a:endParaRPr kumimoji="0" lang="zh-CN" altLang="en-US" sz="1600" dirty="0">
              <a:solidFill>
                <a:srgbClr val="000000"/>
              </a:solidFill>
              <a:latin typeface="华文细黑" charset="0"/>
              <a:ea typeface="华文细黑" charset="0"/>
              <a:cs typeface="华文细黑" charset="0"/>
            </a:endParaRPr>
          </a:p>
        </p:txBody>
      </p:sp>
      <p:sp>
        <p:nvSpPr>
          <p:cNvPr id="63531" name="Text Box 46"/>
          <p:cNvSpPr txBox="1">
            <a:spLocks noChangeArrowheads="1"/>
          </p:cNvSpPr>
          <p:nvPr/>
        </p:nvSpPr>
        <p:spPr bwMode="auto">
          <a:xfrm>
            <a:off x="2986089" y="4298950"/>
            <a:ext cx="5048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dirty="0">
                <a:solidFill>
                  <a:srgbClr val="000000"/>
                </a:solidFill>
                <a:latin typeface="华文细黑" charset="0"/>
                <a:ea typeface="华文细黑" charset="0"/>
                <a:cs typeface="华文细黑" charset="0"/>
              </a:rPr>
              <a:t>评审概要设计</a:t>
            </a:r>
            <a:endParaRPr kumimoji="0" lang="zh-CN" altLang="en-US" sz="1600" dirty="0">
              <a:solidFill>
                <a:srgbClr val="000000"/>
              </a:solidFill>
              <a:latin typeface="华文细黑" charset="0"/>
              <a:ea typeface="华文细黑" charset="0"/>
              <a:cs typeface="华文细黑" charset="0"/>
            </a:endParaRPr>
          </a:p>
        </p:txBody>
      </p:sp>
      <p:sp>
        <p:nvSpPr>
          <p:cNvPr id="63532" name="Text Box 47"/>
          <p:cNvSpPr txBox="1">
            <a:spLocks noChangeArrowheads="1"/>
          </p:cNvSpPr>
          <p:nvPr/>
        </p:nvSpPr>
        <p:spPr bwMode="auto">
          <a:xfrm>
            <a:off x="3635376" y="4373564"/>
            <a:ext cx="809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dirty="0">
                <a:solidFill>
                  <a:srgbClr val="000000"/>
                </a:solidFill>
                <a:latin typeface="华文细黑" charset="0"/>
                <a:ea typeface="华文细黑" charset="0"/>
                <a:cs typeface="华文细黑" charset="0"/>
              </a:rPr>
              <a:t>评审模块和 </a:t>
            </a:r>
            <a:r>
              <a:rPr kumimoji="0" lang="en-US" altLang="zh-CN" dirty="0">
                <a:solidFill>
                  <a:srgbClr val="000000"/>
                </a:solidFill>
                <a:latin typeface="华文细黑" charset="0"/>
                <a:ea typeface="华文细黑" charset="0"/>
                <a:cs typeface="华文细黑" charset="0"/>
              </a:rPr>
              <a:t>BBFV</a:t>
            </a:r>
            <a:r>
              <a:rPr kumimoji="0" lang="zh-CN" altLang="en-US" dirty="0">
                <a:solidFill>
                  <a:srgbClr val="000000"/>
                </a:solidFill>
                <a:latin typeface="华文细黑" charset="0"/>
                <a:ea typeface="华文细黑" charset="0"/>
                <a:cs typeface="华文细黑" charset="0"/>
              </a:rPr>
              <a:t>测试结果</a:t>
            </a:r>
            <a:endParaRPr kumimoji="0" lang="zh-CN" altLang="en-US" sz="1600" dirty="0">
              <a:solidFill>
                <a:srgbClr val="000000"/>
              </a:solidFill>
              <a:latin typeface="华文细黑" charset="0"/>
              <a:ea typeface="华文细黑" charset="0"/>
              <a:cs typeface="华文细黑" charset="0"/>
            </a:endParaRPr>
          </a:p>
        </p:txBody>
      </p:sp>
      <p:sp>
        <p:nvSpPr>
          <p:cNvPr id="63533" name="Text Box 48"/>
          <p:cNvSpPr txBox="1">
            <a:spLocks noChangeArrowheads="1"/>
          </p:cNvSpPr>
          <p:nvPr/>
        </p:nvSpPr>
        <p:spPr bwMode="auto">
          <a:xfrm>
            <a:off x="4400550" y="5068889"/>
            <a:ext cx="6746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dirty="0">
                <a:solidFill>
                  <a:srgbClr val="000000"/>
                </a:solidFill>
                <a:latin typeface="华文细黑" charset="0"/>
                <a:ea typeface="华文细黑" charset="0"/>
                <a:cs typeface="华文细黑" charset="0"/>
              </a:rPr>
              <a:t>评审</a:t>
            </a:r>
            <a:r>
              <a:rPr kumimoji="0" lang="en-US" altLang="zh-CN" dirty="0">
                <a:solidFill>
                  <a:srgbClr val="000000"/>
                </a:solidFill>
                <a:latin typeface="华文细黑" charset="0"/>
                <a:ea typeface="华文细黑" charset="0"/>
                <a:cs typeface="华文细黑" charset="0"/>
              </a:rPr>
              <a:t>SDV</a:t>
            </a:r>
            <a:r>
              <a:rPr kumimoji="0" lang="zh-CN" altLang="en-US" dirty="0">
                <a:solidFill>
                  <a:srgbClr val="000000"/>
                </a:solidFill>
                <a:latin typeface="华文细黑" charset="0"/>
                <a:ea typeface="华文细黑" charset="0"/>
                <a:cs typeface="华文细黑" charset="0"/>
              </a:rPr>
              <a:t>测试结果</a:t>
            </a:r>
            <a:endParaRPr kumimoji="0" lang="zh-CN" altLang="en-US" sz="1600" dirty="0">
              <a:solidFill>
                <a:srgbClr val="000000"/>
              </a:solidFill>
              <a:latin typeface="华文细黑" charset="0"/>
              <a:ea typeface="华文细黑" charset="0"/>
              <a:cs typeface="华文细黑" charset="0"/>
            </a:endParaRPr>
          </a:p>
        </p:txBody>
      </p:sp>
      <p:sp>
        <p:nvSpPr>
          <p:cNvPr id="63534" name="Text Box 49"/>
          <p:cNvSpPr txBox="1">
            <a:spLocks noChangeArrowheads="1"/>
          </p:cNvSpPr>
          <p:nvPr/>
        </p:nvSpPr>
        <p:spPr bwMode="auto">
          <a:xfrm>
            <a:off x="5076826" y="4879976"/>
            <a:ext cx="17303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dirty="0">
                <a:solidFill>
                  <a:srgbClr val="000000"/>
                </a:solidFill>
                <a:latin typeface="华文细黑" charset="0"/>
                <a:ea typeface="华文细黑" charset="0"/>
                <a:cs typeface="华文细黑" charset="0"/>
              </a:rPr>
              <a:t>评审</a:t>
            </a:r>
            <a:r>
              <a:rPr kumimoji="0" lang="en-US" altLang="zh-CN" dirty="0">
                <a:solidFill>
                  <a:srgbClr val="000000"/>
                </a:solidFill>
                <a:latin typeface="华文细黑" charset="0"/>
                <a:ea typeface="华文细黑" charset="0"/>
                <a:cs typeface="华文细黑" charset="0"/>
              </a:rPr>
              <a:t>SIT</a:t>
            </a:r>
            <a:r>
              <a:rPr kumimoji="0" lang="zh-CN" altLang="en-US" dirty="0">
                <a:solidFill>
                  <a:srgbClr val="000000"/>
                </a:solidFill>
                <a:latin typeface="华文细黑" charset="0"/>
                <a:ea typeface="华文细黑" charset="0"/>
                <a:cs typeface="华文细黑" charset="0"/>
              </a:rPr>
              <a:t>测试、性能、可靠性、环境、内部鉴定</a:t>
            </a:r>
            <a:r>
              <a:rPr kumimoji="0" lang="en-US" altLang="zh-CN" dirty="0">
                <a:solidFill>
                  <a:srgbClr val="000000"/>
                </a:solidFill>
                <a:latin typeface="华文细黑" charset="0"/>
                <a:ea typeface="华文细黑" charset="0"/>
                <a:cs typeface="华文细黑" charset="0"/>
              </a:rPr>
              <a:t>/</a:t>
            </a:r>
            <a:r>
              <a:rPr kumimoji="0" lang="zh-CN" altLang="en-US" dirty="0">
                <a:solidFill>
                  <a:srgbClr val="000000"/>
                </a:solidFill>
                <a:latin typeface="华文细黑" charset="0"/>
                <a:ea typeface="华文细黑" charset="0"/>
                <a:cs typeface="华文细黑" charset="0"/>
              </a:rPr>
              <a:t>认证、内部标杆测试、</a:t>
            </a:r>
            <a:r>
              <a:rPr kumimoji="0" lang="en-US" altLang="zh-CN" dirty="0">
                <a:solidFill>
                  <a:srgbClr val="000000"/>
                </a:solidFill>
                <a:latin typeface="华文细黑" charset="0"/>
                <a:ea typeface="华文细黑" charset="0"/>
                <a:cs typeface="华文细黑" charset="0"/>
              </a:rPr>
              <a:t>UCD</a:t>
            </a:r>
            <a:r>
              <a:rPr kumimoji="0" lang="zh-CN" altLang="en-US" dirty="0">
                <a:solidFill>
                  <a:srgbClr val="000000"/>
                </a:solidFill>
                <a:latin typeface="华文细黑" charset="0"/>
                <a:ea typeface="华文细黑" charset="0"/>
                <a:cs typeface="华文细黑" charset="0"/>
              </a:rPr>
              <a:t>和开发阶段</a:t>
            </a:r>
            <a:r>
              <a:rPr kumimoji="0" lang="en-US" altLang="zh-CN" dirty="0">
                <a:solidFill>
                  <a:srgbClr val="000000"/>
                </a:solidFill>
                <a:latin typeface="华文细黑" charset="0"/>
                <a:ea typeface="华文细黑" charset="0"/>
                <a:cs typeface="华文细黑" charset="0"/>
              </a:rPr>
              <a:t>Beta</a:t>
            </a:r>
            <a:r>
              <a:rPr kumimoji="0" lang="zh-CN" altLang="en-US" dirty="0">
                <a:solidFill>
                  <a:srgbClr val="000000"/>
                </a:solidFill>
                <a:latin typeface="华文细黑" charset="0"/>
                <a:ea typeface="华文细黑" charset="0"/>
                <a:cs typeface="华文细黑" charset="0"/>
              </a:rPr>
              <a:t>测试结果</a:t>
            </a:r>
            <a:endParaRPr kumimoji="0" lang="zh-CN" altLang="en-US" sz="1600" dirty="0">
              <a:solidFill>
                <a:srgbClr val="000000"/>
              </a:solidFill>
              <a:latin typeface="华文细黑" charset="0"/>
              <a:ea typeface="华文细黑" charset="0"/>
              <a:cs typeface="华文细黑" charset="0"/>
            </a:endParaRPr>
          </a:p>
        </p:txBody>
      </p:sp>
      <p:grpSp>
        <p:nvGrpSpPr>
          <p:cNvPr id="3" name="Group 50"/>
          <p:cNvGrpSpPr>
            <a:grpSpLocks/>
          </p:cNvGrpSpPr>
          <p:nvPr/>
        </p:nvGrpSpPr>
        <p:grpSpPr bwMode="auto">
          <a:xfrm>
            <a:off x="5581651" y="2767014"/>
            <a:ext cx="215900" cy="473075"/>
            <a:chOff x="3469" y="1078"/>
            <a:chExt cx="136" cy="298"/>
          </a:xfrm>
        </p:grpSpPr>
        <p:sp>
          <p:nvSpPr>
            <p:cNvPr id="63557" name="Freeform 51"/>
            <p:cNvSpPr>
              <a:spLocks/>
            </p:cNvSpPr>
            <p:nvPr/>
          </p:nvSpPr>
          <p:spPr bwMode="auto">
            <a:xfrm>
              <a:off x="3469" y="1247"/>
              <a:ext cx="136" cy="19"/>
            </a:xfrm>
            <a:custGeom>
              <a:avLst/>
              <a:gdLst>
                <a:gd name="T0" fmla="*/ 92 w 150"/>
                <a:gd name="T1" fmla="*/ 9 h 22"/>
                <a:gd name="T2" fmla="*/ 8 w 150"/>
                <a:gd name="T3" fmla="*/ 10 h 22"/>
                <a:gd name="T4" fmla="*/ 0 w 150"/>
                <a:gd name="T5" fmla="*/ 2 h 22"/>
                <a:gd name="T6" fmla="*/ 86 w 150"/>
                <a:gd name="T7" fmla="*/ 0 h 22"/>
                <a:gd name="T8" fmla="*/ 92 w 150"/>
                <a:gd name="T9" fmla="*/ 9 h 22"/>
                <a:gd name="T10" fmla="*/ 92 w 150"/>
                <a:gd name="T11" fmla="*/ 9 h 22"/>
                <a:gd name="T12" fmla="*/ 0 60000 65536"/>
                <a:gd name="T13" fmla="*/ 0 60000 65536"/>
                <a:gd name="T14" fmla="*/ 0 60000 65536"/>
                <a:gd name="T15" fmla="*/ 0 60000 65536"/>
                <a:gd name="T16" fmla="*/ 0 60000 65536"/>
                <a:gd name="T17" fmla="*/ 0 60000 65536"/>
                <a:gd name="T18" fmla="*/ 0 w 150"/>
                <a:gd name="T19" fmla="*/ 0 h 22"/>
                <a:gd name="T20" fmla="*/ 150 w 15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0" h="22">
                  <a:moveTo>
                    <a:pt x="149" y="18"/>
                  </a:moveTo>
                  <a:lnTo>
                    <a:pt x="13" y="21"/>
                  </a:lnTo>
                  <a:lnTo>
                    <a:pt x="0" y="2"/>
                  </a:lnTo>
                  <a:lnTo>
                    <a:pt x="141" y="0"/>
                  </a:lnTo>
                  <a:lnTo>
                    <a:pt x="149" y="18"/>
                  </a:lnTo>
                </a:path>
              </a:pathLst>
            </a:custGeom>
            <a:gradFill rotWithShape="0">
              <a:gsLst>
                <a:gs pos="0">
                  <a:srgbClr val="00A000"/>
                </a:gs>
                <a:gs pos="100000">
                  <a:srgbClr val="FFE118"/>
                </a:gs>
              </a:gsLst>
              <a:lin ang="5400000" scaled="1"/>
            </a:gradFill>
            <a:ln w="18459" cap="flat" cmpd="sng">
              <a:solidFill>
                <a:srgbClr val="000000"/>
              </a:solidFill>
              <a:prstDash val="solid"/>
              <a:round/>
              <a:headEnd type="none" w="med" len="med"/>
              <a:tailEnd type="none" w="med" len="med"/>
            </a:ln>
          </p:spPr>
          <p:txBody>
            <a:bodyPr/>
            <a:lstStyle/>
            <a:p>
              <a:endParaRPr lang="zh-CN" altLang="en-US"/>
            </a:p>
          </p:txBody>
        </p:sp>
        <p:sp>
          <p:nvSpPr>
            <p:cNvPr id="63558" name="Freeform 52"/>
            <p:cNvSpPr>
              <a:spLocks/>
            </p:cNvSpPr>
            <p:nvPr/>
          </p:nvSpPr>
          <p:spPr bwMode="auto">
            <a:xfrm>
              <a:off x="3494" y="1082"/>
              <a:ext cx="18" cy="187"/>
            </a:xfrm>
            <a:custGeom>
              <a:avLst/>
              <a:gdLst>
                <a:gd name="T0" fmla="*/ 13 w 19"/>
                <a:gd name="T1" fmla="*/ 113 h 212"/>
                <a:gd name="T2" fmla="*/ 3 w 19"/>
                <a:gd name="T3" fmla="*/ 101 h 212"/>
                <a:gd name="T4" fmla="*/ 0 w 19"/>
                <a:gd name="T5" fmla="*/ 0 h 212"/>
                <a:gd name="T6" fmla="*/ 9 w 19"/>
                <a:gd name="T7" fmla="*/ 9 h 212"/>
                <a:gd name="T8" fmla="*/ 13 w 19"/>
                <a:gd name="T9" fmla="*/ 113 h 212"/>
                <a:gd name="T10" fmla="*/ 13 w 19"/>
                <a:gd name="T11" fmla="*/ 113 h 212"/>
                <a:gd name="T12" fmla="*/ 0 60000 65536"/>
                <a:gd name="T13" fmla="*/ 0 60000 65536"/>
                <a:gd name="T14" fmla="*/ 0 60000 65536"/>
                <a:gd name="T15" fmla="*/ 0 60000 65536"/>
                <a:gd name="T16" fmla="*/ 0 60000 65536"/>
                <a:gd name="T17" fmla="*/ 0 60000 65536"/>
                <a:gd name="T18" fmla="*/ 0 w 19"/>
                <a:gd name="T19" fmla="*/ 0 h 212"/>
                <a:gd name="T20" fmla="*/ 19 w 19"/>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9" h="212">
                  <a:moveTo>
                    <a:pt x="18" y="211"/>
                  </a:moveTo>
                  <a:lnTo>
                    <a:pt x="3" y="187"/>
                  </a:lnTo>
                  <a:lnTo>
                    <a:pt x="0" y="0"/>
                  </a:lnTo>
                  <a:lnTo>
                    <a:pt x="12" y="16"/>
                  </a:lnTo>
                  <a:lnTo>
                    <a:pt x="18" y="211"/>
                  </a:lnTo>
                </a:path>
              </a:pathLst>
            </a:custGeom>
            <a:gradFill rotWithShape="0">
              <a:gsLst>
                <a:gs pos="0">
                  <a:srgbClr val="00A000"/>
                </a:gs>
                <a:gs pos="100000">
                  <a:srgbClr val="FFE118"/>
                </a:gs>
              </a:gsLst>
              <a:lin ang="5400000" scaled="1"/>
            </a:gradFill>
            <a:ln w="18459" cap="flat" cmpd="sng">
              <a:solidFill>
                <a:srgbClr val="000000"/>
              </a:solidFill>
              <a:prstDash val="solid"/>
              <a:round/>
              <a:headEnd type="none" w="med" len="med"/>
              <a:tailEnd type="none" w="med" len="med"/>
            </a:ln>
          </p:spPr>
          <p:txBody>
            <a:bodyPr/>
            <a:lstStyle/>
            <a:p>
              <a:endParaRPr lang="zh-CN" altLang="en-US"/>
            </a:p>
          </p:txBody>
        </p:sp>
        <p:sp>
          <p:nvSpPr>
            <p:cNvPr id="63559" name="Freeform 53"/>
            <p:cNvSpPr>
              <a:spLocks/>
            </p:cNvSpPr>
            <p:nvPr/>
          </p:nvSpPr>
          <p:spPr bwMode="auto">
            <a:xfrm>
              <a:off x="3494" y="1078"/>
              <a:ext cx="83" cy="21"/>
            </a:xfrm>
            <a:custGeom>
              <a:avLst/>
              <a:gdLst>
                <a:gd name="T0" fmla="*/ 0 w 91"/>
                <a:gd name="T1" fmla="*/ 3 h 24"/>
                <a:gd name="T2" fmla="*/ 48 w 91"/>
                <a:gd name="T3" fmla="*/ 0 h 24"/>
                <a:gd name="T4" fmla="*/ 57 w 91"/>
                <a:gd name="T5" fmla="*/ 11 h 24"/>
                <a:gd name="T6" fmla="*/ 7 w 91"/>
                <a:gd name="T7" fmla="*/ 12 h 24"/>
                <a:gd name="T8" fmla="*/ 0 w 91"/>
                <a:gd name="T9" fmla="*/ 3 h 24"/>
                <a:gd name="T10" fmla="*/ 0 w 91"/>
                <a:gd name="T11" fmla="*/ 3 h 24"/>
                <a:gd name="T12" fmla="*/ 0 60000 65536"/>
                <a:gd name="T13" fmla="*/ 0 60000 65536"/>
                <a:gd name="T14" fmla="*/ 0 60000 65536"/>
                <a:gd name="T15" fmla="*/ 0 60000 65536"/>
                <a:gd name="T16" fmla="*/ 0 60000 65536"/>
                <a:gd name="T17" fmla="*/ 0 60000 65536"/>
                <a:gd name="T18" fmla="*/ 0 w 91"/>
                <a:gd name="T19" fmla="*/ 0 h 24"/>
                <a:gd name="T20" fmla="*/ 91 w 9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1" h="24">
                  <a:moveTo>
                    <a:pt x="0" y="3"/>
                  </a:moveTo>
                  <a:lnTo>
                    <a:pt x="77" y="0"/>
                  </a:lnTo>
                  <a:lnTo>
                    <a:pt x="90" y="21"/>
                  </a:lnTo>
                  <a:lnTo>
                    <a:pt x="12" y="23"/>
                  </a:lnTo>
                  <a:lnTo>
                    <a:pt x="0" y="3"/>
                  </a:lnTo>
                </a:path>
              </a:pathLst>
            </a:custGeom>
            <a:gradFill rotWithShape="0">
              <a:gsLst>
                <a:gs pos="0">
                  <a:srgbClr val="00A000"/>
                </a:gs>
                <a:gs pos="100000">
                  <a:srgbClr val="FFE118"/>
                </a:gs>
              </a:gsLst>
              <a:lin ang="5400000" scaled="1"/>
            </a:gradFill>
            <a:ln w="18459" cap="flat" cmpd="sng">
              <a:solidFill>
                <a:srgbClr val="000000"/>
              </a:solidFill>
              <a:prstDash val="solid"/>
              <a:round/>
              <a:headEnd type="none" w="med" len="med"/>
              <a:tailEnd type="none" w="med" len="med"/>
            </a:ln>
          </p:spPr>
          <p:txBody>
            <a:bodyPr/>
            <a:lstStyle/>
            <a:p>
              <a:endParaRPr lang="zh-CN" altLang="en-US"/>
            </a:p>
          </p:txBody>
        </p:sp>
        <p:sp>
          <p:nvSpPr>
            <p:cNvPr id="63560" name="Freeform 54"/>
            <p:cNvSpPr>
              <a:spLocks/>
            </p:cNvSpPr>
            <p:nvPr/>
          </p:nvSpPr>
          <p:spPr bwMode="auto">
            <a:xfrm>
              <a:off x="3480" y="1098"/>
              <a:ext cx="125" cy="278"/>
            </a:xfrm>
            <a:custGeom>
              <a:avLst/>
              <a:gdLst>
                <a:gd name="T0" fmla="*/ 0 w 138"/>
                <a:gd name="T1" fmla="*/ 103 h 314"/>
                <a:gd name="T2" fmla="*/ 19 w 138"/>
                <a:gd name="T3" fmla="*/ 102 h 314"/>
                <a:gd name="T4" fmla="*/ 17 w 138"/>
                <a:gd name="T5" fmla="*/ 2 h 314"/>
                <a:gd name="T6" fmla="*/ 65 w 138"/>
                <a:gd name="T7" fmla="*/ 0 h 314"/>
                <a:gd name="T8" fmla="*/ 66 w 138"/>
                <a:gd name="T9" fmla="*/ 102 h 314"/>
                <a:gd name="T10" fmla="*/ 82 w 138"/>
                <a:gd name="T11" fmla="*/ 101 h 314"/>
                <a:gd name="T12" fmla="*/ 43 w 138"/>
                <a:gd name="T13" fmla="*/ 170 h 314"/>
                <a:gd name="T14" fmla="*/ 0 w 138"/>
                <a:gd name="T15" fmla="*/ 103 h 314"/>
                <a:gd name="T16" fmla="*/ 0 w 138"/>
                <a:gd name="T17" fmla="*/ 103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314"/>
                <a:gd name="T29" fmla="*/ 138 w 138"/>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314">
                  <a:moveTo>
                    <a:pt x="0" y="189"/>
                  </a:moveTo>
                  <a:lnTo>
                    <a:pt x="31" y="187"/>
                  </a:lnTo>
                  <a:lnTo>
                    <a:pt x="28" y="2"/>
                  </a:lnTo>
                  <a:lnTo>
                    <a:pt x="106" y="0"/>
                  </a:lnTo>
                  <a:lnTo>
                    <a:pt x="108" y="187"/>
                  </a:lnTo>
                  <a:lnTo>
                    <a:pt x="137" y="186"/>
                  </a:lnTo>
                  <a:lnTo>
                    <a:pt x="70" y="313"/>
                  </a:lnTo>
                  <a:lnTo>
                    <a:pt x="0" y="189"/>
                  </a:lnTo>
                </a:path>
              </a:pathLst>
            </a:custGeom>
            <a:gradFill rotWithShape="0">
              <a:gsLst>
                <a:gs pos="0">
                  <a:srgbClr val="00A000"/>
                </a:gs>
                <a:gs pos="100000">
                  <a:srgbClr val="FFE118"/>
                </a:gs>
              </a:gsLst>
              <a:lin ang="5400000" scaled="1"/>
            </a:gradFill>
            <a:ln w="18459" cap="flat" cmpd="sng">
              <a:solidFill>
                <a:srgbClr val="000000"/>
              </a:solidFill>
              <a:prstDash val="solid"/>
              <a:round/>
              <a:headEnd type="none" w="med" len="med"/>
              <a:tailEnd type="none" w="med" len="med"/>
            </a:ln>
          </p:spPr>
          <p:txBody>
            <a:bodyPr/>
            <a:lstStyle/>
            <a:p>
              <a:endParaRPr lang="zh-CN" altLang="en-US"/>
            </a:p>
          </p:txBody>
        </p:sp>
      </p:grpSp>
      <p:sp>
        <p:nvSpPr>
          <p:cNvPr id="63536" name="Text Box 55"/>
          <p:cNvSpPr txBox="1">
            <a:spLocks noChangeArrowheads="1"/>
          </p:cNvSpPr>
          <p:nvPr/>
        </p:nvSpPr>
        <p:spPr bwMode="auto">
          <a:xfrm>
            <a:off x="5365751" y="2312988"/>
            <a:ext cx="6477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5450">
              <a:defRPr kumimoji="1" sz="1400">
                <a:solidFill>
                  <a:schemeClr val="bg1"/>
                </a:solidFill>
                <a:latin typeface="FrutigerNext LT Regular" charset="0"/>
                <a:ea typeface="ＭＳ Ｐゴシック" charset="0"/>
                <a:cs typeface="ＭＳ Ｐゴシック" charset="0"/>
              </a:defRPr>
            </a:lvl1pPr>
            <a:lvl2pPr marL="742950" indent="-285750" defTabSz="425450">
              <a:defRPr kumimoji="1" sz="1400">
                <a:solidFill>
                  <a:schemeClr val="bg1"/>
                </a:solidFill>
                <a:latin typeface="FrutigerNext LT Regular" charset="0"/>
                <a:ea typeface="ＭＳ Ｐゴシック" charset="0"/>
                <a:cs typeface="ＭＳ Ｐゴシック" charset="0"/>
              </a:defRPr>
            </a:lvl2pPr>
            <a:lvl3pPr marL="1143000" indent="-228600" defTabSz="425450">
              <a:defRPr kumimoji="1" sz="1400">
                <a:solidFill>
                  <a:schemeClr val="bg1"/>
                </a:solidFill>
                <a:latin typeface="FrutigerNext LT Regular" charset="0"/>
                <a:ea typeface="ＭＳ Ｐゴシック" charset="0"/>
                <a:cs typeface="ＭＳ Ｐゴシック" charset="0"/>
              </a:defRPr>
            </a:lvl3pPr>
            <a:lvl4pPr marL="1600200" indent="-228600" defTabSz="425450">
              <a:defRPr kumimoji="1" sz="1400">
                <a:solidFill>
                  <a:schemeClr val="bg1"/>
                </a:solidFill>
                <a:latin typeface="FrutigerNext LT Regular" charset="0"/>
                <a:ea typeface="ＭＳ Ｐゴシック" charset="0"/>
                <a:cs typeface="ＭＳ Ｐゴシック" charset="0"/>
              </a:defRPr>
            </a:lvl4pPr>
            <a:lvl5pPr marL="2057400" indent="-228600" defTabSz="425450">
              <a:defRPr kumimoji="1" sz="1400">
                <a:solidFill>
                  <a:schemeClr val="bg1"/>
                </a:solidFill>
                <a:latin typeface="FrutigerNext LT Regular" charset="0"/>
                <a:ea typeface="ＭＳ Ｐゴシック" charset="0"/>
                <a:cs typeface="ＭＳ Ｐゴシック" charset="0"/>
              </a:defRPr>
            </a:lvl5pPr>
            <a:lvl6pPr marL="25146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2545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en-US" altLang="zh-CN" sz="1300" b="1" dirty="0">
                <a:solidFill>
                  <a:srgbClr val="CC0000"/>
                </a:solidFill>
                <a:latin typeface="华文细黑" charset="0"/>
                <a:ea typeface="华文细黑" charset="0"/>
                <a:cs typeface="华文细黑" charset="0"/>
              </a:rPr>
              <a:t>TDCP</a:t>
            </a:r>
            <a:endParaRPr kumimoji="0" lang="en-US" altLang="zh-CN" sz="1600" b="1" dirty="0">
              <a:solidFill>
                <a:srgbClr val="CC0000"/>
              </a:solidFill>
              <a:latin typeface="华文细黑" charset="0"/>
              <a:ea typeface="华文细黑" charset="0"/>
              <a:cs typeface="华文细黑" charset="0"/>
            </a:endParaRPr>
          </a:p>
        </p:txBody>
      </p:sp>
      <p:sp>
        <p:nvSpPr>
          <p:cNvPr id="63537" name="AutoShape 57"/>
          <p:cNvSpPr>
            <a:spLocks noChangeArrowheads="1"/>
          </p:cNvSpPr>
          <p:nvPr/>
        </p:nvSpPr>
        <p:spPr bwMode="auto">
          <a:xfrm>
            <a:off x="1330326" y="3414713"/>
            <a:ext cx="142875" cy="215900"/>
          </a:xfrm>
          <a:prstGeom prst="diamond">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63538" name="AutoShape 58"/>
          <p:cNvSpPr>
            <a:spLocks noChangeArrowheads="1"/>
          </p:cNvSpPr>
          <p:nvPr/>
        </p:nvSpPr>
        <p:spPr bwMode="auto">
          <a:xfrm>
            <a:off x="2292351" y="3414713"/>
            <a:ext cx="142875" cy="215900"/>
          </a:xfrm>
          <a:prstGeom prst="diamond">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63539" name="AutoShape 59"/>
          <p:cNvSpPr>
            <a:spLocks noChangeArrowheads="1"/>
          </p:cNvSpPr>
          <p:nvPr/>
        </p:nvSpPr>
        <p:spPr bwMode="auto">
          <a:xfrm>
            <a:off x="3708401" y="3414713"/>
            <a:ext cx="142875" cy="215900"/>
          </a:xfrm>
          <a:prstGeom prst="diamond">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63540" name="AutoShape 60"/>
          <p:cNvSpPr>
            <a:spLocks noChangeArrowheads="1"/>
          </p:cNvSpPr>
          <p:nvPr/>
        </p:nvSpPr>
        <p:spPr bwMode="auto">
          <a:xfrm>
            <a:off x="5653088" y="3414713"/>
            <a:ext cx="142875" cy="215900"/>
          </a:xfrm>
          <a:prstGeom prst="diamond">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63541" name="Text Box 61"/>
          <p:cNvSpPr txBox="1">
            <a:spLocks noChangeArrowheads="1"/>
          </p:cNvSpPr>
          <p:nvPr/>
        </p:nvSpPr>
        <p:spPr bwMode="auto">
          <a:xfrm>
            <a:off x="1395470" y="1695198"/>
            <a:ext cx="987813" cy="69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2100" dirty="0">
                <a:solidFill>
                  <a:srgbClr val="777777"/>
                </a:solidFill>
                <a:latin typeface="宋体" charset="0"/>
                <a:ea typeface="宋体" charset="0"/>
                <a:cs typeface="宋体" charset="0"/>
              </a:rPr>
              <a:t>概念</a:t>
            </a:r>
            <a:endParaRPr kumimoji="0" lang="zh-CN" altLang="en-US" sz="2100" dirty="0">
              <a:solidFill>
                <a:srgbClr val="777777"/>
              </a:solidFill>
              <a:latin typeface="Arial" charset="0"/>
              <a:ea typeface="宋体" charset="0"/>
              <a:cs typeface="宋体" charset="0"/>
            </a:endParaRPr>
          </a:p>
        </p:txBody>
      </p:sp>
      <p:sp>
        <p:nvSpPr>
          <p:cNvPr id="63542" name="Text Box 62"/>
          <p:cNvSpPr txBox="1">
            <a:spLocks noChangeArrowheads="1"/>
          </p:cNvSpPr>
          <p:nvPr/>
        </p:nvSpPr>
        <p:spPr bwMode="auto">
          <a:xfrm>
            <a:off x="2678299" y="1635457"/>
            <a:ext cx="853112" cy="3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2100" dirty="0">
                <a:solidFill>
                  <a:srgbClr val="777777"/>
                </a:solidFill>
                <a:latin typeface="宋体" charset="0"/>
                <a:ea typeface="宋体" charset="0"/>
                <a:cs typeface="宋体" charset="0"/>
              </a:rPr>
              <a:t>计划</a:t>
            </a:r>
          </a:p>
        </p:txBody>
      </p:sp>
      <p:sp>
        <p:nvSpPr>
          <p:cNvPr id="63543" name="Text Box 63"/>
          <p:cNvSpPr txBox="1">
            <a:spLocks noChangeArrowheads="1"/>
          </p:cNvSpPr>
          <p:nvPr/>
        </p:nvSpPr>
        <p:spPr bwMode="auto">
          <a:xfrm>
            <a:off x="4205478" y="1633773"/>
            <a:ext cx="975840" cy="69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2100" dirty="0">
                <a:solidFill>
                  <a:srgbClr val="777777"/>
                </a:solidFill>
                <a:latin typeface="宋体" charset="0"/>
                <a:ea typeface="宋体" charset="0"/>
                <a:cs typeface="宋体" charset="0"/>
              </a:rPr>
              <a:t>开发</a:t>
            </a:r>
          </a:p>
        </p:txBody>
      </p:sp>
      <p:sp>
        <p:nvSpPr>
          <p:cNvPr id="63544" name="Text Box 64"/>
          <p:cNvSpPr txBox="1">
            <a:spLocks noChangeArrowheads="1"/>
          </p:cNvSpPr>
          <p:nvPr/>
        </p:nvSpPr>
        <p:spPr bwMode="auto">
          <a:xfrm>
            <a:off x="5671568" y="1585817"/>
            <a:ext cx="909986" cy="67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63538">
              <a:defRPr kumimoji="1" sz="1400">
                <a:solidFill>
                  <a:schemeClr val="bg1"/>
                </a:solidFill>
                <a:latin typeface="FrutigerNext LT Regular" charset="0"/>
                <a:ea typeface="ＭＳ Ｐゴシック" charset="0"/>
                <a:cs typeface="ＭＳ Ｐゴシック" charset="0"/>
              </a:defRPr>
            </a:lvl1pPr>
            <a:lvl2pPr marL="742950" indent="-285750" defTabSz="363538">
              <a:defRPr kumimoji="1" sz="1400">
                <a:solidFill>
                  <a:schemeClr val="bg1"/>
                </a:solidFill>
                <a:latin typeface="FrutigerNext LT Regular" charset="0"/>
                <a:ea typeface="ＭＳ Ｐゴシック" charset="0"/>
                <a:cs typeface="ＭＳ Ｐゴシック" charset="0"/>
              </a:defRPr>
            </a:lvl2pPr>
            <a:lvl3pPr marL="1143000" indent="-228600" defTabSz="363538">
              <a:defRPr kumimoji="1" sz="1400">
                <a:solidFill>
                  <a:schemeClr val="bg1"/>
                </a:solidFill>
                <a:latin typeface="FrutigerNext LT Regular" charset="0"/>
                <a:ea typeface="ＭＳ Ｐゴシック" charset="0"/>
                <a:cs typeface="ＭＳ Ｐゴシック" charset="0"/>
              </a:defRPr>
            </a:lvl3pPr>
            <a:lvl4pPr marL="1600200" indent="-228600" defTabSz="363538">
              <a:defRPr kumimoji="1" sz="1400">
                <a:solidFill>
                  <a:schemeClr val="bg1"/>
                </a:solidFill>
                <a:latin typeface="FrutigerNext LT Regular" charset="0"/>
                <a:ea typeface="ＭＳ Ｐゴシック" charset="0"/>
                <a:cs typeface="ＭＳ Ｐゴシック" charset="0"/>
              </a:defRPr>
            </a:lvl4pPr>
            <a:lvl5pPr marL="2057400" indent="-228600" defTabSz="363538">
              <a:defRPr kumimoji="1" sz="1400">
                <a:solidFill>
                  <a:schemeClr val="bg1"/>
                </a:solidFill>
                <a:latin typeface="FrutigerNext LT Regular" charset="0"/>
                <a:ea typeface="ＭＳ Ｐゴシック" charset="0"/>
                <a:cs typeface="ＭＳ Ｐゴシック" charset="0"/>
              </a:defRPr>
            </a:lvl5pPr>
            <a:lvl6pPr marL="25146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635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000000"/>
              </a:buClr>
              <a:buSzPct val="90000"/>
              <a:buFont typeface="Monotype Sorts" charset="0"/>
              <a:buNone/>
            </a:pPr>
            <a:r>
              <a:rPr kumimoji="0" lang="zh-CN" altLang="en-US" sz="2100" dirty="0">
                <a:solidFill>
                  <a:srgbClr val="777777"/>
                </a:solidFill>
                <a:latin typeface="宋体" charset="0"/>
                <a:ea typeface="宋体" charset="0"/>
                <a:cs typeface="宋体" charset="0"/>
              </a:rPr>
              <a:t>迁移</a:t>
            </a:r>
          </a:p>
        </p:txBody>
      </p:sp>
      <p:sp>
        <p:nvSpPr>
          <p:cNvPr id="63545" name="Freeform 65"/>
          <p:cNvSpPr>
            <a:spLocks/>
          </p:cNvSpPr>
          <p:nvPr/>
        </p:nvSpPr>
        <p:spPr bwMode="auto">
          <a:xfrm>
            <a:off x="1346200" y="1196975"/>
            <a:ext cx="6178550" cy="1152525"/>
          </a:xfrm>
          <a:custGeom>
            <a:avLst/>
            <a:gdLst>
              <a:gd name="T0" fmla="*/ 0 w 1618"/>
              <a:gd name="T1" fmla="*/ 0 h 859"/>
              <a:gd name="T2" fmla="*/ 2147483647 w 1618"/>
              <a:gd name="T3" fmla="*/ 2147483647 h 859"/>
              <a:gd name="T4" fmla="*/ 2147483647 w 1618"/>
              <a:gd name="T5" fmla="*/ 2147483647 h 859"/>
              <a:gd name="T6" fmla="*/ 2147483647 w 1618"/>
              <a:gd name="T7" fmla="*/ 2147483647 h 859"/>
              <a:gd name="T8" fmla="*/ 2147483647 w 1618"/>
              <a:gd name="T9" fmla="*/ 2147483647 h 859"/>
              <a:gd name="T10" fmla="*/ 2147483647 w 1618"/>
              <a:gd name="T11" fmla="*/ 2147483647 h 859"/>
              <a:gd name="T12" fmla="*/ 0 w 1618"/>
              <a:gd name="T13" fmla="*/ 2147483647 h 859"/>
              <a:gd name="T14" fmla="*/ 0 w 1618"/>
              <a:gd name="T15" fmla="*/ 0 h 859"/>
              <a:gd name="T16" fmla="*/ 0 w 1618"/>
              <a:gd name="T17" fmla="*/ 0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8"/>
              <a:gd name="T28" fmla="*/ 0 h 859"/>
              <a:gd name="T29" fmla="*/ 1618 w 1618"/>
              <a:gd name="T30" fmla="*/ 859 h 8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8" h="859">
                <a:moveTo>
                  <a:pt x="0" y="0"/>
                </a:moveTo>
                <a:lnTo>
                  <a:pt x="7" y="858"/>
                </a:lnTo>
                <a:lnTo>
                  <a:pt x="616" y="721"/>
                </a:lnTo>
                <a:lnTo>
                  <a:pt x="1617" y="721"/>
                </a:lnTo>
                <a:lnTo>
                  <a:pt x="1610" y="174"/>
                </a:lnTo>
                <a:lnTo>
                  <a:pt x="616" y="165"/>
                </a:lnTo>
                <a:lnTo>
                  <a:pt x="0"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lIns="91424" tIns="45712" rIns="91424" bIns="45712"/>
          <a:lstStyle/>
          <a:p>
            <a:endParaRPr lang="zh-CN" altLang="en-US"/>
          </a:p>
        </p:txBody>
      </p:sp>
      <p:sp>
        <p:nvSpPr>
          <p:cNvPr id="63546" name="Line 66"/>
          <p:cNvSpPr>
            <a:spLocks noChangeShapeType="1"/>
          </p:cNvSpPr>
          <p:nvPr/>
        </p:nvSpPr>
        <p:spPr bwMode="auto">
          <a:xfrm>
            <a:off x="3744913" y="1433514"/>
            <a:ext cx="6350" cy="715962"/>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sz="2100" dirty="0"/>
          </a:p>
        </p:txBody>
      </p:sp>
      <p:sp>
        <p:nvSpPr>
          <p:cNvPr id="63547" name="Line 67"/>
          <p:cNvSpPr>
            <a:spLocks noChangeShapeType="1"/>
          </p:cNvSpPr>
          <p:nvPr/>
        </p:nvSpPr>
        <p:spPr bwMode="auto">
          <a:xfrm>
            <a:off x="2339975" y="1270000"/>
            <a:ext cx="6350" cy="960438"/>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sz="2100" dirty="0"/>
          </a:p>
        </p:txBody>
      </p:sp>
      <p:sp>
        <p:nvSpPr>
          <p:cNvPr id="63548" name="Line 68"/>
          <p:cNvSpPr>
            <a:spLocks noChangeShapeType="1"/>
          </p:cNvSpPr>
          <p:nvPr/>
        </p:nvSpPr>
        <p:spPr bwMode="auto">
          <a:xfrm>
            <a:off x="5580064" y="1414463"/>
            <a:ext cx="4762" cy="715962"/>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sz="2100" dirty="0"/>
          </a:p>
        </p:txBody>
      </p:sp>
      <p:sp>
        <p:nvSpPr>
          <p:cNvPr id="63549" name="Line 69"/>
          <p:cNvSpPr>
            <a:spLocks noChangeShapeType="1"/>
          </p:cNvSpPr>
          <p:nvPr/>
        </p:nvSpPr>
        <p:spPr bwMode="auto">
          <a:xfrm>
            <a:off x="6588126" y="1414464"/>
            <a:ext cx="4763" cy="712787"/>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sz="2100" dirty="0"/>
          </a:p>
        </p:txBody>
      </p:sp>
      <p:sp>
        <p:nvSpPr>
          <p:cNvPr id="63550" name="Line 70"/>
          <p:cNvSpPr>
            <a:spLocks noChangeShapeType="1"/>
          </p:cNvSpPr>
          <p:nvPr/>
        </p:nvSpPr>
        <p:spPr bwMode="auto">
          <a:xfrm>
            <a:off x="1331913" y="1228725"/>
            <a:ext cx="4762" cy="1093788"/>
          </a:xfrm>
          <a:prstGeom prst="line">
            <a:avLst/>
          </a:prstGeom>
          <a:noFill/>
          <a:ln w="18789">
            <a:solidFill>
              <a:srgbClr val="000000"/>
            </a:solidFill>
            <a:prstDash val="dash"/>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sz="2100" dirty="0"/>
          </a:p>
        </p:txBody>
      </p:sp>
      <p:sp>
        <p:nvSpPr>
          <p:cNvPr id="63551" name="Line 71"/>
          <p:cNvSpPr>
            <a:spLocks noChangeShapeType="1"/>
          </p:cNvSpPr>
          <p:nvPr/>
        </p:nvSpPr>
        <p:spPr bwMode="auto">
          <a:xfrm>
            <a:off x="3708401" y="1414463"/>
            <a:ext cx="4392613" cy="0"/>
          </a:xfrm>
          <a:prstGeom prst="line">
            <a:avLst/>
          </a:prstGeom>
          <a:noFill/>
          <a:ln w="18796">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3552" name="Line 72"/>
          <p:cNvSpPr>
            <a:spLocks noChangeShapeType="1"/>
          </p:cNvSpPr>
          <p:nvPr/>
        </p:nvSpPr>
        <p:spPr bwMode="auto">
          <a:xfrm flipV="1">
            <a:off x="3740151" y="2122489"/>
            <a:ext cx="4360863" cy="33337"/>
          </a:xfrm>
          <a:prstGeom prst="line">
            <a:avLst/>
          </a:prstGeom>
          <a:noFill/>
          <a:ln w="18796">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a:p>
        </p:txBody>
      </p:sp>
      <p:sp>
        <p:nvSpPr>
          <p:cNvPr id="63553" name="Line 73"/>
          <p:cNvSpPr>
            <a:spLocks noChangeShapeType="1"/>
          </p:cNvSpPr>
          <p:nvPr/>
        </p:nvSpPr>
        <p:spPr bwMode="auto">
          <a:xfrm>
            <a:off x="1346201" y="1203325"/>
            <a:ext cx="2384425" cy="214313"/>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sz="2100" dirty="0"/>
          </a:p>
        </p:txBody>
      </p:sp>
      <p:sp>
        <p:nvSpPr>
          <p:cNvPr id="63554" name="Line 74"/>
          <p:cNvSpPr>
            <a:spLocks noChangeShapeType="1"/>
          </p:cNvSpPr>
          <p:nvPr/>
        </p:nvSpPr>
        <p:spPr bwMode="auto">
          <a:xfrm flipV="1">
            <a:off x="1355726" y="2159001"/>
            <a:ext cx="2365375" cy="180975"/>
          </a:xfrm>
          <a:prstGeom prst="line">
            <a:avLst/>
          </a:prstGeom>
          <a:noFill/>
          <a:ln w="18789">
            <a:solidFill>
              <a:srgbClr val="00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zh-CN" altLang="en-US" sz="2100" dirty="0"/>
          </a:p>
        </p:txBody>
      </p:sp>
      <p:sp>
        <p:nvSpPr>
          <p:cNvPr id="63555" name="Line 75"/>
          <p:cNvSpPr>
            <a:spLocks noChangeShapeType="1"/>
          </p:cNvSpPr>
          <p:nvPr/>
        </p:nvSpPr>
        <p:spPr bwMode="auto">
          <a:xfrm>
            <a:off x="8101013" y="1428751"/>
            <a:ext cx="0" cy="720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79186" tIns="39593" rIns="79186" bIns="39593">
            <a:spAutoFit/>
          </a:bodyPr>
          <a:lstStyle/>
          <a:p>
            <a:endParaRPr lang="zh-CN" altLang="en-US"/>
          </a:p>
        </p:txBody>
      </p:sp>
      <p:sp>
        <p:nvSpPr>
          <p:cNvPr id="63556" name="Text Box 87"/>
          <p:cNvSpPr txBox="1">
            <a:spLocks noChangeArrowheads="1"/>
          </p:cNvSpPr>
          <p:nvPr/>
        </p:nvSpPr>
        <p:spPr bwMode="auto">
          <a:xfrm>
            <a:off x="755651" y="5934076"/>
            <a:ext cx="2520950" cy="23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186" tIns="39593" rIns="79186" bIns="3959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000" b="1" dirty="0">
                <a:solidFill>
                  <a:srgbClr val="000000"/>
                </a:solidFill>
                <a:latin typeface="Arial" charset="0"/>
                <a:ea typeface="华文细黑" charset="0"/>
                <a:cs typeface="华文细黑" charset="0"/>
              </a:rPr>
              <a:t>TDCP : Transition DCP </a:t>
            </a:r>
            <a:r>
              <a:rPr kumimoji="0" lang="zh-CN" altLang="en-US" sz="1000" b="1" dirty="0">
                <a:solidFill>
                  <a:srgbClr val="000000"/>
                </a:solidFill>
                <a:latin typeface="Arial" charset="0"/>
                <a:ea typeface="华文细黑" charset="0"/>
                <a:cs typeface="华文细黑" charset="0"/>
              </a:rPr>
              <a:t>迁移决策评审点</a:t>
            </a:r>
            <a:endParaRPr kumimoji="0" lang="en-US" altLang="zh-CN" sz="1000" b="1" dirty="0">
              <a:solidFill>
                <a:srgbClr val="000000"/>
              </a:solidFill>
              <a:latin typeface="Arial" charset="0"/>
              <a:ea typeface="华文细黑" charset="0"/>
              <a:cs typeface="华文细黑" charset="0"/>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128</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技术开发流程与产品开发流程的区别</a:t>
            </a:r>
          </a:p>
        </p:txBody>
      </p:sp>
      <p:pic>
        <p:nvPicPr>
          <p:cNvPr id="4" name="图片 3"/>
          <p:cNvPicPr>
            <a:picLocks noChangeAspect="1"/>
          </p:cNvPicPr>
          <p:nvPr/>
        </p:nvPicPr>
        <p:blipFill>
          <a:blip r:embed="rId2"/>
          <a:stretch>
            <a:fillRect/>
          </a:stretch>
        </p:blipFill>
        <p:spPr>
          <a:xfrm>
            <a:off x="133376" y="902048"/>
            <a:ext cx="8836898" cy="5632134"/>
          </a:xfrm>
          <a:prstGeom prst="rect">
            <a:avLst/>
          </a:prstGeom>
        </p:spPr>
      </p:pic>
    </p:spTree>
    <p:extLst>
      <p:ext uri="{BB962C8B-B14F-4D97-AF65-F5344CB8AC3E}">
        <p14:creationId xmlns:p14="http://schemas.microsoft.com/office/powerpoint/2010/main" val="5045906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灯片编号占位符 87"/>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129</a:t>
            </a:fld>
            <a:endParaRPr lang="zh-CN" altLang="en-US"/>
          </a:p>
        </p:txBody>
      </p:sp>
      <p:sp>
        <p:nvSpPr>
          <p:cNvPr id="64513"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技术的迁移</a:t>
            </a:r>
          </a:p>
        </p:txBody>
      </p:sp>
      <p:grpSp>
        <p:nvGrpSpPr>
          <p:cNvPr id="2" name="Group 3"/>
          <p:cNvGrpSpPr>
            <a:grpSpLocks/>
          </p:cNvGrpSpPr>
          <p:nvPr/>
        </p:nvGrpSpPr>
        <p:grpSpPr bwMode="auto">
          <a:xfrm>
            <a:off x="8002589" y="908051"/>
            <a:ext cx="969962" cy="5040313"/>
            <a:chOff x="4830" y="709"/>
            <a:chExt cx="612" cy="3175"/>
          </a:xfrm>
        </p:grpSpPr>
        <p:sp>
          <p:nvSpPr>
            <p:cNvPr id="64597" name="Line 4"/>
            <p:cNvSpPr>
              <a:spLocks noChangeShapeType="1"/>
            </p:cNvSpPr>
            <p:nvPr/>
          </p:nvSpPr>
          <p:spPr bwMode="auto">
            <a:xfrm>
              <a:off x="5125" y="709"/>
              <a:ext cx="0" cy="2767"/>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nchor="b"/>
            <a:lstStyle/>
            <a:p>
              <a:endParaRPr lang="zh-CN" altLang="en-US"/>
            </a:p>
          </p:txBody>
        </p:sp>
        <p:sp>
          <p:nvSpPr>
            <p:cNvPr id="64598" name="Rectangle 5"/>
            <p:cNvSpPr>
              <a:spLocks noChangeArrowheads="1"/>
            </p:cNvSpPr>
            <p:nvPr/>
          </p:nvSpPr>
          <p:spPr bwMode="auto">
            <a:xfrm>
              <a:off x="4830" y="3521"/>
              <a:ext cx="61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2" tIns="45650" rIns="91302" bIns="45650" anchor="ctr"/>
            <a:lstStyle/>
            <a:p>
              <a:pPr algn="ctr" defTabSz="874559"/>
              <a:r>
                <a:rPr kumimoji="0" lang="zh-CN" altLang="en-US" dirty="0">
                  <a:solidFill>
                    <a:srgbClr val="000000"/>
                  </a:solidFill>
                  <a:latin typeface="华文细黑" charset="0"/>
                  <a:ea typeface="华文细黑" charset="0"/>
                  <a:cs typeface="华文细黑" charset="0"/>
                </a:rPr>
                <a:t>迁移结束点，</a:t>
              </a:r>
            </a:p>
            <a:p>
              <a:pPr algn="ctr" defTabSz="874559"/>
              <a:r>
                <a:rPr kumimoji="0" lang="zh-CN" altLang="en-US" dirty="0">
                  <a:solidFill>
                    <a:srgbClr val="000000"/>
                  </a:solidFill>
                  <a:latin typeface="华文细黑" charset="0"/>
                  <a:ea typeface="华文细黑" charset="0"/>
                  <a:cs typeface="华文细黑" charset="0"/>
                </a:rPr>
                <a:t>也是生命周期</a:t>
              </a:r>
            </a:p>
            <a:p>
              <a:pPr algn="ctr" defTabSz="874559"/>
              <a:r>
                <a:rPr kumimoji="0" lang="zh-CN" altLang="en-US" dirty="0">
                  <a:solidFill>
                    <a:srgbClr val="000000"/>
                  </a:solidFill>
                  <a:latin typeface="华文细黑" charset="0"/>
                  <a:ea typeface="华文细黑" charset="0"/>
                  <a:cs typeface="华文细黑" charset="0"/>
                </a:rPr>
                <a:t>结束点</a:t>
              </a:r>
            </a:p>
          </p:txBody>
        </p:sp>
      </p:grpSp>
      <p:grpSp>
        <p:nvGrpSpPr>
          <p:cNvPr id="3" name="Group 6"/>
          <p:cNvGrpSpPr>
            <a:grpSpLocks/>
          </p:cNvGrpSpPr>
          <p:nvPr/>
        </p:nvGrpSpPr>
        <p:grpSpPr bwMode="auto">
          <a:xfrm>
            <a:off x="3648075" y="1858964"/>
            <a:ext cx="3416300" cy="2312987"/>
            <a:chOff x="2314" y="1217"/>
            <a:chExt cx="2153" cy="1457"/>
          </a:xfrm>
        </p:grpSpPr>
        <p:cxnSp>
          <p:nvCxnSpPr>
            <p:cNvPr id="64595" name="AutoShape 7"/>
            <p:cNvCxnSpPr>
              <a:cxnSpLocks noChangeShapeType="1"/>
              <a:stCxn id="64537" idx="0"/>
            </p:cNvCxnSpPr>
            <p:nvPr/>
          </p:nvCxnSpPr>
          <p:spPr bwMode="auto">
            <a:xfrm rot="-5400000">
              <a:off x="2284" y="1247"/>
              <a:ext cx="1457" cy="1398"/>
            </a:xfrm>
            <a:prstGeom prst="curvedConnector3">
              <a:avLst>
                <a:gd name="adj1" fmla="val 49968"/>
              </a:avLst>
            </a:prstGeom>
            <a:noFill/>
            <a:ln w="57150">
              <a:solidFill>
                <a:srgbClr val="00E4A8"/>
              </a:solidFill>
              <a:round/>
              <a:headEnd/>
              <a:tailEnd type="triangle" w="med" len="med"/>
            </a:ln>
            <a:extLst>
              <a:ext uri="{909E8E84-426E-40DD-AFC4-6F175D3DCCD1}">
                <a14:hiddenFill xmlns:a14="http://schemas.microsoft.com/office/drawing/2010/main">
                  <a:noFill/>
                </a14:hiddenFill>
              </a:ext>
            </a:extLst>
          </p:spPr>
        </p:cxnSp>
        <p:sp>
          <p:nvSpPr>
            <p:cNvPr id="64596" name="Text Box 8"/>
            <p:cNvSpPr txBox="1">
              <a:spLocks noChangeArrowheads="1"/>
            </p:cNvSpPr>
            <p:nvPr/>
          </p:nvSpPr>
          <p:spPr bwMode="auto">
            <a:xfrm>
              <a:off x="3548" y="1327"/>
              <a:ext cx="9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rgbClr val="000000"/>
                  </a:solidFill>
                  <a:latin typeface="华文细黑" charset="0"/>
                  <a:ea typeface="华文细黑" charset="0"/>
                  <a:cs typeface="华文细黑" charset="0"/>
                </a:rPr>
                <a:t>迁移到</a:t>
              </a:r>
              <a:r>
                <a:rPr kumimoji="0" lang="en-US" altLang="zh-CN">
                  <a:solidFill>
                    <a:srgbClr val="000000"/>
                  </a:solidFill>
                  <a:latin typeface="华文细黑" charset="0"/>
                  <a:ea typeface="华文细黑" charset="0"/>
                  <a:cs typeface="华文细黑" charset="0"/>
                </a:rPr>
                <a:t>PDT1</a:t>
              </a:r>
            </a:p>
          </p:txBody>
        </p:sp>
      </p:grpSp>
      <p:grpSp>
        <p:nvGrpSpPr>
          <p:cNvPr id="4" name="Group 9"/>
          <p:cNvGrpSpPr>
            <a:grpSpLocks/>
          </p:cNvGrpSpPr>
          <p:nvPr/>
        </p:nvGrpSpPr>
        <p:grpSpPr bwMode="auto">
          <a:xfrm>
            <a:off x="3656014" y="3297238"/>
            <a:ext cx="2668587" cy="920750"/>
            <a:chOff x="2320" y="2123"/>
            <a:chExt cx="1681" cy="580"/>
          </a:xfrm>
        </p:grpSpPr>
        <p:cxnSp>
          <p:nvCxnSpPr>
            <p:cNvPr id="64593" name="AutoShape 10"/>
            <p:cNvCxnSpPr>
              <a:cxnSpLocks noChangeShapeType="1"/>
            </p:cNvCxnSpPr>
            <p:nvPr/>
          </p:nvCxnSpPr>
          <p:spPr bwMode="auto">
            <a:xfrm rot="-5400000">
              <a:off x="2472" y="1971"/>
              <a:ext cx="580" cy="883"/>
            </a:xfrm>
            <a:prstGeom prst="curvedConnector3">
              <a:avLst>
                <a:gd name="adj1" fmla="val 50000"/>
              </a:avLst>
            </a:prstGeom>
            <a:noFill/>
            <a:ln w="57150">
              <a:solidFill>
                <a:srgbClr val="00CCFF"/>
              </a:solidFill>
              <a:round/>
              <a:headEnd/>
              <a:tailEnd type="triangle" w="med" len="med"/>
            </a:ln>
            <a:extLst>
              <a:ext uri="{909E8E84-426E-40DD-AFC4-6F175D3DCCD1}">
                <a14:hiddenFill xmlns:a14="http://schemas.microsoft.com/office/drawing/2010/main">
                  <a:noFill/>
                </a14:hiddenFill>
              </a:ext>
            </a:extLst>
          </p:spPr>
        </p:cxnSp>
        <p:sp>
          <p:nvSpPr>
            <p:cNvPr id="64594" name="Text Box 11"/>
            <p:cNvSpPr txBox="1">
              <a:spLocks noChangeArrowheads="1"/>
            </p:cNvSpPr>
            <p:nvPr/>
          </p:nvSpPr>
          <p:spPr bwMode="auto">
            <a:xfrm>
              <a:off x="3041" y="2274"/>
              <a:ext cx="9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rgbClr val="000000"/>
                  </a:solidFill>
                  <a:latin typeface="华文细黑" charset="0"/>
                  <a:ea typeface="华文细黑" charset="0"/>
                  <a:cs typeface="华文细黑" charset="0"/>
                </a:rPr>
                <a:t>迁移到</a:t>
              </a:r>
              <a:r>
                <a:rPr kumimoji="0" lang="en-US" altLang="zh-CN">
                  <a:solidFill>
                    <a:srgbClr val="000000"/>
                  </a:solidFill>
                  <a:latin typeface="华文细黑" charset="0"/>
                  <a:ea typeface="华文细黑" charset="0"/>
                  <a:cs typeface="华文细黑" charset="0"/>
                </a:rPr>
                <a:t>PDT n</a:t>
              </a:r>
            </a:p>
          </p:txBody>
        </p:sp>
      </p:grpSp>
      <p:grpSp>
        <p:nvGrpSpPr>
          <p:cNvPr id="5" name="Group 12"/>
          <p:cNvGrpSpPr>
            <a:grpSpLocks/>
          </p:cNvGrpSpPr>
          <p:nvPr/>
        </p:nvGrpSpPr>
        <p:grpSpPr bwMode="auto">
          <a:xfrm>
            <a:off x="6599239" y="908051"/>
            <a:ext cx="1476375" cy="5040313"/>
            <a:chOff x="3651" y="709"/>
            <a:chExt cx="930" cy="3175"/>
          </a:xfrm>
        </p:grpSpPr>
        <p:sp>
          <p:nvSpPr>
            <p:cNvPr id="64591" name="Line 13"/>
            <p:cNvSpPr>
              <a:spLocks noChangeShapeType="1"/>
            </p:cNvSpPr>
            <p:nvPr/>
          </p:nvSpPr>
          <p:spPr bwMode="auto">
            <a:xfrm>
              <a:off x="4127" y="709"/>
              <a:ext cx="0" cy="2767"/>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nchor="b"/>
            <a:lstStyle/>
            <a:p>
              <a:endParaRPr lang="zh-CN" altLang="en-US"/>
            </a:p>
          </p:txBody>
        </p:sp>
        <p:sp>
          <p:nvSpPr>
            <p:cNvPr id="64592" name="Rectangle 14"/>
            <p:cNvSpPr>
              <a:spLocks noChangeArrowheads="1"/>
            </p:cNvSpPr>
            <p:nvPr/>
          </p:nvSpPr>
          <p:spPr bwMode="auto">
            <a:xfrm>
              <a:off x="3651" y="3521"/>
              <a:ext cx="93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2" tIns="45650" rIns="91302" bIns="45650" anchor="ctr"/>
            <a:lstStyle/>
            <a:p>
              <a:pPr algn="ctr" defTabSz="874559"/>
              <a:r>
                <a:rPr kumimoji="0" lang="zh-CN" altLang="en-US" dirty="0">
                  <a:solidFill>
                    <a:srgbClr val="000000"/>
                  </a:solidFill>
                  <a:latin typeface="华文细黑" charset="0"/>
                  <a:ea typeface="华文细黑" charset="0"/>
                  <a:cs typeface="华文细黑" charset="0"/>
                </a:rPr>
                <a:t>合同结束点</a:t>
              </a:r>
            </a:p>
          </p:txBody>
        </p:sp>
      </p:grpSp>
      <p:grpSp>
        <p:nvGrpSpPr>
          <p:cNvPr id="6" name="Group 15"/>
          <p:cNvGrpSpPr>
            <a:grpSpLocks/>
          </p:cNvGrpSpPr>
          <p:nvPr/>
        </p:nvGrpSpPr>
        <p:grpSpPr bwMode="auto">
          <a:xfrm>
            <a:off x="2617789" y="4833941"/>
            <a:ext cx="4725987" cy="952501"/>
            <a:chOff x="1757" y="3068"/>
            <a:chExt cx="2816" cy="600"/>
          </a:xfrm>
        </p:grpSpPr>
        <p:sp>
          <p:nvSpPr>
            <p:cNvPr id="64589" name="AutoShape 16"/>
            <p:cNvSpPr>
              <a:spLocks/>
            </p:cNvSpPr>
            <p:nvPr/>
          </p:nvSpPr>
          <p:spPr bwMode="auto">
            <a:xfrm rot="5400000">
              <a:off x="3041" y="1784"/>
              <a:ext cx="248" cy="2816"/>
            </a:xfrm>
            <a:prstGeom prst="rightBrace">
              <a:avLst>
                <a:gd name="adj1" fmla="val 9462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64590" name="Text Box 17"/>
            <p:cNvSpPr txBox="1">
              <a:spLocks noChangeArrowheads="1"/>
            </p:cNvSpPr>
            <p:nvPr/>
          </p:nvSpPr>
          <p:spPr bwMode="auto">
            <a:xfrm>
              <a:off x="2857" y="3339"/>
              <a:ext cx="635"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rgbClr val="000000"/>
                  </a:solidFill>
                  <a:latin typeface="华文细黑" charset="0"/>
                  <a:ea typeface="华文细黑" charset="0"/>
                  <a:cs typeface="华文细黑" charset="0"/>
                </a:rPr>
                <a:t>合同有效期</a:t>
              </a:r>
            </a:p>
          </p:txBody>
        </p:sp>
      </p:grpSp>
      <p:grpSp>
        <p:nvGrpSpPr>
          <p:cNvPr id="7" name="Group 18"/>
          <p:cNvGrpSpPr>
            <a:grpSpLocks/>
          </p:cNvGrpSpPr>
          <p:nvPr/>
        </p:nvGrpSpPr>
        <p:grpSpPr bwMode="auto">
          <a:xfrm>
            <a:off x="3700464" y="4086226"/>
            <a:ext cx="3643312" cy="385763"/>
            <a:chOff x="2365" y="2597"/>
            <a:chExt cx="2208" cy="244"/>
          </a:xfrm>
        </p:grpSpPr>
        <p:sp>
          <p:nvSpPr>
            <p:cNvPr id="64587" name="AutoShape 19"/>
            <p:cNvSpPr>
              <a:spLocks/>
            </p:cNvSpPr>
            <p:nvPr/>
          </p:nvSpPr>
          <p:spPr bwMode="auto">
            <a:xfrm rot="5400000">
              <a:off x="3405" y="1673"/>
              <a:ext cx="128" cy="2208"/>
            </a:xfrm>
            <a:prstGeom prst="leftBrace">
              <a:avLst>
                <a:gd name="adj1" fmla="val 14375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64588" name="Text Box 20"/>
            <p:cNvSpPr txBox="1">
              <a:spLocks noChangeArrowheads="1"/>
            </p:cNvSpPr>
            <p:nvPr/>
          </p:nvSpPr>
          <p:spPr bwMode="auto">
            <a:xfrm>
              <a:off x="3108" y="2597"/>
              <a:ext cx="9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nSpc>
                  <a:spcPct val="70000"/>
                </a:lnSpc>
                <a:spcBef>
                  <a:spcPct val="50000"/>
                </a:spcBef>
              </a:pPr>
              <a:r>
                <a:rPr kumimoji="0" lang="zh-CN" altLang="en-US">
                  <a:solidFill>
                    <a:srgbClr val="000000"/>
                  </a:solidFill>
                  <a:latin typeface="华文细黑" charset="0"/>
                  <a:ea typeface="华文细黑" charset="0"/>
                  <a:cs typeface="华文细黑" charset="0"/>
                </a:rPr>
                <a:t>迁移阶段前期</a:t>
              </a:r>
            </a:p>
          </p:txBody>
        </p:sp>
      </p:grpSp>
      <p:grpSp>
        <p:nvGrpSpPr>
          <p:cNvPr id="8" name="Group 21"/>
          <p:cNvGrpSpPr>
            <a:grpSpLocks/>
          </p:cNvGrpSpPr>
          <p:nvPr/>
        </p:nvGrpSpPr>
        <p:grpSpPr bwMode="auto">
          <a:xfrm>
            <a:off x="7196138" y="3998914"/>
            <a:ext cx="1309687" cy="485775"/>
            <a:chOff x="4468" y="2543"/>
            <a:chExt cx="998" cy="297"/>
          </a:xfrm>
        </p:grpSpPr>
        <p:sp>
          <p:nvSpPr>
            <p:cNvPr id="64585" name="AutoShape 22"/>
            <p:cNvSpPr>
              <a:spLocks/>
            </p:cNvSpPr>
            <p:nvPr/>
          </p:nvSpPr>
          <p:spPr bwMode="auto">
            <a:xfrm rot="5400000">
              <a:off x="4933" y="2352"/>
              <a:ext cx="136" cy="840"/>
            </a:xfrm>
            <a:prstGeom prst="leftBrace">
              <a:avLst>
                <a:gd name="adj1" fmla="val 5147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64586" name="Text Box 23"/>
            <p:cNvSpPr txBox="1">
              <a:spLocks noChangeArrowheads="1"/>
            </p:cNvSpPr>
            <p:nvPr/>
          </p:nvSpPr>
          <p:spPr bwMode="auto">
            <a:xfrm>
              <a:off x="4468" y="2543"/>
              <a:ext cx="99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spcBef>
                  <a:spcPct val="50000"/>
                </a:spcBef>
              </a:pPr>
              <a:r>
                <a:rPr kumimoji="0" lang="zh-CN" altLang="en-US">
                  <a:solidFill>
                    <a:srgbClr val="000000"/>
                  </a:solidFill>
                  <a:latin typeface="华文细黑" charset="0"/>
                  <a:ea typeface="华文细黑" charset="0"/>
                  <a:cs typeface="华文细黑" charset="0"/>
                </a:rPr>
                <a:t>迁移阶段后期</a:t>
              </a:r>
            </a:p>
          </p:txBody>
        </p:sp>
      </p:grpSp>
      <p:grpSp>
        <p:nvGrpSpPr>
          <p:cNvPr id="9" name="Group 24"/>
          <p:cNvGrpSpPr>
            <a:grpSpLocks/>
          </p:cNvGrpSpPr>
          <p:nvPr/>
        </p:nvGrpSpPr>
        <p:grpSpPr bwMode="auto">
          <a:xfrm>
            <a:off x="3700463" y="1331914"/>
            <a:ext cx="4768850" cy="701675"/>
            <a:chOff x="1757" y="686"/>
            <a:chExt cx="3686" cy="618"/>
          </a:xfrm>
        </p:grpSpPr>
        <p:sp>
          <p:nvSpPr>
            <p:cNvPr id="64562" name="Line 25"/>
            <p:cNvSpPr>
              <a:spLocks noChangeShapeType="1"/>
            </p:cNvSpPr>
            <p:nvPr/>
          </p:nvSpPr>
          <p:spPr bwMode="auto">
            <a:xfrm>
              <a:off x="3895" y="997"/>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3" name="Line 26"/>
            <p:cNvSpPr>
              <a:spLocks noChangeShapeType="1"/>
            </p:cNvSpPr>
            <p:nvPr/>
          </p:nvSpPr>
          <p:spPr bwMode="auto">
            <a:xfrm>
              <a:off x="3666" y="997"/>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4" name="Line 27"/>
            <p:cNvSpPr>
              <a:spLocks noChangeShapeType="1"/>
            </p:cNvSpPr>
            <p:nvPr/>
          </p:nvSpPr>
          <p:spPr bwMode="auto">
            <a:xfrm>
              <a:off x="3389" y="994"/>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5" name="Text Box 28"/>
            <p:cNvSpPr txBox="1">
              <a:spLocks noChangeArrowheads="1"/>
            </p:cNvSpPr>
            <p:nvPr/>
          </p:nvSpPr>
          <p:spPr bwMode="auto">
            <a:xfrm>
              <a:off x="3288" y="845"/>
              <a:ext cx="23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b="1" dirty="0">
                  <a:solidFill>
                    <a:srgbClr val="CC0000"/>
                  </a:solidFill>
                  <a:latin typeface="华文细黑" charset="0"/>
                  <a:ea typeface="华文细黑" charset="0"/>
                  <a:cs typeface="华文细黑" charset="0"/>
                </a:rPr>
                <a:t>TR4</a:t>
              </a:r>
              <a:endParaRPr kumimoji="0" lang="en-US" altLang="zh-CN" sz="1600" b="1" dirty="0">
                <a:solidFill>
                  <a:srgbClr val="CC0000"/>
                </a:solidFill>
                <a:latin typeface="华文细黑" charset="0"/>
                <a:ea typeface="华文细黑" charset="0"/>
                <a:cs typeface="华文细黑" charset="0"/>
              </a:endParaRPr>
            </a:p>
          </p:txBody>
        </p:sp>
        <p:sp>
          <p:nvSpPr>
            <p:cNvPr id="64566" name="Line 29"/>
            <p:cNvSpPr>
              <a:spLocks noChangeShapeType="1"/>
            </p:cNvSpPr>
            <p:nvPr/>
          </p:nvSpPr>
          <p:spPr bwMode="auto">
            <a:xfrm>
              <a:off x="2666" y="911"/>
              <a:ext cx="0" cy="341"/>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7" name="Line 30"/>
            <p:cNvSpPr>
              <a:spLocks noChangeShapeType="1"/>
            </p:cNvSpPr>
            <p:nvPr/>
          </p:nvSpPr>
          <p:spPr bwMode="auto">
            <a:xfrm>
              <a:off x="3023" y="925"/>
              <a:ext cx="0" cy="334"/>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8" name="Line 31"/>
            <p:cNvSpPr>
              <a:spLocks noChangeShapeType="1"/>
            </p:cNvSpPr>
            <p:nvPr/>
          </p:nvSpPr>
          <p:spPr bwMode="auto">
            <a:xfrm>
              <a:off x="4155" y="997"/>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9" name="Line 32"/>
            <p:cNvSpPr>
              <a:spLocks noChangeShapeType="1"/>
            </p:cNvSpPr>
            <p:nvPr/>
          </p:nvSpPr>
          <p:spPr bwMode="auto">
            <a:xfrm>
              <a:off x="4573" y="902"/>
              <a:ext cx="0" cy="367"/>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0" name="Line 33"/>
            <p:cNvSpPr>
              <a:spLocks noChangeShapeType="1"/>
            </p:cNvSpPr>
            <p:nvPr/>
          </p:nvSpPr>
          <p:spPr bwMode="auto">
            <a:xfrm>
              <a:off x="4962" y="894"/>
              <a:ext cx="0" cy="366"/>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1" name="Text Box 34"/>
            <p:cNvSpPr txBox="1">
              <a:spLocks noChangeArrowheads="1"/>
            </p:cNvSpPr>
            <p:nvPr/>
          </p:nvSpPr>
          <p:spPr bwMode="auto">
            <a:xfrm>
              <a:off x="4090" y="862"/>
              <a:ext cx="24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TR6</a:t>
              </a:r>
              <a:endParaRPr kumimoji="0" lang="en-US" altLang="zh-CN" dirty="0">
                <a:solidFill>
                  <a:srgbClr val="000000"/>
                </a:solidFill>
                <a:latin typeface="华文细黑" charset="0"/>
                <a:ea typeface="华文细黑" charset="0"/>
                <a:cs typeface="华文细黑" charset="0"/>
              </a:endParaRPr>
            </a:p>
          </p:txBody>
        </p:sp>
        <p:sp>
          <p:nvSpPr>
            <p:cNvPr id="64572" name="Text Box 35"/>
            <p:cNvSpPr txBox="1">
              <a:spLocks noChangeArrowheads="1"/>
            </p:cNvSpPr>
            <p:nvPr/>
          </p:nvSpPr>
          <p:spPr bwMode="auto">
            <a:xfrm>
              <a:off x="1757" y="981"/>
              <a:ext cx="455" cy="271"/>
            </a:xfrm>
            <a:prstGeom prst="rect">
              <a:avLst/>
            </a:prstGeom>
            <a:solidFill>
              <a:srgbClr val="FFFFFF"/>
            </a:solidFill>
            <a:ln>
              <a:noFill/>
            </a:ln>
            <a:extLst>
              <a:ext uri="{91240B29-F687-4F45-9708-019B960494DF}">
                <a14:hiddenLine xmlns:a14="http://schemas.microsoft.com/office/drawing/2010/main" w="18542">
                  <a:solidFill>
                    <a:srgbClr val="000000"/>
                  </a:solidFill>
                  <a:miter lim="800000"/>
                  <a:headEnd/>
                  <a:tailEnd/>
                </a14:hiddenLine>
              </a:ext>
            </a:extLst>
          </p:spPr>
          <p:txBody>
            <a:bodyPr lIns="0" tIns="0" rIns="0" bIns="0" anchor="ctr"/>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A2A2A2"/>
                </a:buClr>
                <a:buSzPct val="90000"/>
                <a:buFont typeface="Monotype Sorts" charset="0"/>
                <a:buNone/>
              </a:pPr>
              <a:r>
                <a:rPr kumimoji="0" lang="en-US" altLang="zh-CN">
                  <a:solidFill>
                    <a:srgbClr val="000000"/>
                  </a:solidFill>
                  <a:latin typeface="华文细黑" charset="0"/>
                  <a:ea typeface="华文细黑" charset="0"/>
                  <a:cs typeface="华文细黑" charset="0"/>
                </a:rPr>
                <a:t>PDT 1 R0xxx</a:t>
              </a:r>
            </a:p>
          </p:txBody>
        </p:sp>
        <p:sp>
          <p:nvSpPr>
            <p:cNvPr id="64573" name="Line 36"/>
            <p:cNvSpPr>
              <a:spLocks noChangeShapeType="1"/>
            </p:cNvSpPr>
            <p:nvPr/>
          </p:nvSpPr>
          <p:spPr bwMode="auto">
            <a:xfrm>
              <a:off x="2317" y="925"/>
              <a:ext cx="0" cy="306"/>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4" name="Line 37"/>
            <p:cNvSpPr>
              <a:spLocks noChangeShapeType="1"/>
            </p:cNvSpPr>
            <p:nvPr/>
          </p:nvSpPr>
          <p:spPr bwMode="auto">
            <a:xfrm>
              <a:off x="2317" y="920"/>
              <a:ext cx="0" cy="341"/>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5" name="Line 38"/>
            <p:cNvSpPr>
              <a:spLocks noChangeShapeType="1"/>
            </p:cNvSpPr>
            <p:nvPr/>
          </p:nvSpPr>
          <p:spPr bwMode="auto">
            <a:xfrm>
              <a:off x="5443" y="927"/>
              <a:ext cx="0" cy="377"/>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6" name="Line 39"/>
            <p:cNvSpPr>
              <a:spLocks noChangeShapeType="1"/>
            </p:cNvSpPr>
            <p:nvPr/>
          </p:nvSpPr>
          <p:spPr bwMode="auto">
            <a:xfrm>
              <a:off x="2272" y="1275"/>
              <a:ext cx="3134" cy="29"/>
            </a:xfrm>
            <a:prstGeom prst="line">
              <a:avLst/>
            </a:prstGeom>
            <a:noFill/>
            <a:ln w="31446">
              <a:solidFill>
                <a:srgbClr val="C2004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7" name="Line 40"/>
            <p:cNvSpPr>
              <a:spLocks noChangeShapeType="1"/>
            </p:cNvSpPr>
            <p:nvPr/>
          </p:nvSpPr>
          <p:spPr bwMode="auto">
            <a:xfrm flipV="1">
              <a:off x="2333" y="1122"/>
              <a:ext cx="3110" cy="0"/>
            </a:xfrm>
            <a:prstGeom prst="line">
              <a:avLst/>
            </a:prstGeom>
            <a:noFill/>
            <a:ln w="127000">
              <a:solidFill>
                <a:srgbClr val="00E4A8"/>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78" name="Text Box 41"/>
            <p:cNvSpPr txBox="1">
              <a:spLocks noChangeArrowheads="1"/>
            </p:cNvSpPr>
            <p:nvPr/>
          </p:nvSpPr>
          <p:spPr bwMode="auto">
            <a:xfrm>
              <a:off x="2576" y="709"/>
              <a:ext cx="2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900" dirty="0">
                  <a:solidFill>
                    <a:srgbClr val="000000"/>
                  </a:solidFill>
                  <a:latin typeface="华文细黑" charset="0"/>
                  <a:ea typeface="华文细黑" charset="0"/>
                  <a:cs typeface="华文细黑" charset="0"/>
                </a:rPr>
                <a:t>CDCP</a:t>
              </a:r>
              <a:endParaRPr kumimoji="0" lang="en-US" altLang="zh-CN" dirty="0">
                <a:solidFill>
                  <a:srgbClr val="000000"/>
                </a:solidFill>
                <a:latin typeface="华文细黑" charset="0"/>
                <a:ea typeface="华文细黑" charset="0"/>
                <a:cs typeface="华文细黑" charset="0"/>
              </a:endParaRPr>
            </a:p>
          </p:txBody>
        </p:sp>
        <p:sp>
          <p:nvSpPr>
            <p:cNvPr id="64579" name="Text Box 42"/>
            <p:cNvSpPr txBox="1">
              <a:spLocks noChangeArrowheads="1"/>
            </p:cNvSpPr>
            <p:nvPr/>
          </p:nvSpPr>
          <p:spPr bwMode="auto">
            <a:xfrm>
              <a:off x="3861" y="845"/>
              <a:ext cx="19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TR5</a:t>
              </a:r>
              <a:endParaRPr kumimoji="0" lang="en-US" altLang="zh-CN" dirty="0">
                <a:solidFill>
                  <a:srgbClr val="000000"/>
                </a:solidFill>
                <a:latin typeface="华文细黑" charset="0"/>
                <a:ea typeface="华文细黑" charset="0"/>
                <a:cs typeface="华文细黑" charset="0"/>
              </a:endParaRPr>
            </a:p>
          </p:txBody>
        </p:sp>
        <p:sp>
          <p:nvSpPr>
            <p:cNvPr id="64580" name="Text Box 43"/>
            <p:cNvSpPr txBox="1">
              <a:spLocks noChangeArrowheads="1"/>
            </p:cNvSpPr>
            <p:nvPr/>
          </p:nvSpPr>
          <p:spPr bwMode="auto">
            <a:xfrm>
              <a:off x="3583" y="862"/>
              <a:ext cx="24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TR4A</a:t>
              </a:r>
              <a:endParaRPr kumimoji="0" lang="en-US" altLang="zh-CN" dirty="0">
                <a:solidFill>
                  <a:srgbClr val="000000"/>
                </a:solidFill>
                <a:latin typeface="华文细黑" charset="0"/>
                <a:ea typeface="华文细黑" charset="0"/>
                <a:cs typeface="华文细黑" charset="0"/>
              </a:endParaRPr>
            </a:p>
          </p:txBody>
        </p:sp>
        <p:sp>
          <p:nvSpPr>
            <p:cNvPr id="64581" name="Text Box 44"/>
            <p:cNvSpPr txBox="1">
              <a:spLocks noChangeArrowheads="1"/>
            </p:cNvSpPr>
            <p:nvPr/>
          </p:nvSpPr>
          <p:spPr bwMode="auto">
            <a:xfrm>
              <a:off x="2911" y="686"/>
              <a:ext cx="31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900" dirty="0">
                  <a:solidFill>
                    <a:srgbClr val="000000"/>
                  </a:solidFill>
                  <a:latin typeface="华文细黑" charset="0"/>
                  <a:ea typeface="华文细黑" charset="0"/>
                  <a:cs typeface="华文细黑" charset="0"/>
                </a:rPr>
                <a:t>PD</a:t>
              </a:r>
              <a:r>
                <a:rPr kumimoji="0" lang="en-US" altLang="zh-CN" sz="1000" dirty="0">
                  <a:solidFill>
                    <a:srgbClr val="000000"/>
                  </a:solidFill>
                  <a:latin typeface="华文细黑" charset="0"/>
                  <a:ea typeface="华文细黑" charset="0"/>
                  <a:cs typeface="华文细黑" charset="0"/>
                </a:rPr>
                <a:t>CP</a:t>
              </a:r>
              <a:endParaRPr kumimoji="0" lang="en-US" altLang="zh-CN" dirty="0">
                <a:solidFill>
                  <a:srgbClr val="000000"/>
                </a:solidFill>
                <a:latin typeface="华文细黑" charset="0"/>
                <a:ea typeface="华文细黑" charset="0"/>
                <a:cs typeface="华文细黑" charset="0"/>
              </a:endParaRPr>
            </a:p>
          </p:txBody>
        </p:sp>
        <p:sp>
          <p:nvSpPr>
            <p:cNvPr id="64582" name="Text Box 45"/>
            <p:cNvSpPr txBox="1">
              <a:spLocks noChangeArrowheads="1"/>
            </p:cNvSpPr>
            <p:nvPr/>
          </p:nvSpPr>
          <p:spPr bwMode="auto">
            <a:xfrm>
              <a:off x="4458" y="702"/>
              <a:ext cx="39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ADCP</a:t>
              </a:r>
              <a:endParaRPr kumimoji="0" lang="en-US" altLang="zh-CN" dirty="0">
                <a:solidFill>
                  <a:srgbClr val="000000"/>
                </a:solidFill>
                <a:latin typeface="华文细黑" charset="0"/>
                <a:ea typeface="华文细黑" charset="0"/>
                <a:cs typeface="华文细黑" charset="0"/>
              </a:endParaRPr>
            </a:p>
          </p:txBody>
        </p:sp>
        <p:sp>
          <p:nvSpPr>
            <p:cNvPr id="64583" name="Text Box 46"/>
            <p:cNvSpPr txBox="1">
              <a:spLocks noChangeArrowheads="1"/>
            </p:cNvSpPr>
            <p:nvPr/>
          </p:nvSpPr>
          <p:spPr bwMode="auto">
            <a:xfrm>
              <a:off x="4851" y="720"/>
              <a:ext cx="23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GA</a:t>
              </a:r>
              <a:endParaRPr kumimoji="0" lang="en-US" altLang="zh-CN" dirty="0">
                <a:solidFill>
                  <a:srgbClr val="000000"/>
                </a:solidFill>
                <a:latin typeface="华文细黑" charset="0"/>
                <a:ea typeface="华文细黑" charset="0"/>
                <a:cs typeface="华文细黑" charset="0"/>
              </a:endParaRPr>
            </a:p>
          </p:txBody>
        </p:sp>
        <p:sp>
          <p:nvSpPr>
            <p:cNvPr id="64584" name="Text Box 47"/>
            <p:cNvSpPr txBox="1">
              <a:spLocks noChangeArrowheads="1"/>
            </p:cNvSpPr>
            <p:nvPr/>
          </p:nvSpPr>
          <p:spPr bwMode="auto">
            <a:xfrm>
              <a:off x="2131" y="702"/>
              <a:ext cx="40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Charter</a:t>
              </a:r>
            </a:p>
          </p:txBody>
        </p:sp>
      </p:grpSp>
      <p:grpSp>
        <p:nvGrpSpPr>
          <p:cNvPr id="10" name="Group 48"/>
          <p:cNvGrpSpPr>
            <a:grpSpLocks/>
          </p:cNvGrpSpPr>
          <p:nvPr/>
        </p:nvGrpSpPr>
        <p:grpSpPr bwMode="auto">
          <a:xfrm>
            <a:off x="2746376" y="2528889"/>
            <a:ext cx="5327650" cy="871537"/>
            <a:chOff x="1134" y="1570"/>
            <a:chExt cx="4309" cy="595"/>
          </a:xfrm>
        </p:grpSpPr>
        <p:sp>
          <p:nvSpPr>
            <p:cNvPr id="64539" name="Line 49"/>
            <p:cNvSpPr>
              <a:spLocks noChangeShapeType="1"/>
            </p:cNvSpPr>
            <p:nvPr/>
          </p:nvSpPr>
          <p:spPr bwMode="auto">
            <a:xfrm>
              <a:off x="3696" y="1858"/>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0" name="Line 50"/>
            <p:cNvSpPr>
              <a:spLocks noChangeShapeType="1"/>
            </p:cNvSpPr>
            <p:nvPr/>
          </p:nvSpPr>
          <p:spPr bwMode="auto">
            <a:xfrm>
              <a:off x="3408" y="1868"/>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1" name="Line 51"/>
            <p:cNvSpPr>
              <a:spLocks noChangeShapeType="1"/>
            </p:cNvSpPr>
            <p:nvPr/>
          </p:nvSpPr>
          <p:spPr bwMode="auto">
            <a:xfrm>
              <a:off x="3005" y="1858"/>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2" name="Text Box 52"/>
            <p:cNvSpPr txBox="1">
              <a:spLocks noChangeArrowheads="1"/>
            </p:cNvSpPr>
            <p:nvPr/>
          </p:nvSpPr>
          <p:spPr bwMode="auto">
            <a:xfrm>
              <a:off x="1134" y="1842"/>
              <a:ext cx="532" cy="271"/>
            </a:xfrm>
            <a:prstGeom prst="rect">
              <a:avLst/>
            </a:prstGeom>
            <a:solidFill>
              <a:srgbClr val="FFFFFF"/>
            </a:solidFill>
            <a:ln>
              <a:noFill/>
            </a:ln>
            <a:extLst>
              <a:ext uri="{91240B29-F687-4F45-9708-019B960494DF}">
                <a14:hiddenLine xmlns:a14="http://schemas.microsoft.com/office/drawing/2010/main" w="18542">
                  <a:solidFill>
                    <a:srgbClr val="000000"/>
                  </a:solidFill>
                  <a:miter lim="800000"/>
                  <a:headEnd/>
                  <a:tailEnd/>
                </a14:hiddenLine>
              </a:ext>
            </a:extLst>
          </p:spPr>
          <p:txBody>
            <a:bodyPr lIns="0" tIns="0" rIns="0" bIns="0" anchor="ctr"/>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A2A2A2"/>
                </a:buClr>
                <a:buSzPct val="90000"/>
                <a:buFont typeface="Monotype Sorts" charset="0"/>
                <a:buNone/>
              </a:pPr>
              <a:r>
                <a:rPr kumimoji="0" lang="en-US" altLang="zh-CN">
                  <a:solidFill>
                    <a:srgbClr val="000000"/>
                  </a:solidFill>
                  <a:latin typeface="华文细黑" charset="0"/>
                  <a:ea typeface="华文细黑" charset="0"/>
                  <a:cs typeface="华文细黑" charset="0"/>
                </a:rPr>
                <a:t>PDT n R0xxx</a:t>
              </a:r>
            </a:p>
          </p:txBody>
        </p:sp>
        <p:sp>
          <p:nvSpPr>
            <p:cNvPr id="64543" name="Line 53"/>
            <p:cNvSpPr>
              <a:spLocks noChangeShapeType="1"/>
            </p:cNvSpPr>
            <p:nvPr/>
          </p:nvSpPr>
          <p:spPr bwMode="auto">
            <a:xfrm>
              <a:off x="1789" y="1786"/>
              <a:ext cx="0" cy="306"/>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4" name="Line 54"/>
            <p:cNvSpPr>
              <a:spLocks noChangeShapeType="1"/>
            </p:cNvSpPr>
            <p:nvPr/>
          </p:nvSpPr>
          <p:spPr bwMode="auto">
            <a:xfrm>
              <a:off x="1789" y="1781"/>
              <a:ext cx="0" cy="341"/>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5" name="Line 55"/>
            <p:cNvSpPr>
              <a:spLocks noChangeShapeType="1"/>
            </p:cNvSpPr>
            <p:nvPr/>
          </p:nvSpPr>
          <p:spPr bwMode="auto">
            <a:xfrm>
              <a:off x="2196" y="1772"/>
              <a:ext cx="0" cy="341"/>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6" name="Line 56"/>
            <p:cNvSpPr>
              <a:spLocks noChangeShapeType="1"/>
            </p:cNvSpPr>
            <p:nvPr/>
          </p:nvSpPr>
          <p:spPr bwMode="auto">
            <a:xfrm>
              <a:off x="2614" y="1786"/>
              <a:ext cx="0" cy="334"/>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7" name="Line 57"/>
            <p:cNvSpPr>
              <a:spLocks noChangeShapeType="1"/>
            </p:cNvSpPr>
            <p:nvPr/>
          </p:nvSpPr>
          <p:spPr bwMode="auto">
            <a:xfrm>
              <a:off x="4104" y="1858"/>
              <a:ext cx="0" cy="227"/>
            </a:xfrm>
            <a:prstGeom prst="line">
              <a:avLst/>
            </a:prstGeom>
            <a:noFill/>
            <a:ln w="4749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8" name="Line 58"/>
            <p:cNvSpPr>
              <a:spLocks noChangeShapeType="1"/>
            </p:cNvSpPr>
            <p:nvPr/>
          </p:nvSpPr>
          <p:spPr bwMode="auto">
            <a:xfrm>
              <a:off x="4444" y="1763"/>
              <a:ext cx="0" cy="367"/>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9" name="Line 59"/>
            <p:cNvSpPr>
              <a:spLocks noChangeShapeType="1"/>
            </p:cNvSpPr>
            <p:nvPr/>
          </p:nvSpPr>
          <p:spPr bwMode="auto">
            <a:xfrm>
              <a:off x="4903" y="1755"/>
              <a:ext cx="0" cy="366"/>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50" name="Line 60"/>
            <p:cNvSpPr>
              <a:spLocks noChangeShapeType="1"/>
            </p:cNvSpPr>
            <p:nvPr/>
          </p:nvSpPr>
          <p:spPr bwMode="auto">
            <a:xfrm>
              <a:off x="5443" y="1788"/>
              <a:ext cx="0" cy="377"/>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51" name="Line 61"/>
            <p:cNvSpPr>
              <a:spLocks noChangeShapeType="1"/>
            </p:cNvSpPr>
            <p:nvPr/>
          </p:nvSpPr>
          <p:spPr bwMode="auto">
            <a:xfrm>
              <a:off x="1737" y="2136"/>
              <a:ext cx="3663" cy="29"/>
            </a:xfrm>
            <a:prstGeom prst="line">
              <a:avLst/>
            </a:prstGeom>
            <a:noFill/>
            <a:ln w="31446">
              <a:solidFill>
                <a:srgbClr val="C2004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52" name="Line 62"/>
            <p:cNvSpPr>
              <a:spLocks noChangeShapeType="1"/>
            </p:cNvSpPr>
            <p:nvPr/>
          </p:nvSpPr>
          <p:spPr bwMode="auto">
            <a:xfrm flipV="1">
              <a:off x="1807" y="1983"/>
              <a:ext cx="3636" cy="0"/>
            </a:xfrm>
            <a:prstGeom prst="line">
              <a:avLst/>
            </a:prstGeom>
            <a:noFill/>
            <a:ln w="12700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53" name="Text Box 63"/>
            <p:cNvSpPr txBox="1">
              <a:spLocks noChangeArrowheads="1"/>
            </p:cNvSpPr>
            <p:nvPr/>
          </p:nvSpPr>
          <p:spPr bwMode="auto">
            <a:xfrm>
              <a:off x="2091" y="1570"/>
              <a:ext cx="34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CDCP</a:t>
              </a:r>
              <a:endParaRPr kumimoji="0" lang="en-US" altLang="zh-CN" dirty="0">
                <a:solidFill>
                  <a:srgbClr val="000000"/>
                </a:solidFill>
                <a:latin typeface="华文细黑" charset="0"/>
                <a:ea typeface="华文细黑" charset="0"/>
                <a:cs typeface="华文细黑" charset="0"/>
              </a:endParaRPr>
            </a:p>
          </p:txBody>
        </p:sp>
        <p:sp>
          <p:nvSpPr>
            <p:cNvPr id="64554" name="Text Box 64"/>
            <p:cNvSpPr txBox="1">
              <a:spLocks noChangeArrowheads="1"/>
            </p:cNvSpPr>
            <p:nvPr/>
          </p:nvSpPr>
          <p:spPr bwMode="auto">
            <a:xfrm>
              <a:off x="3616" y="1705"/>
              <a:ext cx="19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TR5</a:t>
              </a:r>
              <a:endParaRPr kumimoji="0" lang="en-US" altLang="zh-CN" dirty="0">
                <a:solidFill>
                  <a:srgbClr val="000000"/>
                </a:solidFill>
                <a:latin typeface="华文细黑" charset="0"/>
                <a:ea typeface="华文细黑" charset="0"/>
                <a:cs typeface="华文细黑" charset="0"/>
              </a:endParaRPr>
            </a:p>
          </p:txBody>
        </p:sp>
        <p:sp>
          <p:nvSpPr>
            <p:cNvPr id="64555" name="Text Box 65"/>
            <p:cNvSpPr txBox="1">
              <a:spLocks noChangeArrowheads="1"/>
            </p:cNvSpPr>
            <p:nvPr/>
          </p:nvSpPr>
          <p:spPr bwMode="auto">
            <a:xfrm>
              <a:off x="4029" y="1723"/>
              <a:ext cx="28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TR6</a:t>
              </a:r>
              <a:endParaRPr kumimoji="0" lang="en-US" altLang="zh-CN" dirty="0">
                <a:solidFill>
                  <a:srgbClr val="000000"/>
                </a:solidFill>
                <a:latin typeface="华文细黑" charset="0"/>
                <a:ea typeface="华文细黑" charset="0"/>
                <a:cs typeface="华文细黑" charset="0"/>
              </a:endParaRPr>
            </a:p>
          </p:txBody>
        </p:sp>
        <p:sp>
          <p:nvSpPr>
            <p:cNvPr id="64556" name="Text Box 66"/>
            <p:cNvSpPr txBox="1">
              <a:spLocks noChangeArrowheads="1"/>
            </p:cNvSpPr>
            <p:nvPr/>
          </p:nvSpPr>
          <p:spPr bwMode="auto">
            <a:xfrm>
              <a:off x="2896" y="1705"/>
              <a:ext cx="17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b="1" dirty="0">
                  <a:solidFill>
                    <a:srgbClr val="CC0000"/>
                  </a:solidFill>
                  <a:latin typeface="华文细黑" charset="0"/>
                  <a:ea typeface="华文细黑" charset="0"/>
                  <a:cs typeface="华文细黑" charset="0"/>
                </a:rPr>
                <a:t>TR4</a:t>
              </a:r>
            </a:p>
          </p:txBody>
        </p:sp>
        <p:sp>
          <p:nvSpPr>
            <p:cNvPr id="64557" name="Text Box 67"/>
            <p:cNvSpPr txBox="1">
              <a:spLocks noChangeArrowheads="1"/>
            </p:cNvSpPr>
            <p:nvPr/>
          </p:nvSpPr>
          <p:spPr bwMode="auto">
            <a:xfrm>
              <a:off x="2483" y="1581"/>
              <a:ext cx="28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PDCP</a:t>
              </a:r>
              <a:endParaRPr kumimoji="0" lang="en-US" altLang="zh-CN" dirty="0">
                <a:solidFill>
                  <a:srgbClr val="000000"/>
                </a:solidFill>
                <a:latin typeface="华文细黑" charset="0"/>
                <a:ea typeface="华文细黑" charset="0"/>
                <a:cs typeface="华文细黑" charset="0"/>
              </a:endParaRPr>
            </a:p>
          </p:txBody>
        </p:sp>
        <p:sp>
          <p:nvSpPr>
            <p:cNvPr id="64558" name="Text Box 68"/>
            <p:cNvSpPr txBox="1">
              <a:spLocks noChangeArrowheads="1"/>
            </p:cNvSpPr>
            <p:nvPr/>
          </p:nvSpPr>
          <p:spPr bwMode="auto">
            <a:xfrm>
              <a:off x="4311" y="1570"/>
              <a:ext cx="3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ADCP</a:t>
              </a:r>
              <a:endParaRPr kumimoji="0" lang="en-US" altLang="zh-CN" dirty="0">
                <a:solidFill>
                  <a:srgbClr val="000000"/>
                </a:solidFill>
                <a:latin typeface="华文细黑" charset="0"/>
                <a:ea typeface="华文细黑" charset="0"/>
                <a:cs typeface="华文细黑" charset="0"/>
              </a:endParaRPr>
            </a:p>
          </p:txBody>
        </p:sp>
        <p:sp>
          <p:nvSpPr>
            <p:cNvPr id="64559" name="Text Box 69"/>
            <p:cNvSpPr txBox="1">
              <a:spLocks noChangeArrowheads="1"/>
            </p:cNvSpPr>
            <p:nvPr/>
          </p:nvSpPr>
          <p:spPr bwMode="auto">
            <a:xfrm>
              <a:off x="4772" y="1581"/>
              <a:ext cx="27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GA</a:t>
              </a:r>
              <a:endParaRPr kumimoji="0" lang="en-US" altLang="zh-CN" dirty="0">
                <a:solidFill>
                  <a:srgbClr val="000000"/>
                </a:solidFill>
                <a:latin typeface="华文细黑" charset="0"/>
                <a:ea typeface="华文细黑" charset="0"/>
                <a:cs typeface="华文细黑" charset="0"/>
              </a:endParaRPr>
            </a:p>
          </p:txBody>
        </p:sp>
        <p:sp>
          <p:nvSpPr>
            <p:cNvPr id="64560" name="Text Box 70"/>
            <p:cNvSpPr txBox="1">
              <a:spLocks noChangeArrowheads="1"/>
            </p:cNvSpPr>
            <p:nvPr/>
          </p:nvSpPr>
          <p:spPr bwMode="auto">
            <a:xfrm>
              <a:off x="1578" y="1616"/>
              <a:ext cx="39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Charter</a:t>
              </a:r>
            </a:p>
          </p:txBody>
        </p:sp>
        <p:sp>
          <p:nvSpPr>
            <p:cNvPr id="64561" name="Text Box 71"/>
            <p:cNvSpPr txBox="1">
              <a:spLocks noChangeArrowheads="1"/>
            </p:cNvSpPr>
            <p:nvPr/>
          </p:nvSpPr>
          <p:spPr bwMode="auto">
            <a:xfrm>
              <a:off x="3304" y="1705"/>
              <a:ext cx="27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TR4A</a:t>
              </a:r>
              <a:endParaRPr kumimoji="0" lang="en-US" altLang="zh-CN" dirty="0">
                <a:solidFill>
                  <a:srgbClr val="000000"/>
                </a:solidFill>
                <a:latin typeface="华文细黑" charset="0"/>
                <a:ea typeface="华文细黑" charset="0"/>
                <a:cs typeface="华文细黑" charset="0"/>
              </a:endParaRPr>
            </a:p>
          </p:txBody>
        </p:sp>
      </p:grpSp>
      <p:grpSp>
        <p:nvGrpSpPr>
          <p:cNvPr id="11" name="Group 72"/>
          <p:cNvGrpSpPr>
            <a:grpSpLocks/>
          </p:cNvGrpSpPr>
          <p:nvPr/>
        </p:nvGrpSpPr>
        <p:grpSpPr bwMode="auto">
          <a:xfrm>
            <a:off x="115888" y="4159251"/>
            <a:ext cx="8353425" cy="674688"/>
            <a:chOff x="703" y="2461"/>
            <a:chExt cx="4853" cy="561"/>
          </a:xfrm>
        </p:grpSpPr>
        <p:sp>
          <p:nvSpPr>
            <p:cNvPr id="64526" name="Text Box 73"/>
            <p:cNvSpPr txBox="1">
              <a:spLocks noChangeArrowheads="1"/>
            </p:cNvSpPr>
            <p:nvPr/>
          </p:nvSpPr>
          <p:spPr bwMode="auto">
            <a:xfrm>
              <a:off x="703" y="2732"/>
              <a:ext cx="657" cy="271"/>
            </a:xfrm>
            <a:prstGeom prst="rect">
              <a:avLst/>
            </a:prstGeom>
            <a:solidFill>
              <a:srgbClr val="FFFFFF"/>
            </a:solidFill>
            <a:ln>
              <a:noFill/>
            </a:ln>
            <a:extLst>
              <a:ext uri="{91240B29-F687-4F45-9708-019B960494DF}">
                <a14:hiddenLine xmlns:a14="http://schemas.microsoft.com/office/drawing/2010/main" w="18542">
                  <a:solidFill>
                    <a:srgbClr val="000000"/>
                  </a:solidFill>
                  <a:miter lim="800000"/>
                  <a:headEnd/>
                  <a:tailEnd/>
                </a14:hiddenLine>
              </a:ext>
            </a:extLst>
          </p:spPr>
          <p:txBody>
            <a:bodyPr lIns="0" tIns="0" rIns="0" bIns="0" anchor="ctr"/>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A2A2A2"/>
                </a:buClr>
                <a:buSzPct val="90000"/>
                <a:buFont typeface="Monotype Sorts" charset="0"/>
                <a:buNone/>
              </a:pPr>
              <a:r>
                <a:rPr kumimoji="0" lang="zh-CN" altLang="en-US" sz="1000" dirty="0">
                  <a:solidFill>
                    <a:srgbClr val="000000"/>
                  </a:solidFill>
                  <a:latin typeface="华文细黑" charset="0"/>
                  <a:ea typeface="华文细黑" charset="0"/>
                  <a:cs typeface="华文细黑" charset="0"/>
                </a:rPr>
                <a:t>技术</a:t>
              </a:r>
            </a:p>
            <a:p>
              <a:pPr algn="ct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R0xxx</a:t>
              </a:r>
              <a:endParaRPr kumimoji="0" lang="en-US" altLang="zh-CN" dirty="0">
                <a:solidFill>
                  <a:srgbClr val="000000"/>
                </a:solidFill>
                <a:latin typeface="华文细黑" charset="0"/>
                <a:ea typeface="华文细黑" charset="0"/>
                <a:cs typeface="华文细黑" charset="0"/>
              </a:endParaRPr>
            </a:p>
          </p:txBody>
        </p:sp>
        <p:sp>
          <p:nvSpPr>
            <p:cNvPr id="64527" name="Line 74"/>
            <p:cNvSpPr>
              <a:spLocks noChangeShapeType="1"/>
            </p:cNvSpPr>
            <p:nvPr/>
          </p:nvSpPr>
          <p:spPr bwMode="auto">
            <a:xfrm>
              <a:off x="1443" y="2672"/>
              <a:ext cx="0" cy="306"/>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8" name="Line 75"/>
            <p:cNvSpPr>
              <a:spLocks noChangeShapeType="1"/>
            </p:cNvSpPr>
            <p:nvPr/>
          </p:nvSpPr>
          <p:spPr bwMode="auto">
            <a:xfrm>
              <a:off x="1443" y="2667"/>
              <a:ext cx="0" cy="341"/>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9" name="Line 76"/>
            <p:cNvSpPr>
              <a:spLocks noChangeShapeType="1"/>
            </p:cNvSpPr>
            <p:nvPr/>
          </p:nvSpPr>
          <p:spPr bwMode="auto">
            <a:xfrm>
              <a:off x="1720" y="2658"/>
              <a:ext cx="0" cy="341"/>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0" name="Line 77"/>
            <p:cNvSpPr>
              <a:spLocks noChangeShapeType="1"/>
            </p:cNvSpPr>
            <p:nvPr/>
          </p:nvSpPr>
          <p:spPr bwMode="auto">
            <a:xfrm>
              <a:off x="2200" y="2672"/>
              <a:ext cx="0" cy="334"/>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1" name="Line 78"/>
            <p:cNvSpPr>
              <a:spLocks noChangeShapeType="1"/>
            </p:cNvSpPr>
            <p:nvPr/>
          </p:nvSpPr>
          <p:spPr bwMode="auto">
            <a:xfrm>
              <a:off x="2747" y="2649"/>
              <a:ext cx="0" cy="367"/>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2" name="Line 79"/>
            <p:cNvSpPr>
              <a:spLocks noChangeShapeType="1"/>
            </p:cNvSpPr>
            <p:nvPr/>
          </p:nvSpPr>
          <p:spPr bwMode="auto">
            <a:xfrm>
              <a:off x="5556" y="2643"/>
              <a:ext cx="0" cy="377"/>
            </a:xfrm>
            <a:prstGeom prst="line">
              <a:avLst/>
            </a:prstGeom>
            <a:noFill/>
            <a:ln w="47477">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3" name="Line 80"/>
            <p:cNvSpPr>
              <a:spLocks noChangeShapeType="1"/>
            </p:cNvSpPr>
            <p:nvPr/>
          </p:nvSpPr>
          <p:spPr bwMode="auto">
            <a:xfrm flipV="1">
              <a:off x="1434" y="3022"/>
              <a:ext cx="4122" cy="0"/>
            </a:xfrm>
            <a:prstGeom prst="line">
              <a:avLst/>
            </a:prstGeom>
            <a:noFill/>
            <a:ln w="31446">
              <a:solidFill>
                <a:srgbClr val="C2004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4" name="Line 81"/>
            <p:cNvSpPr>
              <a:spLocks noChangeShapeType="1"/>
            </p:cNvSpPr>
            <p:nvPr/>
          </p:nvSpPr>
          <p:spPr bwMode="auto">
            <a:xfrm>
              <a:off x="1462" y="2869"/>
              <a:ext cx="4094" cy="17"/>
            </a:xfrm>
            <a:prstGeom prst="line">
              <a:avLst/>
            </a:prstGeom>
            <a:noFill/>
            <a:ln w="1270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4535" name="Text Box 82"/>
            <p:cNvSpPr txBox="1">
              <a:spLocks noChangeArrowheads="1"/>
            </p:cNvSpPr>
            <p:nvPr/>
          </p:nvSpPr>
          <p:spPr bwMode="auto">
            <a:xfrm>
              <a:off x="1610" y="2461"/>
              <a:ext cx="3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CDCP</a:t>
              </a:r>
              <a:endParaRPr kumimoji="0" lang="en-US" altLang="zh-CN" dirty="0">
                <a:solidFill>
                  <a:srgbClr val="000000"/>
                </a:solidFill>
                <a:latin typeface="华文细黑" charset="0"/>
                <a:ea typeface="华文细黑" charset="0"/>
                <a:cs typeface="华文细黑" charset="0"/>
              </a:endParaRPr>
            </a:p>
          </p:txBody>
        </p:sp>
        <p:sp>
          <p:nvSpPr>
            <p:cNvPr id="64536" name="Text Box 83"/>
            <p:cNvSpPr txBox="1">
              <a:spLocks noChangeArrowheads="1"/>
            </p:cNvSpPr>
            <p:nvPr/>
          </p:nvSpPr>
          <p:spPr bwMode="auto">
            <a:xfrm>
              <a:off x="2064" y="2472"/>
              <a:ext cx="29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PDCP</a:t>
              </a:r>
              <a:endParaRPr kumimoji="0" lang="en-US" altLang="zh-CN" dirty="0">
                <a:solidFill>
                  <a:srgbClr val="000000"/>
                </a:solidFill>
                <a:latin typeface="华文细黑" charset="0"/>
                <a:ea typeface="华文细黑" charset="0"/>
                <a:cs typeface="华文细黑" charset="0"/>
              </a:endParaRPr>
            </a:p>
          </p:txBody>
        </p:sp>
        <p:sp>
          <p:nvSpPr>
            <p:cNvPr id="64537" name="Text Box 84"/>
            <p:cNvSpPr txBox="1">
              <a:spLocks noChangeArrowheads="1"/>
            </p:cNvSpPr>
            <p:nvPr/>
          </p:nvSpPr>
          <p:spPr bwMode="auto">
            <a:xfrm>
              <a:off x="2608" y="2472"/>
              <a:ext cx="2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b="1" dirty="0">
                  <a:solidFill>
                    <a:srgbClr val="CC0000"/>
                  </a:solidFill>
                  <a:latin typeface="华文细黑" charset="0"/>
                  <a:ea typeface="华文细黑" charset="0"/>
                  <a:cs typeface="华文细黑" charset="0"/>
                </a:rPr>
                <a:t>TDCP</a:t>
              </a:r>
              <a:endParaRPr kumimoji="0" lang="en-US" altLang="zh-CN" sz="1600" b="1" dirty="0">
                <a:solidFill>
                  <a:srgbClr val="CC0000"/>
                </a:solidFill>
                <a:latin typeface="华文细黑" charset="0"/>
                <a:ea typeface="华文细黑" charset="0"/>
                <a:cs typeface="华文细黑" charset="0"/>
              </a:endParaRPr>
            </a:p>
          </p:txBody>
        </p:sp>
        <p:sp>
          <p:nvSpPr>
            <p:cNvPr id="64538" name="Text Box 85"/>
            <p:cNvSpPr txBox="1">
              <a:spLocks noChangeArrowheads="1"/>
            </p:cNvSpPr>
            <p:nvPr/>
          </p:nvSpPr>
          <p:spPr bwMode="auto">
            <a:xfrm>
              <a:off x="1224" y="2488"/>
              <a:ext cx="40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44500">
                <a:defRPr kumimoji="1" sz="1400">
                  <a:solidFill>
                    <a:schemeClr val="bg1"/>
                  </a:solidFill>
                  <a:latin typeface="FrutigerNext LT Regular" charset="0"/>
                  <a:ea typeface="ＭＳ Ｐゴシック" charset="0"/>
                  <a:cs typeface="ＭＳ Ｐゴシック" charset="0"/>
                </a:defRPr>
              </a:lvl1pPr>
              <a:lvl2pPr marL="742950" indent="-285750" defTabSz="444500">
                <a:defRPr kumimoji="1" sz="1400">
                  <a:solidFill>
                    <a:schemeClr val="bg1"/>
                  </a:solidFill>
                  <a:latin typeface="FrutigerNext LT Regular" charset="0"/>
                  <a:ea typeface="ＭＳ Ｐゴシック" charset="0"/>
                  <a:cs typeface="ＭＳ Ｐゴシック" charset="0"/>
                </a:defRPr>
              </a:lvl2pPr>
              <a:lvl3pPr marL="1143000" indent="-228600" defTabSz="444500">
                <a:defRPr kumimoji="1" sz="1400">
                  <a:solidFill>
                    <a:schemeClr val="bg1"/>
                  </a:solidFill>
                  <a:latin typeface="FrutigerNext LT Regular" charset="0"/>
                  <a:ea typeface="ＭＳ Ｐゴシック" charset="0"/>
                  <a:cs typeface="ＭＳ Ｐゴシック" charset="0"/>
                </a:defRPr>
              </a:lvl3pPr>
              <a:lvl4pPr marL="1600200" indent="-228600" defTabSz="444500">
                <a:defRPr kumimoji="1" sz="1400">
                  <a:solidFill>
                    <a:schemeClr val="bg1"/>
                  </a:solidFill>
                  <a:latin typeface="FrutigerNext LT Regular" charset="0"/>
                  <a:ea typeface="ＭＳ Ｐゴシック" charset="0"/>
                  <a:cs typeface="ＭＳ Ｐゴシック" charset="0"/>
                </a:defRPr>
              </a:lvl4pPr>
              <a:lvl5pPr marL="2057400" indent="-228600" defTabSz="444500">
                <a:defRPr kumimoji="1" sz="1400">
                  <a:solidFill>
                    <a:schemeClr val="bg1"/>
                  </a:solidFill>
                  <a:latin typeface="FrutigerNext LT Regular" charset="0"/>
                  <a:ea typeface="ＭＳ Ｐゴシック" charset="0"/>
                  <a:cs typeface="ＭＳ Ｐゴシック" charset="0"/>
                </a:defRPr>
              </a:lvl5pPr>
              <a:lvl6pPr marL="25146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4445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A2A2A2"/>
                </a:buClr>
                <a:buSzPct val="90000"/>
                <a:buFont typeface="Monotype Sorts" charset="0"/>
                <a:buNone/>
              </a:pPr>
              <a:r>
                <a:rPr kumimoji="0" lang="en-US" altLang="zh-CN" sz="1000" dirty="0">
                  <a:solidFill>
                    <a:srgbClr val="000000"/>
                  </a:solidFill>
                  <a:latin typeface="华文细黑" charset="0"/>
                  <a:ea typeface="华文细黑" charset="0"/>
                  <a:cs typeface="华文细黑" charset="0"/>
                </a:rPr>
                <a:t>Charter</a:t>
              </a:r>
            </a:p>
          </p:txBody>
        </p:sp>
      </p:grpSp>
      <p:sp>
        <p:nvSpPr>
          <p:cNvPr id="64525" name="Rectangle 86"/>
          <p:cNvSpPr>
            <a:spLocks noChangeArrowheads="1"/>
          </p:cNvSpPr>
          <p:nvPr/>
        </p:nvSpPr>
        <p:spPr bwMode="auto">
          <a:xfrm>
            <a:off x="755650" y="5516563"/>
            <a:ext cx="5616575" cy="910956"/>
          </a:xfrm>
          <a:prstGeom prst="rect">
            <a:avLst/>
          </a:prstGeom>
          <a:solidFill>
            <a:srgbClr val="FFCC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186" tIns="39593" rIns="79186" bIns="39593">
            <a:spAutoFit/>
          </a:bodyPr>
          <a:lstStyle/>
          <a:p>
            <a:pPr defTabSz="801547">
              <a:buFontTx/>
              <a:buChar char="•"/>
            </a:pPr>
            <a:r>
              <a:rPr kumimoji="0" lang="en-US" altLang="zh-CN" dirty="0">
                <a:solidFill>
                  <a:srgbClr val="000000"/>
                </a:solidFill>
                <a:latin typeface="华文细黑" charset="0"/>
                <a:ea typeface="华文细黑" charset="0"/>
                <a:cs typeface="华文细黑" charset="0"/>
              </a:rPr>
              <a:t>TDCP</a:t>
            </a:r>
            <a:r>
              <a:rPr kumimoji="0" lang="zh-CN" altLang="en-US" dirty="0">
                <a:solidFill>
                  <a:srgbClr val="000000"/>
                </a:solidFill>
                <a:latin typeface="华文细黑" charset="0"/>
                <a:ea typeface="华文细黑" charset="0"/>
                <a:cs typeface="华文细黑" charset="0"/>
              </a:rPr>
              <a:t>为迁移阶段的起始点，而不是终止点</a:t>
            </a:r>
          </a:p>
          <a:p>
            <a:pPr defTabSz="801547">
              <a:buFontTx/>
              <a:buChar char="•"/>
            </a:pPr>
            <a:r>
              <a:rPr kumimoji="0" lang="zh-CN" altLang="en-US" dirty="0">
                <a:solidFill>
                  <a:srgbClr val="000000"/>
                </a:solidFill>
                <a:latin typeface="华文细黑" charset="0"/>
                <a:ea typeface="华文细黑" charset="0"/>
                <a:cs typeface="华文细黑" charset="0"/>
              </a:rPr>
              <a:t>迁移阶段的终止点为技术生命周期结束点，也就是所有使用此技术的用户产品生命周期结束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16"/>
          <p:cNvSpPr>
            <a:spLocks noChangeArrowheads="1"/>
          </p:cNvSpPr>
          <p:nvPr/>
        </p:nvSpPr>
        <p:spPr bwMode="gray">
          <a:xfrm>
            <a:off x="1639819" y="1485191"/>
            <a:ext cx="5085133"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b="1" kern="0" dirty="0">
                <a:solidFill>
                  <a:prstClr val="black"/>
                </a:solidFill>
                <a:latin typeface="Calibri"/>
                <a:ea typeface="宋体"/>
              </a:rPr>
              <a:t>产品特点是如何随时代变化的？</a:t>
            </a:r>
            <a:endParaRPr lang="en-US" altLang="zh-CN" b="1" kern="0" dirty="0">
              <a:solidFill>
                <a:prstClr val="black"/>
              </a:solidFill>
              <a:latin typeface="Calibri"/>
              <a:ea typeface="宋体"/>
            </a:endParaRP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13</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本章回顾</a:t>
            </a:r>
          </a:p>
        </p:txBody>
      </p:sp>
      <p:sp>
        <p:nvSpPr>
          <p:cNvPr id="84" name="AutoShape 13"/>
          <p:cNvSpPr>
            <a:spLocks noChangeArrowheads="1"/>
          </p:cNvSpPr>
          <p:nvPr/>
        </p:nvSpPr>
        <p:spPr bwMode="gray">
          <a:xfrm>
            <a:off x="1639819" y="2392301"/>
            <a:ext cx="5085133"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b="1" kern="0" dirty="0">
                <a:solidFill>
                  <a:prstClr val="black"/>
                </a:solidFill>
                <a:latin typeface="Calibri"/>
                <a:ea typeface="宋体"/>
              </a:rPr>
              <a:t>研究和开发有什么区别？</a:t>
            </a:r>
          </a:p>
        </p:txBody>
      </p:sp>
      <p:sp>
        <p:nvSpPr>
          <p:cNvPr id="96" name="AutoShape 16"/>
          <p:cNvSpPr>
            <a:spLocks noChangeArrowheads="1"/>
          </p:cNvSpPr>
          <p:nvPr/>
        </p:nvSpPr>
        <p:spPr bwMode="gray">
          <a:xfrm>
            <a:off x="1639819" y="3299413"/>
            <a:ext cx="5085133"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b="1" kern="0" dirty="0">
                <a:solidFill>
                  <a:prstClr val="black"/>
                </a:solidFill>
                <a:latin typeface="Calibri"/>
                <a:ea typeface="宋体"/>
              </a:rPr>
              <a:t>研发管理的范围？目的是什么？</a:t>
            </a:r>
            <a:endParaRPr lang="en-US" altLang="zh-CN" b="1" kern="0" dirty="0">
              <a:solidFill>
                <a:prstClr val="black"/>
              </a:solidFill>
              <a:latin typeface="Calibri"/>
              <a:ea typeface="宋体"/>
            </a:endParaRPr>
          </a:p>
        </p:txBody>
      </p:sp>
      <p:sp>
        <p:nvSpPr>
          <p:cNvPr id="98" name="AutoShape 13"/>
          <p:cNvSpPr>
            <a:spLocks noChangeArrowheads="1"/>
          </p:cNvSpPr>
          <p:nvPr/>
        </p:nvSpPr>
        <p:spPr bwMode="gray">
          <a:xfrm>
            <a:off x="1639819" y="4232447"/>
            <a:ext cx="5085133"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b="1" kern="0" dirty="0">
                <a:solidFill>
                  <a:prstClr val="black"/>
                </a:solidFill>
                <a:latin typeface="Calibri"/>
                <a:ea typeface="宋体"/>
              </a:rPr>
              <a:t>研发的能力分为哪几级？从那些方面判断？</a:t>
            </a:r>
          </a:p>
        </p:txBody>
      </p:sp>
      <p:sp>
        <p:nvSpPr>
          <p:cNvPr id="100" name="AutoShape 16"/>
          <p:cNvSpPr>
            <a:spLocks noChangeArrowheads="1"/>
          </p:cNvSpPr>
          <p:nvPr/>
        </p:nvSpPr>
        <p:spPr bwMode="gray">
          <a:xfrm>
            <a:off x="1639819" y="5113635"/>
            <a:ext cx="5085133"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b="1" kern="0" dirty="0">
                <a:solidFill>
                  <a:prstClr val="black"/>
                </a:solidFill>
                <a:latin typeface="Calibri"/>
                <a:ea typeface="宋体"/>
              </a:rPr>
              <a:t>有那些衡量研发能力的指标？</a:t>
            </a:r>
            <a:endParaRPr lang="en-US" altLang="zh-CN" b="1" kern="0" dirty="0">
              <a:solidFill>
                <a:prstClr val="black"/>
              </a:solidFill>
              <a:latin typeface="Calibri"/>
              <a:ea typeface="宋体"/>
            </a:endParaRPr>
          </a:p>
        </p:txBody>
      </p:sp>
    </p:spTree>
    <p:extLst>
      <p:ext uri="{BB962C8B-B14F-4D97-AF65-F5344CB8AC3E}">
        <p14:creationId xmlns:p14="http://schemas.microsoft.com/office/powerpoint/2010/main" val="22234887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灯片编号占位符 46"/>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130</a:t>
            </a:fld>
            <a:endParaRPr lang="zh-CN" altLang="en-US"/>
          </a:p>
        </p:txBody>
      </p:sp>
      <p:sp>
        <p:nvSpPr>
          <p:cNvPr id="65538"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lnSpc>
                <a:spcPct val="90000"/>
              </a:lnSpc>
            </a:pPr>
            <a:r>
              <a:rPr lang="zh-CN" altLang="en-US" sz="2800">
                <a:solidFill>
                  <a:schemeClr val="tx1"/>
                </a:solidFill>
                <a:latin typeface="微软雅黑" pitchFamily="34" charset="-122"/>
                <a:ea typeface="微软雅黑" pitchFamily="34" charset="-122"/>
              </a:rPr>
              <a:t>共用基础模块（</a:t>
            </a:r>
            <a:r>
              <a:rPr lang="en-US" altLang="zh-CN" sz="2800">
                <a:solidFill>
                  <a:schemeClr val="tx1"/>
                </a:solidFill>
                <a:latin typeface="微软雅黑" pitchFamily="34" charset="-122"/>
                <a:ea typeface="微软雅黑" pitchFamily="34" charset="-122"/>
              </a:rPr>
              <a:t>CBB</a:t>
            </a:r>
            <a:r>
              <a:rPr lang="zh-CN" altLang="en-US" sz="2800">
                <a:solidFill>
                  <a:schemeClr val="tx1"/>
                </a:solidFill>
                <a:latin typeface="微软雅黑" pitchFamily="34" charset="-122"/>
                <a:ea typeface="微软雅黑" pitchFamily="34" charset="-122"/>
              </a:rPr>
              <a:t>）</a:t>
            </a:r>
          </a:p>
        </p:txBody>
      </p:sp>
      <p:sp>
        <p:nvSpPr>
          <p:cNvPr id="65540" name="Text Box 5"/>
          <p:cNvSpPr txBox="1">
            <a:spLocks noChangeArrowheads="1"/>
          </p:cNvSpPr>
          <p:nvPr/>
        </p:nvSpPr>
        <p:spPr bwMode="auto">
          <a:xfrm>
            <a:off x="3046413" y="1082675"/>
            <a:ext cx="3314700" cy="33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600" b="1" dirty="0">
                <a:solidFill>
                  <a:schemeClr val="tx1"/>
                </a:solidFill>
                <a:latin typeface="华文细黑" charset="0"/>
                <a:ea typeface="华文细黑" charset="0"/>
                <a:cs typeface="华文细黑" charset="0"/>
              </a:rPr>
              <a:t>CBB</a:t>
            </a:r>
            <a:r>
              <a:rPr kumimoji="0" lang="zh-CN" altLang="en-US" sz="1600" b="1" dirty="0">
                <a:solidFill>
                  <a:schemeClr val="tx1"/>
                </a:solidFill>
                <a:latin typeface="华文细黑" charset="0"/>
                <a:ea typeface="华文细黑" charset="0"/>
                <a:cs typeface="华文细黑" charset="0"/>
              </a:rPr>
              <a:t>是提升产品开发效率的加速器</a:t>
            </a:r>
          </a:p>
        </p:txBody>
      </p:sp>
      <p:sp>
        <p:nvSpPr>
          <p:cNvPr id="65541" name="AutoShape 6"/>
          <p:cNvSpPr>
            <a:spLocks noChangeArrowheads="1"/>
          </p:cNvSpPr>
          <p:nvPr/>
        </p:nvSpPr>
        <p:spPr bwMode="auto">
          <a:xfrm flipV="1">
            <a:off x="2894013" y="4294189"/>
            <a:ext cx="5384800" cy="128587"/>
          </a:xfrm>
          <a:prstGeom prst="roundRect">
            <a:avLst>
              <a:gd name="adj" fmla="val 0"/>
            </a:avLst>
          </a:prstGeom>
          <a:solidFill>
            <a:srgbClr val="99CCFF"/>
          </a:solidFill>
          <a:ln w="18923">
            <a:solidFill>
              <a:srgbClr val="99CCFF"/>
            </a:solidFill>
            <a:round/>
            <a:headEnd/>
            <a:tailEnd/>
          </a:ln>
        </p:spPr>
        <p:txBody>
          <a:bodyPr wrap="none" lIns="78342" tIns="39170" rIns="78342" bIns="39170" anchor="ctr"/>
          <a:lstStyle/>
          <a:p>
            <a:endParaRPr kumimoji="0" lang="zh-CN" altLang="en-US"/>
          </a:p>
        </p:txBody>
      </p:sp>
      <p:sp>
        <p:nvSpPr>
          <p:cNvPr id="65542" name="AutoShape 7"/>
          <p:cNvSpPr>
            <a:spLocks noChangeArrowheads="1"/>
          </p:cNvSpPr>
          <p:nvPr/>
        </p:nvSpPr>
        <p:spPr bwMode="auto">
          <a:xfrm>
            <a:off x="4089401" y="4256089"/>
            <a:ext cx="68263" cy="707386"/>
          </a:xfrm>
          <a:prstGeom prst="triangle">
            <a:avLst>
              <a:gd name="adj" fmla="val 50000"/>
            </a:avLst>
          </a:prstGeom>
          <a:solidFill>
            <a:srgbClr val="00CCFF"/>
          </a:solidFill>
          <a:ln w="25400">
            <a:solidFill>
              <a:srgbClr val="00CCFF"/>
            </a:solidFill>
            <a:miter lim="800000"/>
            <a:headEnd/>
            <a:tailEnd/>
          </a:ln>
        </p:spPr>
        <p:txBody>
          <a:bodyPr lIns="78342" tIns="39170" rIns="78342" bIns="39170" anchor="ctr">
            <a:spAutoFit/>
          </a:bodyPr>
          <a:lstStyle/>
          <a:p>
            <a:endParaRPr kumimoji="0" lang="zh-CN" altLang="en-US"/>
          </a:p>
        </p:txBody>
      </p:sp>
      <p:sp>
        <p:nvSpPr>
          <p:cNvPr id="65543" name="AutoShape 8"/>
          <p:cNvSpPr>
            <a:spLocks noChangeArrowheads="1"/>
          </p:cNvSpPr>
          <p:nvPr/>
        </p:nvSpPr>
        <p:spPr bwMode="auto">
          <a:xfrm>
            <a:off x="5553076" y="4256089"/>
            <a:ext cx="66675" cy="707386"/>
          </a:xfrm>
          <a:prstGeom prst="triangle">
            <a:avLst>
              <a:gd name="adj" fmla="val 50000"/>
            </a:avLst>
          </a:prstGeom>
          <a:solidFill>
            <a:srgbClr val="00CCFF"/>
          </a:solidFill>
          <a:ln w="25400">
            <a:solidFill>
              <a:srgbClr val="00CCFF"/>
            </a:solidFill>
            <a:miter lim="800000"/>
            <a:headEnd/>
            <a:tailEnd/>
          </a:ln>
        </p:spPr>
        <p:txBody>
          <a:bodyPr lIns="78342" tIns="39170" rIns="78342" bIns="39170" anchor="ctr">
            <a:spAutoFit/>
          </a:bodyPr>
          <a:lstStyle/>
          <a:p>
            <a:endParaRPr kumimoji="0" lang="zh-CN" altLang="en-US"/>
          </a:p>
        </p:txBody>
      </p:sp>
      <p:sp>
        <p:nvSpPr>
          <p:cNvPr id="65544" name="AutoShape 9"/>
          <p:cNvSpPr>
            <a:spLocks noChangeArrowheads="1"/>
          </p:cNvSpPr>
          <p:nvPr/>
        </p:nvSpPr>
        <p:spPr bwMode="auto">
          <a:xfrm>
            <a:off x="6881814" y="4256089"/>
            <a:ext cx="68262" cy="707386"/>
          </a:xfrm>
          <a:prstGeom prst="triangle">
            <a:avLst>
              <a:gd name="adj" fmla="val 50000"/>
            </a:avLst>
          </a:prstGeom>
          <a:solidFill>
            <a:srgbClr val="339966"/>
          </a:solidFill>
          <a:ln w="25400">
            <a:solidFill>
              <a:srgbClr val="339966"/>
            </a:solidFill>
            <a:miter lim="800000"/>
            <a:headEnd/>
            <a:tailEnd/>
          </a:ln>
        </p:spPr>
        <p:txBody>
          <a:bodyPr lIns="78342" tIns="39170" rIns="78342" bIns="39170" anchor="ctr">
            <a:spAutoFit/>
          </a:bodyPr>
          <a:lstStyle/>
          <a:p>
            <a:endParaRPr kumimoji="0" lang="zh-CN" altLang="en-US"/>
          </a:p>
        </p:txBody>
      </p:sp>
      <p:sp>
        <p:nvSpPr>
          <p:cNvPr id="65545" name="AutoShape 10"/>
          <p:cNvSpPr>
            <a:spLocks noChangeArrowheads="1"/>
          </p:cNvSpPr>
          <p:nvPr/>
        </p:nvSpPr>
        <p:spPr bwMode="auto">
          <a:xfrm>
            <a:off x="7678738" y="4256089"/>
            <a:ext cx="68262" cy="707386"/>
          </a:xfrm>
          <a:prstGeom prst="triangle">
            <a:avLst>
              <a:gd name="adj" fmla="val 50000"/>
            </a:avLst>
          </a:prstGeom>
          <a:solidFill>
            <a:srgbClr val="00CCFF"/>
          </a:solidFill>
          <a:ln w="25400">
            <a:solidFill>
              <a:srgbClr val="00CCFF"/>
            </a:solidFill>
            <a:miter lim="800000"/>
            <a:headEnd/>
            <a:tailEnd/>
          </a:ln>
        </p:spPr>
        <p:txBody>
          <a:bodyPr lIns="78342" tIns="39170" rIns="78342" bIns="39170" anchor="ctr">
            <a:spAutoFit/>
          </a:bodyPr>
          <a:lstStyle/>
          <a:p>
            <a:endParaRPr kumimoji="0" lang="zh-CN" altLang="en-US"/>
          </a:p>
        </p:txBody>
      </p:sp>
      <p:sp>
        <p:nvSpPr>
          <p:cNvPr id="65546" name="AutoShape 11"/>
          <p:cNvSpPr>
            <a:spLocks noChangeArrowheads="1"/>
          </p:cNvSpPr>
          <p:nvPr/>
        </p:nvSpPr>
        <p:spPr bwMode="auto">
          <a:xfrm>
            <a:off x="4887914" y="4256089"/>
            <a:ext cx="68262" cy="707386"/>
          </a:xfrm>
          <a:prstGeom prst="triangle">
            <a:avLst>
              <a:gd name="adj" fmla="val 50000"/>
            </a:avLst>
          </a:prstGeom>
          <a:solidFill>
            <a:srgbClr val="339966"/>
          </a:solidFill>
          <a:ln w="25400">
            <a:solidFill>
              <a:srgbClr val="339966"/>
            </a:solidFill>
            <a:miter lim="800000"/>
            <a:headEnd/>
            <a:tailEnd/>
          </a:ln>
        </p:spPr>
        <p:txBody>
          <a:bodyPr lIns="78342" tIns="39170" rIns="78342" bIns="39170" anchor="ctr">
            <a:spAutoFit/>
          </a:bodyPr>
          <a:lstStyle/>
          <a:p>
            <a:endParaRPr kumimoji="0" lang="zh-CN" altLang="en-US"/>
          </a:p>
        </p:txBody>
      </p:sp>
      <p:sp>
        <p:nvSpPr>
          <p:cNvPr id="65547" name="Text Box 12"/>
          <p:cNvSpPr txBox="1">
            <a:spLocks noChangeArrowheads="1"/>
          </p:cNvSpPr>
          <p:nvPr/>
        </p:nvSpPr>
        <p:spPr bwMode="auto">
          <a:xfrm>
            <a:off x="3756025" y="3975101"/>
            <a:ext cx="600075" cy="33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600" dirty="0">
                <a:solidFill>
                  <a:schemeClr val="folHlink"/>
                </a:solidFill>
                <a:latin typeface="华文细黑" charset="0"/>
                <a:ea typeface="华文细黑" charset="0"/>
                <a:cs typeface="华文细黑" charset="0"/>
              </a:rPr>
              <a:t>TR1</a:t>
            </a:r>
          </a:p>
        </p:txBody>
      </p:sp>
      <p:sp>
        <p:nvSpPr>
          <p:cNvPr id="65548" name="Text Box 13"/>
          <p:cNvSpPr txBox="1">
            <a:spLocks noChangeArrowheads="1"/>
          </p:cNvSpPr>
          <p:nvPr/>
        </p:nvSpPr>
        <p:spPr bwMode="auto">
          <a:xfrm>
            <a:off x="5284789" y="3975101"/>
            <a:ext cx="600075" cy="33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600" dirty="0">
                <a:solidFill>
                  <a:schemeClr val="folHlink"/>
                </a:solidFill>
                <a:latin typeface="华文细黑" charset="0"/>
                <a:ea typeface="华文细黑" charset="0"/>
                <a:cs typeface="华文细黑" charset="0"/>
              </a:rPr>
              <a:t>TR2</a:t>
            </a:r>
          </a:p>
        </p:txBody>
      </p:sp>
      <p:sp>
        <p:nvSpPr>
          <p:cNvPr id="65549" name="Text Box 14"/>
          <p:cNvSpPr txBox="1">
            <a:spLocks noChangeArrowheads="1"/>
          </p:cNvSpPr>
          <p:nvPr/>
        </p:nvSpPr>
        <p:spPr bwMode="auto">
          <a:xfrm>
            <a:off x="6600826" y="3975101"/>
            <a:ext cx="779463" cy="33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600" dirty="0">
                <a:solidFill>
                  <a:schemeClr val="hlink"/>
                </a:solidFill>
                <a:latin typeface="华文细黑" charset="0"/>
                <a:ea typeface="华文细黑" charset="0"/>
                <a:cs typeface="华文细黑" charset="0"/>
              </a:rPr>
              <a:t>PDCP</a:t>
            </a:r>
          </a:p>
        </p:txBody>
      </p:sp>
      <p:sp>
        <p:nvSpPr>
          <p:cNvPr id="65550" name="Text Box 15"/>
          <p:cNvSpPr txBox="1">
            <a:spLocks noChangeArrowheads="1"/>
          </p:cNvSpPr>
          <p:nvPr/>
        </p:nvSpPr>
        <p:spPr bwMode="auto">
          <a:xfrm>
            <a:off x="7413625" y="3975101"/>
            <a:ext cx="600075" cy="33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600" dirty="0">
                <a:solidFill>
                  <a:schemeClr val="folHlink"/>
                </a:solidFill>
                <a:latin typeface="华文细黑" charset="0"/>
                <a:ea typeface="华文细黑" charset="0"/>
                <a:cs typeface="华文细黑" charset="0"/>
              </a:rPr>
              <a:t>TR4</a:t>
            </a:r>
          </a:p>
        </p:txBody>
      </p:sp>
      <p:sp>
        <p:nvSpPr>
          <p:cNvPr id="65551" name="Text Box 16"/>
          <p:cNvSpPr txBox="1">
            <a:spLocks noChangeArrowheads="1"/>
          </p:cNvSpPr>
          <p:nvPr/>
        </p:nvSpPr>
        <p:spPr bwMode="auto">
          <a:xfrm>
            <a:off x="3355975" y="4386263"/>
            <a:ext cx="1397000" cy="11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nSpc>
                <a:spcPct val="90000"/>
              </a:lnSpc>
              <a:spcBef>
                <a:spcPct val="20000"/>
              </a:spcBef>
            </a:pPr>
            <a:r>
              <a:rPr kumimoji="0" lang="en-US" altLang="zh-CN" sz="1300" dirty="0">
                <a:solidFill>
                  <a:schemeClr val="tx1"/>
                </a:solidFill>
                <a:latin typeface="华文细黑" charset="0"/>
                <a:ea typeface="华文细黑" charset="0"/>
                <a:cs typeface="华文细黑" charset="0"/>
              </a:rPr>
              <a:t>SE-05</a:t>
            </a:r>
          </a:p>
          <a:p>
            <a:pPr>
              <a:lnSpc>
                <a:spcPct val="90000"/>
              </a:lnSpc>
              <a:spcBef>
                <a:spcPct val="20000"/>
              </a:spcBef>
            </a:pPr>
            <a:r>
              <a:rPr kumimoji="0" lang="en-US" altLang="zh-CN" sz="1300" dirty="0">
                <a:solidFill>
                  <a:schemeClr val="tx1"/>
                </a:solidFill>
                <a:latin typeface="华文细黑" charset="0"/>
                <a:ea typeface="华文细黑" charset="0"/>
                <a:cs typeface="华文细黑" charset="0"/>
              </a:rPr>
              <a:t>RDPDT-30</a:t>
            </a:r>
          </a:p>
          <a:p>
            <a:pPr>
              <a:spcBef>
                <a:spcPct val="20000"/>
              </a:spcBef>
            </a:pPr>
            <a:r>
              <a:rPr kumimoji="0" lang="zh-CN" altLang="en-US" sz="1300" dirty="0">
                <a:solidFill>
                  <a:schemeClr val="tx1"/>
                </a:solidFill>
                <a:latin typeface="华文细黑" charset="0"/>
                <a:ea typeface="华文细黑" charset="0"/>
                <a:cs typeface="华文细黑" charset="0"/>
              </a:rPr>
              <a:t>明确每个备选概念</a:t>
            </a:r>
            <a:r>
              <a:rPr kumimoji="0" lang="en-US" altLang="zh-CN" sz="1300" dirty="0">
                <a:solidFill>
                  <a:schemeClr val="tx1"/>
                </a:solidFill>
                <a:latin typeface="华文细黑" charset="0"/>
                <a:ea typeface="华文细黑" charset="0"/>
                <a:cs typeface="华文细黑" charset="0"/>
              </a:rPr>
              <a:t>/</a:t>
            </a:r>
            <a:r>
              <a:rPr kumimoji="0" lang="zh-CN" altLang="en-US" sz="1300" dirty="0">
                <a:solidFill>
                  <a:schemeClr val="tx1"/>
                </a:solidFill>
                <a:latin typeface="华文细黑" charset="0"/>
                <a:ea typeface="华文细黑" charset="0"/>
                <a:cs typeface="华文细黑" charset="0"/>
              </a:rPr>
              <a:t>技术所使用的共用硬件和软件</a:t>
            </a:r>
          </a:p>
        </p:txBody>
      </p:sp>
      <p:sp>
        <p:nvSpPr>
          <p:cNvPr id="65552" name="Text Box 17"/>
          <p:cNvSpPr txBox="1">
            <a:spLocks noChangeArrowheads="1"/>
          </p:cNvSpPr>
          <p:nvPr/>
        </p:nvSpPr>
        <p:spPr bwMode="auto">
          <a:xfrm>
            <a:off x="4489451" y="3975101"/>
            <a:ext cx="798513" cy="33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600" dirty="0">
                <a:solidFill>
                  <a:schemeClr val="hlink"/>
                </a:solidFill>
                <a:latin typeface="华文细黑" charset="0"/>
                <a:ea typeface="华文细黑" charset="0"/>
                <a:cs typeface="华文细黑" charset="0"/>
              </a:rPr>
              <a:t>CDCP</a:t>
            </a:r>
          </a:p>
        </p:txBody>
      </p:sp>
      <p:sp>
        <p:nvSpPr>
          <p:cNvPr id="65553" name="Text Box 18"/>
          <p:cNvSpPr txBox="1">
            <a:spLocks noChangeArrowheads="1"/>
          </p:cNvSpPr>
          <p:nvPr/>
        </p:nvSpPr>
        <p:spPr bwMode="auto">
          <a:xfrm>
            <a:off x="6069013" y="3975101"/>
            <a:ext cx="608012" cy="33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600" dirty="0">
                <a:solidFill>
                  <a:schemeClr val="folHlink"/>
                </a:solidFill>
                <a:latin typeface="华文细黑" charset="0"/>
                <a:ea typeface="华文细黑" charset="0"/>
                <a:cs typeface="华文细黑" charset="0"/>
              </a:rPr>
              <a:t>TR3</a:t>
            </a:r>
          </a:p>
        </p:txBody>
      </p:sp>
      <p:sp>
        <p:nvSpPr>
          <p:cNvPr id="65554" name="AutoShape 19"/>
          <p:cNvSpPr>
            <a:spLocks noChangeArrowheads="1"/>
          </p:cNvSpPr>
          <p:nvPr/>
        </p:nvSpPr>
        <p:spPr bwMode="auto">
          <a:xfrm>
            <a:off x="6415089" y="4256089"/>
            <a:ext cx="68262" cy="707386"/>
          </a:xfrm>
          <a:prstGeom prst="triangle">
            <a:avLst>
              <a:gd name="adj" fmla="val 50000"/>
            </a:avLst>
          </a:prstGeom>
          <a:solidFill>
            <a:srgbClr val="00CCFF"/>
          </a:solidFill>
          <a:ln w="25400">
            <a:solidFill>
              <a:srgbClr val="00CCFF"/>
            </a:solidFill>
            <a:miter lim="800000"/>
            <a:headEnd/>
            <a:tailEnd/>
          </a:ln>
        </p:spPr>
        <p:txBody>
          <a:bodyPr lIns="78342" tIns="39170" rIns="78342" bIns="39170" anchor="ctr">
            <a:spAutoFit/>
          </a:bodyPr>
          <a:lstStyle/>
          <a:p>
            <a:endParaRPr kumimoji="0" lang="zh-CN" altLang="en-US"/>
          </a:p>
        </p:txBody>
      </p:sp>
      <p:sp>
        <p:nvSpPr>
          <p:cNvPr id="65555" name="Text Box 20"/>
          <p:cNvSpPr txBox="1">
            <a:spLocks noChangeArrowheads="1"/>
          </p:cNvSpPr>
          <p:nvPr/>
        </p:nvSpPr>
        <p:spPr bwMode="auto">
          <a:xfrm>
            <a:off x="4487863" y="4613276"/>
            <a:ext cx="933450" cy="28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300" dirty="0">
                <a:solidFill>
                  <a:schemeClr val="hlink"/>
                </a:solidFill>
                <a:latin typeface="华文细黑" charset="0"/>
                <a:ea typeface="华文细黑" charset="0"/>
                <a:cs typeface="华文细黑" charset="0"/>
              </a:rPr>
              <a:t>IPMT-20</a:t>
            </a:r>
          </a:p>
        </p:txBody>
      </p:sp>
      <p:sp>
        <p:nvSpPr>
          <p:cNvPr id="65556" name="Text Box 21"/>
          <p:cNvSpPr txBox="1">
            <a:spLocks noChangeArrowheads="1"/>
          </p:cNvSpPr>
          <p:nvPr/>
        </p:nvSpPr>
        <p:spPr bwMode="auto">
          <a:xfrm>
            <a:off x="6532563" y="4613276"/>
            <a:ext cx="931862" cy="28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300" dirty="0">
                <a:solidFill>
                  <a:schemeClr val="hlink"/>
                </a:solidFill>
                <a:latin typeface="华文细黑" charset="0"/>
                <a:ea typeface="华文细黑" charset="0"/>
                <a:cs typeface="华文细黑" charset="0"/>
              </a:rPr>
              <a:t>IPMT-40</a:t>
            </a:r>
          </a:p>
        </p:txBody>
      </p:sp>
      <p:sp>
        <p:nvSpPr>
          <p:cNvPr id="65557" name="Text Box 22"/>
          <p:cNvSpPr txBox="1">
            <a:spLocks noChangeArrowheads="1"/>
          </p:cNvSpPr>
          <p:nvPr/>
        </p:nvSpPr>
        <p:spPr bwMode="auto">
          <a:xfrm>
            <a:off x="4467226" y="3670301"/>
            <a:ext cx="2894013" cy="28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sz="1300" dirty="0">
                <a:solidFill>
                  <a:schemeClr val="tx1"/>
                </a:solidFill>
                <a:latin typeface="华文细黑" charset="0"/>
                <a:ea typeface="华文细黑" charset="0"/>
                <a:cs typeface="华文细黑" charset="0"/>
              </a:rPr>
              <a:t>评估产品使用</a:t>
            </a:r>
            <a:r>
              <a:rPr kumimoji="0" lang="en-US" altLang="zh-CN" sz="1300" dirty="0">
                <a:solidFill>
                  <a:schemeClr val="tx1"/>
                </a:solidFill>
                <a:latin typeface="华文细黑" charset="0"/>
                <a:ea typeface="华文细黑" charset="0"/>
                <a:cs typeface="华文细黑" charset="0"/>
              </a:rPr>
              <a:t>CBB</a:t>
            </a:r>
            <a:r>
              <a:rPr kumimoji="0" lang="zh-CN" altLang="en-US" sz="1300" dirty="0">
                <a:solidFill>
                  <a:schemeClr val="tx1"/>
                </a:solidFill>
                <a:latin typeface="华文细黑" charset="0"/>
                <a:ea typeface="华文细黑" charset="0"/>
                <a:cs typeface="华文细黑" charset="0"/>
              </a:rPr>
              <a:t>的达成情况</a:t>
            </a:r>
          </a:p>
        </p:txBody>
      </p:sp>
      <p:sp>
        <p:nvSpPr>
          <p:cNvPr id="65558" name="Text Box 23"/>
          <p:cNvSpPr txBox="1">
            <a:spLocks noChangeArrowheads="1"/>
          </p:cNvSpPr>
          <p:nvPr/>
        </p:nvSpPr>
        <p:spPr bwMode="auto">
          <a:xfrm>
            <a:off x="5708651" y="4714875"/>
            <a:ext cx="1674813" cy="76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913" tIns="41457" rIns="82913" bIns="41457">
            <a:spAutoFit/>
          </a:bodyPr>
          <a:lstStyle>
            <a:lvl1pPr defTabSz="968375">
              <a:defRPr kumimoji="1" sz="1400">
                <a:solidFill>
                  <a:schemeClr val="bg1"/>
                </a:solidFill>
                <a:latin typeface="FrutigerNext LT Regular" charset="0"/>
                <a:ea typeface="ＭＳ Ｐゴシック" charset="0"/>
                <a:cs typeface="ＭＳ Ｐゴシック" charset="0"/>
              </a:defRPr>
            </a:lvl1pPr>
            <a:lvl2pPr marL="742950" indent="-285750" defTabSz="968375">
              <a:defRPr kumimoji="1" sz="1400">
                <a:solidFill>
                  <a:schemeClr val="bg1"/>
                </a:solidFill>
                <a:latin typeface="FrutigerNext LT Regular" charset="0"/>
                <a:ea typeface="ＭＳ Ｐゴシック" charset="0"/>
                <a:cs typeface="ＭＳ Ｐゴシック" charset="0"/>
              </a:defRPr>
            </a:lvl2pPr>
            <a:lvl3pPr marL="1143000" indent="-228600" defTabSz="968375">
              <a:defRPr kumimoji="1" sz="1400">
                <a:solidFill>
                  <a:schemeClr val="bg1"/>
                </a:solidFill>
                <a:latin typeface="FrutigerNext LT Regular" charset="0"/>
                <a:ea typeface="ＭＳ Ｐゴシック" charset="0"/>
                <a:cs typeface="ＭＳ Ｐゴシック" charset="0"/>
              </a:defRPr>
            </a:lvl3pPr>
            <a:lvl4pPr marL="1600200" indent="-228600" defTabSz="968375">
              <a:defRPr kumimoji="1" sz="1400">
                <a:solidFill>
                  <a:schemeClr val="bg1"/>
                </a:solidFill>
                <a:latin typeface="FrutigerNext LT Regular" charset="0"/>
                <a:ea typeface="ＭＳ Ｐゴシック" charset="0"/>
                <a:cs typeface="ＭＳ Ｐゴシック" charset="0"/>
              </a:defRPr>
            </a:lvl4pPr>
            <a:lvl5pPr marL="2057400" indent="-228600" defTabSz="968375">
              <a:defRPr kumimoji="1" sz="1400">
                <a:solidFill>
                  <a:schemeClr val="bg1"/>
                </a:solidFill>
                <a:latin typeface="FrutigerNext LT Regular" charset="0"/>
                <a:ea typeface="ＭＳ Ｐゴシック" charset="0"/>
                <a:cs typeface="ＭＳ Ｐゴシック" charset="0"/>
              </a:defRPr>
            </a:lvl5pPr>
            <a:lvl6pPr marL="25146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9683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nSpc>
                <a:spcPct val="70000"/>
              </a:lnSpc>
              <a:spcBef>
                <a:spcPct val="20000"/>
              </a:spcBef>
            </a:pPr>
            <a:r>
              <a:rPr kumimoji="0" lang="en-US" altLang="zh-CN" sz="1300" dirty="0">
                <a:solidFill>
                  <a:schemeClr val="tx1"/>
                </a:solidFill>
                <a:latin typeface="华文细黑" charset="0"/>
                <a:ea typeface="华文细黑" charset="0"/>
                <a:cs typeface="华文细黑" charset="0"/>
              </a:rPr>
              <a:t>EE-30</a:t>
            </a:r>
          </a:p>
          <a:p>
            <a:pPr>
              <a:lnSpc>
                <a:spcPct val="70000"/>
              </a:lnSpc>
              <a:spcBef>
                <a:spcPct val="20000"/>
              </a:spcBef>
            </a:pPr>
            <a:r>
              <a:rPr kumimoji="0" lang="en-US" altLang="zh-CN" sz="1300" dirty="0">
                <a:solidFill>
                  <a:schemeClr val="tx1"/>
                </a:solidFill>
                <a:latin typeface="华文细黑" charset="0"/>
                <a:ea typeface="华文细黑" charset="0"/>
                <a:cs typeface="华文细黑" charset="0"/>
              </a:rPr>
              <a:t>SWE-30</a:t>
            </a:r>
          </a:p>
          <a:p>
            <a:pPr>
              <a:lnSpc>
                <a:spcPct val="70000"/>
              </a:lnSpc>
              <a:spcBef>
                <a:spcPct val="20000"/>
              </a:spcBef>
            </a:pPr>
            <a:r>
              <a:rPr kumimoji="0" lang="en-US" altLang="zh-CN" sz="1300" dirty="0">
                <a:solidFill>
                  <a:schemeClr val="tx1"/>
                </a:solidFill>
                <a:latin typeface="华文细黑" charset="0"/>
                <a:ea typeface="华文细黑" charset="0"/>
                <a:cs typeface="华文细黑" charset="0"/>
              </a:rPr>
              <a:t>ME-30</a:t>
            </a:r>
          </a:p>
          <a:p>
            <a:pPr>
              <a:lnSpc>
                <a:spcPct val="70000"/>
              </a:lnSpc>
              <a:spcBef>
                <a:spcPct val="20000"/>
              </a:spcBef>
            </a:pPr>
            <a:r>
              <a:rPr kumimoji="0" lang="zh-CN" altLang="en-US" sz="1300" dirty="0">
                <a:solidFill>
                  <a:schemeClr val="tx1"/>
                </a:solidFill>
                <a:latin typeface="华文细黑" charset="0"/>
                <a:ea typeface="华文细黑" charset="0"/>
                <a:cs typeface="华文细黑" charset="0"/>
              </a:rPr>
              <a:t>项目级重用技术分析</a:t>
            </a:r>
          </a:p>
        </p:txBody>
      </p:sp>
      <p:sp>
        <p:nvSpPr>
          <p:cNvPr id="65559" name="Text Box 24"/>
          <p:cNvSpPr txBox="1">
            <a:spLocks noChangeArrowheads="1"/>
          </p:cNvSpPr>
          <p:nvPr/>
        </p:nvSpPr>
        <p:spPr bwMode="auto">
          <a:xfrm>
            <a:off x="2916238" y="3313114"/>
            <a:ext cx="5975350" cy="34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700" b="1" dirty="0">
                <a:solidFill>
                  <a:schemeClr val="tx1"/>
                </a:solidFill>
                <a:latin typeface="华文细黑" charset="0"/>
                <a:ea typeface="华文细黑" charset="0"/>
                <a:cs typeface="华文细黑" charset="0"/>
              </a:rPr>
              <a:t>IPMT</a:t>
            </a:r>
            <a:r>
              <a:rPr kumimoji="0" lang="zh-CN" altLang="en-US" sz="1700" b="1" dirty="0">
                <a:solidFill>
                  <a:schemeClr val="tx1"/>
                </a:solidFill>
                <a:latin typeface="华文细黑" charset="0"/>
                <a:ea typeface="华文细黑" charset="0"/>
                <a:cs typeface="华文细黑" charset="0"/>
              </a:rPr>
              <a:t>在</a:t>
            </a:r>
            <a:r>
              <a:rPr kumimoji="0" lang="en-US" altLang="zh-CN" sz="1700" b="1" dirty="0">
                <a:solidFill>
                  <a:schemeClr val="tx1"/>
                </a:solidFill>
                <a:latin typeface="华文细黑" charset="0"/>
                <a:ea typeface="华文细黑" charset="0"/>
                <a:cs typeface="华文细黑" charset="0"/>
              </a:rPr>
              <a:t>DCP</a:t>
            </a:r>
            <a:r>
              <a:rPr kumimoji="0" lang="zh-CN" altLang="en-US" sz="1700" b="1" dirty="0">
                <a:solidFill>
                  <a:schemeClr val="tx1"/>
                </a:solidFill>
                <a:latin typeface="华文细黑" charset="0"/>
                <a:ea typeface="华文细黑" charset="0"/>
                <a:cs typeface="华文细黑" charset="0"/>
              </a:rPr>
              <a:t>中评审产品开发过程中应用</a:t>
            </a:r>
            <a:r>
              <a:rPr kumimoji="0" lang="en-US" altLang="zh-CN" sz="1700" b="1" dirty="0">
                <a:solidFill>
                  <a:schemeClr val="tx1"/>
                </a:solidFill>
                <a:latin typeface="华文细黑" charset="0"/>
                <a:ea typeface="华文细黑" charset="0"/>
                <a:cs typeface="华文细黑" charset="0"/>
              </a:rPr>
              <a:t>CBB</a:t>
            </a:r>
            <a:r>
              <a:rPr kumimoji="0" lang="zh-CN" altLang="en-US" sz="1700" b="1" dirty="0">
                <a:solidFill>
                  <a:schemeClr val="tx1"/>
                </a:solidFill>
                <a:latin typeface="华文细黑" charset="0"/>
                <a:ea typeface="华文细黑" charset="0"/>
                <a:cs typeface="华文细黑" charset="0"/>
              </a:rPr>
              <a:t>达成情况</a:t>
            </a:r>
          </a:p>
        </p:txBody>
      </p:sp>
      <p:sp>
        <p:nvSpPr>
          <p:cNvPr id="65560" name="Oval 25"/>
          <p:cNvSpPr>
            <a:spLocks noChangeArrowheads="1"/>
          </p:cNvSpPr>
          <p:nvPr/>
        </p:nvSpPr>
        <p:spPr bwMode="auto">
          <a:xfrm>
            <a:off x="1649414" y="1778000"/>
            <a:ext cx="852487" cy="439738"/>
          </a:xfrm>
          <a:prstGeom prst="ellipse">
            <a:avLst/>
          </a:prstGeom>
          <a:solidFill>
            <a:srgbClr val="00FFFF"/>
          </a:solidFill>
          <a:ln w="9525">
            <a:round/>
            <a:headEnd/>
            <a:tailEnd/>
          </a:ln>
          <a:scene3d>
            <a:camera prst="legacyObliqueTopRight"/>
            <a:lightRig rig="legacyFlat3" dir="b"/>
          </a:scene3d>
          <a:sp3d extrusionH="100000" prstMaterial="legacyMatte">
            <a:bevelT w="13500" h="13500" prst="angle"/>
            <a:bevelB w="13500" h="13500" prst="angle"/>
            <a:extrusionClr>
              <a:srgbClr val="00FFFF"/>
            </a:extrusionClr>
          </a:sp3d>
        </p:spPr>
        <p:txBody>
          <a:bodyPr wrap="none" lIns="82913" tIns="41457" rIns="82913" bIns="41457" anchor="ctr">
            <a:flatTx/>
          </a:bodyPr>
          <a:lstStyle/>
          <a:p>
            <a:pPr defTabSz="828529">
              <a:spcBef>
                <a:spcPct val="50000"/>
              </a:spcBef>
            </a:pPr>
            <a:r>
              <a:rPr lang="zh-CN" altLang="en-US" sz="1500" dirty="0">
                <a:solidFill>
                  <a:srgbClr val="000000"/>
                </a:solidFill>
                <a:latin typeface="华文细黑" charset="0"/>
                <a:ea typeface="华文细黑" charset="0"/>
                <a:cs typeface="华文细黑" charset="0"/>
              </a:rPr>
              <a:t>规划</a:t>
            </a:r>
          </a:p>
        </p:txBody>
      </p:sp>
      <p:sp>
        <p:nvSpPr>
          <p:cNvPr id="65561" name="Oval 26"/>
          <p:cNvSpPr>
            <a:spLocks noChangeArrowheads="1"/>
          </p:cNvSpPr>
          <p:nvPr/>
        </p:nvSpPr>
        <p:spPr bwMode="auto">
          <a:xfrm>
            <a:off x="1643064" y="2555875"/>
            <a:ext cx="852487" cy="439738"/>
          </a:xfrm>
          <a:prstGeom prst="ellipse">
            <a:avLst/>
          </a:prstGeom>
          <a:solidFill>
            <a:srgbClr val="99CCFF"/>
          </a:solidFill>
          <a:ln w="9525">
            <a:round/>
            <a:headEnd/>
            <a:tailEnd/>
          </a:ln>
          <a:scene3d>
            <a:camera prst="legacyObliqueTopRight"/>
            <a:lightRig rig="legacyFlat3" dir="b"/>
          </a:scene3d>
          <a:sp3d extrusionH="100000" prstMaterial="legacyMatte">
            <a:bevelT w="13500" h="13500" prst="angle"/>
            <a:bevelB w="13500" h="13500" prst="angle"/>
            <a:extrusionClr>
              <a:srgbClr val="99CCFF"/>
            </a:extrusionClr>
          </a:sp3d>
        </p:spPr>
        <p:txBody>
          <a:bodyPr wrap="none" lIns="82913" tIns="41457" rIns="82913" bIns="41457" anchor="ctr">
            <a:flatTx/>
          </a:bodyPr>
          <a:lstStyle/>
          <a:p>
            <a:pPr defTabSz="828529">
              <a:spcBef>
                <a:spcPct val="50000"/>
              </a:spcBef>
            </a:pPr>
            <a:r>
              <a:rPr lang="zh-CN" altLang="en-US" sz="1500" dirty="0">
                <a:solidFill>
                  <a:srgbClr val="000000"/>
                </a:solidFill>
                <a:latin typeface="华文细黑" charset="0"/>
                <a:ea typeface="华文细黑" charset="0"/>
                <a:cs typeface="华文细黑" charset="0"/>
              </a:rPr>
              <a:t>开发</a:t>
            </a:r>
          </a:p>
        </p:txBody>
      </p:sp>
      <p:sp>
        <p:nvSpPr>
          <p:cNvPr id="65562" name="Oval 27"/>
          <p:cNvSpPr>
            <a:spLocks noChangeArrowheads="1"/>
          </p:cNvSpPr>
          <p:nvPr/>
        </p:nvSpPr>
        <p:spPr bwMode="auto">
          <a:xfrm>
            <a:off x="1644650" y="3382963"/>
            <a:ext cx="852488" cy="439737"/>
          </a:xfrm>
          <a:prstGeom prst="ellipse">
            <a:avLst/>
          </a:prstGeom>
          <a:solidFill>
            <a:srgbClr val="CCFFCC"/>
          </a:solidFill>
          <a:ln w="9525">
            <a:round/>
            <a:headEnd/>
            <a:tailEnd/>
          </a:ln>
          <a:scene3d>
            <a:camera prst="legacyObliqueTopRight"/>
            <a:lightRig rig="legacyFlat3" dir="b"/>
          </a:scene3d>
          <a:sp3d extrusionH="100000" prstMaterial="legacyMatte">
            <a:bevelT w="13500" h="13500" prst="angle"/>
            <a:bevelB w="13500" h="13500" prst="angle"/>
            <a:extrusionClr>
              <a:srgbClr val="CCFFCC"/>
            </a:extrusionClr>
          </a:sp3d>
        </p:spPr>
        <p:txBody>
          <a:bodyPr wrap="none" lIns="82913" tIns="41457" rIns="82913" bIns="41457" anchor="ctr">
            <a:flatTx/>
          </a:bodyPr>
          <a:lstStyle/>
          <a:p>
            <a:pPr defTabSz="828529">
              <a:spcBef>
                <a:spcPct val="50000"/>
              </a:spcBef>
            </a:pPr>
            <a:r>
              <a:rPr lang="zh-CN" altLang="en-US" sz="1500" dirty="0">
                <a:solidFill>
                  <a:srgbClr val="000000"/>
                </a:solidFill>
                <a:latin typeface="华文细黑" charset="0"/>
                <a:ea typeface="华文细黑" charset="0"/>
                <a:cs typeface="华文细黑" charset="0"/>
              </a:rPr>
              <a:t>使用</a:t>
            </a:r>
          </a:p>
        </p:txBody>
      </p:sp>
      <p:sp>
        <p:nvSpPr>
          <p:cNvPr id="65563" name="Oval 28"/>
          <p:cNvSpPr>
            <a:spLocks noChangeArrowheads="1"/>
          </p:cNvSpPr>
          <p:nvPr/>
        </p:nvSpPr>
        <p:spPr bwMode="auto">
          <a:xfrm>
            <a:off x="1641475" y="4194175"/>
            <a:ext cx="852488" cy="439738"/>
          </a:xfrm>
          <a:prstGeom prst="ellipse">
            <a:avLst/>
          </a:prstGeom>
          <a:solidFill>
            <a:srgbClr val="FFFFFF"/>
          </a:solidFill>
          <a:ln w="9525">
            <a:round/>
            <a:headEnd/>
            <a:tailEnd/>
          </a:ln>
          <a:scene3d>
            <a:camera prst="legacyObliqueTopRight"/>
            <a:lightRig rig="legacyFlat3" dir="b"/>
          </a:scene3d>
          <a:sp3d extrusionH="100000" prstMaterial="legacyMatte">
            <a:bevelT w="13500" h="13500" prst="angle"/>
            <a:bevelB w="13500" h="13500" prst="angle"/>
            <a:extrusionClr>
              <a:srgbClr val="FFFFFF"/>
            </a:extrusionClr>
          </a:sp3d>
        </p:spPr>
        <p:txBody>
          <a:bodyPr wrap="none" lIns="82913" tIns="41457" rIns="82913" bIns="41457" anchor="ctr">
            <a:flatTx/>
          </a:bodyPr>
          <a:lstStyle/>
          <a:p>
            <a:pPr defTabSz="828529">
              <a:spcBef>
                <a:spcPct val="50000"/>
              </a:spcBef>
            </a:pPr>
            <a:r>
              <a:rPr lang="zh-CN" altLang="en-US" sz="1500" dirty="0">
                <a:solidFill>
                  <a:srgbClr val="000000"/>
                </a:solidFill>
                <a:latin typeface="华文细黑" charset="0"/>
                <a:ea typeface="华文细黑" charset="0"/>
                <a:cs typeface="华文细黑" charset="0"/>
              </a:rPr>
              <a:t>维护</a:t>
            </a:r>
          </a:p>
        </p:txBody>
      </p:sp>
      <p:sp>
        <p:nvSpPr>
          <p:cNvPr id="65564" name="Oval 29"/>
          <p:cNvSpPr>
            <a:spLocks noChangeArrowheads="1"/>
          </p:cNvSpPr>
          <p:nvPr/>
        </p:nvSpPr>
        <p:spPr bwMode="auto">
          <a:xfrm>
            <a:off x="1641475" y="4943476"/>
            <a:ext cx="852488" cy="441325"/>
          </a:xfrm>
          <a:prstGeom prst="ellipse">
            <a:avLst/>
          </a:prstGeom>
          <a:solidFill>
            <a:srgbClr val="FFFF99"/>
          </a:solidFill>
          <a:ln w="9525">
            <a:round/>
            <a:headEnd/>
            <a:tailEnd/>
          </a:ln>
          <a:scene3d>
            <a:camera prst="legacyObliqueTopRight"/>
            <a:lightRig rig="legacyFlat3" dir="b"/>
          </a:scene3d>
          <a:sp3d extrusionH="100000" prstMaterial="legacyMatte">
            <a:bevelT w="13500" h="13500" prst="angle"/>
            <a:bevelB w="13500" h="13500" prst="angle"/>
            <a:extrusionClr>
              <a:srgbClr val="FFFF99"/>
            </a:extrusionClr>
          </a:sp3d>
        </p:spPr>
        <p:txBody>
          <a:bodyPr wrap="none" lIns="82913" tIns="41457" rIns="82913" bIns="41457" anchor="ctr">
            <a:flatTx/>
          </a:bodyPr>
          <a:lstStyle/>
          <a:p>
            <a:pPr defTabSz="828529">
              <a:spcBef>
                <a:spcPct val="50000"/>
              </a:spcBef>
            </a:pPr>
            <a:r>
              <a:rPr lang="zh-CN" altLang="en-US" sz="1500" dirty="0">
                <a:solidFill>
                  <a:srgbClr val="000000"/>
                </a:solidFill>
                <a:latin typeface="华文细黑" charset="0"/>
                <a:ea typeface="华文细黑" charset="0"/>
                <a:cs typeface="华文细黑" charset="0"/>
              </a:rPr>
              <a:t>监控</a:t>
            </a:r>
          </a:p>
        </p:txBody>
      </p:sp>
      <p:sp>
        <p:nvSpPr>
          <p:cNvPr id="65565" name="AutoShape 30"/>
          <p:cNvSpPr>
            <a:spLocks noChangeArrowheads="1"/>
          </p:cNvSpPr>
          <p:nvPr/>
        </p:nvSpPr>
        <p:spPr bwMode="auto">
          <a:xfrm>
            <a:off x="1919289" y="2312989"/>
            <a:ext cx="354012" cy="79375"/>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3276" tIns="40095" rIns="83276" bIns="40095" anchor="ctr"/>
          <a:lstStyle/>
          <a:p>
            <a:endParaRPr kumimoji="0" lang="zh-CN" altLang="en-US"/>
          </a:p>
        </p:txBody>
      </p:sp>
      <p:sp>
        <p:nvSpPr>
          <p:cNvPr id="65566" name="AutoShape 31"/>
          <p:cNvSpPr>
            <a:spLocks noChangeArrowheads="1"/>
          </p:cNvSpPr>
          <p:nvPr/>
        </p:nvSpPr>
        <p:spPr bwMode="auto">
          <a:xfrm>
            <a:off x="1920876" y="3127376"/>
            <a:ext cx="354013" cy="77788"/>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3276" tIns="40095" rIns="83276" bIns="40095" anchor="ctr"/>
          <a:lstStyle/>
          <a:p>
            <a:endParaRPr kumimoji="0" lang="zh-CN" altLang="en-US"/>
          </a:p>
        </p:txBody>
      </p:sp>
      <p:sp>
        <p:nvSpPr>
          <p:cNvPr id="65567" name="AutoShape 32"/>
          <p:cNvSpPr>
            <a:spLocks noChangeArrowheads="1"/>
          </p:cNvSpPr>
          <p:nvPr/>
        </p:nvSpPr>
        <p:spPr bwMode="auto">
          <a:xfrm>
            <a:off x="1922464" y="3971926"/>
            <a:ext cx="354012" cy="79375"/>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3276" tIns="40095" rIns="83276" bIns="40095" anchor="ctr"/>
          <a:lstStyle/>
          <a:p>
            <a:endParaRPr kumimoji="0" lang="zh-CN" altLang="en-US"/>
          </a:p>
        </p:txBody>
      </p:sp>
      <p:sp>
        <p:nvSpPr>
          <p:cNvPr id="65568" name="AutoShape 33"/>
          <p:cNvSpPr>
            <a:spLocks noChangeArrowheads="1"/>
          </p:cNvSpPr>
          <p:nvPr/>
        </p:nvSpPr>
        <p:spPr bwMode="auto">
          <a:xfrm>
            <a:off x="1935164" y="4719638"/>
            <a:ext cx="354012" cy="77787"/>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3276" tIns="40095" rIns="83276" bIns="40095" anchor="ctr"/>
          <a:lstStyle/>
          <a:p>
            <a:endParaRPr kumimoji="0" lang="zh-CN" altLang="en-US"/>
          </a:p>
        </p:txBody>
      </p:sp>
      <p:sp>
        <p:nvSpPr>
          <p:cNvPr id="65569" name="Text Box 34"/>
          <p:cNvSpPr txBox="1">
            <a:spLocks noChangeArrowheads="1"/>
          </p:cNvSpPr>
          <p:nvPr/>
        </p:nvSpPr>
        <p:spPr bwMode="auto">
          <a:xfrm>
            <a:off x="574675" y="1624013"/>
            <a:ext cx="1076325" cy="73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chemeClr val="tx1"/>
                </a:solidFill>
                <a:latin typeface="华文细黑" charset="0"/>
                <a:ea typeface="华文细黑" charset="0"/>
                <a:cs typeface="华文细黑" charset="0"/>
              </a:rPr>
              <a:t>在技术规划中给出</a:t>
            </a:r>
            <a:r>
              <a:rPr kumimoji="0" lang="en-US" altLang="zh-CN">
                <a:solidFill>
                  <a:schemeClr val="tx1"/>
                </a:solidFill>
                <a:latin typeface="华文细黑" charset="0"/>
                <a:ea typeface="华文细黑" charset="0"/>
                <a:cs typeface="华文细黑" charset="0"/>
              </a:rPr>
              <a:t>CBB</a:t>
            </a:r>
            <a:r>
              <a:rPr kumimoji="0" lang="zh-CN" altLang="en-US">
                <a:solidFill>
                  <a:schemeClr val="tx1"/>
                </a:solidFill>
                <a:latin typeface="华文细黑" charset="0"/>
                <a:ea typeface="华文细黑" charset="0"/>
                <a:cs typeface="华文细黑" charset="0"/>
              </a:rPr>
              <a:t>规划和预算</a:t>
            </a:r>
          </a:p>
        </p:txBody>
      </p:sp>
      <p:sp>
        <p:nvSpPr>
          <p:cNvPr id="65570" name="Text Box 35"/>
          <p:cNvSpPr txBox="1">
            <a:spLocks noChangeArrowheads="1"/>
          </p:cNvSpPr>
          <p:nvPr/>
        </p:nvSpPr>
        <p:spPr bwMode="auto">
          <a:xfrm>
            <a:off x="576263" y="2505075"/>
            <a:ext cx="1076325" cy="5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chemeClr val="tx1"/>
                </a:solidFill>
                <a:latin typeface="华文细黑" charset="0"/>
                <a:ea typeface="华文细黑" charset="0"/>
                <a:cs typeface="华文细黑" charset="0"/>
              </a:rPr>
              <a:t>使用</a:t>
            </a:r>
            <a:r>
              <a:rPr kumimoji="0" lang="en-US" altLang="zh-CN">
                <a:solidFill>
                  <a:schemeClr val="tx1"/>
                </a:solidFill>
                <a:latin typeface="华文细黑" charset="0"/>
                <a:ea typeface="华文细黑" charset="0"/>
                <a:cs typeface="华文细黑" charset="0"/>
              </a:rPr>
              <a:t>TPD</a:t>
            </a:r>
            <a:r>
              <a:rPr kumimoji="0" lang="zh-CN" altLang="en-US">
                <a:solidFill>
                  <a:schemeClr val="tx1"/>
                </a:solidFill>
                <a:latin typeface="华文细黑" charset="0"/>
                <a:ea typeface="华文细黑" charset="0"/>
                <a:cs typeface="华文细黑" charset="0"/>
              </a:rPr>
              <a:t>流程开发</a:t>
            </a:r>
            <a:r>
              <a:rPr kumimoji="0" lang="en-US" altLang="zh-CN">
                <a:solidFill>
                  <a:schemeClr val="tx1"/>
                </a:solidFill>
                <a:latin typeface="华文细黑" charset="0"/>
                <a:ea typeface="华文细黑" charset="0"/>
                <a:cs typeface="华文细黑" charset="0"/>
              </a:rPr>
              <a:t>CBB</a:t>
            </a:r>
          </a:p>
        </p:txBody>
      </p:sp>
      <p:sp>
        <p:nvSpPr>
          <p:cNvPr id="65571" name="Text Box 36"/>
          <p:cNvSpPr txBox="1">
            <a:spLocks noChangeArrowheads="1"/>
          </p:cNvSpPr>
          <p:nvPr/>
        </p:nvSpPr>
        <p:spPr bwMode="auto">
          <a:xfrm>
            <a:off x="577850" y="3155950"/>
            <a:ext cx="1076325" cy="94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chemeClr val="tx1"/>
                </a:solidFill>
                <a:latin typeface="华文细黑" charset="0"/>
                <a:ea typeface="华文细黑" charset="0"/>
                <a:cs typeface="华文细黑" charset="0"/>
              </a:rPr>
              <a:t>在</a:t>
            </a:r>
            <a:r>
              <a:rPr kumimoji="0" lang="en-US" altLang="zh-CN">
                <a:solidFill>
                  <a:schemeClr val="tx1"/>
                </a:solidFill>
                <a:latin typeface="华文细黑" charset="0"/>
                <a:ea typeface="华文细黑" charset="0"/>
                <a:cs typeface="华文细黑" charset="0"/>
              </a:rPr>
              <a:t>TPD</a:t>
            </a:r>
            <a:r>
              <a:rPr kumimoji="0" lang="zh-CN" altLang="en-US">
                <a:solidFill>
                  <a:schemeClr val="tx1"/>
                </a:solidFill>
                <a:latin typeface="华文细黑" charset="0"/>
                <a:ea typeface="华文细黑" charset="0"/>
                <a:cs typeface="华文细黑" charset="0"/>
              </a:rPr>
              <a:t>（技术）和</a:t>
            </a:r>
            <a:r>
              <a:rPr kumimoji="0" lang="en-US" altLang="zh-CN">
                <a:solidFill>
                  <a:schemeClr val="tx1"/>
                </a:solidFill>
                <a:latin typeface="华文细黑" charset="0"/>
                <a:ea typeface="华文细黑" charset="0"/>
                <a:cs typeface="华文细黑" charset="0"/>
              </a:rPr>
              <a:t>IPD</a:t>
            </a:r>
            <a:r>
              <a:rPr kumimoji="0" lang="zh-CN" altLang="en-US">
                <a:solidFill>
                  <a:schemeClr val="tx1"/>
                </a:solidFill>
                <a:latin typeface="华文细黑" charset="0"/>
                <a:ea typeface="华文细黑" charset="0"/>
                <a:cs typeface="华文细黑" charset="0"/>
              </a:rPr>
              <a:t>（产品）中使用</a:t>
            </a:r>
            <a:r>
              <a:rPr kumimoji="0" lang="en-US" altLang="zh-CN">
                <a:solidFill>
                  <a:schemeClr val="tx1"/>
                </a:solidFill>
                <a:latin typeface="华文细黑" charset="0"/>
                <a:ea typeface="华文细黑" charset="0"/>
                <a:cs typeface="华文细黑" charset="0"/>
              </a:rPr>
              <a:t>CBB</a:t>
            </a:r>
          </a:p>
        </p:txBody>
      </p:sp>
      <p:sp>
        <p:nvSpPr>
          <p:cNvPr id="65572" name="Text Box 37"/>
          <p:cNvSpPr txBox="1">
            <a:spLocks noChangeArrowheads="1"/>
          </p:cNvSpPr>
          <p:nvPr/>
        </p:nvSpPr>
        <p:spPr bwMode="auto">
          <a:xfrm>
            <a:off x="577850" y="4197351"/>
            <a:ext cx="1076325" cy="5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chemeClr val="tx1"/>
                </a:solidFill>
                <a:latin typeface="华文细黑" charset="0"/>
                <a:ea typeface="华文细黑" charset="0"/>
                <a:cs typeface="华文细黑" charset="0"/>
              </a:rPr>
              <a:t>总体技术部负责维护</a:t>
            </a:r>
          </a:p>
        </p:txBody>
      </p:sp>
      <p:sp>
        <p:nvSpPr>
          <p:cNvPr id="65573" name="Text Box 38"/>
          <p:cNvSpPr txBox="1">
            <a:spLocks noChangeArrowheads="1"/>
          </p:cNvSpPr>
          <p:nvPr/>
        </p:nvSpPr>
        <p:spPr bwMode="auto">
          <a:xfrm>
            <a:off x="579438" y="4854576"/>
            <a:ext cx="1076325" cy="5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a:solidFill>
                  <a:schemeClr val="tx1"/>
                </a:solidFill>
                <a:latin typeface="华文细黑" charset="0"/>
                <a:ea typeface="华文细黑" charset="0"/>
                <a:cs typeface="华文细黑" charset="0"/>
              </a:rPr>
              <a:t>总体技术部负责监控</a:t>
            </a:r>
          </a:p>
        </p:txBody>
      </p:sp>
      <p:sp>
        <p:nvSpPr>
          <p:cNvPr id="65574" name="Text Box 39"/>
          <p:cNvSpPr txBox="1">
            <a:spLocks noChangeArrowheads="1"/>
          </p:cNvSpPr>
          <p:nvPr/>
        </p:nvSpPr>
        <p:spPr bwMode="auto">
          <a:xfrm>
            <a:off x="2974975" y="2624139"/>
            <a:ext cx="5303838" cy="34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700" b="1" dirty="0">
                <a:solidFill>
                  <a:schemeClr val="tx1"/>
                </a:solidFill>
                <a:latin typeface="华文细黑" charset="0"/>
                <a:ea typeface="华文细黑" charset="0"/>
                <a:cs typeface="华文细黑" charset="0"/>
              </a:rPr>
              <a:t>IPMT</a:t>
            </a:r>
            <a:r>
              <a:rPr kumimoji="0" lang="zh-CN" altLang="en-US" sz="1700" b="1" dirty="0">
                <a:solidFill>
                  <a:schemeClr val="tx1"/>
                </a:solidFill>
                <a:latin typeface="华文细黑" charset="0"/>
                <a:ea typeface="华文细黑" charset="0"/>
                <a:cs typeface="华文细黑" charset="0"/>
              </a:rPr>
              <a:t>保证</a:t>
            </a:r>
            <a:r>
              <a:rPr kumimoji="0" lang="en-US" altLang="zh-CN" sz="1700" b="1" dirty="0">
                <a:solidFill>
                  <a:schemeClr val="tx1"/>
                </a:solidFill>
                <a:latin typeface="华文细黑" charset="0"/>
                <a:ea typeface="华文细黑" charset="0"/>
                <a:cs typeface="华文细黑" charset="0"/>
              </a:rPr>
              <a:t>CBB</a:t>
            </a:r>
            <a:r>
              <a:rPr kumimoji="0" lang="zh-CN" altLang="en-US" sz="1700" b="1" dirty="0">
                <a:solidFill>
                  <a:schemeClr val="tx1"/>
                </a:solidFill>
                <a:latin typeface="华文细黑" charset="0"/>
                <a:ea typeface="华文细黑" charset="0"/>
                <a:cs typeface="华文细黑" charset="0"/>
              </a:rPr>
              <a:t>按计划进行开发</a:t>
            </a:r>
          </a:p>
        </p:txBody>
      </p:sp>
      <p:sp>
        <p:nvSpPr>
          <p:cNvPr id="65575" name="Text Box 40"/>
          <p:cNvSpPr txBox="1">
            <a:spLocks noChangeArrowheads="1"/>
          </p:cNvSpPr>
          <p:nvPr/>
        </p:nvSpPr>
        <p:spPr bwMode="auto">
          <a:xfrm>
            <a:off x="2919413" y="1657351"/>
            <a:ext cx="5302250" cy="34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en-US" altLang="zh-CN" sz="1700" b="1" dirty="0">
                <a:solidFill>
                  <a:schemeClr val="tx1"/>
                </a:solidFill>
                <a:latin typeface="华文细黑" charset="0"/>
                <a:ea typeface="华文细黑" charset="0"/>
                <a:cs typeface="华文细黑" charset="0"/>
              </a:rPr>
              <a:t>IPMT</a:t>
            </a:r>
            <a:r>
              <a:rPr kumimoji="0" lang="zh-CN" altLang="en-US" sz="1700" b="1" dirty="0">
                <a:solidFill>
                  <a:schemeClr val="tx1"/>
                </a:solidFill>
                <a:latin typeface="华文细黑" charset="0"/>
                <a:ea typeface="华文细黑" charset="0"/>
                <a:cs typeface="华文细黑" charset="0"/>
              </a:rPr>
              <a:t>在评审技术规划时评审并批准</a:t>
            </a:r>
            <a:r>
              <a:rPr kumimoji="0" lang="en-US" altLang="zh-CN" sz="1700" b="1" dirty="0">
                <a:solidFill>
                  <a:schemeClr val="tx1"/>
                </a:solidFill>
                <a:latin typeface="华文细黑" charset="0"/>
                <a:ea typeface="华文细黑" charset="0"/>
                <a:cs typeface="华文细黑" charset="0"/>
              </a:rPr>
              <a:t>CBB</a:t>
            </a:r>
            <a:r>
              <a:rPr kumimoji="0" lang="zh-CN" altLang="en-US" sz="1700" b="1" dirty="0">
                <a:solidFill>
                  <a:schemeClr val="tx1"/>
                </a:solidFill>
                <a:latin typeface="华文细黑" charset="0"/>
                <a:ea typeface="华文细黑" charset="0"/>
                <a:cs typeface="华文细黑" charset="0"/>
              </a:rPr>
              <a:t>预算</a:t>
            </a:r>
          </a:p>
        </p:txBody>
      </p:sp>
      <p:sp>
        <p:nvSpPr>
          <p:cNvPr id="65576" name="AutoShape 41"/>
          <p:cNvSpPr>
            <a:spLocks noChangeArrowheads="1"/>
          </p:cNvSpPr>
          <p:nvPr/>
        </p:nvSpPr>
        <p:spPr bwMode="auto">
          <a:xfrm>
            <a:off x="2649538" y="1682750"/>
            <a:ext cx="228600" cy="619125"/>
          </a:xfrm>
          <a:prstGeom prst="rightArrow">
            <a:avLst>
              <a:gd name="adj1" fmla="val 50000"/>
              <a:gd name="adj2" fmla="val 25000"/>
            </a:avLst>
          </a:prstGeom>
          <a:solidFill>
            <a:srgbClr val="99CCFF"/>
          </a:solidFill>
          <a:ln w="9525">
            <a:solidFill>
              <a:schemeClr val="hlink"/>
            </a:solidFill>
            <a:miter lim="800000"/>
            <a:headEnd/>
            <a:tailEnd/>
          </a:ln>
        </p:spPr>
        <p:txBody>
          <a:bodyPr wrap="none" lIns="83276" tIns="40095" rIns="83276" bIns="40095" anchor="ctr"/>
          <a:lstStyle/>
          <a:p>
            <a:endParaRPr kumimoji="0" lang="zh-CN" altLang="en-US"/>
          </a:p>
        </p:txBody>
      </p:sp>
      <p:sp>
        <p:nvSpPr>
          <p:cNvPr id="65577" name="AutoShape 42"/>
          <p:cNvSpPr>
            <a:spLocks noChangeArrowheads="1"/>
          </p:cNvSpPr>
          <p:nvPr/>
        </p:nvSpPr>
        <p:spPr bwMode="auto">
          <a:xfrm>
            <a:off x="2657475" y="2479675"/>
            <a:ext cx="228600" cy="619125"/>
          </a:xfrm>
          <a:prstGeom prst="rightArrow">
            <a:avLst>
              <a:gd name="adj1" fmla="val 50000"/>
              <a:gd name="adj2" fmla="val 25000"/>
            </a:avLst>
          </a:prstGeom>
          <a:solidFill>
            <a:srgbClr val="99CCFF"/>
          </a:solidFill>
          <a:ln w="9525">
            <a:solidFill>
              <a:schemeClr val="hlink"/>
            </a:solidFill>
            <a:miter lim="800000"/>
            <a:headEnd/>
            <a:tailEnd/>
          </a:ln>
        </p:spPr>
        <p:txBody>
          <a:bodyPr wrap="none" lIns="83276" tIns="40095" rIns="83276" bIns="40095" anchor="ctr"/>
          <a:lstStyle/>
          <a:p>
            <a:endParaRPr kumimoji="0" lang="zh-CN" altLang="en-US"/>
          </a:p>
        </p:txBody>
      </p:sp>
      <p:sp>
        <p:nvSpPr>
          <p:cNvPr id="65578" name="AutoShape 43"/>
          <p:cNvSpPr>
            <a:spLocks noChangeArrowheads="1"/>
          </p:cNvSpPr>
          <p:nvPr/>
        </p:nvSpPr>
        <p:spPr bwMode="auto">
          <a:xfrm>
            <a:off x="2638426" y="3290889"/>
            <a:ext cx="227013" cy="617537"/>
          </a:xfrm>
          <a:prstGeom prst="rightArrow">
            <a:avLst>
              <a:gd name="adj1" fmla="val 50000"/>
              <a:gd name="adj2" fmla="val 25000"/>
            </a:avLst>
          </a:prstGeom>
          <a:solidFill>
            <a:srgbClr val="99CCFF"/>
          </a:solidFill>
          <a:ln w="9525">
            <a:solidFill>
              <a:schemeClr val="hlink"/>
            </a:solidFill>
            <a:miter lim="800000"/>
            <a:headEnd/>
            <a:tailEnd/>
          </a:ln>
        </p:spPr>
        <p:txBody>
          <a:bodyPr wrap="none" lIns="83276" tIns="40095" rIns="83276" bIns="40095" anchor="ctr"/>
          <a:lstStyle/>
          <a:p>
            <a:endParaRPr kumimoji="0" lang="zh-CN" altLang="en-US"/>
          </a:p>
        </p:txBody>
      </p:sp>
      <p:sp>
        <p:nvSpPr>
          <p:cNvPr id="65579" name="Text Box 44"/>
          <p:cNvSpPr txBox="1">
            <a:spLocks noChangeArrowheads="1"/>
          </p:cNvSpPr>
          <p:nvPr/>
        </p:nvSpPr>
        <p:spPr bwMode="auto">
          <a:xfrm>
            <a:off x="2960688" y="1981201"/>
            <a:ext cx="5053012" cy="53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4" tIns="42436" rIns="88134" bIns="42436">
            <a:spAutoFit/>
          </a:bodyPr>
          <a:lstStyle>
            <a:lvl1pPr defTabSz="1019175">
              <a:defRPr kumimoji="1" sz="1400">
                <a:solidFill>
                  <a:schemeClr val="bg1"/>
                </a:solidFill>
                <a:latin typeface="FrutigerNext LT Regular" charset="0"/>
                <a:ea typeface="ＭＳ Ｐゴシック" charset="0"/>
                <a:cs typeface="ＭＳ Ｐゴシック" charset="0"/>
              </a:defRPr>
            </a:lvl1pPr>
            <a:lvl2pPr marL="742950" indent="-285750" defTabSz="1019175">
              <a:defRPr kumimoji="1" sz="1400">
                <a:solidFill>
                  <a:schemeClr val="bg1"/>
                </a:solidFill>
                <a:latin typeface="FrutigerNext LT Regular" charset="0"/>
                <a:ea typeface="ＭＳ Ｐゴシック" charset="0"/>
                <a:cs typeface="ＭＳ Ｐゴシック" charset="0"/>
              </a:defRPr>
            </a:lvl2pPr>
            <a:lvl3pPr marL="1143000" indent="-228600" defTabSz="1019175">
              <a:defRPr kumimoji="1" sz="1400">
                <a:solidFill>
                  <a:schemeClr val="bg1"/>
                </a:solidFill>
                <a:latin typeface="FrutigerNext LT Regular" charset="0"/>
                <a:ea typeface="ＭＳ Ｐゴシック" charset="0"/>
                <a:cs typeface="ＭＳ Ｐゴシック" charset="0"/>
              </a:defRPr>
            </a:lvl3pPr>
            <a:lvl4pPr marL="1600200" indent="-228600" defTabSz="1019175">
              <a:defRPr kumimoji="1" sz="1400">
                <a:solidFill>
                  <a:schemeClr val="bg1"/>
                </a:solidFill>
                <a:latin typeface="FrutigerNext LT Regular" charset="0"/>
                <a:ea typeface="ＭＳ Ｐゴシック" charset="0"/>
                <a:cs typeface="ＭＳ Ｐゴシック" charset="0"/>
              </a:defRPr>
            </a:lvl4pPr>
            <a:lvl5pPr marL="2057400" indent="-228600" defTabSz="1019175">
              <a:defRPr kumimoji="1" sz="1400">
                <a:solidFill>
                  <a:schemeClr val="bg1"/>
                </a:solidFill>
                <a:latin typeface="FrutigerNext LT Regular" charset="0"/>
                <a:ea typeface="ＭＳ Ｐゴシック" charset="0"/>
                <a:cs typeface="ＭＳ Ｐゴシック" charset="0"/>
              </a:defRPr>
            </a:lvl5pPr>
            <a:lvl6pPr marL="25146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191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10000"/>
              </a:spcBef>
            </a:pPr>
            <a:r>
              <a:rPr kumimoji="0" lang="zh-CN" altLang="en-US">
                <a:solidFill>
                  <a:schemeClr val="tx1"/>
                </a:solidFill>
                <a:latin typeface="华文细黑" charset="0"/>
                <a:ea typeface="华文细黑" charset="0"/>
                <a:cs typeface="华文细黑" charset="0"/>
              </a:rPr>
              <a:t>高复用价值和复用机会多的</a:t>
            </a:r>
            <a:r>
              <a:rPr kumimoji="0" lang="en-US" altLang="zh-CN">
                <a:solidFill>
                  <a:schemeClr val="tx1"/>
                </a:solidFill>
                <a:latin typeface="华文细黑" charset="0"/>
                <a:ea typeface="华文细黑" charset="0"/>
                <a:cs typeface="华文细黑" charset="0"/>
              </a:rPr>
              <a:t>CBB</a:t>
            </a:r>
            <a:r>
              <a:rPr kumimoji="0" lang="zh-CN" altLang="en-US">
                <a:solidFill>
                  <a:schemeClr val="tx1"/>
                </a:solidFill>
                <a:latin typeface="华文细黑" charset="0"/>
                <a:ea typeface="华文细黑" charset="0"/>
                <a:cs typeface="华文细黑" charset="0"/>
              </a:rPr>
              <a:t>是我们建设</a:t>
            </a:r>
            <a:r>
              <a:rPr kumimoji="0" lang="en-US" altLang="zh-CN">
                <a:solidFill>
                  <a:schemeClr val="tx1"/>
                </a:solidFill>
                <a:latin typeface="华文细黑" charset="0"/>
                <a:ea typeface="华文细黑" charset="0"/>
                <a:cs typeface="华文细黑" charset="0"/>
              </a:rPr>
              <a:t>CBB</a:t>
            </a:r>
            <a:r>
              <a:rPr kumimoji="0" lang="zh-CN" altLang="en-US">
                <a:solidFill>
                  <a:schemeClr val="tx1"/>
                </a:solidFill>
                <a:latin typeface="华文细黑" charset="0"/>
                <a:ea typeface="华文细黑" charset="0"/>
                <a:cs typeface="华文细黑" charset="0"/>
              </a:rPr>
              <a:t>关注的重点！</a:t>
            </a:r>
          </a:p>
          <a:p>
            <a:pPr>
              <a:spcBef>
                <a:spcPct val="10000"/>
              </a:spcBef>
            </a:pPr>
            <a:r>
              <a:rPr kumimoji="0" lang="zh-CN" altLang="en-US">
                <a:solidFill>
                  <a:schemeClr val="tx1"/>
                </a:solidFill>
                <a:latin typeface="华文细黑" charset="0"/>
                <a:ea typeface="华文细黑" charset="0"/>
                <a:cs typeface="华文细黑" charset="0"/>
              </a:rPr>
              <a:t>关键器件路标规划由</a:t>
            </a:r>
            <a:r>
              <a:rPr kumimoji="0" lang="en-US" altLang="zh-CN">
                <a:solidFill>
                  <a:schemeClr val="tx1"/>
                </a:solidFill>
                <a:latin typeface="华文细黑" charset="0"/>
                <a:ea typeface="华文细黑" charset="0"/>
                <a:cs typeface="华文细黑" charset="0"/>
              </a:rPr>
              <a:t>归一化行业管理组(如电源、处理器)制定</a:t>
            </a:r>
            <a:r>
              <a:rPr kumimoji="0" lang="zh-CN" altLang="en-US">
                <a:solidFill>
                  <a:schemeClr val="folHlink"/>
                </a:solidFill>
                <a:latin typeface="华文细黑" charset="0"/>
                <a:ea typeface="华文细黑" charset="0"/>
                <a:cs typeface="华文细黑" charset="0"/>
              </a:rPr>
              <a:t>。</a:t>
            </a:r>
          </a:p>
        </p:txBody>
      </p:sp>
      <p:sp>
        <p:nvSpPr>
          <p:cNvPr id="65581" name="Line 50"/>
          <p:cNvSpPr>
            <a:spLocks noChangeShapeType="1"/>
          </p:cNvSpPr>
          <p:nvPr/>
        </p:nvSpPr>
        <p:spPr bwMode="auto">
          <a:xfrm flipV="1">
            <a:off x="4897438" y="3919538"/>
            <a:ext cx="0" cy="13335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83276" tIns="40095" rIns="83276" bIns="40095" anchor="ctr"/>
          <a:lstStyle/>
          <a:p>
            <a:endParaRPr lang="zh-CN" altLang="en-US"/>
          </a:p>
        </p:txBody>
      </p:sp>
      <p:sp>
        <p:nvSpPr>
          <p:cNvPr id="65582" name="Line 51"/>
          <p:cNvSpPr>
            <a:spLocks noChangeShapeType="1"/>
          </p:cNvSpPr>
          <p:nvPr/>
        </p:nvSpPr>
        <p:spPr bwMode="auto">
          <a:xfrm flipV="1">
            <a:off x="6970713" y="3941764"/>
            <a:ext cx="0" cy="13652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83276" tIns="40095" rIns="83276" bIns="40095" anchor="ctr"/>
          <a:lstStyle/>
          <a:p>
            <a:endParaRPr lang="zh-CN"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16"/>
          <p:cNvSpPr>
            <a:spLocks noChangeArrowheads="1"/>
          </p:cNvSpPr>
          <p:nvPr/>
        </p:nvSpPr>
        <p:spPr bwMode="gray">
          <a:xfrm>
            <a:off x="1049266" y="1809159"/>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技术实现包含哪些业务？</a:t>
            </a:r>
            <a:endParaRPr lang="en-US" altLang="zh-CN" sz="2100" kern="0" dirty="0">
              <a:solidFill>
                <a:prstClr val="black"/>
              </a:solidFill>
              <a:latin typeface="Calibri"/>
              <a:ea typeface="宋体"/>
            </a:endParaRP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131</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本章回顾</a:t>
            </a:r>
          </a:p>
        </p:txBody>
      </p:sp>
      <p:sp>
        <p:nvSpPr>
          <p:cNvPr id="84" name="AutoShape 13"/>
          <p:cNvSpPr>
            <a:spLocks noChangeArrowheads="1"/>
          </p:cNvSpPr>
          <p:nvPr/>
        </p:nvSpPr>
        <p:spPr bwMode="gray">
          <a:xfrm>
            <a:off x="1049266" y="2586683"/>
            <a:ext cx="7004700"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异步开发的意义是什么？</a:t>
            </a:r>
            <a:endParaRPr lang="en-US" altLang="zh-CN" sz="2100" kern="0" dirty="0">
              <a:solidFill>
                <a:prstClr val="black"/>
              </a:solidFill>
              <a:latin typeface="Calibri"/>
              <a:ea typeface="宋体"/>
            </a:endParaRPr>
          </a:p>
        </p:txBody>
      </p:sp>
      <p:sp>
        <p:nvSpPr>
          <p:cNvPr id="96" name="AutoShape 16"/>
          <p:cNvSpPr>
            <a:spLocks noChangeArrowheads="1"/>
          </p:cNvSpPr>
          <p:nvPr/>
        </p:nvSpPr>
        <p:spPr bwMode="gray">
          <a:xfrm>
            <a:off x="1049266" y="3299413"/>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技术实现各业务模块如何体现</a:t>
            </a: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的核心思想？</a:t>
            </a:r>
            <a:endParaRPr lang="en-US" altLang="zh-CN" sz="2100" kern="0" dirty="0">
              <a:solidFill>
                <a:prstClr val="black"/>
              </a:solidFill>
              <a:latin typeface="Calibri"/>
              <a:ea typeface="宋体"/>
            </a:endParaRPr>
          </a:p>
        </p:txBody>
      </p:sp>
      <p:sp>
        <p:nvSpPr>
          <p:cNvPr id="10" name="AutoShape 16"/>
          <p:cNvSpPr>
            <a:spLocks noChangeArrowheads="1"/>
          </p:cNvSpPr>
          <p:nvPr/>
        </p:nvSpPr>
        <p:spPr bwMode="gray">
          <a:xfrm>
            <a:off x="1049266" y="4076937"/>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技术开发流程和产品开发流程的区别和联系是什么？</a:t>
            </a:r>
            <a:endParaRPr lang="en-US" altLang="zh-CN" sz="2100" kern="0" dirty="0">
              <a:solidFill>
                <a:prstClr val="black"/>
              </a:solidFill>
              <a:latin typeface="Calibri"/>
              <a:ea typeface="宋体"/>
            </a:endParaRPr>
          </a:p>
        </p:txBody>
      </p:sp>
    </p:spTree>
    <p:extLst>
      <p:ext uri="{BB962C8B-B14F-4D97-AF65-F5344CB8AC3E}">
        <p14:creationId xmlns:p14="http://schemas.microsoft.com/office/powerpoint/2010/main" val="222348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14</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目录</a:t>
            </a:r>
          </a:p>
        </p:txBody>
      </p:sp>
      <p:sp>
        <p:nvSpPr>
          <p:cNvPr id="15" name="矩形 14"/>
          <p:cNvSpPr/>
          <p:nvPr/>
        </p:nvSpPr>
        <p:spPr>
          <a:xfrm>
            <a:off x="3228083" y="1226016"/>
            <a:ext cx="5009144" cy="2915714"/>
          </a:xfrm>
          <a:prstGeom prst="rect">
            <a:avLst/>
          </a:prstGeom>
          <a:solidFill>
            <a:srgbClr val="00B050">
              <a:alpha val="23137"/>
            </a:srgbClr>
          </a:solidFill>
          <a:ln>
            <a:noFill/>
          </a:ln>
        </p:spPr>
        <p:txBody>
          <a:bodyPr wrap="square" lIns="80147" tIns="40074" rIns="80147" bIns="40074">
            <a:noAutofit/>
          </a:bodyPr>
          <a:lstStyle/>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什么是</a:t>
            </a:r>
            <a:r>
              <a:rPr lang="en-US" altLang="zh-CN" sz="2100" dirty="0">
                <a:ea typeface="黑体" pitchFamily="49" charset="-122"/>
                <a:cs typeface="Arial" pitchFamily="34" charset="0"/>
              </a:rPr>
              <a:t>IPD</a:t>
            </a:r>
          </a:p>
          <a:p>
            <a:pPr marL="315540" lvl="1" indent="-315540">
              <a:lnSpc>
                <a:spcPct val="120000"/>
              </a:lnSpc>
              <a:spcBef>
                <a:spcPts val="526"/>
              </a:spcBef>
              <a:buFont typeface="+mj-lt"/>
              <a:buAutoNum type="romanUcPeriod"/>
            </a:pPr>
            <a:r>
              <a:rPr lang="en-US" altLang="zh-CN" sz="2100" dirty="0">
                <a:ea typeface="黑体" pitchFamily="49" charset="-122"/>
                <a:cs typeface="Arial" pitchFamily="34" charset="0"/>
              </a:rPr>
              <a:t>IBM</a:t>
            </a:r>
            <a:r>
              <a:rPr lang="zh-CN" altLang="en-US" sz="2100" dirty="0">
                <a:ea typeface="黑体" pitchFamily="49" charset="-122"/>
                <a:cs typeface="Arial" pitchFamily="34" charset="0"/>
              </a:rPr>
              <a:t>和</a:t>
            </a:r>
            <a:r>
              <a:rPr lang="en-US" altLang="zh-CN" sz="2100" dirty="0">
                <a:ea typeface="黑体" pitchFamily="49" charset="-122"/>
                <a:cs typeface="Arial" pitchFamily="34" charset="0"/>
              </a:rPr>
              <a:t>HW</a:t>
            </a:r>
            <a:r>
              <a:rPr lang="zh-CN" altLang="en-US" sz="2100" dirty="0">
                <a:ea typeface="黑体" pitchFamily="49" charset="-122"/>
                <a:cs typeface="Arial" pitchFamily="34" charset="0"/>
              </a:rPr>
              <a:t>在</a:t>
            </a:r>
            <a:r>
              <a:rPr lang="en-US" altLang="zh-CN" sz="2100" dirty="0">
                <a:ea typeface="黑体" pitchFamily="49" charset="-122"/>
                <a:cs typeface="Arial" pitchFamily="34" charset="0"/>
              </a:rPr>
              <a:t>IPD</a:t>
            </a:r>
            <a:r>
              <a:rPr lang="zh-CN" altLang="en-US" sz="2100" dirty="0">
                <a:ea typeface="黑体" pitchFamily="49" charset="-122"/>
                <a:cs typeface="Arial" pitchFamily="34" charset="0"/>
              </a:rPr>
              <a:t>上的探索</a:t>
            </a:r>
          </a:p>
          <a:p>
            <a:pPr marL="315540" lvl="1" indent="-315540">
              <a:lnSpc>
                <a:spcPct val="120000"/>
              </a:lnSpc>
              <a:spcBef>
                <a:spcPts val="526"/>
              </a:spcBef>
              <a:buFont typeface="+mj-lt"/>
              <a:buAutoNum type="romanUcPeriod"/>
            </a:pPr>
            <a:r>
              <a:rPr lang="en-US" altLang="zh-CN" sz="2100" dirty="0">
                <a:ea typeface="黑体" pitchFamily="49" charset="-122"/>
                <a:cs typeface="Arial" pitchFamily="34" charset="0"/>
              </a:rPr>
              <a:t>IPD</a:t>
            </a:r>
            <a:r>
              <a:rPr lang="zh-CN" altLang="en-US" sz="2100" dirty="0">
                <a:ea typeface="黑体" pitchFamily="49" charset="-122"/>
                <a:cs typeface="Arial" pitchFamily="34" charset="0"/>
              </a:rPr>
              <a:t>的价值和意义</a:t>
            </a: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产品研发之道</a:t>
            </a:r>
            <a:r>
              <a:rPr lang="en-US" altLang="zh-CN" sz="2100" dirty="0">
                <a:ea typeface="黑体" pitchFamily="49" charset="-122"/>
                <a:cs typeface="Arial" pitchFamily="34" charset="0"/>
              </a:rPr>
              <a:t>-4</a:t>
            </a:r>
            <a:r>
              <a:rPr lang="zh-CN" altLang="en-US" sz="2100" dirty="0">
                <a:ea typeface="黑体" pitchFamily="49" charset="-122"/>
                <a:cs typeface="Arial" pitchFamily="34" charset="0"/>
              </a:rPr>
              <a:t>个核心思想</a:t>
            </a:r>
          </a:p>
          <a:p>
            <a:pPr marL="315540" lvl="1" indent="-315540">
              <a:lnSpc>
                <a:spcPct val="120000"/>
              </a:lnSpc>
              <a:spcBef>
                <a:spcPts val="526"/>
              </a:spcBef>
              <a:buFont typeface="+mj-lt"/>
              <a:buAutoNum type="romanUcPeriod"/>
            </a:pPr>
            <a:r>
              <a:rPr lang="en-US" altLang="zh-CN" sz="2100" dirty="0">
                <a:ea typeface="黑体" pitchFamily="49" charset="-122"/>
                <a:cs typeface="Arial" pitchFamily="34" charset="0"/>
              </a:rPr>
              <a:t>IPD</a:t>
            </a:r>
            <a:r>
              <a:rPr lang="zh-CN" altLang="en-US" sz="2100" dirty="0">
                <a:ea typeface="黑体" pitchFamily="49" charset="-122"/>
                <a:cs typeface="Arial" pitchFamily="34" charset="0"/>
              </a:rPr>
              <a:t>重要业务</a:t>
            </a:r>
          </a:p>
          <a:p>
            <a:pPr marL="315540" lvl="1" indent="-315540">
              <a:lnSpc>
                <a:spcPct val="120000"/>
              </a:lnSpc>
              <a:spcBef>
                <a:spcPts val="526"/>
              </a:spcBef>
              <a:buFont typeface="+mj-lt"/>
              <a:buAutoNum type="romanUcPeriod"/>
            </a:pPr>
            <a:r>
              <a:rPr lang="en-US" altLang="zh-CN" sz="2100" dirty="0">
                <a:ea typeface="黑体" pitchFamily="49" charset="-122"/>
                <a:cs typeface="Arial" pitchFamily="34" charset="0"/>
              </a:rPr>
              <a:t>IPD</a:t>
            </a:r>
            <a:r>
              <a:rPr lang="zh-CN" altLang="en-US" sz="2100" dirty="0">
                <a:ea typeface="黑体" pitchFamily="49" charset="-122"/>
                <a:cs typeface="Arial" pitchFamily="34" charset="0"/>
              </a:rPr>
              <a:t>的整体架构</a:t>
            </a:r>
          </a:p>
        </p:txBody>
      </p:sp>
      <p:sp>
        <p:nvSpPr>
          <p:cNvPr id="17" name="Text Box 7"/>
          <p:cNvSpPr txBox="1">
            <a:spLocks noChangeArrowheads="1"/>
          </p:cNvSpPr>
          <p:nvPr/>
        </p:nvSpPr>
        <p:spPr bwMode="auto">
          <a:xfrm>
            <a:off x="967860" y="1161222"/>
            <a:ext cx="2138049" cy="498911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dist="35921" dir="2700000" algn="ctr" rotWithShape="0">
                    <a:schemeClr val="bg2">
                      <a:alpha val="71999"/>
                    </a:schemeClr>
                  </a:outerShdw>
                </a:effectLst>
              </a14:hiddenEffects>
            </a:ext>
          </a:extLst>
        </p:spPr>
        <p:txBody>
          <a:bodyPr wrap="square" lIns="80147" tIns="40074" rIns="80147" bIns="40074">
            <a:no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前言</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en-US" altLang="zh-CN" kern="0" dirty="0">
                <a:solidFill>
                  <a:prstClr val="black"/>
                </a:solidFill>
                <a:latin typeface="黑体" pitchFamily="49" charset="-122"/>
                <a:ea typeface="黑体" pitchFamily="49" charset="-122"/>
              </a:rPr>
              <a:t>IPD</a:t>
            </a:r>
            <a:r>
              <a:rPr lang="zh-CN" altLang="en-US" kern="0" dirty="0">
                <a:solidFill>
                  <a:prstClr val="black"/>
                </a:solidFill>
                <a:latin typeface="黑体" pitchFamily="49" charset="-122"/>
                <a:ea typeface="黑体" pitchFamily="49" charset="-122"/>
              </a:rPr>
              <a:t>概要</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战略管理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产品开发</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决策评审</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需求管理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技术实现</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总结与答疑</a:t>
            </a:r>
            <a:endParaRPr lang="en-US" altLang="zh-CN" kern="0" dirty="0">
              <a:solidFill>
                <a:prstClr val="black"/>
              </a:solidFill>
              <a:latin typeface="黑体" pitchFamily="49" charset="-122"/>
              <a:ea typeface="黑体" pitchFamily="49" charset="-122"/>
            </a:endParaRPr>
          </a:p>
        </p:txBody>
      </p:sp>
      <p:sp>
        <p:nvSpPr>
          <p:cNvPr id="18" name="矩形 17"/>
          <p:cNvSpPr/>
          <p:nvPr/>
        </p:nvSpPr>
        <p:spPr>
          <a:xfrm>
            <a:off x="479162" y="1679571"/>
            <a:ext cx="2748921" cy="518349"/>
          </a:xfrm>
          <a:prstGeom prst="rect">
            <a:avLst/>
          </a:prstGeom>
          <a:solidFill>
            <a:srgbClr val="00B050">
              <a:alpha val="23137"/>
            </a:srgbClr>
          </a:solidFill>
          <a:ln>
            <a:noFill/>
          </a:ln>
        </p:spPr>
        <p:txBody>
          <a:bodyPr wrap="square" lIns="80147" tIns="40074" rIns="80147" bIns="40074" anchor="ctr">
            <a:noAutofit/>
          </a:bodyPr>
          <a:lstStyle/>
          <a:p>
            <a:pPr marL="0" lvl="1">
              <a:spcBef>
                <a:spcPts val="526"/>
              </a:spcBef>
            </a:pPr>
            <a:r>
              <a:rPr lang="en-US" altLang="zh-CN" sz="2100" dirty="0">
                <a:solidFill>
                  <a:srgbClr val="FF0000"/>
                </a:solidFill>
                <a:ea typeface="黑体" pitchFamily="49" charset="-122"/>
                <a:cs typeface="Arial" pitchFamily="34" charset="0"/>
              </a:rPr>
              <a:t>★</a:t>
            </a:r>
            <a:endParaRPr lang="zh-CN" altLang="en-US" sz="2100" dirty="0">
              <a:solidFill>
                <a:srgbClr val="FF0000"/>
              </a:solidFill>
              <a:ea typeface="黑体" pitchFamily="49" charset="-122"/>
              <a:cs typeface="Arial" pitchFamily="34" charset="0"/>
            </a:endParaRPr>
          </a:p>
        </p:txBody>
      </p:sp>
    </p:spTree>
    <p:extLst>
      <p:ext uri="{BB962C8B-B14F-4D97-AF65-F5344CB8AC3E}">
        <p14:creationId xmlns:p14="http://schemas.microsoft.com/office/powerpoint/2010/main" val="222348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15</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是什么？</a:t>
            </a:r>
          </a:p>
        </p:txBody>
      </p:sp>
      <p:sp>
        <p:nvSpPr>
          <p:cNvPr id="9" name="Rectangle 3"/>
          <p:cNvSpPr>
            <a:spLocks noChangeArrowheads="1"/>
          </p:cNvSpPr>
          <p:nvPr/>
        </p:nvSpPr>
        <p:spPr bwMode="auto">
          <a:xfrm>
            <a:off x="386936" y="1549984"/>
            <a:ext cx="8461163" cy="4249423"/>
          </a:xfrm>
          <a:prstGeom prst="rect">
            <a:avLst/>
          </a:prstGeom>
          <a:noFill/>
          <a:ln w="9525">
            <a:noFill/>
            <a:miter lim="800000"/>
            <a:headEnd/>
            <a:tailEnd/>
          </a:ln>
        </p:spPr>
        <p:txBody>
          <a:bodyPr wrap="square" lIns="79769" tIns="39905" rIns="79769" bIns="39905">
            <a:spAutoFit/>
          </a:bodyPr>
          <a:lstStyle/>
          <a:p>
            <a:pPr>
              <a:lnSpc>
                <a:spcPct val="120000"/>
              </a:lnSpc>
              <a:spcBef>
                <a:spcPct val="30000"/>
              </a:spcBef>
            </a:pPr>
            <a:r>
              <a:rPr lang="zh-CN" altLang="en-US" sz="2100" dirty="0"/>
              <a:t>集成产品开发（</a:t>
            </a:r>
            <a:r>
              <a:rPr lang="en-US" altLang="zh-CN" sz="2100" dirty="0"/>
              <a:t>Integrated Product Development, </a:t>
            </a:r>
            <a:r>
              <a:rPr lang="zh-CN" altLang="en-US" sz="2100" dirty="0"/>
              <a:t>简称</a:t>
            </a:r>
            <a:r>
              <a:rPr lang="en-US" altLang="zh-CN" sz="2100" dirty="0"/>
              <a:t>IPD</a:t>
            </a:r>
            <a:r>
              <a:rPr lang="zh-CN" altLang="en-US" sz="2100" dirty="0"/>
              <a:t>）</a:t>
            </a:r>
            <a:r>
              <a:rPr lang="zh-CN" altLang="en-US" sz="2100" b="1" dirty="0">
                <a:latin typeface="宋体" pitchFamily="2" charset="-122"/>
              </a:rPr>
              <a:t>        </a:t>
            </a:r>
            <a:endParaRPr lang="en-US" altLang="zh-CN" sz="2100" b="1" dirty="0">
              <a:latin typeface="宋体" pitchFamily="2" charset="-122"/>
            </a:endParaRPr>
          </a:p>
          <a:p>
            <a:pPr>
              <a:lnSpc>
                <a:spcPct val="120000"/>
              </a:lnSpc>
              <a:spcBef>
                <a:spcPct val="30000"/>
              </a:spcBef>
            </a:pPr>
            <a:r>
              <a:rPr lang="en-US" altLang="zh-CN" sz="2100" b="1" dirty="0">
                <a:latin typeface="宋体" pitchFamily="2" charset="-122"/>
              </a:rPr>
              <a:t>    </a:t>
            </a:r>
            <a:r>
              <a:rPr lang="zh-CN" altLang="en-US" sz="2100" b="1" dirty="0">
                <a:latin typeface="宋体" pitchFamily="2" charset="-122"/>
              </a:rPr>
              <a:t>是一套</a:t>
            </a:r>
            <a:r>
              <a:rPr lang="zh-CN" altLang="en-US" sz="2100" b="1" dirty="0">
                <a:solidFill>
                  <a:srgbClr val="FF0000"/>
                </a:solidFill>
                <a:latin typeface="宋体" pitchFamily="2" charset="-122"/>
              </a:rPr>
              <a:t>先进的、成熟的</a:t>
            </a:r>
            <a:r>
              <a:rPr lang="zh-CN" altLang="en-US" sz="2100" b="1" dirty="0">
                <a:latin typeface="宋体" pitchFamily="2" charset="-122"/>
              </a:rPr>
              <a:t>研发管理</a:t>
            </a:r>
            <a:r>
              <a:rPr lang="zh-CN" altLang="en-US" sz="2100" b="1" dirty="0">
                <a:solidFill>
                  <a:srgbClr val="FF0000"/>
                </a:solidFill>
                <a:latin typeface="宋体" pitchFamily="2" charset="-122"/>
              </a:rPr>
              <a:t>思想、模式和方法。</a:t>
            </a:r>
            <a:endParaRPr lang="en-US" altLang="zh-CN" sz="2100" b="1" dirty="0">
              <a:solidFill>
                <a:srgbClr val="FF0000"/>
              </a:solidFill>
              <a:latin typeface="宋体" pitchFamily="2" charset="-122"/>
            </a:endParaRPr>
          </a:p>
          <a:p>
            <a:pPr>
              <a:lnSpc>
                <a:spcPct val="120000"/>
              </a:lnSpc>
              <a:spcBef>
                <a:spcPct val="30000"/>
              </a:spcBef>
            </a:pPr>
            <a:endParaRPr lang="en-US" altLang="zh-CN" sz="2100" b="1" dirty="0">
              <a:solidFill>
                <a:srgbClr val="FF0000"/>
              </a:solidFill>
              <a:latin typeface="宋体" pitchFamily="2" charset="-122"/>
            </a:endParaRPr>
          </a:p>
          <a:p>
            <a:pPr>
              <a:lnSpc>
                <a:spcPct val="120000"/>
              </a:lnSpc>
              <a:spcBef>
                <a:spcPct val="30000"/>
              </a:spcBef>
            </a:pPr>
            <a:endParaRPr lang="en-US" altLang="zh-CN" sz="2100" b="1" dirty="0">
              <a:solidFill>
                <a:srgbClr val="FF0000"/>
              </a:solidFill>
              <a:latin typeface="宋体" pitchFamily="2" charset="-122"/>
            </a:endParaRPr>
          </a:p>
          <a:p>
            <a:pPr>
              <a:lnSpc>
                <a:spcPct val="120000"/>
              </a:lnSpc>
              <a:spcBef>
                <a:spcPct val="30000"/>
              </a:spcBef>
            </a:pPr>
            <a:endParaRPr lang="en-US" altLang="zh-CN" sz="2100" b="1" dirty="0">
              <a:solidFill>
                <a:srgbClr val="FF0000"/>
              </a:solidFill>
              <a:latin typeface="宋体" pitchFamily="2" charset="-122"/>
            </a:endParaRPr>
          </a:p>
          <a:p>
            <a:pPr>
              <a:lnSpc>
                <a:spcPct val="120000"/>
              </a:lnSpc>
              <a:spcBef>
                <a:spcPct val="30000"/>
              </a:spcBef>
            </a:pPr>
            <a:endParaRPr lang="en-US" altLang="zh-CN" sz="2100" b="1" dirty="0">
              <a:solidFill>
                <a:srgbClr val="FF0000"/>
              </a:solidFill>
              <a:latin typeface="宋体" pitchFamily="2" charset="-122"/>
            </a:endParaRPr>
          </a:p>
          <a:p>
            <a:pPr>
              <a:lnSpc>
                <a:spcPct val="120000"/>
              </a:lnSpc>
              <a:spcBef>
                <a:spcPct val="30000"/>
              </a:spcBef>
            </a:pPr>
            <a:endParaRPr lang="en-US" altLang="zh-CN" sz="2100" b="1" dirty="0">
              <a:solidFill>
                <a:srgbClr val="FF0000"/>
              </a:solidFill>
              <a:latin typeface="宋体" pitchFamily="2" charset="-122"/>
            </a:endParaRPr>
          </a:p>
          <a:p>
            <a:pPr>
              <a:lnSpc>
                <a:spcPct val="120000"/>
              </a:lnSpc>
              <a:spcBef>
                <a:spcPct val="30000"/>
              </a:spcBef>
            </a:pPr>
            <a:r>
              <a:rPr lang="en-US" altLang="zh-CN" sz="2100" b="1" dirty="0">
                <a:solidFill>
                  <a:srgbClr val="FF0000"/>
                </a:solidFill>
                <a:latin typeface="宋体" pitchFamily="2" charset="-122"/>
              </a:rPr>
              <a:t>     </a:t>
            </a:r>
            <a:r>
              <a:rPr lang="en-US" altLang="zh-CN" sz="2100" dirty="0"/>
              <a:t>IPD</a:t>
            </a:r>
            <a:r>
              <a:rPr lang="zh-CN" altLang="en-US" sz="2100" dirty="0"/>
              <a:t>的思想来源于美国</a:t>
            </a:r>
            <a:r>
              <a:rPr lang="en-US" altLang="zh-CN" sz="2100" dirty="0"/>
              <a:t>PRTM</a:t>
            </a:r>
            <a:r>
              <a:rPr lang="zh-CN" altLang="en-US" sz="2100" dirty="0"/>
              <a:t>公司出版的</a:t>
            </a:r>
            <a:r>
              <a:rPr lang="en-US" altLang="zh-CN" sz="2100" dirty="0"/>
              <a:t>《</a:t>
            </a:r>
            <a:r>
              <a:rPr lang="zh-CN" altLang="en-US" sz="2100" dirty="0"/>
              <a:t>产品及生命周期优化法</a:t>
            </a:r>
            <a:r>
              <a:rPr lang="en-US" altLang="zh-CN" sz="2100" dirty="0"/>
              <a:t>》</a:t>
            </a:r>
            <a:r>
              <a:rPr lang="zh-CN" altLang="en-US" sz="2100" dirty="0"/>
              <a:t>（简称</a:t>
            </a:r>
            <a:r>
              <a:rPr lang="en-US" altLang="zh-CN" sz="2100" dirty="0"/>
              <a:t>PACE——Product And Cycle-time Excellence</a:t>
            </a:r>
            <a:r>
              <a:rPr lang="zh-CN" altLang="en-US" sz="2100" dirty="0"/>
              <a:t>）</a:t>
            </a:r>
            <a:endParaRPr lang="en-US" altLang="zh-CN" sz="2100" dirty="0"/>
          </a:p>
        </p:txBody>
      </p:sp>
      <p:sp>
        <p:nvSpPr>
          <p:cNvPr id="10" name="矩形 9"/>
          <p:cNvSpPr/>
          <p:nvPr/>
        </p:nvSpPr>
        <p:spPr>
          <a:xfrm>
            <a:off x="1700905" y="4530492"/>
            <a:ext cx="1038481" cy="474556"/>
          </a:xfrm>
          <a:prstGeom prst="rect">
            <a:avLst/>
          </a:prstGeom>
          <a:solidFill>
            <a:schemeClr val="accent6">
              <a:lumMod val="60000"/>
              <a:lumOff val="40000"/>
            </a:schemeClr>
          </a:solidFill>
        </p:spPr>
        <p:txBody>
          <a:bodyPr wrap="square" lIns="80147" tIns="40074" rIns="80147" bIns="40074">
            <a:spAutoFit/>
          </a:bodyPr>
          <a:lstStyle/>
          <a:p>
            <a:pPr algn="ctr"/>
            <a:r>
              <a:rPr lang="en-US" altLang="zh-CN" sz="2500" dirty="0">
                <a:solidFill>
                  <a:prstClr val="black"/>
                </a:solidFill>
              </a:rPr>
              <a:t>PACE</a:t>
            </a:r>
            <a:endParaRPr lang="zh-CN" altLang="en-US" sz="2100" dirty="0"/>
          </a:p>
        </p:txBody>
      </p:sp>
      <p:sp>
        <p:nvSpPr>
          <p:cNvPr id="11" name="矩形 10"/>
          <p:cNvSpPr/>
          <p:nvPr/>
        </p:nvSpPr>
        <p:spPr>
          <a:xfrm>
            <a:off x="3661895" y="4530492"/>
            <a:ext cx="849018" cy="474556"/>
          </a:xfrm>
          <a:prstGeom prst="rect">
            <a:avLst/>
          </a:prstGeom>
          <a:solidFill>
            <a:schemeClr val="accent6">
              <a:lumMod val="60000"/>
              <a:lumOff val="40000"/>
            </a:schemeClr>
          </a:solidFill>
        </p:spPr>
        <p:txBody>
          <a:bodyPr wrap="square" lIns="80147" tIns="40074" rIns="80147" bIns="40074">
            <a:spAutoFit/>
          </a:bodyPr>
          <a:lstStyle/>
          <a:p>
            <a:pPr algn="ctr"/>
            <a:r>
              <a:rPr lang="en-US" altLang="zh-CN" sz="2500" dirty="0">
                <a:solidFill>
                  <a:prstClr val="black"/>
                </a:solidFill>
              </a:rPr>
              <a:t>IPD</a:t>
            </a:r>
            <a:endParaRPr lang="zh-CN" altLang="en-US" sz="2100" dirty="0"/>
          </a:p>
        </p:txBody>
      </p:sp>
      <p:sp>
        <p:nvSpPr>
          <p:cNvPr id="12" name="矩形 11"/>
          <p:cNvSpPr/>
          <p:nvPr/>
        </p:nvSpPr>
        <p:spPr>
          <a:xfrm>
            <a:off x="5441546" y="4530492"/>
            <a:ext cx="1329591" cy="474556"/>
          </a:xfrm>
          <a:prstGeom prst="rect">
            <a:avLst/>
          </a:prstGeom>
          <a:solidFill>
            <a:schemeClr val="accent6">
              <a:lumMod val="60000"/>
              <a:lumOff val="40000"/>
            </a:schemeClr>
          </a:solidFill>
        </p:spPr>
        <p:txBody>
          <a:bodyPr wrap="square" lIns="80147" tIns="40074" rIns="80147" bIns="40074">
            <a:spAutoFit/>
          </a:bodyPr>
          <a:lstStyle/>
          <a:p>
            <a:pPr algn="ctr"/>
            <a:r>
              <a:rPr lang="en-US" altLang="zh-CN" sz="2500" dirty="0">
                <a:solidFill>
                  <a:prstClr val="black"/>
                </a:solidFill>
              </a:rPr>
              <a:t>HW IPD</a:t>
            </a:r>
            <a:endParaRPr lang="zh-CN" altLang="en-US" sz="2100" dirty="0"/>
          </a:p>
        </p:txBody>
      </p:sp>
      <p:sp>
        <p:nvSpPr>
          <p:cNvPr id="13" name="右箭头 12"/>
          <p:cNvSpPr/>
          <p:nvPr/>
        </p:nvSpPr>
        <p:spPr>
          <a:xfrm>
            <a:off x="3044822" y="4530491"/>
            <a:ext cx="366523" cy="388762"/>
          </a:xfrm>
          <a:prstGeom prst="rightArrow">
            <a:avLst/>
          </a:prstGeom>
          <a:solidFill>
            <a:srgbClr val="00B050"/>
          </a:solidFill>
        </p:spPr>
        <p:txBody>
          <a:bodyPr wrap="square" lIns="80147" tIns="40074" rIns="80147" bIns="40074" rtlCol="0" anchor="ctr">
            <a:noAutofit/>
          </a:bodyPr>
          <a:lstStyle/>
          <a:p>
            <a:pPr algn="ctr"/>
            <a:endParaRPr lang="zh-CN" altLang="en-US" sz="2500" b="1" dirty="0"/>
          </a:p>
        </p:txBody>
      </p:sp>
      <p:sp>
        <p:nvSpPr>
          <p:cNvPr id="14" name="右箭头 13"/>
          <p:cNvSpPr/>
          <p:nvPr/>
        </p:nvSpPr>
        <p:spPr>
          <a:xfrm>
            <a:off x="4877436" y="4577878"/>
            <a:ext cx="366523" cy="388762"/>
          </a:xfrm>
          <a:prstGeom prst="rightArrow">
            <a:avLst/>
          </a:prstGeom>
          <a:solidFill>
            <a:srgbClr val="00B050"/>
          </a:solidFill>
        </p:spPr>
        <p:txBody>
          <a:bodyPr wrap="square" lIns="80147" tIns="40074" rIns="80147" bIns="40074" rtlCol="0" anchor="ctr">
            <a:noAutofit/>
          </a:bodyPr>
          <a:lstStyle/>
          <a:p>
            <a:pPr algn="ctr"/>
            <a:endParaRPr lang="zh-CN" altLang="en-US" sz="2500" b="1" dirty="0"/>
          </a:p>
        </p:txBody>
      </p:sp>
      <p:sp>
        <p:nvSpPr>
          <p:cNvPr id="15" name="矩形 14"/>
          <p:cNvSpPr/>
          <p:nvPr/>
        </p:nvSpPr>
        <p:spPr>
          <a:xfrm>
            <a:off x="2800473" y="4012142"/>
            <a:ext cx="733046" cy="453556"/>
          </a:xfrm>
          <a:prstGeom prst="rect">
            <a:avLst/>
          </a:prstGeom>
        </p:spPr>
        <p:txBody>
          <a:bodyPr wrap="square" lIns="80147" tIns="40074" rIns="80147" bIns="40074" rtlCol="0" anchor="ctr">
            <a:noAutofit/>
          </a:bodyPr>
          <a:lstStyle/>
          <a:p>
            <a:pPr algn="ctr"/>
            <a:r>
              <a:rPr lang="en-US" altLang="zh-CN" sz="2500" b="1" dirty="0"/>
              <a:t>IBM</a:t>
            </a:r>
            <a:endParaRPr lang="zh-CN" altLang="en-US" sz="2500" b="1" dirty="0"/>
          </a:p>
        </p:txBody>
      </p:sp>
      <p:sp>
        <p:nvSpPr>
          <p:cNvPr id="16" name="矩形 15"/>
          <p:cNvSpPr/>
          <p:nvPr/>
        </p:nvSpPr>
        <p:spPr>
          <a:xfrm>
            <a:off x="4633087" y="4012142"/>
            <a:ext cx="733046" cy="453556"/>
          </a:xfrm>
          <a:prstGeom prst="rect">
            <a:avLst/>
          </a:prstGeom>
        </p:spPr>
        <p:txBody>
          <a:bodyPr wrap="square" lIns="80147" tIns="40074" rIns="80147" bIns="40074" rtlCol="0" anchor="ctr">
            <a:noAutofit/>
          </a:bodyPr>
          <a:lstStyle/>
          <a:p>
            <a:pPr algn="ctr"/>
            <a:r>
              <a:rPr lang="en-US" altLang="zh-CN" sz="2500" b="1" dirty="0"/>
              <a:t>HW</a:t>
            </a:r>
            <a:endParaRPr lang="zh-CN" altLang="en-US" sz="2500" b="1" dirty="0"/>
          </a:p>
        </p:txBody>
      </p:sp>
      <p:sp>
        <p:nvSpPr>
          <p:cNvPr id="17" name="矩形 16"/>
          <p:cNvSpPr/>
          <p:nvPr/>
        </p:nvSpPr>
        <p:spPr>
          <a:xfrm>
            <a:off x="4174338" y="2751099"/>
            <a:ext cx="1865371" cy="41872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spAutoFit/>
          </a:bodyPr>
          <a:lstStyle/>
          <a:p>
            <a:r>
              <a:rPr lang="zh-CN" altLang="en-US" sz="2100" b="1" dirty="0">
                <a:solidFill>
                  <a:srgbClr val="0070C0"/>
                </a:solidFill>
              </a:rPr>
              <a:t>业务</a:t>
            </a:r>
            <a:r>
              <a:rPr lang="zh-CN" altLang="en-US" dirty="0"/>
              <a:t>的集成</a:t>
            </a:r>
          </a:p>
        </p:txBody>
      </p:sp>
      <p:sp>
        <p:nvSpPr>
          <p:cNvPr id="18" name="矩形 17"/>
          <p:cNvSpPr/>
          <p:nvPr/>
        </p:nvSpPr>
        <p:spPr>
          <a:xfrm>
            <a:off x="2311776" y="3204655"/>
            <a:ext cx="1865371" cy="41872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spAutoFit/>
          </a:bodyPr>
          <a:lstStyle/>
          <a:p>
            <a:r>
              <a:rPr lang="zh-CN" altLang="en-US" sz="2100" b="1" dirty="0">
                <a:solidFill>
                  <a:srgbClr val="0070C0"/>
                </a:solidFill>
              </a:rPr>
              <a:t>方法</a:t>
            </a:r>
            <a:r>
              <a:rPr lang="zh-CN" altLang="en-US" dirty="0"/>
              <a:t>的集成</a:t>
            </a:r>
          </a:p>
        </p:txBody>
      </p:sp>
      <p:sp>
        <p:nvSpPr>
          <p:cNvPr id="19" name="矩形 18"/>
          <p:cNvSpPr/>
          <p:nvPr/>
        </p:nvSpPr>
        <p:spPr>
          <a:xfrm>
            <a:off x="4141580" y="3234619"/>
            <a:ext cx="1856892" cy="41872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spAutoFit/>
          </a:bodyPr>
          <a:lstStyle/>
          <a:p>
            <a:r>
              <a:rPr lang="zh-CN" altLang="en-US" sz="2100" b="1" dirty="0">
                <a:solidFill>
                  <a:srgbClr val="0070C0"/>
                </a:solidFill>
              </a:rPr>
              <a:t>工具</a:t>
            </a:r>
            <a:r>
              <a:rPr lang="zh-CN" altLang="en-US" dirty="0"/>
              <a:t>的集成</a:t>
            </a:r>
          </a:p>
        </p:txBody>
      </p:sp>
      <p:sp>
        <p:nvSpPr>
          <p:cNvPr id="20" name="矩形 19"/>
          <p:cNvSpPr/>
          <p:nvPr/>
        </p:nvSpPr>
        <p:spPr>
          <a:xfrm>
            <a:off x="2308967" y="2751099"/>
            <a:ext cx="1865371" cy="41872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spAutoFit/>
          </a:bodyPr>
          <a:lstStyle/>
          <a:p>
            <a:r>
              <a:rPr lang="zh-CN" altLang="en-US" sz="2100" b="1" dirty="0">
                <a:solidFill>
                  <a:srgbClr val="0070C0"/>
                </a:solidFill>
              </a:rPr>
              <a:t>思想</a:t>
            </a:r>
            <a:r>
              <a:rPr lang="zh-CN" altLang="en-US" dirty="0"/>
              <a:t>的集成</a:t>
            </a:r>
          </a:p>
        </p:txBody>
      </p:sp>
    </p:spTree>
    <p:extLst>
      <p:ext uri="{BB962C8B-B14F-4D97-AF65-F5344CB8AC3E}">
        <p14:creationId xmlns:p14="http://schemas.microsoft.com/office/powerpoint/2010/main" val="222348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16</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集成了多个优秀实践</a:t>
            </a:r>
          </a:p>
        </p:txBody>
      </p:sp>
      <p:grpSp>
        <p:nvGrpSpPr>
          <p:cNvPr id="3" name="Group 3"/>
          <p:cNvGrpSpPr>
            <a:grpSpLocks/>
          </p:cNvGrpSpPr>
          <p:nvPr/>
        </p:nvGrpSpPr>
        <p:grpSpPr bwMode="auto">
          <a:xfrm>
            <a:off x="809866" y="1161222"/>
            <a:ext cx="7299317" cy="5156059"/>
            <a:chOff x="377" y="157"/>
            <a:chExt cx="4974" cy="3947"/>
          </a:xfrm>
        </p:grpSpPr>
        <p:sp>
          <p:nvSpPr>
            <p:cNvPr id="22" name="AutoShape 4"/>
            <p:cNvSpPr>
              <a:spLocks noChangeArrowheads="1"/>
            </p:cNvSpPr>
            <p:nvPr/>
          </p:nvSpPr>
          <p:spPr bwMode="auto">
            <a:xfrm>
              <a:off x="4111" y="1563"/>
              <a:ext cx="786" cy="1038"/>
            </a:xfrm>
            <a:prstGeom prst="triangle">
              <a:avLst>
                <a:gd name="adj" fmla="val 50000"/>
              </a:avLst>
            </a:prstGeom>
            <a:noFill/>
            <a:ln w="9525">
              <a:solidFill>
                <a:schemeClr val="tx1"/>
              </a:solidFill>
              <a:miter lim="800000"/>
              <a:headEnd/>
              <a:tailEnd/>
            </a:ln>
          </p:spPr>
          <p:txBody>
            <a:bodyPr wrap="none" anchor="ctr"/>
            <a:lstStyle/>
            <a:p>
              <a:endParaRPr lang="zh-CN" altLang="en-US" sz="3200" dirty="0">
                <a:solidFill>
                  <a:schemeClr val="bg1"/>
                </a:solidFill>
              </a:endParaRPr>
            </a:p>
          </p:txBody>
        </p:sp>
        <p:sp>
          <p:nvSpPr>
            <p:cNvPr id="23" name="Line 5"/>
            <p:cNvSpPr>
              <a:spLocks noChangeShapeType="1"/>
            </p:cNvSpPr>
            <p:nvPr/>
          </p:nvSpPr>
          <p:spPr bwMode="auto">
            <a:xfrm>
              <a:off x="4207" y="2349"/>
              <a:ext cx="588" cy="0"/>
            </a:xfrm>
            <a:prstGeom prst="line">
              <a:avLst/>
            </a:prstGeom>
            <a:noFill/>
            <a:ln w="9525">
              <a:solidFill>
                <a:schemeClr val="tx1"/>
              </a:solidFill>
              <a:round/>
              <a:headEnd/>
              <a:tailEnd/>
            </a:ln>
          </p:spPr>
          <p:txBody>
            <a:bodyPr/>
            <a:lstStyle/>
            <a:p>
              <a:endParaRPr lang="zh-CN" altLang="en-US"/>
            </a:p>
          </p:txBody>
        </p:sp>
        <p:sp>
          <p:nvSpPr>
            <p:cNvPr id="24" name="Line 6"/>
            <p:cNvSpPr>
              <a:spLocks noChangeShapeType="1"/>
            </p:cNvSpPr>
            <p:nvPr/>
          </p:nvSpPr>
          <p:spPr bwMode="auto">
            <a:xfrm>
              <a:off x="4333" y="2067"/>
              <a:ext cx="348" cy="0"/>
            </a:xfrm>
            <a:prstGeom prst="line">
              <a:avLst/>
            </a:prstGeom>
            <a:noFill/>
            <a:ln w="9525">
              <a:solidFill>
                <a:schemeClr val="tx1"/>
              </a:solidFill>
              <a:round/>
              <a:headEnd/>
              <a:tailEnd/>
            </a:ln>
          </p:spPr>
          <p:txBody>
            <a:bodyPr/>
            <a:lstStyle/>
            <a:p>
              <a:endParaRPr lang="zh-CN" altLang="en-US"/>
            </a:p>
          </p:txBody>
        </p:sp>
        <p:grpSp>
          <p:nvGrpSpPr>
            <p:cNvPr id="5" name="Group 7"/>
            <p:cNvGrpSpPr>
              <a:grpSpLocks/>
            </p:cNvGrpSpPr>
            <p:nvPr/>
          </p:nvGrpSpPr>
          <p:grpSpPr bwMode="auto">
            <a:xfrm>
              <a:off x="635" y="1800"/>
              <a:ext cx="1197" cy="735"/>
              <a:chOff x="262" y="1797"/>
              <a:chExt cx="1553" cy="987"/>
            </a:xfrm>
          </p:grpSpPr>
          <p:sp>
            <p:nvSpPr>
              <p:cNvPr id="293" name="Freeform 8" descr="浅色上对角线"/>
              <p:cNvSpPr>
                <a:spLocks/>
              </p:cNvSpPr>
              <p:nvPr/>
            </p:nvSpPr>
            <p:spPr bwMode="auto">
              <a:xfrm>
                <a:off x="320" y="2329"/>
                <a:ext cx="958" cy="184"/>
              </a:xfrm>
              <a:custGeom>
                <a:avLst/>
                <a:gdLst>
                  <a:gd name="T0" fmla="*/ 0 w 1290"/>
                  <a:gd name="T1" fmla="*/ 0 h 248"/>
                  <a:gd name="T2" fmla="*/ 1290 w 1290"/>
                  <a:gd name="T3" fmla="*/ 0 h 248"/>
                  <a:gd name="T4" fmla="*/ 1224 w 1290"/>
                  <a:gd name="T5" fmla="*/ 248 h 248"/>
                  <a:gd name="T6" fmla="*/ 1050 w 1290"/>
                  <a:gd name="T7" fmla="*/ 248 h 248"/>
                  <a:gd name="T8" fmla="*/ 972 w 1290"/>
                  <a:gd name="T9" fmla="*/ 203 h 248"/>
                  <a:gd name="T10" fmla="*/ 684 w 1290"/>
                  <a:gd name="T11" fmla="*/ 203 h 248"/>
                  <a:gd name="T12" fmla="*/ 601 w 1290"/>
                  <a:gd name="T13" fmla="*/ 120 h 248"/>
                  <a:gd name="T14" fmla="*/ 336 w 1290"/>
                  <a:gd name="T15" fmla="*/ 120 h 248"/>
                  <a:gd name="T16" fmla="*/ 301 w 1290"/>
                  <a:gd name="T17" fmla="*/ 60 h 248"/>
                  <a:gd name="T18" fmla="*/ 90 w 1290"/>
                  <a:gd name="T19" fmla="*/ 60 h 248"/>
                  <a:gd name="T20" fmla="*/ 0 w 1290"/>
                  <a:gd name="T21" fmla="*/ 0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0"/>
                  <a:gd name="T34" fmla="*/ 0 h 248"/>
                  <a:gd name="T35" fmla="*/ 1290 w 1290"/>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0" h="248">
                    <a:moveTo>
                      <a:pt x="0" y="0"/>
                    </a:moveTo>
                    <a:lnTo>
                      <a:pt x="1290" y="0"/>
                    </a:lnTo>
                    <a:lnTo>
                      <a:pt x="1224" y="248"/>
                    </a:lnTo>
                    <a:lnTo>
                      <a:pt x="1050" y="248"/>
                    </a:lnTo>
                    <a:lnTo>
                      <a:pt x="972" y="203"/>
                    </a:lnTo>
                    <a:lnTo>
                      <a:pt x="684" y="203"/>
                    </a:lnTo>
                    <a:lnTo>
                      <a:pt x="601" y="120"/>
                    </a:lnTo>
                    <a:lnTo>
                      <a:pt x="336" y="120"/>
                    </a:lnTo>
                    <a:lnTo>
                      <a:pt x="301" y="60"/>
                    </a:lnTo>
                    <a:lnTo>
                      <a:pt x="90" y="60"/>
                    </a:lnTo>
                    <a:lnTo>
                      <a:pt x="0" y="0"/>
                    </a:lnTo>
                    <a:close/>
                  </a:path>
                </a:pathLst>
              </a:custGeom>
              <a:pattFill prst="ltUpDiag">
                <a:fgClr>
                  <a:schemeClr val="hlink"/>
                </a:fgClr>
                <a:bgClr>
                  <a:schemeClr val="bg1"/>
                </a:bgClr>
              </a:pattFill>
              <a:ln w="28575" cap="flat" cmpd="sng">
                <a:solidFill>
                  <a:schemeClr val="hlink"/>
                </a:solidFill>
                <a:prstDash val="solid"/>
                <a:round/>
                <a:headEnd type="none" w="med" len="med"/>
                <a:tailEnd type="none" w="med" len="med"/>
              </a:ln>
            </p:spPr>
            <p:txBody>
              <a:bodyPr/>
              <a:lstStyle/>
              <a:p>
                <a:endParaRPr lang="zh-CN" altLang="en-US"/>
              </a:p>
            </p:txBody>
          </p:sp>
          <p:sp>
            <p:nvSpPr>
              <p:cNvPr id="294" name="Line 9"/>
              <p:cNvSpPr>
                <a:spLocks noChangeShapeType="1"/>
              </p:cNvSpPr>
              <p:nvPr/>
            </p:nvSpPr>
            <p:spPr bwMode="auto">
              <a:xfrm>
                <a:off x="755" y="2159"/>
                <a:ext cx="521" cy="0"/>
              </a:xfrm>
              <a:prstGeom prst="line">
                <a:avLst/>
              </a:prstGeom>
              <a:noFill/>
              <a:ln w="9525">
                <a:solidFill>
                  <a:schemeClr val="tx1"/>
                </a:solidFill>
                <a:round/>
                <a:headEnd/>
                <a:tailEnd type="triangle" w="med" len="med"/>
              </a:ln>
            </p:spPr>
            <p:txBody>
              <a:bodyPr/>
              <a:lstStyle/>
              <a:p>
                <a:endParaRPr lang="zh-CN" altLang="en-US"/>
              </a:p>
            </p:txBody>
          </p:sp>
          <p:sp>
            <p:nvSpPr>
              <p:cNvPr id="295" name="Line 10"/>
              <p:cNvSpPr>
                <a:spLocks noChangeShapeType="1"/>
              </p:cNvSpPr>
              <p:nvPr/>
            </p:nvSpPr>
            <p:spPr bwMode="auto">
              <a:xfrm>
                <a:off x="751" y="2161"/>
                <a:ext cx="0" cy="458"/>
              </a:xfrm>
              <a:prstGeom prst="line">
                <a:avLst/>
              </a:prstGeom>
              <a:noFill/>
              <a:ln w="9525">
                <a:solidFill>
                  <a:schemeClr val="tx1"/>
                </a:solidFill>
                <a:round/>
                <a:headEnd/>
                <a:tailEnd/>
              </a:ln>
            </p:spPr>
            <p:txBody>
              <a:bodyPr/>
              <a:lstStyle/>
              <a:p>
                <a:endParaRPr lang="zh-CN" altLang="en-US"/>
              </a:p>
            </p:txBody>
          </p:sp>
          <p:sp>
            <p:nvSpPr>
              <p:cNvPr id="296" name="Freeform 11" descr="浅色上对角线"/>
              <p:cNvSpPr>
                <a:spLocks/>
              </p:cNvSpPr>
              <p:nvPr/>
            </p:nvSpPr>
            <p:spPr bwMode="auto">
              <a:xfrm>
                <a:off x="1274" y="2088"/>
                <a:ext cx="329" cy="237"/>
              </a:xfrm>
              <a:custGeom>
                <a:avLst/>
                <a:gdLst>
                  <a:gd name="T0" fmla="*/ 222 w 744"/>
                  <a:gd name="T1" fmla="*/ 0 h 504"/>
                  <a:gd name="T2" fmla="*/ 702 w 744"/>
                  <a:gd name="T3" fmla="*/ 0 h 504"/>
                  <a:gd name="T4" fmla="*/ 744 w 744"/>
                  <a:gd name="T5" fmla="*/ 11 h 504"/>
                  <a:gd name="T6" fmla="*/ 744 w 744"/>
                  <a:gd name="T7" fmla="*/ 504 h 504"/>
                  <a:gd name="T8" fmla="*/ 0 w 744"/>
                  <a:gd name="T9" fmla="*/ 504 h 504"/>
                  <a:gd name="T10" fmla="*/ 222 w 744"/>
                  <a:gd name="T11" fmla="*/ 0 h 504"/>
                  <a:gd name="T12" fmla="*/ 0 60000 65536"/>
                  <a:gd name="T13" fmla="*/ 0 60000 65536"/>
                  <a:gd name="T14" fmla="*/ 0 60000 65536"/>
                  <a:gd name="T15" fmla="*/ 0 60000 65536"/>
                  <a:gd name="T16" fmla="*/ 0 60000 65536"/>
                  <a:gd name="T17" fmla="*/ 0 60000 65536"/>
                  <a:gd name="T18" fmla="*/ 0 w 744"/>
                  <a:gd name="T19" fmla="*/ 0 h 504"/>
                  <a:gd name="T20" fmla="*/ 744 w 744"/>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744" h="504">
                    <a:moveTo>
                      <a:pt x="222" y="0"/>
                    </a:moveTo>
                    <a:cubicBezTo>
                      <a:pt x="382" y="0"/>
                      <a:pt x="542" y="0"/>
                      <a:pt x="702" y="0"/>
                    </a:cubicBezTo>
                    <a:lnTo>
                      <a:pt x="744" y="11"/>
                    </a:lnTo>
                    <a:lnTo>
                      <a:pt x="744" y="504"/>
                    </a:lnTo>
                    <a:lnTo>
                      <a:pt x="0" y="504"/>
                    </a:lnTo>
                    <a:lnTo>
                      <a:pt x="222" y="0"/>
                    </a:lnTo>
                    <a:close/>
                  </a:path>
                </a:pathLst>
              </a:custGeom>
              <a:pattFill prst="ltUpDiag">
                <a:fgClr>
                  <a:schemeClr val="hlink"/>
                </a:fgClr>
                <a:bgClr>
                  <a:schemeClr val="bg1"/>
                </a:bgClr>
              </a:pattFill>
              <a:ln w="28575" cap="flat" cmpd="sng">
                <a:solidFill>
                  <a:schemeClr val="hlink"/>
                </a:solidFill>
                <a:prstDash val="solid"/>
                <a:round/>
                <a:headEnd type="none" w="med" len="med"/>
                <a:tailEnd type="none" w="med" len="med"/>
              </a:ln>
            </p:spPr>
            <p:txBody>
              <a:bodyPr/>
              <a:lstStyle/>
              <a:p>
                <a:endParaRPr lang="zh-CN" altLang="en-US"/>
              </a:p>
            </p:txBody>
          </p:sp>
          <p:sp>
            <p:nvSpPr>
              <p:cNvPr id="297" name="Line 12"/>
              <p:cNvSpPr>
                <a:spLocks noChangeShapeType="1"/>
              </p:cNvSpPr>
              <p:nvPr/>
            </p:nvSpPr>
            <p:spPr bwMode="auto">
              <a:xfrm>
                <a:off x="322" y="2326"/>
                <a:ext cx="1349" cy="0"/>
              </a:xfrm>
              <a:prstGeom prst="line">
                <a:avLst/>
              </a:prstGeom>
              <a:noFill/>
              <a:ln w="9525">
                <a:solidFill>
                  <a:schemeClr val="tx1"/>
                </a:solidFill>
                <a:round/>
                <a:headEnd/>
                <a:tailEnd type="triangle" w="med" len="med"/>
              </a:ln>
            </p:spPr>
            <p:txBody>
              <a:bodyPr/>
              <a:lstStyle/>
              <a:p>
                <a:endParaRPr lang="zh-CN" altLang="en-US"/>
              </a:p>
            </p:txBody>
          </p:sp>
          <p:sp>
            <p:nvSpPr>
              <p:cNvPr id="298" name="Line 13"/>
              <p:cNvSpPr>
                <a:spLocks noChangeShapeType="1"/>
              </p:cNvSpPr>
              <p:nvPr/>
            </p:nvSpPr>
            <p:spPr bwMode="auto">
              <a:xfrm>
                <a:off x="757" y="2619"/>
                <a:ext cx="771" cy="0"/>
              </a:xfrm>
              <a:prstGeom prst="line">
                <a:avLst/>
              </a:prstGeom>
              <a:noFill/>
              <a:ln w="9525">
                <a:solidFill>
                  <a:schemeClr val="tx1"/>
                </a:solidFill>
                <a:round/>
                <a:headEnd/>
                <a:tailEnd type="triangle" w="med" len="med"/>
              </a:ln>
            </p:spPr>
            <p:txBody>
              <a:bodyPr/>
              <a:lstStyle/>
              <a:p>
                <a:endParaRPr lang="zh-CN" altLang="en-US"/>
              </a:p>
            </p:txBody>
          </p:sp>
          <p:sp>
            <p:nvSpPr>
              <p:cNvPr id="299" name="Line 14"/>
              <p:cNvSpPr>
                <a:spLocks noChangeShapeType="1"/>
              </p:cNvSpPr>
              <p:nvPr/>
            </p:nvSpPr>
            <p:spPr bwMode="auto">
              <a:xfrm>
                <a:off x="1523" y="2098"/>
                <a:ext cx="0" cy="522"/>
              </a:xfrm>
              <a:prstGeom prst="line">
                <a:avLst/>
              </a:prstGeom>
              <a:noFill/>
              <a:ln w="9525">
                <a:solidFill>
                  <a:schemeClr val="tx1"/>
                </a:solidFill>
                <a:prstDash val="sysDot"/>
                <a:round/>
                <a:headEnd/>
                <a:tailEnd/>
              </a:ln>
            </p:spPr>
            <p:txBody>
              <a:bodyPr/>
              <a:lstStyle/>
              <a:p>
                <a:endParaRPr lang="zh-CN" altLang="en-US"/>
              </a:p>
            </p:txBody>
          </p:sp>
          <p:sp>
            <p:nvSpPr>
              <p:cNvPr id="300" name="Line 15"/>
              <p:cNvSpPr>
                <a:spLocks noChangeShapeType="1"/>
              </p:cNvSpPr>
              <p:nvPr/>
            </p:nvSpPr>
            <p:spPr bwMode="auto">
              <a:xfrm>
                <a:off x="1046" y="2329"/>
                <a:ext cx="0" cy="147"/>
              </a:xfrm>
              <a:prstGeom prst="line">
                <a:avLst/>
              </a:prstGeom>
              <a:noFill/>
              <a:ln w="9525">
                <a:solidFill>
                  <a:schemeClr val="tx1"/>
                </a:solidFill>
                <a:round/>
                <a:headEnd/>
                <a:tailEnd/>
              </a:ln>
            </p:spPr>
            <p:txBody>
              <a:bodyPr/>
              <a:lstStyle/>
              <a:p>
                <a:endParaRPr lang="zh-CN" altLang="en-US"/>
              </a:p>
            </p:txBody>
          </p:sp>
          <p:sp>
            <p:nvSpPr>
              <p:cNvPr id="301" name="Line 16"/>
              <p:cNvSpPr>
                <a:spLocks noChangeShapeType="1"/>
              </p:cNvSpPr>
              <p:nvPr/>
            </p:nvSpPr>
            <p:spPr bwMode="auto">
              <a:xfrm>
                <a:off x="543" y="2329"/>
                <a:ext cx="0" cy="54"/>
              </a:xfrm>
              <a:prstGeom prst="line">
                <a:avLst/>
              </a:prstGeom>
              <a:noFill/>
              <a:ln w="9525">
                <a:solidFill>
                  <a:schemeClr val="tx1"/>
                </a:solidFill>
                <a:round/>
                <a:headEnd/>
                <a:tailEnd/>
              </a:ln>
            </p:spPr>
            <p:txBody>
              <a:bodyPr/>
              <a:lstStyle/>
              <a:p>
                <a:endParaRPr lang="zh-CN" altLang="en-US"/>
              </a:p>
            </p:txBody>
          </p:sp>
          <p:sp>
            <p:nvSpPr>
              <p:cNvPr id="302" name="Text Box 17"/>
              <p:cNvSpPr txBox="1">
                <a:spLocks noChangeArrowheads="1"/>
              </p:cNvSpPr>
              <p:nvPr/>
            </p:nvSpPr>
            <p:spPr bwMode="auto">
              <a:xfrm>
                <a:off x="779" y="2236"/>
                <a:ext cx="254" cy="158"/>
              </a:xfrm>
              <a:prstGeom prst="rect">
                <a:avLst/>
              </a:prstGeom>
              <a:noFill/>
              <a:ln w="9525">
                <a:noFill/>
                <a:miter lim="800000"/>
                <a:headEnd/>
                <a:tailEnd/>
              </a:ln>
            </p:spPr>
            <p:txBody>
              <a:bodyPr wrap="none">
                <a:spAutoFit/>
              </a:bodyPr>
              <a:lstStyle/>
              <a:p>
                <a:r>
                  <a:rPr kumimoji="1" lang="zh-CN" altLang="en-US" sz="400" dirty="0">
                    <a:latin typeface="宋体" charset="-122"/>
                  </a:rPr>
                  <a:t>开发</a:t>
                </a:r>
              </a:p>
            </p:txBody>
          </p:sp>
          <p:sp>
            <p:nvSpPr>
              <p:cNvPr id="303" name="Text Box 18"/>
              <p:cNvSpPr txBox="1">
                <a:spLocks noChangeArrowheads="1"/>
              </p:cNvSpPr>
              <p:nvPr/>
            </p:nvSpPr>
            <p:spPr bwMode="auto">
              <a:xfrm>
                <a:off x="1065" y="2233"/>
                <a:ext cx="254" cy="158"/>
              </a:xfrm>
              <a:prstGeom prst="rect">
                <a:avLst/>
              </a:prstGeom>
              <a:noFill/>
              <a:ln w="9525">
                <a:noFill/>
                <a:miter lim="800000"/>
                <a:headEnd/>
                <a:tailEnd/>
              </a:ln>
            </p:spPr>
            <p:txBody>
              <a:bodyPr wrap="none">
                <a:spAutoFit/>
              </a:bodyPr>
              <a:lstStyle/>
              <a:p>
                <a:r>
                  <a:rPr kumimoji="1" lang="zh-CN" altLang="en-US" sz="400" dirty="0">
                    <a:latin typeface="宋体" charset="-122"/>
                  </a:rPr>
                  <a:t>验证</a:t>
                </a:r>
              </a:p>
            </p:txBody>
          </p:sp>
          <p:sp>
            <p:nvSpPr>
              <p:cNvPr id="304" name="Text Box 19"/>
              <p:cNvSpPr txBox="1">
                <a:spLocks noChangeArrowheads="1"/>
              </p:cNvSpPr>
              <p:nvPr/>
            </p:nvSpPr>
            <p:spPr bwMode="auto">
              <a:xfrm>
                <a:off x="807" y="2345"/>
                <a:ext cx="345" cy="158"/>
              </a:xfrm>
              <a:prstGeom prst="rect">
                <a:avLst/>
              </a:prstGeom>
              <a:noFill/>
              <a:ln w="9525">
                <a:noFill/>
                <a:miter lim="800000"/>
                <a:headEnd/>
                <a:tailEnd/>
              </a:ln>
            </p:spPr>
            <p:txBody>
              <a:bodyPr wrap="none">
                <a:spAutoFit/>
              </a:bodyPr>
              <a:lstStyle/>
              <a:p>
                <a:r>
                  <a:rPr kumimoji="1" lang="zh-CN" altLang="en-US" sz="400" dirty="0">
                    <a:latin typeface="宋体" charset="-122"/>
                  </a:rPr>
                  <a:t>负现金流</a:t>
                </a:r>
              </a:p>
            </p:txBody>
          </p:sp>
          <p:sp>
            <p:nvSpPr>
              <p:cNvPr id="305" name="Text Box 20"/>
              <p:cNvSpPr txBox="1">
                <a:spLocks noChangeArrowheads="1"/>
              </p:cNvSpPr>
              <p:nvPr/>
            </p:nvSpPr>
            <p:spPr bwMode="auto">
              <a:xfrm>
                <a:off x="867" y="2529"/>
                <a:ext cx="526" cy="158"/>
              </a:xfrm>
              <a:prstGeom prst="rect">
                <a:avLst/>
              </a:prstGeom>
              <a:noFill/>
              <a:ln w="9525">
                <a:noFill/>
                <a:miter lim="800000"/>
                <a:headEnd/>
                <a:tailEnd/>
              </a:ln>
            </p:spPr>
            <p:txBody>
              <a:bodyPr wrap="none">
                <a:spAutoFit/>
              </a:bodyPr>
              <a:lstStyle/>
              <a:p>
                <a:r>
                  <a:rPr kumimoji="1" lang="zh-CN" altLang="en-US" sz="400" dirty="0">
                    <a:latin typeface="宋体" charset="-122"/>
                  </a:rPr>
                  <a:t>产品开发盈利周期</a:t>
                </a:r>
              </a:p>
            </p:txBody>
          </p:sp>
          <p:sp>
            <p:nvSpPr>
              <p:cNvPr id="306" name="Line 21"/>
              <p:cNvSpPr>
                <a:spLocks noChangeShapeType="1"/>
              </p:cNvSpPr>
              <p:nvPr/>
            </p:nvSpPr>
            <p:spPr bwMode="auto">
              <a:xfrm>
                <a:off x="1278" y="1888"/>
                <a:ext cx="0" cy="437"/>
              </a:xfrm>
              <a:prstGeom prst="line">
                <a:avLst/>
              </a:prstGeom>
              <a:noFill/>
              <a:ln w="9525">
                <a:solidFill>
                  <a:schemeClr val="tx1"/>
                </a:solidFill>
                <a:round/>
                <a:headEnd/>
                <a:tailEnd/>
              </a:ln>
            </p:spPr>
            <p:txBody>
              <a:bodyPr/>
              <a:lstStyle/>
              <a:p>
                <a:endParaRPr lang="zh-CN" altLang="en-US"/>
              </a:p>
            </p:txBody>
          </p:sp>
          <p:sp>
            <p:nvSpPr>
              <p:cNvPr id="307" name="Text Box 22"/>
              <p:cNvSpPr txBox="1">
                <a:spLocks noChangeArrowheads="1"/>
              </p:cNvSpPr>
              <p:nvPr/>
            </p:nvSpPr>
            <p:spPr bwMode="auto">
              <a:xfrm>
                <a:off x="1295" y="2101"/>
                <a:ext cx="345" cy="158"/>
              </a:xfrm>
              <a:prstGeom prst="rect">
                <a:avLst/>
              </a:prstGeom>
              <a:noFill/>
              <a:ln w="9525">
                <a:noFill/>
                <a:miter lim="800000"/>
                <a:headEnd/>
                <a:tailEnd/>
              </a:ln>
            </p:spPr>
            <p:txBody>
              <a:bodyPr wrap="none">
                <a:spAutoFit/>
              </a:bodyPr>
              <a:lstStyle/>
              <a:p>
                <a:r>
                  <a:rPr kumimoji="1" lang="zh-CN" altLang="en-US" sz="400" dirty="0">
                    <a:latin typeface="宋体" charset="-122"/>
                  </a:rPr>
                  <a:t>正现金流</a:t>
                </a:r>
              </a:p>
            </p:txBody>
          </p:sp>
          <p:sp>
            <p:nvSpPr>
              <p:cNvPr id="308" name="Text Box 23"/>
              <p:cNvSpPr txBox="1">
                <a:spLocks noChangeArrowheads="1"/>
              </p:cNvSpPr>
              <p:nvPr/>
            </p:nvSpPr>
            <p:spPr bwMode="auto">
              <a:xfrm>
                <a:off x="1366" y="2221"/>
                <a:ext cx="345" cy="158"/>
              </a:xfrm>
              <a:prstGeom prst="rect">
                <a:avLst/>
              </a:prstGeom>
              <a:noFill/>
              <a:ln w="9525">
                <a:noFill/>
                <a:miter lim="800000"/>
                <a:headEnd/>
                <a:tailEnd/>
              </a:ln>
            </p:spPr>
            <p:txBody>
              <a:bodyPr wrap="none">
                <a:spAutoFit/>
              </a:bodyPr>
              <a:lstStyle/>
              <a:p>
                <a:r>
                  <a:rPr kumimoji="1" lang="zh-CN" altLang="en-US" sz="400" dirty="0">
                    <a:latin typeface="宋体" charset="-122"/>
                  </a:rPr>
                  <a:t>生命周期</a:t>
                </a:r>
              </a:p>
            </p:txBody>
          </p:sp>
          <p:sp>
            <p:nvSpPr>
              <p:cNvPr id="309" name="Text Box 24"/>
              <p:cNvSpPr txBox="1">
                <a:spLocks noChangeArrowheads="1"/>
              </p:cNvSpPr>
              <p:nvPr/>
            </p:nvSpPr>
            <p:spPr bwMode="auto">
              <a:xfrm>
                <a:off x="1561" y="2326"/>
                <a:ext cx="254" cy="158"/>
              </a:xfrm>
              <a:prstGeom prst="rect">
                <a:avLst/>
              </a:prstGeom>
              <a:noFill/>
              <a:ln w="9525">
                <a:noFill/>
                <a:miter lim="800000"/>
                <a:headEnd/>
                <a:tailEnd/>
              </a:ln>
            </p:spPr>
            <p:txBody>
              <a:bodyPr wrap="none">
                <a:spAutoFit/>
              </a:bodyPr>
              <a:lstStyle/>
              <a:p>
                <a:r>
                  <a:rPr kumimoji="1" lang="zh-CN" altLang="en-US" sz="400" dirty="0">
                    <a:latin typeface="宋体" charset="-122"/>
                  </a:rPr>
                  <a:t>时间</a:t>
                </a:r>
              </a:p>
            </p:txBody>
          </p:sp>
          <p:sp>
            <p:nvSpPr>
              <p:cNvPr id="310" name="Text Box 25"/>
              <p:cNvSpPr txBox="1">
                <a:spLocks noChangeArrowheads="1"/>
              </p:cNvSpPr>
              <p:nvPr/>
            </p:nvSpPr>
            <p:spPr bwMode="auto">
              <a:xfrm>
                <a:off x="807" y="2051"/>
                <a:ext cx="435" cy="158"/>
              </a:xfrm>
              <a:prstGeom prst="rect">
                <a:avLst/>
              </a:prstGeom>
              <a:noFill/>
              <a:ln w="9525">
                <a:noFill/>
                <a:miter lim="800000"/>
                <a:headEnd/>
                <a:tailEnd/>
              </a:ln>
            </p:spPr>
            <p:txBody>
              <a:bodyPr wrap="none">
                <a:spAutoFit/>
              </a:bodyPr>
              <a:lstStyle/>
              <a:p>
                <a:r>
                  <a:rPr kumimoji="1" lang="zh-CN" altLang="en-US" sz="400" dirty="0">
                    <a:latin typeface="宋体" charset="-122"/>
                  </a:rPr>
                  <a:t>产品开发周期</a:t>
                </a:r>
              </a:p>
            </p:txBody>
          </p:sp>
          <p:sp>
            <p:nvSpPr>
              <p:cNvPr id="311" name="Text Box 26"/>
              <p:cNvSpPr txBox="1">
                <a:spLocks noChangeArrowheads="1"/>
              </p:cNvSpPr>
              <p:nvPr/>
            </p:nvSpPr>
            <p:spPr bwMode="auto">
              <a:xfrm>
                <a:off x="316" y="2236"/>
                <a:ext cx="254" cy="158"/>
              </a:xfrm>
              <a:prstGeom prst="rect">
                <a:avLst/>
              </a:prstGeom>
              <a:noFill/>
              <a:ln w="9525">
                <a:noFill/>
                <a:miter lim="800000"/>
                <a:headEnd/>
                <a:tailEnd/>
              </a:ln>
            </p:spPr>
            <p:txBody>
              <a:bodyPr wrap="none">
                <a:spAutoFit/>
              </a:bodyPr>
              <a:lstStyle/>
              <a:p>
                <a:r>
                  <a:rPr kumimoji="1" lang="zh-CN" altLang="en-US" sz="400" dirty="0">
                    <a:latin typeface="宋体" charset="-122"/>
                  </a:rPr>
                  <a:t>概念</a:t>
                </a:r>
              </a:p>
            </p:txBody>
          </p:sp>
          <p:sp>
            <p:nvSpPr>
              <p:cNvPr id="312" name="Text Box 27"/>
              <p:cNvSpPr txBox="1">
                <a:spLocks noChangeArrowheads="1"/>
              </p:cNvSpPr>
              <p:nvPr/>
            </p:nvSpPr>
            <p:spPr bwMode="auto">
              <a:xfrm>
                <a:off x="553" y="2236"/>
                <a:ext cx="254" cy="158"/>
              </a:xfrm>
              <a:prstGeom prst="rect">
                <a:avLst/>
              </a:prstGeom>
              <a:noFill/>
              <a:ln w="9525">
                <a:noFill/>
                <a:miter lim="800000"/>
                <a:headEnd/>
                <a:tailEnd/>
              </a:ln>
            </p:spPr>
            <p:txBody>
              <a:bodyPr wrap="none">
                <a:spAutoFit/>
              </a:bodyPr>
              <a:lstStyle/>
              <a:p>
                <a:r>
                  <a:rPr kumimoji="1" lang="zh-CN" altLang="en-US" sz="400" dirty="0">
                    <a:latin typeface="宋体" charset="-122"/>
                  </a:rPr>
                  <a:t>计划</a:t>
                </a:r>
              </a:p>
            </p:txBody>
          </p:sp>
          <p:sp>
            <p:nvSpPr>
              <p:cNvPr id="313" name="Line 28"/>
              <p:cNvSpPr>
                <a:spLocks noChangeShapeType="1"/>
              </p:cNvSpPr>
              <p:nvPr/>
            </p:nvSpPr>
            <p:spPr bwMode="auto">
              <a:xfrm>
                <a:off x="315" y="1904"/>
                <a:ext cx="0" cy="815"/>
              </a:xfrm>
              <a:prstGeom prst="line">
                <a:avLst/>
              </a:prstGeom>
              <a:noFill/>
              <a:ln w="9525">
                <a:solidFill>
                  <a:schemeClr val="tx1"/>
                </a:solidFill>
                <a:round/>
                <a:headEnd/>
                <a:tailEnd/>
              </a:ln>
            </p:spPr>
            <p:txBody>
              <a:bodyPr/>
              <a:lstStyle/>
              <a:p>
                <a:endParaRPr lang="zh-CN" altLang="en-US"/>
              </a:p>
            </p:txBody>
          </p:sp>
          <p:sp>
            <p:nvSpPr>
              <p:cNvPr id="314" name="Line 29"/>
              <p:cNvSpPr>
                <a:spLocks noChangeShapeType="1"/>
              </p:cNvSpPr>
              <p:nvPr/>
            </p:nvSpPr>
            <p:spPr bwMode="auto">
              <a:xfrm>
                <a:off x="1608" y="2334"/>
                <a:ext cx="0" cy="395"/>
              </a:xfrm>
              <a:prstGeom prst="line">
                <a:avLst/>
              </a:prstGeom>
              <a:noFill/>
              <a:ln w="9525" cap="rnd">
                <a:solidFill>
                  <a:schemeClr val="tx1"/>
                </a:solidFill>
                <a:prstDash val="sysDot"/>
                <a:round/>
                <a:headEnd/>
                <a:tailEnd/>
              </a:ln>
            </p:spPr>
            <p:txBody>
              <a:bodyPr/>
              <a:lstStyle/>
              <a:p>
                <a:endParaRPr lang="zh-CN" altLang="en-US"/>
              </a:p>
            </p:txBody>
          </p:sp>
          <p:sp>
            <p:nvSpPr>
              <p:cNvPr id="315" name="Line 30"/>
              <p:cNvSpPr>
                <a:spLocks noChangeShapeType="1"/>
              </p:cNvSpPr>
              <p:nvPr/>
            </p:nvSpPr>
            <p:spPr bwMode="auto">
              <a:xfrm>
                <a:off x="320" y="2719"/>
                <a:ext cx="1288" cy="0"/>
              </a:xfrm>
              <a:prstGeom prst="line">
                <a:avLst/>
              </a:prstGeom>
              <a:noFill/>
              <a:ln w="9525">
                <a:solidFill>
                  <a:schemeClr val="tx1"/>
                </a:solidFill>
                <a:round/>
                <a:headEnd/>
                <a:tailEnd type="triangle" w="med" len="med"/>
              </a:ln>
            </p:spPr>
            <p:txBody>
              <a:bodyPr/>
              <a:lstStyle/>
              <a:p>
                <a:endParaRPr lang="zh-CN" altLang="en-US"/>
              </a:p>
            </p:txBody>
          </p:sp>
          <p:sp>
            <p:nvSpPr>
              <p:cNvPr id="316" name="Text Box 31"/>
              <p:cNvSpPr txBox="1">
                <a:spLocks noChangeArrowheads="1"/>
              </p:cNvSpPr>
              <p:nvPr/>
            </p:nvSpPr>
            <p:spPr bwMode="auto">
              <a:xfrm>
                <a:off x="739" y="2626"/>
                <a:ext cx="390" cy="158"/>
              </a:xfrm>
              <a:prstGeom prst="rect">
                <a:avLst/>
              </a:prstGeom>
              <a:noFill/>
              <a:ln w="9525">
                <a:noFill/>
                <a:miter lim="800000"/>
                <a:headEnd/>
                <a:tailEnd/>
              </a:ln>
            </p:spPr>
            <p:txBody>
              <a:bodyPr wrap="none">
                <a:spAutoFit/>
              </a:bodyPr>
              <a:lstStyle/>
              <a:p>
                <a:r>
                  <a:rPr kumimoji="1" lang="zh-CN" altLang="en-US" sz="400" dirty="0">
                    <a:latin typeface="宋体" charset="-122"/>
                  </a:rPr>
                  <a:t>投资回收期</a:t>
                </a:r>
              </a:p>
            </p:txBody>
          </p:sp>
          <p:sp>
            <p:nvSpPr>
              <p:cNvPr id="317" name="Line 32"/>
              <p:cNvSpPr>
                <a:spLocks noChangeShapeType="1"/>
              </p:cNvSpPr>
              <p:nvPr/>
            </p:nvSpPr>
            <p:spPr bwMode="auto">
              <a:xfrm>
                <a:off x="321" y="1900"/>
                <a:ext cx="963" cy="0"/>
              </a:xfrm>
              <a:prstGeom prst="line">
                <a:avLst/>
              </a:prstGeom>
              <a:noFill/>
              <a:ln w="9525">
                <a:solidFill>
                  <a:schemeClr val="tx1"/>
                </a:solidFill>
                <a:round/>
                <a:headEnd/>
                <a:tailEnd type="triangle" w="med" len="med"/>
              </a:ln>
            </p:spPr>
            <p:txBody>
              <a:bodyPr/>
              <a:lstStyle/>
              <a:p>
                <a:endParaRPr lang="zh-CN" altLang="en-US"/>
              </a:p>
            </p:txBody>
          </p:sp>
          <p:sp>
            <p:nvSpPr>
              <p:cNvPr id="318" name="Text Box 33"/>
              <p:cNvSpPr txBox="1">
                <a:spLocks noChangeArrowheads="1"/>
              </p:cNvSpPr>
              <p:nvPr/>
            </p:nvSpPr>
            <p:spPr bwMode="auto">
              <a:xfrm>
                <a:off x="641" y="1808"/>
                <a:ext cx="435" cy="158"/>
              </a:xfrm>
              <a:prstGeom prst="rect">
                <a:avLst/>
              </a:prstGeom>
              <a:noFill/>
              <a:ln w="9525">
                <a:noFill/>
                <a:miter lim="800000"/>
                <a:headEnd/>
                <a:tailEnd/>
              </a:ln>
            </p:spPr>
            <p:txBody>
              <a:bodyPr wrap="none">
                <a:spAutoFit/>
              </a:bodyPr>
              <a:lstStyle/>
              <a:p>
                <a:r>
                  <a:rPr kumimoji="1" lang="zh-CN" altLang="en-US" sz="400" dirty="0">
                    <a:latin typeface="宋体" charset="-122"/>
                  </a:rPr>
                  <a:t>产品创新周期</a:t>
                </a:r>
              </a:p>
            </p:txBody>
          </p:sp>
          <p:sp>
            <p:nvSpPr>
              <p:cNvPr id="319" name="Rectangle 34"/>
              <p:cNvSpPr>
                <a:spLocks noChangeArrowheads="1"/>
              </p:cNvSpPr>
              <p:nvPr/>
            </p:nvSpPr>
            <p:spPr bwMode="auto">
              <a:xfrm>
                <a:off x="262" y="1797"/>
                <a:ext cx="1468" cy="974"/>
              </a:xfrm>
              <a:prstGeom prst="rect">
                <a:avLst/>
              </a:prstGeom>
              <a:noFill/>
              <a:ln w="9525">
                <a:solidFill>
                  <a:schemeClr val="tx1"/>
                </a:solidFill>
                <a:miter lim="800000"/>
                <a:headEnd/>
                <a:tailEnd/>
              </a:ln>
            </p:spPr>
            <p:txBody>
              <a:bodyPr wrap="none" anchor="ctr"/>
              <a:lstStyle/>
              <a:p>
                <a:endParaRPr lang="zh-CN" altLang="en-US" sz="3200" dirty="0">
                  <a:solidFill>
                    <a:schemeClr val="bg1"/>
                  </a:solidFill>
                </a:endParaRPr>
              </a:p>
            </p:txBody>
          </p:sp>
        </p:grpSp>
        <p:grpSp>
          <p:nvGrpSpPr>
            <p:cNvPr id="6" name="Group 35"/>
            <p:cNvGrpSpPr>
              <a:grpSpLocks/>
            </p:cNvGrpSpPr>
            <p:nvPr/>
          </p:nvGrpSpPr>
          <p:grpSpPr bwMode="auto">
            <a:xfrm>
              <a:off x="2261" y="157"/>
              <a:ext cx="1245" cy="1058"/>
              <a:chOff x="2495" y="339"/>
              <a:chExt cx="1245" cy="1058"/>
            </a:xfrm>
          </p:grpSpPr>
          <p:grpSp>
            <p:nvGrpSpPr>
              <p:cNvPr id="7" name="Group 36"/>
              <p:cNvGrpSpPr>
                <a:grpSpLocks/>
              </p:cNvGrpSpPr>
              <p:nvPr/>
            </p:nvGrpSpPr>
            <p:grpSpPr bwMode="auto">
              <a:xfrm>
                <a:off x="2815" y="672"/>
                <a:ext cx="670" cy="645"/>
                <a:chOff x="2431" y="3131"/>
                <a:chExt cx="723" cy="619"/>
              </a:xfrm>
            </p:grpSpPr>
            <p:sp>
              <p:nvSpPr>
                <p:cNvPr id="203" name="Freeform 37"/>
                <p:cNvSpPr>
                  <a:spLocks/>
                </p:cNvSpPr>
                <p:nvPr/>
              </p:nvSpPr>
              <p:spPr bwMode="auto">
                <a:xfrm>
                  <a:off x="2448" y="3147"/>
                  <a:ext cx="688" cy="587"/>
                </a:xfrm>
                <a:custGeom>
                  <a:avLst/>
                  <a:gdLst>
                    <a:gd name="T0" fmla="*/ 379 w 1457"/>
                    <a:gd name="T1" fmla="*/ 553 h 1258"/>
                    <a:gd name="T2" fmla="*/ 160 w 1457"/>
                    <a:gd name="T3" fmla="*/ 554 h 1258"/>
                    <a:gd name="T4" fmla="*/ 3 w 1457"/>
                    <a:gd name="T5" fmla="*/ 611 h 1258"/>
                    <a:gd name="T6" fmla="*/ 18 w 1457"/>
                    <a:gd name="T7" fmla="*/ 665 h 1258"/>
                    <a:gd name="T8" fmla="*/ 166 w 1457"/>
                    <a:gd name="T9" fmla="*/ 704 h 1258"/>
                    <a:gd name="T10" fmla="*/ 399 w 1457"/>
                    <a:gd name="T11" fmla="*/ 700 h 1258"/>
                    <a:gd name="T12" fmla="*/ 432 w 1457"/>
                    <a:gd name="T13" fmla="*/ 726 h 1258"/>
                    <a:gd name="T14" fmla="*/ 416 w 1457"/>
                    <a:gd name="T15" fmla="*/ 786 h 1258"/>
                    <a:gd name="T16" fmla="*/ 213 w 1457"/>
                    <a:gd name="T17" fmla="*/ 1000 h 1258"/>
                    <a:gd name="T18" fmla="*/ 212 w 1457"/>
                    <a:gd name="T19" fmla="*/ 1079 h 1258"/>
                    <a:gd name="T20" fmla="*/ 306 w 1457"/>
                    <a:gd name="T21" fmla="*/ 1077 h 1258"/>
                    <a:gd name="T22" fmla="*/ 541 w 1457"/>
                    <a:gd name="T23" fmla="*/ 890 h 1258"/>
                    <a:gd name="T24" fmla="*/ 597 w 1457"/>
                    <a:gd name="T25" fmla="*/ 870 h 1258"/>
                    <a:gd name="T26" fmla="*/ 640 w 1457"/>
                    <a:gd name="T27" fmla="*/ 925 h 1258"/>
                    <a:gd name="T28" fmla="*/ 661 w 1457"/>
                    <a:gd name="T29" fmla="*/ 1200 h 1258"/>
                    <a:gd name="T30" fmla="*/ 728 w 1457"/>
                    <a:gd name="T31" fmla="*/ 1257 h 1258"/>
                    <a:gd name="T32" fmla="*/ 812 w 1457"/>
                    <a:gd name="T33" fmla="*/ 1114 h 1258"/>
                    <a:gd name="T34" fmla="*/ 812 w 1457"/>
                    <a:gd name="T35" fmla="*/ 925 h 1258"/>
                    <a:gd name="T36" fmla="*/ 856 w 1457"/>
                    <a:gd name="T37" fmla="*/ 870 h 1258"/>
                    <a:gd name="T38" fmla="*/ 910 w 1457"/>
                    <a:gd name="T39" fmla="*/ 891 h 1258"/>
                    <a:gd name="T40" fmla="*/ 1147 w 1457"/>
                    <a:gd name="T41" fmla="*/ 1073 h 1258"/>
                    <a:gd name="T42" fmla="*/ 1237 w 1457"/>
                    <a:gd name="T43" fmla="*/ 1074 h 1258"/>
                    <a:gd name="T44" fmla="*/ 1250 w 1457"/>
                    <a:gd name="T45" fmla="*/ 1021 h 1258"/>
                    <a:gd name="T46" fmla="*/ 1183 w 1457"/>
                    <a:gd name="T47" fmla="*/ 919 h 1258"/>
                    <a:gd name="T48" fmla="*/ 1013 w 1457"/>
                    <a:gd name="T49" fmla="*/ 755 h 1258"/>
                    <a:gd name="T50" fmla="*/ 1074 w 1457"/>
                    <a:gd name="T51" fmla="*/ 697 h 1258"/>
                    <a:gd name="T52" fmla="*/ 1295 w 1457"/>
                    <a:gd name="T53" fmla="*/ 700 h 1258"/>
                    <a:gd name="T54" fmla="*/ 1457 w 1457"/>
                    <a:gd name="T55" fmla="*/ 630 h 1258"/>
                    <a:gd name="T56" fmla="*/ 1441 w 1457"/>
                    <a:gd name="T57" fmla="*/ 595 h 1258"/>
                    <a:gd name="T58" fmla="*/ 1291 w 1457"/>
                    <a:gd name="T59" fmla="*/ 553 h 1258"/>
                    <a:gd name="T60" fmla="*/ 1040 w 1457"/>
                    <a:gd name="T61" fmla="*/ 543 h 1258"/>
                    <a:gd name="T62" fmla="*/ 1015 w 1457"/>
                    <a:gd name="T63" fmla="*/ 498 h 1258"/>
                    <a:gd name="T64" fmla="*/ 1188 w 1457"/>
                    <a:gd name="T65" fmla="*/ 342 h 1258"/>
                    <a:gd name="T66" fmla="*/ 1256 w 1457"/>
                    <a:gd name="T67" fmla="*/ 220 h 1258"/>
                    <a:gd name="T68" fmla="*/ 1241 w 1457"/>
                    <a:gd name="T69" fmla="*/ 181 h 1258"/>
                    <a:gd name="T70" fmla="*/ 1070 w 1457"/>
                    <a:gd name="T71" fmla="*/ 232 h 1258"/>
                    <a:gd name="T72" fmla="*/ 881 w 1457"/>
                    <a:gd name="T73" fmla="*/ 385 h 1258"/>
                    <a:gd name="T74" fmla="*/ 846 w 1457"/>
                    <a:gd name="T75" fmla="*/ 383 h 1258"/>
                    <a:gd name="T76" fmla="*/ 814 w 1457"/>
                    <a:gd name="T77" fmla="*/ 332 h 1258"/>
                    <a:gd name="T78" fmla="*/ 811 w 1457"/>
                    <a:gd name="T79" fmla="*/ 107 h 1258"/>
                    <a:gd name="T80" fmla="*/ 755 w 1457"/>
                    <a:gd name="T81" fmla="*/ 8 h 1258"/>
                    <a:gd name="T82" fmla="*/ 709 w 1457"/>
                    <a:gd name="T83" fmla="*/ 4 h 1258"/>
                    <a:gd name="T84" fmla="*/ 642 w 1457"/>
                    <a:gd name="T85" fmla="*/ 142 h 1258"/>
                    <a:gd name="T86" fmla="*/ 646 w 1457"/>
                    <a:gd name="T87" fmla="*/ 336 h 1258"/>
                    <a:gd name="T88" fmla="*/ 619 w 1457"/>
                    <a:gd name="T89" fmla="*/ 385 h 1258"/>
                    <a:gd name="T90" fmla="*/ 547 w 1457"/>
                    <a:gd name="T91" fmla="*/ 370 h 1258"/>
                    <a:gd name="T92" fmla="*/ 395 w 1457"/>
                    <a:gd name="T93" fmla="*/ 230 h 1258"/>
                    <a:gd name="T94" fmla="*/ 239 w 1457"/>
                    <a:gd name="T95" fmla="*/ 168 h 1258"/>
                    <a:gd name="T96" fmla="*/ 203 w 1457"/>
                    <a:gd name="T97" fmla="*/ 212 h 1258"/>
                    <a:gd name="T98" fmla="*/ 271 w 1457"/>
                    <a:gd name="T99" fmla="*/ 336 h 1258"/>
                    <a:gd name="T100" fmla="*/ 440 w 1457"/>
                    <a:gd name="T101" fmla="*/ 500 h 12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7"/>
                    <a:gd name="T154" fmla="*/ 0 h 1258"/>
                    <a:gd name="T155" fmla="*/ 1457 w 1457"/>
                    <a:gd name="T156" fmla="*/ 1258 h 12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7" h="1258">
                      <a:moveTo>
                        <a:pt x="444" y="514"/>
                      </a:moveTo>
                      <a:lnTo>
                        <a:pt x="421" y="539"/>
                      </a:lnTo>
                      <a:lnTo>
                        <a:pt x="379" y="553"/>
                      </a:lnTo>
                      <a:lnTo>
                        <a:pt x="377" y="553"/>
                      </a:lnTo>
                      <a:lnTo>
                        <a:pt x="166" y="554"/>
                      </a:lnTo>
                      <a:lnTo>
                        <a:pt x="160" y="554"/>
                      </a:lnTo>
                      <a:lnTo>
                        <a:pt x="63" y="574"/>
                      </a:lnTo>
                      <a:lnTo>
                        <a:pt x="17" y="597"/>
                      </a:lnTo>
                      <a:lnTo>
                        <a:pt x="3" y="611"/>
                      </a:lnTo>
                      <a:lnTo>
                        <a:pt x="0" y="630"/>
                      </a:lnTo>
                      <a:lnTo>
                        <a:pt x="0" y="635"/>
                      </a:lnTo>
                      <a:lnTo>
                        <a:pt x="18" y="665"/>
                      </a:lnTo>
                      <a:lnTo>
                        <a:pt x="64" y="687"/>
                      </a:lnTo>
                      <a:lnTo>
                        <a:pt x="164" y="704"/>
                      </a:lnTo>
                      <a:lnTo>
                        <a:pt x="166" y="704"/>
                      </a:lnTo>
                      <a:lnTo>
                        <a:pt x="379" y="700"/>
                      </a:lnTo>
                      <a:lnTo>
                        <a:pt x="383" y="700"/>
                      </a:lnTo>
                      <a:lnTo>
                        <a:pt x="399" y="700"/>
                      </a:lnTo>
                      <a:lnTo>
                        <a:pt x="411" y="704"/>
                      </a:lnTo>
                      <a:lnTo>
                        <a:pt x="431" y="726"/>
                      </a:lnTo>
                      <a:lnTo>
                        <a:pt x="432" y="726"/>
                      </a:lnTo>
                      <a:lnTo>
                        <a:pt x="436" y="755"/>
                      </a:lnTo>
                      <a:lnTo>
                        <a:pt x="417" y="786"/>
                      </a:lnTo>
                      <a:lnTo>
                        <a:pt x="416" y="786"/>
                      </a:lnTo>
                      <a:lnTo>
                        <a:pt x="266" y="925"/>
                      </a:lnTo>
                      <a:lnTo>
                        <a:pt x="265" y="928"/>
                      </a:lnTo>
                      <a:lnTo>
                        <a:pt x="213" y="1000"/>
                      </a:lnTo>
                      <a:lnTo>
                        <a:pt x="199" y="1043"/>
                      </a:lnTo>
                      <a:lnTo>
                        <a:pt x="201" y="1062"/>
                      </a:lnTo>
                      <a:lnTo>
                        <a:pt x="212" y="1079"/>
                      </a:lnTo>
                      <a:lnTo>
                        <a:pt x="218" y="1080"/>
                      </a:lnTo>
                      <a:lnTo>
                        <a:pt x="257" y="1091"/>
                      </a:lnTo>
                      <a:lnTo>
                        <a:pt x="306" y="1077"/>
                      </a:lnTo>
                      <a:lnTo>
                        <a:pt x="389" y="1027"/>
                      </a:lnTo>
                      <a:lnTo>
                        <a:pt x="390" y="1025"/>
                      </a:lnTo>
                      <a:lnTo>
                        <a:pt x="541" y="890"/>
                      </a:lnTo>
                      <a:lnTo>
                        <a:pt x="543" y="890"/>
                      </a:lnTo>
                      <a:lnTo>
                        <a:pt x="578" y="873"/>
                      </a:lnTo>
                      <a:lnTo>
                        <a:pt x="597" y="870"/>
                      </a:lnTo>
                      <a:lnTo>
                        <a:pt x="615" y="875"/>
                      </a:lnTo>
                      <a:lnTo>
                        <a:pt x="638" y="895"/>
                      </a:lnTo>
                      <a:lnTo>
                        <a:pt x="640" y="925"/>
                      </a:lnTo>
                      <a:lnTo>
                        <a:pt x="640" y="1113"/>
                      </a:lnTo>
                      <a:lnTo>
                        <a:pt x="640" y="1117"/>
                      </a:lnTo>
                      <a:lnTo>
                        <a:pt x="661" y="1200"/>
                      </a:lnTo>
                      <a:lnTo>
                        <a:pt x="686" y="1240"/>
                      </a:lnTo>
                      <a:lnTo>
                        <a:pt x="722" y="1258"/>
                      </a:lnTo>
                      <a:lnTo>
                        <a:pt x="728" y="1257"/>
                      </a:lnTo>
                      <a:lnTo>
                        <a:pt x="763" y="1241"/>
                      </a:lnTo>
                      <a:lnTo>
                        <a:pt x="788" y="1201"/>
                      </a:lnTo>
                      <a:lnTo>
                        <a:pt x="812" y="1114"/>
                      </a:lnTo>
                      <a:lnTo>
                        <a:pt x="813" y="1113"/>
                      </a:lnTo>
                      <a:lnTo>
                        <a:pt x="813" y="925"/>
                      </a:lnTo>
                      <a:lnTo>
                        <a:pt x="812" y="925"/>
                      </a:lnTo>
                      <a:lnTo>
                        <a:pt x="818" y="895"/>
                      </a:lnTo>
                      <a:lnTo>
                        <a:pt x="840" y="875"/>
                      </a:lnTo>
                      <a:lnTo>
                        <a:pt x="856" y="870"/>
                      </a:lnTo>
                      <a:lnTo>
                        <a:pt x="874" y="872"/>
                      </a:lnTo>
                      <a:lnTo>
                        <a:pt x="908" y="890"/>
                      </a:lnTo>
                      <a:lnTo>
                        <a:pt x="910" y="891"/>
                      </a:lnTo>
                      <a:lnTo>
                        <a:pt x="1062" y="1025"/>
                      </a:lnTo>
                      <a:lnTo>
                        <a:pt x="1064" y="1025"/>
                      </a:lnTo>
                      <a:lnTo>
                        <a:pt x="1147" y="1073"/>
                      </a:lnTo>
                      <a:lnTo>
                        <a:pt x="1198" y="1086"/>
                      </a:lnTo>
                      <a:lnTo>
                        <a:pt x="1219" y="1085"/>
                      </a:lnTo>
                      <a:lnTo>
                        <a:pt x="1237" y="1074"/>
                      </a:lnTo>
                      <a:lnTo>
                        <a:pt x="1237" y="1073"/>
                      </a:lnTo>
                      <a:lnTo>
                        <a:pt x="1252" y="1042"/>
                      </a:lnTo>
                      <a:lnTo>
                        <a:pt x="1250" y="1021"/>
                      </a:lnTo>
                      <a:lnTo>
                        <a:pt x="1240" y="997"/>
                      </a:lnTo>
                      <a:lnTo>
                        <a:pt x="1185" y="924"/>
                      </a:lnTo>
                      <a:lnTo>
                        <a:pt x="1183" y="919"/>
                      </a:lnTo>
                      <a:lnTo>
                        <a:pt x="1033" y="786"/>
                      </a:lnTo>
                      <a:lnTo>
                        <a:pt x="1032" y="786"/>
                      </a:lnTo>
                      <a:lnTo>
                        <a:pt x="1013" y="755"/>
                      </a:lnTo>
                      <a:lnTo>
                        <a:pt x="1012" y="726"/>
                      </a:lnTo>
                      <a:lnTo>
                        <a:pt x="1034" y="705"/>
                      </a:lnTo>
                      <a:lnTo>
                        <a:pt x="1074" y="697"/>
                      </a:lnTo>
                      <a:lnTo>
                        <a:pt x="1076" y="697"/>
                      </a:lnTo>
                      <a:lnTo>
                        <a:pt x="1290" y="700"/>
                      </a:lnTo>
                      <a:lnTo>
                        <a:pt x="1295" y="700"/>
                      </a:lnTo>
                      <a:lnTo>
                        <a:pt x="1390" y="683"/>
                      </a:lnTo>
                      <a:lnTo>
                        <a:pt x="1436" y="663"/>
                      </a:lnTo>
                      <a:lnTo>
                        <a:pt x="1457" y="630"/>
                      </a:lnTo>
                      <a:lnTo>
                        <a:pt x="1457" y="625"/>
                      </a:lnTo>
                      <a:lnTo>
                        <a:pt x="1455" y="610"/>
                      </a:lnTo>
                      <a:lnTo>
                        <a:pt x="1441" y="595"/>
                      </a:lnTo>
                      <a:lnTo>
                        <a:pt x="1395" y="571"/>
                      </a:lnTo>
                      <a:lnTo>
                        <a:pt x="1297" y="553"/>
                      </a:lnTo>
                      <a:lnTo>
                        <a:pt x="1291" y="553"/>
                      </a:lnTo>
                      <a:lnTo>
                        <a:pt x="1079" y="548"/>
                      </a:lnTo>
                      <a:lnTo>
                        <a:pt x="1077" y="548"/>
                      </a:lnTo>
                      <a:lnTo>
                        <a:pt x="1040" y="543"/>
                      </a:lnTo>
                      <a:lnTo>
                        <a:pt x="1016" y="521"/>
                      </a:lnTo>
                      <a:lnTo>
                        <a:pt x="1013" y="516"/>
                      </a:lnTo>
                      <a:lnTo>
                        <a:pt x="1015" y="498"/>
                      </a:lnTo>
                      <a:lnTo>
                        <a:pt x="1033" y="472"/>
                      </a:lnTo>
                      <a:lnTo>
                        <a:pt x="1034" y="472"/>
                      </a:lnTo>
                      <a:lnTo>
                        <a:pt x="1188" y="342"/>
                      </a:lnTo>
                      <a:lnTo>
                        <a:pt x="1192" y="336"/>
                      </a:lnTo>
                      <a:lnTo>
                        <a:pt x="1242" y="264"/>
                      </a:lnTo>
                      <a:lnTo>
                        <a:pt x="1256" y="220"/>
                      </a:lnTo>
                      <a:lnTo>
                        <a:pt x="1255" y="201"/>
                      </a:lnTo>
                      <a:lnTo>
                        <a:pt x="1243" y="184"/>
                      </a:lnTo>
                      <a:lnTo>
                        <a:pt x="1241" y="181"/>
                      </a:lnTo>
                      <a:lnTo>
                        <a:pt x="1205" y="169"/>
                      </a:lnTo>
                      <a:lnTo>
                        <a:pt x="1154" y="183"/>
                      </a:lnTo>
                      <a:lnTo>
                        <a:pt x="1070" y="232"/>
                      </a:lnTo>
                      <a:lnTo>
                        <a:pt x="1065" y="233"/>
                      </a:lnTo>
                      <a:lnTo>
                        <a:pt x="914" y="366"/>
                      </a:lnTo>
                      <a:lnTo>
                        <a:pt x="881" y="385"/>
                      </a:lnTo>
                      <a:lnTo>
                        <a:pt x="863" y="388"/>
                      </a:lnTo>
                      <a:lnTo>
                        <a:pt x="845" y="385"/>
                      </a:lnTo>
                      <a:lnTo>
                        <a:pt x="846" y="383"/>
                      </a:lnTo>
                      <a:lnTo>
                        <a:pt x="824" y="367"/>
                      </a:lnTo>
                      <a:lnTo>
                        <a:pt x="814" y="336"/>
                      </a:lnTo>
                      <a:lnTo>
                        <a:pt x="814" y="332"/>
                      </a:lnTo>
                      <a:lnTo>
                        <a:pt x="814" y="145"/>
                      </a:lnTo>
                      <a:lnTo>
                        <a:pt x="814" y="144"/>
                      </a:lnTo>
                      <a:lnTo>
                        <a:pt x="811" y="107"/>
                      </a:lnTo>
                      <a:lnTo>
                        <a:pt x="795" y="60"/>
                      </a:lnTo>
                      <a:lnTo>
                        <a:pt x="771" y="20"/>
                      </a:lnTo>
                      <a:lnTo>
                        <a:pt x="755" y="8"/>
                      </a:lnTo>
                      <a:lnTo>
                        <a:pt x="732" y="3"/>
                      </a:lnTo>
                      <a:lnTo>
                        <a:pt x="728" y="0"/>
                      </a:lnTo>
                      <a:lnTo>
                        <a:pt x="709" y="4"/>
                      </a:lnTo>
                      <a:lnTo>
                        <a:pt x="691" y="15"/>
                      </a:lnTo>
                      <a:lnTo>
                        <a:pt x="666" y="56"/>
                      </a:lnTo>
                      <a:lnTo>
                        <a:pt x="642" y="142"/>
                      </a:lnTo>
                      <a:lnTo>
                        <a:pt x="642" y="144"/>
                      </a:lnTo>
                      <a:lnTo>
                        <a:pt x="642" y="332"/>
                      </a:lnTo>
                      <a:lnTo>
                        <a:pt x="646" y="336"/>
                      </a:lnTo>
                      <a:lnTo>
                        <a:pt x="642" y="362"/>
                      </a:lnTo>
                      <a:lnTo>
                        <a:pt x="621" y="383"/>
                      </a:lnTo>
                      <a:lnTo>
                        <a:pt x="619" y="385"/>
                      </a:lnTo>
                      <a:lnTo>
                        <a:pt x="604" y="388"/>
                      </a:lnTo>
                      <a:lnTo>
                        <a:pt x="584" y="387"/>
                      </a:lnTo>
                      <a:lnTo>
                        <a:pt x="547" y="370"/>
                      </a:lnTo>
                      <a:lnTo>
                        <a:pt x="544" y="366"/>
                      </a:lnTo>
                      <a:lnTo>
                        <a:pt x="398" y="233"/>
                      </a:lnTo>
                      <a:lnTo>
                        <a:pt x="395" y="230"/>
                      </a:lnTo>
                      <a:lnTo>
                        <a:pt x="312" y="181"/>
                      </a:lnTo>
                      <a:lnTo>
                        <a:pt x="261" y="168"/>
                      </a:lnTo>
                      <a:lnTo>
                        <a:pt x="239" y="168"/>
                      </a:lnTo>
                      <a:lnTo>
                        <a:pt x="219" y="178"/>
                      </a:lnTo>
                      <a:lnTo>
                        <a:pt x="218" y="178"/>
                      </a:lnTo>
                      <a:lnTo>
                        <a:pt x="203" y="212"/>
                      </a:lnTo>
                      <a:lnTo>
                        <a:pt x="215" y="257"/>
                      </a:lnTo>
                      <a:lnTo>
                        <a:pt x="268" y="332"/>
                      </a:lnTo>
                      <a:lnTo>
                        <a:pt x="271" y="336"/>
                      </a:lnTo>
                      <a:lnTo>
                        <a:pt x="419" y="471"/>
                      </a:lnTo>
                      <a:lnTo>
                        <a:pt x="421" y="471"/>
                      </a:lnTo>
                      <a:lnTo>
                        <a:pt x="440" y="500"/>
                      </a:lnTo>
                      <a:lnTo>
                        <a:pt x="437" y="530"/>
                      </a:lnTo>
                      <a:lnTo>
                        <a:pt x="444" y="514"/>
                      </a:lnTo>
                      <a:close/>
                    </a:path>
                  </a:pathLst>
                </a:custGeom>
                <a:solidFill>
                  <a:srgbClr val="82EBFF"/>
                </a:solidFill>
                <a:ln w="9525">
                  <a:solidFill>
                    <a:srgbClr val="808080"/>
                  </a:solidFill>
                  <a:prstDash val="solid"/>
                  <a:round/>
                  <a:headEnd/>
                  <a:tailEnd/>
                </a:ln>
              </p:spPr>
              <p:txBody>
                <a:bodyPr/>
                <a:lstStyle/>
                <a:p>
                  <a:endParaRPr lang="zh-CN" altLang="en-US"/>
                </a:p>
              </p:txBody>
            </p:sp>
            <p:sp>
              <p:nvSpPr>
                <p:cNvPr id="204" name="Freeform 38"/>
                <p:cNvSpPr>
                  <a:spLocks/>
                </p:cNvSpPr>
                <p:nvPr/>
              </p:nvSpPr>
              <p:spPr bwMode="auto">
                <a:xfrm>
                  <a:off x="2485" y="3175"/>
                  <a:ext cx="544" cy="465"/>
                </a:xfrm>
                <a:custGeom>
                  <a:avLst/>
                  <a:gdLst>
                    <a:gd name="T0" fmla="*/ 300 w 1151"/>
                    <a:gd name="T1" fmla="*/ 493 h 996"/>
                    <a:gd name="T2" fmla="*/ 153 w 1151"/>
                    <a:gd name="T3" fmla="*/ 493 h 996"/>
                    <a:gd name="T4" fmla="*/ 5 w 1151"/>
                    <a:gd name="T5" fmla="*/ 550 h 996"/>
                    <a:gd name="T6" fmla="*/ 61 w 1151"/>
                    <a:gd name="T7" fmla="*/ 619 h 996"/>
                    <a:gd name="T8" fmla="*/ 300 w 1151"/>
                    <a:gd name="T9" fmla="*/ 640 h 996"/>
                    <a:gd name="T10" fmla="*/ 332 w 1151"/>
                    <a:gd name="T11" fmla="*/ 644 h 996"/>
                    <a:gd name="T12" fmla="*/ 357 w 1151"/>
                    <a:gd name="T13" fmla="*/ 695 h 996"/>
                    <a:gd name="T14" fmla="*/ 337 w 1151"/>
                    <a:gd name="T15" fmla="*/ 725 h 996"/>
                    <a:gd name="T16" fmla="*/ 282 w 1151"/>
                    <a:gd name="T17" fmla="*/ 839 h 996"/>
                    <a:gd name="T18" fmla="*/ 388 w 1151"/>
                    <a:gd name="T19" fmla="*/ 872 h 996"/>
                    <a:gd name="T20" fmla="*/ 462 w 1151"/>
                    <a:gd name="T21" fmla="*/ 830 h 996"/>
                    <a:gd name="T22" fmla="*/ 518 w 1151"/>
                    <a:gd name="T23" fmla="*/ 810 h 996"/>
                    <a:gd name="T24" fmla="*/ 561 w 1151"/>
                    <a:gd name="T25" fmla="*/ 865 h 996"/>
                    <a:gd name="T26" fmla="*/ 582 w 1151"/>
                    <a:gd name="T27" fmla="*/ 911 h 996"/>
                    <a:gd name="T28" fmla="*/ 649 w 1151"/>
                    <a:gd name="T29" fmla="*/ 954 h 996"/>
                    <a:gd name="T30" fmla="*/ 711 w 1151"/>
                    <a:gd name="T31" fmla="*/ 921 h 996"/>
                    <a:gd name="T32" fmla="*/ 734 w 1151"/>
                    <a:gd name="T33" fmla="*/ 865 h 996"/>
                    <a:gd name="T34" fmla="*/ 761 w 1151"/>
                    <a:gd name="T35" fmla="*/ 815 h 996"/>
                    <a:gd name="T36" fmla="*/ 829 w 1151"/>
                    <a:gd name="T37" fmla="*/ 830 h 996"/>
                    <a:gd name="T38" fmla="*/ 954 w 1151"/>
                    <a:gd name="T39" fmla="*/ 943 h 996"/>
                    <a:gd name="T40" fmla="*/ 1117 w 1151"/>
                    <a:gd name="T41" fmla="*/ 996 h 996"/>
                    <a:gd name="T42" fmla="*/ 1134 w 1151"/>
                    <a:gd name="T43" fmla="*/ 907 h 996"/>
                    <a:gd name="T44" fmla="*/ 953 w 1151"/>
                    <a:gd name="T45" fmla="*/ 726 h 996"/>
                    <a:gd name="T46" fmla="*/ 955 w 1151"/>
                    <a:gd name="T47" fmla="*/ 645 h 996"/>
                    <a:gd name="T48" fmla="*/ 995 w 1151"/>
                    <a:gd name="T49" fmla="*/ 632 h 996"/>
                    <a:gd name="T50" fmla="*/ 1127 w 1151"/>
                    <a:gd name="T51" fmla="*/ 599 h 996"/>
                    <a:gd name="T52" fmla="*/ 1145 w 1151"/>
                    <a:gd name="T53" fmla="*/ 562 h 996"/>
                    <a:gd name="T54" fmla="*/ 1000 w 1151"/>
                    <a:gd name="T55" fmla="*/ 487 h 996"/>
                    <a:gd name="T56" fmla="*/ 998 w 1151"/>
                    <a:gd name="T57" fmla="*/ 488 h 996"/>
                    <a:gd name="T58" fmla="*/ 934 w 1151"/>
                    <a:gd name="T59" fmla="*/ 456 h 996"/>
                    <a:gd name="T60" fmla="*/ 955 w 1151"/>
                    <a:gd name="T61" fmla="*/ 412 h 996"/>
                    <a:gd name="T62" fmla="*/ 1114 w 1151"/>
                    <a:gd name="T63" fmla="*/ 245 h 996"/>
                    <a:gd name="T64" fmla="*/ 1110 w 1151"/>
                    <a:gd name="T65" fmla="*/ 170 h 996"/>
                    <a:gd name="T66" fmla="*/ 1018 w 1151"/>
                    <a:gd name="T67" fmla="*/ 169 h 996"/>
                    <a:gd name="T68" fmla="*/ 835 w 1151"/>
                    <a:gd name="T69" fmla="*/ 306 h 996"/>
                    <a:gd name="T70" fmla="*/ 766 w 1151"/>
                    <a:gd name="T71" fmla="*/ 325 h 996"/>
                    <a:gd name="T72" fmla="*/ 735 w 1151"/>
                    <a:gd name="T73" fmla="*/ 276 h 996"/>
                    <a:gd name="T74" fmla="*/ 735 w 1151"/>
                    <a:gd name="T75" fmla="*/ 155 h 996"/>
                    <a:gd name="T76" fmla="*/ 674 w 1151"/>
                    <a:gd name="T77" fmla="*/ 4 h 996"/>
                    <a:gd name="T78" fmla="*/ 629 w 1151"/>
                    <a:gd name="T79" fmla="*/ 3 h 996"/>
                    <a:gd name="T80" fmla="*/ 563 w 1151"/>
                    <a:gd name="T81" fmla="*/ 149 h 996"/>
                    <a:gd name="T82" fmla="*/ 567 w 1151"/>
                    <a:gd name="T83" fmla="*/ 276 h 996"/>
                    <a:gd name="T84" fmla="*/ 540 w 1151"/>
                    <a:gd name="T85" fmla="*/ 325 h 996"/>
                    <a:gd name="T86" fmla="*/ 468 w 1151"/>
                    <a:gd name="T87" fmla="*/ 310 h 996"/>
                    <a:gd name="T88" fmla="*/ 390 w 1151"/>
                    <a:gd name="T89" fmla="*/ 243 h 996"/>
                    <a:gd name="T90" fmla="*/ 263 w 1151"/>
                    <a:gd name="T91" fmla="*/ 204 h 996"/>
                    <a:gd name="T92" fmla="*/ 222 w 1151"/>
                    <a:gd name="T93" fmla="*/ 242 h 996"/>
                    <a:gd name="T94" fmla="*/ 258 w 1151"/>
                    <a:gd name="T95" fmla="*/ 337 h 996"/>
                    <a:gd name="T96" fmla="*/ 342 w 1151"/>
                    <a:gd name="T97" fmla="*/ 411 h 996"/>
                    <a:gd name="T98" fmla="*/ 365 w 1151"/>
                    <a:gd name="T99" fmla="*/ 454 h 9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1"/>
                    <a:gd name="T151" fmla="*/ 0 h 996"/>
                    <a:gd name="T152" fmla="*/ 1151 w 1151"/>
                    <a:gd name="T153" fmla="*/ 996 h 9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1" h="996">
                      <a:moveTo>
                        <a:pt x="365" y="454"/>
                      </a:moveTo>
                      <a:lnTo>
                        <a:pt x="342" y="479"/>
                      </a:lnTo>
                      <a:lnTo>
                        <a:pt x="300" y="493"/>
                      </a:lnTo>
                      <a:lnTo>
                        <a:pt x="298" y="493"/>
                      </a:lnTo>
                      <a:lnTo>
                        <a:pt x="192" y="493"/>
                      </a:lnTo>
                      <a:lnTo>
                        <a:pt x="153" y="493"/>
                      </a:lnTo>
                      <a:lnTo>
                        <a:pt x="60" y="512"/>
                      </a:lnTo>
                      <a:lnTo>
                        <a:pt x="18" y="535"/>
                      </a:lnTo>
                      <a:lnTo>
                        <a:pt x="5" y="550"/>
                      </a:lnTo>
                      <a:lnTo>
                        <a:pt x="0" y="569"/>
                      </a:lnTo>
                      <a:lnTo>
                        <a:pt x="18" y="599"/>
                      </a:lnTo>
                      <a:lnTo>
                        <a:pt x="61" y="619"/>
                      </a:lnTo>
                      <a:lnTo>
                        <a:pt x="154" y="633"/>
                      </a:lnTo>
                      <a:lnTo>
                        <a:pt x="181" y="638"/>
                      </a:lnTo>
                      <a:lnTo>
                        <a:pt x="300" y="640"/>
                      </a:lnTo>
                      <a:lnTo>
                        <a:pt x="304" y="640"/>
                      </a:lnTo>
                      <a:lnTo>
                        <a:pt x="320" y="640"/>
                      </a:lnTo>
                      <a:lnTo>
                        <a:pt x="332" y="644"/>
                      </a:lnTo>
                      <a:lnTo>
                        <a:pt x="352" y="666"/>
                      </a:lnTo>
                      <a:lnTo>
                        <a:pt x="353" y="666"/>
                      </a:lnTo>
                      <a:lnTo>
                        <a:pt x="357" y="695"/>
                      </a:lnTo>
                      <a:lnTo>
                        <a:pt x="338" y="726"/>
                      </a:lnTo>
                      <a:lnTo>
                        <a:pt x="337" y="726"/>
                      </a:lnTo>
                      <a:lnTo>
                        <a:pt x="337" y="725"/>
                      </a:lnTo>
                      <a:lnTo>
                        <a:pt x="338" y="726"/>
                      </a:lnTo>
                      <a:lnTo>
                        <a:pt x="291" y="798"/>
                      </a:lnTo>
                      <a:lnTo>
                        <a:pt x="282" y="839"/>
                      </a:lnTo>
                      <a:lnTo>
                        <a:pt x="298" y="871"/>
                      </a:lnTo>
                      <a:lnTo>
                        <a:pt x="337" y="884"/>
                      </a:lnTo>
                      <a:lnTo>
                        <a:pt x="388" y="872"/>
                      </a:lnTo>
                      <a:lnTo>
                        <a:pt x="472" y="821"/>
                      </a:lnTo>
                      <a:lnTo>
                        <a:pt x="462" y="827"/>
                      </a:lnTo>
                      <a:lnTo>
                        <a:pt x="462" y="830"/>
                      </a:lnTo>
                      <a:lnTo>
                        <a:pt x="464" y="830"/>
                      </a:lnTo>
                      <a:lnTo>
                        <a:pt x="499" y="813"/>
                      </a:lnTo>
                      <a:lnTo>
                        <a:pt x="518" y="810"/>
                      </a:lnTo>
                      <a:lnTo>
                        <a:pt x="536" y="815"/>
                      </a:lnTo>
                      <a:lnTo>
                        <a:pt x="559" y="835"/>
                      </a:lnTo>
                      <a:lnTo>
                        <a:pt x="561" y="865"/>
                      </a:lnTo>
                      <a:lnTo>
                        <a:pt x="556" y="865"/>
                      </a:lnTo>
                      <a:lnTo>
                        <a:pt x="561" y="865"/>
                      </a:lnTo>
                      <a:lnTo>
                        <a:pt x="582" y="911"/>
                      </a:lnTo>
                      <a:lnTo>
                        <a:pt x="609" y="941"/>
                      </a:lnTo>
                      <a:lnTo>
                        <a:pt x="626" y="950"/>
                      </a:lnTo>
                      <a:lnTo>
                        <a:pt x="649" y="954"/>
                      </a:lnTo>
                      <a:lnTo>
                        <a:pt x="652" y="953"/>
                      </a:lnTo>
                      <a:lnTo>
                        <a:pt x="687" y="946"/>
                      </a:lnTo>
                      <a:lnTo>
                        <a:pt x="711" y="921"/>
                      </a:lnTo>
                      <a:lnTo>
                        <a:pt x="733" y="859"/>
                      </a:lnTo>
                      <a:lnTo>
                        <a:pt x="729" y="857"/>
                      </a:lnTo>
                      <a:lnTo>
                        <a:pt x="734" y="865"/>
                      </a:lnTo>
                      <a:lnTo>
                        <a:pt x="733" y="865"/>
                      </a:lnTo>
                      <a:lnTo>
                        <a:pt x="739" y="835"/>
                      </a:lnTo>
                      <a:lnTo>
                        <a:pt x="761" y="815"/>
                      </a:lnTo>
                      <a:lnTo>
                        <a:pt x="777" y="810"/>
                      </a:lnTo>
                      <a:lnTo>
                        <a:pt x="795" y="812"/>
                      </a:lnTo>
                      <a:lnTo>
                        <a:pt x="829" y="830"/>
                      </a:lnTo>
                      <a:lnTo>
                        <a:pt x="831" y="831"/>
                      </a:lnTo>
                      <a:lnTo>
                        <a:pt x="954" y="937"/>
                      </a:lnTo>
                      <a:lnTo>
                        <a:pt x="954" y="943"/>
                      </a:lnTo>
                      <a:lnTo>
                        <a:pt x="1037" y="982"/>
                      </a:lnTo>
                      <a:lnTo>
                        <a:pt x="1093" y="996"/>
                      </a:lnTo>
                      <a:lnTo>
                        <a:pt x="1117" y="996"/>
                      </a:lnTo>
                      <a:lnTo>
                        <a:pt x="1137" y="987"/>
                      </a:lnTo>
                      <a:lnTo>
                        <a:pt x="1151" y="953"/>
                      </a:lnTo>
                      <a:lnTo>
                        <a:pt x="1134" y="907"/>
                      </a:lnTo>
                      <a:lnTo>
                        <a:pt x="1073" y="831"/>
                      </a:lnTo>
                      <a:lnTo>
                        <a:pt x="954" y="726"/>
                      </a:lnTo>
                      <a:lnTo>
                        <a:pt x="953" y="726"/>
                      </a:lnTo>
                      <a:lnTo>
                        <a:pt x="934" y="695"/>
                      </a:lnTo>
                      <a:lnTo>
                        <a:pt x="933" y="666"/>
                      </a:lnTo>
                      <a:lnTo>
                        <a:pt x="955" y="645"/>
                      </a:lnTo>
                      <a:lnTo>
                        <a:pt x="995" y="637"/>
                      </a:lnTo>
                      <a:lnTo>
                        <a:pt x="997" y="637"/>
                      </a:lnTo>
                      <a:lnTo>
                        <a:pt x="995" y="632"/>
                      </a:lnTo>
                      <a:lnTo>
                        <a:pt x="998" y="633"/>
                      </a:lnTo>
                      <a:lnTo>
                        <a:pt x="1087" y="620"/>
                      </a:lnTo>
                      <a:lnTo>
                        <a:pt x="1127" y="599"/>
                      </a:lnTo>
                      <a:lnTo>
                        <a:pt x="1138" y="585"/>
                      </a:lnTo>
                      <a:lnTo>
                        <a:pt x="1143" y="565"/>
                      </a:lnTo>
                      <a:lnTo>
                        <a:pt x="1145" y="562"/>
                      </a:lnTo>
                      <a:lnTo>
                        <a:pt x="1131" y="533"/>
                      </a:lnTo>
                      <a:lnTo>
                        <a:pt x="1092" y="509"/>
                      </a:lnTo>
                      <a:lnTo>
                        <a:pt x="1000" y="487"/>
                      </a:lnTo>
                      <a:lnTo>
                        <a:pt x="998" y="487"/>
                      </a:lnTo>
                      <a:lnTo>
                        <a:pt x="1000" y="488"/>
                      </a:lnTo>
                      <a:lnTo>
                        <a:pt x="998" y="488"/>
                      </a:lnTo>
                      <a:lnTo>
                        <a:pt x="961" y="483"/>
                      </a:lnTo>
                      <a:lnTo>
                        <a:pt x="937" y="461"/>
                      </a:lnTo>
                      <a:lnTo>
                        <a:pt x="934" y="456"/>
                      </a:lnTo>
                      <a:lnTo>
                        <a:pt x="936" y="438"/>
                      </a:lnTo>
                      <a:lnTo>
                        <a:pt x="954" y="412"/>
                      </a:lnTo>
                      <a:lnTo>
                        <a:pt x="955" y="412"/>
                      </a:lnTo>
                      <a:lnTo>
                        <a:pt x="1067" y="316"/>
                      </a:lnTo>
                      <a:lnTo>
                        <a:pt x="1067" y="310"/>
                      </a:lnTo>
                      <a:lnTo>
                        <a:pt x="1114" y="245"/>
                      </a:lnTo>
                      <a:lnTo>
                        <a:pt x="1124" y="205"/>
                      </a:lnTo>
                      <a:lnTo>
                        <a:pt x="1122" y="187"/>
                      </a:lnTo>
                      <a:lnTo>
                        <a:pt x="1110" y="170"/>
                      </a:lnTo>
                      <a:lnTo>
                        <a:pt x="1103" y="166"/>
                      </a:lnTo>
                      <a:lnTo>
                        <a:pt x="1067" y="155"/>
                      </a:lnTo>
                      <a:lnTo>
                        <a:pt x="1018" y="169"/>
                      </a:lnTo>
                      <a:lnTo>
                        <a:pt x="933" y="217"/>
                      </a:lnTo>
                      <a:lnTo>
                        <a:pt x="933" y="214"/>
                      </a:lnTo>
                      <a:lnTo>
                        <a:pt x="835" y="306"/>
                      </a:lnTo>
                      <a:lnTo>
                        <a:pt x="802" y="325"/>
                      </a:lnTo>
                      <a:lnTo>
                        <a:pt x="784" y="328"/>
                      </a:lnTo>
                      <a:lnTo>
                        <a:pt x="766" y="325"/>
                      </a:lnTo>
                      <a:lnTo>
                        <a:pt x="767" y="323"/>
                      </a:lnTo>
                      <a:lnTo>
                        <a:pt x="745" y="307"/>
                      </a:lnTo>
                      <a:lnTo>
                        <a:pt x="735" y="276"/>
                      </a:lnTo>
                      <a:lnTo>
                        <a:pt x="735" y="272"/>
                      </a:lnTo>
                      <a:lnTo>
                        <a:pt x="735" y="156"/>
                      </a:lnTo>
                      <a:lnTo>
                        <a:pt x="735" y="155"/>
                      </a:lnTo>
                      <a:lnTo>
                        <a:pt x="715" y="62"/>
                      </a:lnTo>
                      <a:lnTo>
                        <a:pt x="691" y="18"/>
                      </a:lnTo>
                      <a:lnTo>
                        <a:pt x="674" y="4"/>
                      </a:lnTo>
                      <a:lnTo>
                        <a:pt x="653" y="0"/>
                      </a:lnTo>
                      <a:lnTo>
                        <a:pt x="648" y="0"/>
                      </a:lnTo>
                      <a:lnTo>
                        <a:pt x="629" y="3"/>
                      </a:lnTo>
                      <a:lnTo>
                        <a:pt x="612" y="16"/>
                      </a:lnTo>
                      <a:lnTo>
                        <a:pt x="587" y="60"/>
                      </a:lnTo>
                      <a:lnTo>
                        <a:pt x="563" y="149"/>
                      </a:lnTo>
                      <a:lnTo>
                        <a:pt x="563" y="148"/>
                      </a:lnTo>
                      <a:lnTo>
                        <a:pt x="563" y="272"/>
                      </a:lnTo>
                      <a:lnTo>
                        <a:pt x="567" y="276"/>
                      </a:lnTo>
                      <a:lnTo>
                        <a:pt x="563" y="302"/>
                      </a:lnTo>
                      <a:lnTo>
                        <a:pt x="542" y="323"/>
                      </a:lnTo>
                      <a:lnTo>
                        <a:pt x="540" y="325"/>
                      </a:lnTo>
                      <a:lnTo>
                        <a:pt x="525" y="328"/>
                      </a:lnTo>
                      <a:lnTo>
                        <a:pt x="505" y="327"/>
                      </a:lnTo>
                      <a:lnTo>
                        <a:pt x="468" y="310"/>
                      </a:lnTo>
                      <a:lnTo>
                        <a:pt x="465" y="306"/>
                      </a:lnTo>
                      <a:lnTo>
                        <a:pt x="464" y="306"/>
                      </a:lnTo>
                      <a:lnTo>
                        <a:pt x="390" y="243"/>
                      </a:lnTo>
                      <a:lnTo>
                        <a:pt x="321" y="208"/>
                      </a:lnTo>
                      <a:lnTo>
                        <a:pt x="281" y="201"/>
                      </a:lnTo>
                      <a:lnTo>
                        <a:pt x="263" y="204"/>
                      </a:lnTo>
                      <a:lnTo>
                        <a:pt x="244" y="214"/>
                      </a:lnTo>
                      <a:lnTo>
                        <a:pt x="241" y="214"/>
                      </a:lnTo>
                      <a:lnTo>
                        <a:pt x="222" y="242"/>
                      </a:lnTo>
                      <a:lnTo>
                        <a:pt x="220" y="259"/>
                      </a:lnTo>
                      <a:lnTo>
                        <a:pt x="223" y="277"/>
                      </a:lnTo>
                      <a:lnTo>
                        <a:pt x="258" y="337"/>
                      </a:lnTo>
                      <a:lnTo>
                        <a:pt x="257" y="331"/>
                      </a:lnTo>
                      <a:lnTo>
                        <a:pt x="340" y="411"/>
                      </a:lnTo>
                      <a:lnTo>
                        <a:pt x="342" y="411"/>
                      </a:lnTo>
                      <a:lnTo>
                        <a:pt x="361" y="440"/>
                      </a:lnTo>
                      <a:lnTo>
                        <a:pt x="358" y="470"/>
                      </a:lnTo>
                      <a:lnTo>
                        <a:pt x="365" y="454"/>
                      </a:lnTo>
                      <a:close/>
                    </a:path>
                  </a:pathLst>
                </a:custGeom>
                <a:solidFill>
                  <a:srgbClr val="FF956B"/>
                </a:solidFill>
                <a:ln w="9525">
                  <a:solidFill>
                    <a:srgbClr val="808080"/>
                  </a:solidFill>
                  <a:prstDash val="solid"/>
                  <a:round/>
                  <a:headEnd/>
                  <a:tailEnd/>
                </a:ln>
              </p:spPr>
              <p:txBody>
                <a:bodyPr/>
                <a:lstStyle/>
                <a:p>
                  <a:endParaRPr lang="zh-CN" altLang="en-US"/>
                </a:p>
              </p:txBody>
            </p:sp>
            <p:sp>
              <p:nvSpPr>
                <p:cNvPr id="205" name="Line 39"/>
                <p:cNvSpPr>
                  <a:spLocks noChangeShapeType="1"/>
                </p:cNvSpPr>
                <p:nvPr/>
              </p:nvSpPr>
              <p:spPr bwMode="auto">
                <a:xfrm>
                  <a:off x="2784" y="3425"/>
                  <a:ext cx="16" cy="1"/>
                </a:xfrm>
                <a:prstGeom prst="line">
                  <a:avLst/>
                </a:prstGeom>
                <a:noFill/>
                <a:ln w="1588">
                  <a:solidFill>
                    <a:srgbClr val="808080"/>
                  </a:solidFill>
                  <a:round/>
                  <a:headEnd/>
                  <a:tailEnd/>
                </a:ln>
              </p:spPr>
              <p:txBody>
                <a:bodyPr/>
                <a:lstStyle/>
                <a:p>
                  <a:endParaRPr lang="zh-CN" altLang="en-US"/>
                </a:p>
              </p:txBody>
            </p:sp>
            <p:sp>
              <p:nvSpPr>
                <p:cNvPr id="206" name="Line 40"/>
                <p:cNvSpPr>
                  <a:spLocks noChangeShapeType="1"/>
                </p:cNvSpPr>
                <p:nvPr/>
              </p:nvSpPr>
              <p:spPr bwMode="auto">
                <a:xfrm>
                  <a:off x="2784" y="3394"/>
                  <a:ext cx="16" cy="0"/>
                </a:xfrm>
                <a:prstGeom prst="line">
                  <a:avLst/>
                </a:prstGeom>
                <a:noFill/>
                <a:ln w="1588">
                  <a:solidFill>
                    <a:srgbClr val="808080"/>
                  </a:solidFill>
                  <a:round/>
                  <a:headEnd/>
                  <a:tailEnd/>
                </a:ln>
              </p:spPr>
              <p:txBody>
                <a:bodyPr/>
                <a:lstStyle/>
                <a:p>
                  <a:endParaRPr lang="zh-CN" altLang="en-US"/>
                </a:p>
              </p:txBody>
            </p:sp>
            <p:sp>
              <p:nvSpPr>
                <p:cNvPr id="207" name="Line 41"/>
                <p:cNvSpPr>
                  <a:spLocks noChangeShapeType="1"/>
                </p:cNvSpPr>
                <p:nvPr/>
              </p:nvSpPr>
              <p:spPr bwMode="auto">
                <a:xfrm>
                  <a:off x="2784" y="3362"/>
                  <a:ext cx="16" cy="1"/>
                </a:xfrm>
                <a:prstGeom prst="line">
                  <a:avLst/>
                </a:prstGeom>
                <a:noFill/>
                <a:ln w="1588">
                  <a:solidFill>
                    <a:srgbClr val="808080"/>
                  </a:solidFill>
                  <a:round/>
                  <a:headEnd/>
                  <a:tailEnd/>
                </a:ln>
              </p:spPr>
              <p:txBody>
                <a:bodyPr/>
                <a:lstStyle/>
                <a:p>
                  <a:endParaRPr lang="zh-CN" altLang="en-US"/>
                </a:p>
              </p:txBody>
            </p:sp>
            <p:sp>
              <p:nvSpPr>
                <p:cNvPr id="208" name="Line 42"/>
                <p:cNvSpPr>
                  <a:spLocks noChangeShapeType="1"/>
                </p:cNvSpPr>
                <p:nvPr/>
              </p:nvSpPr>
              <p:spPr bwMode="auto">
                <a:xfrm>
                  <a:off x="2784" y="3333"/>
                  <a:ext cx="16" cy="1"/>
                </a:xfrm>
                <a:prstGeom prst="line">
                  <a:avLst/>
                </a:prstGeom>
                <a:noFill/>
                <a:ln w="1588">
                  <a:solidFill>
                    <a:srgbClr val="808080"/>
                  </a:solidFill>
                  <a:round/>
                  <a:headEnd/>
                  <a:tailEnd/>
                </a:ln>
              </p:spPr>
              <p:txBody>
                <a:bodyPr/>
                <a:lstStyle/>
                <a:p>
                  <a:endParaRPr lang="zh-CN" altLang="en-US"/>
                </a:p>
              </p:txBody>
            </p:sp>
            <p:sp>
              <p:nvSpPr>
                <p:cNvPr id="209" name="Line 43"/>
                <p:cNvSpPr>
                  <a:spLocks noChangeShapeType="1"/>
                </p:cNvSpPr>
                <p:nvPr/>
              </p:nvSpPr>
              <p:spPr bwMode="auto">
                <a:xfrm>
                  <a:off x="2784" y="3301"/>
                  <a:ext cx="16" cy="1"/>
                </a:xfrm>
                <a:prstGeom prst="line">
                  <a:avLst/>
                </a:prstGeom>
                <a:noFill/>
                <a:ln w="1588">
                  <a:solidFill>
                    <a:srgbClr val="808080"/>
                  </a:solidFill>
                  <a:round/>
                  <a:headEnd/>
                  <a:tailEnd/>
                </a:ln>
              </p:spPr>
              <p:txBody>
                <a:bodyPr/>
                <a:lstStyle/>
                <a:p>
                  <a:endParaRPr lang="zh-CN" altLang="en-US"/>
                </a:p>
              </p:txBody>
            </p:sp>
            <p:sp>
              <p:nvSpPr>
                <p:cNvPr id="210" name="Line 44"/>
                <p:cNvSpPr>
                  <a:spLocks noChangeShapeType="1"/>
                </p:cNvSpPr>
                <p:nvPr/>
              </p:nvSpPr>
              <p:spPr bwMode="auto">
                <a:xfrm>
                  <a:off x="2784" y="3270"/>
                  <a:ext cx="16" cy="1"/>
                </a:xfrm>
                <a:prstGeom prst="line">
                  <a:avLst/>
                </a:prstGeom>
                <a:noFill/>
                <a:ln w="1588">
                  <a:solidFill>
                    <a:srgbClr val="808080"/>
                  </a:solidFill>
                  <a:round/>
                  <a:headEnd/>
                  <a:tailEnd/>
                </a:ln>
              </p:spPr>
              <p:txBody>
                <a:bodyPr/>
                <a:lstStyle/>
                <a:p>
                  <a:endParaRPr lang="zh-CN" altLang="en-US"/>
                </a:p>
              </p:txBody>
            </p:sp>
            <p:sp>
              <p:nvSpPr>
                <p:cNvPr id="211" name="Line 45"/>
                <p:cNvSpPr>
                  <a:spLocks noChangeShapeType="1"/>
                </p:cNvSpPr>
                <p:nvPr/>
              </p:nvSpPr>
              <p:spPr bwMode="auto">
                <a:xfrm>
                  <a:off x="2784" y="3240"/>
                  <a:ext cx="16" cy="1"/>
                </a:xfrm>
                <a:prstGeom prst="line">
                  <a:avLst/>
                </a:prstGeom>
                <a:noFill/>
                <a:ln w="1588">
                  <a:solidFill>
                    <a:srgbClr val="808080"/>
                  </a:solidFill>
                  <a:round/>
                  <a:headEnd/>
                  <a:tailEnd/>
                </a:ln>
              </p:spPr>
              <p:txBody>
                <a:bodyPr/>
                <a:lstStyle/>
                <a:p>
                  <a:endParaRPr lang="zh-CN" altLang="en-US"/>
                </a:p>
              </p:txBody>
            </p:sp>
            <p:sp>
              <p:nvSpPr>
                <p:cNvPr id="212" name="Line 46"/>
                <p:cNvSpPr>
                  <a:spLocks noChangeShapeType="1"/>
                </p:cNvSpPr>
                <p:nvPr/>
              </p:nvSpPr>
              <p:spPr bwMode="auto">
                <a:xfrm>
                  <a:off x="2784" y="3209"/>
                  <a:ext cx="16" cy="1"/>
                </a:xfrm>
                <a:prstGeom prst="line">
                  <a:avLst/>
                </a:prstGeom>
                <a:noFill/>
                <a:ln w="1588">
                  <a:solidFill>
                    <a:srgbClr val="808080"/>
                  </a:solidFill>
                  <a:round/>
                  <a:headEnd/>
                  <a:tailEnd/>
                </a:ln>
              </p:spPr>
              <p:txBody>
                <a:bodyPr/>
                <a:lstStyle/>
                <a:p>
                  <a:endParaRPr lang="zh-CN" altLang="en-US"/>
                </a:p>
              </p:txBody>
            </p:sp>
            <p:sp>
              <p:nvSpPr>
                <p:cNvPr id="213" name="Line 47"/>
                <p:cNvSpPr>
                  <a:spLocks noChangeShapeType="1"/>
                </p:cNvSpPr>
                <p:nvPr/>
              </p:nvSpPr>
              <p:spPr bwMode="auto">
                <a:xfrm>
                  <a:off x="2784" y="3176"/>
                  <a:ext cx="16" cy="1"/>
                </a:xfrm>
                <a:prstGeom prst="line">
                  <a:avLst/>
                </a:prstGeom>
                <a:noFill/>
                <a:ln w="1588">
                  <a:solidFill>
                    <a:srgbClr val="808080"/>
                  </a:solidFill>
                  <a:round/>
                  <a:headEnd/>
                  <a:tailEnd/>
                </a:ln>
              </p:spPr>
              <p:txBody>
                <a:bodyPr/>
                <a:lstStyle/>
                <a:p>
                  <a:endParaRPr lang="zh-CN" altLang="en-US"/>
                </a:p>
              </p:txBody>
            </p:sp>
            <p:sp>
              <p:nvSpPr>
                <p:cNvPr id="214" name="Line 48"/>
                <p:cNvSpPr>
                  <a:spLocks noChangeShapeType="1"/>
                </p:cNvSpPr>
                <p:nvPr/>
              </p:nvSpPr>
              <p:spPr bwMode="auto">
                <a:xfrm>
                  <a:off x="2784" y="3145"/>
                  <a:ext cx="16" cy="1"/>
                </a:xfrm>
                <a:prstGeom prst="line">
                  <a:avLst/>
                </a:prstGeom>
                <a:noFill/>
                <a:ln w="1588">
                  <a:solidFill>
                    <a:srgbClr val="808080"/>
                  </a:solidFill>
                  <a:round/>
                  <a:headEnd/>
                  <a:tailEnd/>
                </a:ln>
              </p:spPr>
              <p:txBody>
                <a:bodyPr/>
                <a:lstStyle/>
                <a:p>
                  <a:endParaRPr lang="zh-CN" altLang="en-US"/>
                </a:p>
              </p:txBody>
            </p:sp>
            <p:sp>
              <p:nvSpPr>
                <p:cNvPr id="215" name="Line 49"/>
                <p:cNvSpPr>
                  <a:spLocks noChangeShapeType="1"/>
                </p:cNvSpPr>
                <p:nvPr/>
              </p:nvSpPr>
              <p:spPr bwMode="auto">
                <a:xfrm flipV="1">
                  <a:off x="2792" y="3131"/>
                  <a:ext cx="1" cy="308"/>
                </a:xfrm>
                <a:prstGeom prst="line">
                  <a:avLst/>
                </a:prstGeom>
                <a:noFill/>
                <a:ln w="9525">
                  <a:solidFill>
                    <a:srgbClr val="000000"/>
                  </a:solidFill>
                  <a:round/>
                  <a:headEnd/>
                  <a:tailEnd/>
                </a:ln>
              </p:spPr>
              <p:txBody>
                <a:bodyPr/>
                <a:lstStyle/>
                <a:p>
                  <a:endParaRPr lang="zh-CN" altLang="en-US"/>
                </a:p>
              </p:txBody>
            </p:sp>
            <p:sp>
              <p:nvSpPr>
                <p:cNvPr id="216" name="Line 50"/>
                <p:cNvSpPr>
                  <a:spLocks noChangeShapeType="1"/>
                </p:cNvSpPr>
                <p:nvPr/>
              </p:nvSpPr>
              <p:spPr bwMode="auto">
                <a:xfrm>
                  <a:off x="2798" y="3425"/>
                  <a:ext cx="12" cy="10"/>
                </a:xfrm>
                <a:prstGeom prst="line">
                  <a:avLst/>
                </a:prstGeom>
                <a:noFill/>
                <a:ln w="1588">
                  <a:solidFill>
                    <a:srgbClr val="808080"/>
                  </a:solidFill>
                  <a:round/>
                  <a:headEnd/>
                  <a:tailEnd/>
                </a:ln>
              </p:spPr>
              <p:txBody>
                <a:bodyPr/>
                <a:lstStyle/>
                <a:p>
                  <a:endParaRPr lang="zh-CN" altLang="en-US"/>
                </a:p>
              </p:txBody>
            </p:sp>
            <p:sp>
              <p:nvSpPr>
                <p:cNvPr id="217" name="Line 51"/>
                <p:cNvSpPr>
                  <a:spLocks noChangeShapeType="1"/>
                </p:cNvSpPr>
                <p:nvPr/>
              </p:nvSpPr>
              <p:spPr bwMode="auto">
                <a:xfrm>
                  <a:off x="2825" y="3403"/>
                  <a:ext cx="10" cy="9"/>
                </a:xfrm>
                <a:prstGeom prst="line">
                  <a:avLst/>
                </a:prstGeom>
                <a:noFill/>
                <a:ln w="1588">
                  <a:solidFill>
                    <a:srgbClr val="808080"/>
                  </a:solidFill>
                  <a:round/>
                  <a:headEnd/>
                  <a:tailEnd/>
                </a:ln>
              </p:spPr>
              <p:txBody>
                <a:bodyPr/>
                <a:lstStyle/>
                <a:p>
                  <a:endParaRPr lang="zh-CN" altLang="en-US"/>
                </a:p>
              </p:txBody>
            </p:sp>
            <p:sp>
              <p:nvSpPr>
                <p:cNvPr id="218" name="Line 52"/>
                <p:cNvSpPr>
                  <a:spLocks noChangeShapeType="1"/>
                </p:cNvSpPr>
                <p:nvPr/>
              </p:nvSpPr>
              <p:spPr bwMode="auto">
                <a:xfrm>
                  <a:off x="2850" y="3381"/>
                  <a:ext cx="11" cy="9"/>
                </a:xfrm>
                <a:prstGeom prst="line">
                  <a:avLst/>
                </a:prstGeom>
                <a:noFill/>
                <a:ln w="1588">
                  <a:solidFill>
                    <a:srgbClr val="808080"/>
                  </a:solidFill>
                  <a:round/>
                  <a:headEnd/>
                  <a:tailEnd/>
                </a:ln>
              </p:spPr>
              <p:txBody>
                <a:bodyPr/>
                <a:lstStyle/>
                <a:p>
                  <a:endParaRPr lang="zh-CN" altLang="en-US"/>
                </a:p>
              </p:txBody>
            </p:sp>
            <p:sp>
              <p:nvSpPr>
                <p:cNvPr id="219" name="Line 53"/>
                <p:cNvSpPr>
                  <a:spLocks noChangeShapeType="1"/>
                </p:cNvSpPr>
                <p:nvPr/>
              </p:nvSpPr>
              <p:spPr bwMode="auto">
                <a:xfrm>
                  <a:off x="2875" y="3358"/>
                  <a:ext cx="12" cy="10"/>
                </a:xfrm>
                <a:prstGeom prst="line">
                  <a:avLst/>
                </a:prstGeom>
                <a:noFill/>
                <a:ln w="1588">
                  <a:solidFill>
                    <a:srgbClr val="808080"/>
                  </a:solidFill>
                  <a:round/>
                  <a:headEnd/>
                  <a:tailEnd/>
                </a:ln>
              </p:spPr>
              <p:txBody>
                <a:bodyPr/>
                <a:lstStyle/>
                <a:p>
                  <a:endParaRPr lang="zh-CN" altLang="en-US"/>
                </a:p>
              </p:txBody>
            </p:sp>
            <p:sp>
              <p:nvSpPr>
                <p:cNvPr id="220" name="Line 54"/>
                <p:cNvSpPr>
                  <a:spLocks noChangeShapeType="1"/>
                </p:cNvSpPr>
                <p:nvPr/>
              </p:nvSpPr>
              <p:spPr bwMode="auto">
                <a:xfrm>
                  <a:off x="2901" y="3338"/>
                  <a:ext cx="12" cy="10"/>
                </a:xfrm>
                <a:prstGeom prst="line">
                  <a:avLst/>
                </a:prstGeom>
                <a:noFill/>
                <a:ln w="1588">
                  <a:solidFill>
                    <a:srgbClr val="808080"/>
                  </a:solidFill>
                  <a:round/>
                  <a:headEnd/>
                  <a:tailEnd/>
                </a:ln>
              </p:spPr>
              <p:txBody>
                <a:bodyPr/>
                <a:lstStyle/>
                <a:p>
                  <a:endParaRPr lang="zh-CN" altLang="en-US"/>
                </a:p>
              </p:txBody>
            </p:sp>
            <p:sp>
              <p:nvSpPr>
                <p:cNvPr id="221" name="Line 55"/>
                <p:cNvSpPr>
                  <a:spLocks noChangeShapeType="1"/>
                </p:cNvSpPr>
                <p:nvPr/>
              </p:nvSpPr>
              <p:spPr bwMode="auto">
                <a:xfrm>
                  <a:off x="2926" y="3314"/>
                  <a:ext cx="12" cy="11"/>
                </a:xfrm>
                <a:prstGeom prst="line">
                  <a:avLst/>
                </a:prstGeom>
                <a:noFill/>
                <a:ln w="1588">
                  <a:solidFill>
                    <a:srgbClr val="808080"/>
                  </a:solidFill>
                  <a:round/>
                  <a:headEnd/>
                  <a:tailEnd/>
                </a:ln>
              </p:spPr>
              <p:txBody>
                <a:bodyPr/>
                <a:lstStyle/>
                <a:p>
                  <a:endParaRPr lang="zh-CN" altLang="en-US"/>
                </a:p>
              </p:txBody>
            </p:sp>
            <p:sp>
              <p:nvSpPr>
                <p:cNvPr id="222" name="Line 56"/>
                <p:cNvSpPr>
                  <a:spLocks noChangeShapeType="1"/>
                </p:cNvSpPr>
                <p:nvPr/>
              </p:nvSpPr>
              <p:spPr bwMode="auto">
                <a:xfrm>
                  <a:off x="2951" y="3294"/>
                  <a:ext cx="13" cy="8"/>
                </a:xfrm>
                <a:prstGeom prst="line">
                  <a:avLst/>
                </a:prstGeom>
                <a:noFill/>
                <a:ln w="1588">
                  <a:solidFill>
                    <a:srgbClr val="808080"/>
                  </a:solidFill>
                  <a:round/>
                  <a:headEnd/>
                  <a:tailEnd/>
                </a:ln>
              </p:spPr>
              <p:txBody>
                <a:bodyPr/>
                <a:lstStyle/>
                <a:p>
                  <a:endParaRPr lang="zh-CN" altLang="en-US"/>
                </a:p>
              </p:txBody>
            </p:sp>
            <p:sp>
              <p:nvSpPr>
                <p:cNvPr id="223" name="Line 57"/>
                <p:cNvSpPr>
                  <a:spLocks noChangeShapeType="1"/>
                </p:cNvSpPr>
                <p:nvPr/>
              </p:nvSpPr>
              <p:spPr bwMode="auto">
                <a:xfrm>
                  <a:off x="2978" y="3271"/>
                  <a:ext cx="11" cy="11"/>
                </a:xfrm>
                <a:prstGeom prst="line">
                  <a:avLst/>
                </a:prstGeom>
                <a:noFill/>
                <a:ln w="1588">
                  <a:solidFill>
                    <a:srgbClr val="808080"/>
                  </a:solidFill>
                  <a:round/>
                  <a:headEnd/>
                  <a:tailEnd/>
                </a:ln>
              </p:spPr>
              <p:txBody>
                <a:bodyPr/>
                <a:lstStyle/>
                <a:p>
                  <a:endParaRPr lang="zh-CN" altLang="en-US"/>
                </a:p>
              </p:txBody>
            </p:sp>
            <p:sp>
              <p:nvSpPr>
                <p:cNvPr id="224" name="Line 58"/>
                <p:cNvSpPr>
                  <a:spLocks noChangeShapeType="1"/>
                </p:cNvSpPr>
                <p:nvPr/>
              </p:nvSpPr>
              <p:spPr bwMode="auto">
                <a:xfrm>
                  <a:off x="3001" y="3250"/>
                  <a:ext cx="13" cy="9"/>
                </a:xfrm>
                <a:prstGeom prst="line">
                  <a:avLst/>
                </a:prstGeom>
                <a:noFill/>
                <a:ln w="1588">
                  <a:solidFill>
                    <a:srgbClr val="808080"/>
                  </a:solidFill>
                  <a:round/>
                  <a:headEnd/>
                  <a:tailEnd/>
                </a:ln>
              </p:spPr>
              <p:txBody>
                <a:bodyPr/>
                <a:lstStyle/>
                <a:p>
                  <a:endParaRPr lang="zh-CN" altLang="en-US"/>
                </a:p>
              </p:txBody>
            </p:sp>
            <p:sp>
              <p:nvSpPr>
                <p:cNvPr id="225" name="Line 59"/>
                <p:cNvSpPr>
                  <a:spLocks noChangeShapeType="1"/>
                </p:cNvSpPr>
                <p:nvPr/>
              </p:nvSpPr>
              <p:spPr bwMode="auto">
                <a:xfrm>
                  <a:off x="3028" y="3227"/>
                  <a:ext cx="11" cy="10"/>
                </a:xfrm>
                <a:prstGeom prst="line">
                  <a:avLst/>
                </a:prstGeom>
                <a:noFill/>
                <a:ln w="1588">
                  <a:solidFill>
                    <a:srgbClr val="808080"/>
                  </a:solidFill>
                  <a:round/>
                  <a:headEnd/>
                  <a:tailEnd/>
                </a:ln>
              </p:spPr>
              <p:txBody>
                <a:bodyPr/>
                <a:lstStyle/>
                <a:p>
                  <a:endParaRPr lang="zh-CN" altLang="en-US"/>
                </a:p>
              </p:txBody>
            </p:sp>
            <p:sp>
              <p:nvSpPr>
                <p:cNvPr id="226" name="Line 60"/>
                <p:cNvSpPr>
                  <a:spLocks noChangeShapeType="1"/>
                </p:cNvSpPr>
                <p:nvPr/>
              </p:nvSpPr>
              <p:spPr bwMode="auto">
                <a:xfrm flipV="1">
                  <a:off x="2792" y="3221"/>
                  <a:ext cx="255" cy="218"/>
                </a:xfrm>
                <a:prstGeom prst="line">
                  <a:avLst/>
                </a:prstGeom>
                <a:noFill/>
                <a:ln w="9525">
                  <a:solidFill>
                    <a:srgbClr val="000000"/>
                  </a:solidFill>
                  <a:round/>
                  <a:headEnd/>
                  <a:tailEnd/>
                </a:ln>
              </p:spPr>
              <p:txBody>
                <a:bodyPr/>
                <a:lstStyle/>
                <a:p>
                  <a:endParaRPr lang="zh-CN" altLang="en-US"/>
                </a:p>
              </p:txBody>
            </p:sp>
            <p:sp>
              <p:nvSpPr>
                <p:cNvPr id="227" name="Line 61"/>
                <p:cNvSpPr>
                  <a:spLocks noChangeShapeType="1"/>
                </p:cNvSpPr>
                <p:nvPr/>
              </p:nvSpPr>
              <p:spPr bwMode="auto">
                <a:xfrm>
                  <a:off x="2810" y="3433"/>
                  <a:ext cx="0" cy="15"/>
                </a:xfrm>
                <a:prstGeom prst="line">
                  <a:avLst/>
                </a:prstGeom>
                <a:noFill/>
                <a:ln w="1588">
                  <a:solidFill>
                    <a:srgbClr val="808080"/>
                  </a:solidFill>
                  <a:round/>
                  <a:headEnd/>
                  <a:tailEnd/>
                </a:ln>
              </p:spPr>
              <p:txBody>
                <a:bodyPr/>
                <a:lstStyle/>
                <a:p>
                  <a:endParaRPr lang="zh-CN" altLang="en-US"/>
                </a:p>
              </p:txBody>
            </p:sp>
            <p:sp>
              <p:nvSpPr>
                <p:cNvPr id="228" name="Line 62"/>
                <p:cNvSpPr>
                  <a:spLocks noChangeShapeType="1"/>
                </p:cNvSpPr>
                <p:nvPr/>
              </p:nvSpPr>
              <p:spPr bwMode="auto">
                <a:xfrm>
                  <a:off x="2845" y="3433"/>
                  <a:ext cx="1" cy="15"/>
                </a:xfrm>
                <a:prstGeom prst="line">
                  <a:avLst/>
                </a:prstGeom>
                <a:noFill/>
                <a:ln w="1588">
                  <a:solidFill>
                    <a:srgbClr val="808080"/>
                  </a:solidFill>
                  <a:round/>
                  <a:headEnd/>
                  <a:tailEnd/>
                </a:ln>
              </p:spPr>
              <p:txBody>
                <a:bodyPr/>
                <a:lstStyle/>
                <a:p>
                  <a:endParaRPr lang="zh-CN" altLang="en-US"/>
                </a:p>
              </p:txBody>
            </p:sp>
            <p:sp>
              <p:nvSpPr>
                <p:cNvPr id="229" name="Line 63"/>
                <p:cNvSpPr>
                  <a:spLocks noChangeShapeType="1"/>
                </p:cNvSpPr>
                <p:nvPr/>
              </p:nvSpPr>
              <p:spPr bwMode="auto">
                <a:xfrm>
                  <a:off x="2882" y="3433"/>
                  <a:ext cx="1" cy="15"/>
                </a:xfrm>
                <a:prstGeom prst="line">
                  <a:avLst/>
                </a:prstGeom>
                <a:noFill/>
                <a:ln w="1588">
                  <a:solidFill>
                    <a:srgbClr val="808080"/>
                  </a:solidFill>
                  <a:round/>
                  <a:headEnd/>
                  <a:tailEnd/>
                </a:ln>
              </p:spPr>
              <p:txBody>
                <a:bodyPr/>
                <a:lstStyle/>
                <a:p>
                  <a:endParaRPr lang="zh-CN" altLang="en-US"/>
                </a:p>
              </p:txBody>
            </p:sp>
            <p:sp>
              <p:nvSpPr>
                <p:cNvPr id="230" name="Line 64"/>
                <p:cNvSpPr>
                  <a:spLocks noChangeShapeType="1"/>
                </p:cNvSpPr>
                <p:nvPr/>
              </p:nvSpPr>
              <p:spPr bwMode="auto">
                <a:xfrm>
                  <a:off x="2918" y="3433"/>
                  <a:ext cx="1" cy="15"/>
                </a:xfrm>
                <a:prstGeom prst="line">
                  <a:avLst/>
                </a:prstGeom>
                <a:noFill/>
                <a:ln w="1588">
                  <a:solidFill>
                    <a:srgbClr val="808080"/>
                  </a:solidFill>
                  <a:round/>
                  <a:headEnd/>
                  <a:tailEnd/>
                </a:ln>
              </p:spPr>
              <p:txBody>
                <a:bodyPr/>
                <a:lstStyle/>
                <a:p>
                  <a:endParaRPr lang="zh-CN" altLang="en-US"/>
                </a:p>
              </p:txBody>
            </p:sp>
            <p:sp>
              <p:nvSpPr>
                <p:cNvPr id="231" name="Line 65"/>
                <p:cNvSpPr>
                  <a:spLocks noChangeShapeType="1"/>
                </p:cNvSpPr>
                <p:nvPr/>
              </p:nvSpPr>
              <p:spPr bwMode="auto">
                <a:xfrm>
                  <a:off x="2955" y="3433"/>
                  <a:ext cx="1" cy="15"/>
                </a:xfrm>
                <a:prstGeom prst="line">
                  <a:avLst/>
                </a:prstGeom>
                <a:noFill/>
                <a:ln w="1588">
                  <a:solidFill>
                    <a:srgbClr val="808080"/>
                  </a:solidFill>
                  <a:round/>
                  <a:headEnd/>
                  <a:tailEnd/>
                </a:ln>
              </p:spPr>
              <p:txBody>
                <a:bodyPr/>
                <a:lstStyle/>
                <a:p>
                  <a:endParaRPr lang="zh-CN" altLang="en-US"/>
                </a:p>
              </p:txBody>
            </p:sp>
            <p:sp>
              <p:nvSpPr>
                <p:cNvPr id="232" name="Line 66"/>
                <p:cNvSpPr>
                  <a:spLocks noChangeShapeType="1"/>
                </p:cNvSpPr>
                <p:nvPr/>
              </p:nvSpPr>
              <p:spPr bwMode="auto">
                <a:xfrm>
                  <a:off x="2991" y="3433"/>
                  <a:ext cx="1" cy="15"/>
                </a:xfrm>
                <a:prstGeom prst="line">
                  <a:avLst/>
                </a:prstGeom>
                <a:noFill/>
                <a:ln w="1588">
                  <a:solidFill>
                    <a:srgbClr val="808080"/>
                  </a:solidFill>
                  <a:round/>
                  <a:headEnd/>
                  <a:tailEnd/>
                </a:ln>
              </p:spPr>
              <p:txBody>
                <a:bodyPr/>
                <a:lstStyle/>
                <a:p>
                  <a:endParaRPr lang="zh-CN" altLang="en-US"/>
                </a:p>
              </p:txBody>
            </p:sp>
            <p:sp>
              <p:nvSpPr>
                <p:cNvPr id="233" name="Line 67"/>
                <p:cNvSpPr>
                  <a:spLocks noChangeShapeType="1"/>
                </p:cNvSpPr>
                <p:nvPr/>
              </p:nvSpPr>
              <p:spPr bwMode="auto">
                <a:xfrm>
                  <a:off x="3027" y="3433"/>
                  <a:ext cx="1" cy="15"/>
                </a:xfrm>
                <a:prstGeom prst="line">
                  <a:avLst/>
                </a:prstGeom>
                <a:noFill/>
                <a:ln w="1588">
                  <a:solidFill>
                    <a:srgbClr val="808080"/>
                  </a:solidFill>
                  <a:round/>
                  <a:headEnd/>
                  <a:tailEnd/>
                </a:ln>
              </p:spPr>
              <p:txBody>
                <a:bodyPr/>
                <a:lstStyle/>
                <a:p>
                  <a:endParaRPr lang="zh-CN" altLang="en-US"/>
                </a:p>
              </p:txBody>
            </p:sp>
            <p:sp>
              <p:nvSpPr>
                <p:cNvPr id="234" name="Line 68"/>
                <p:cNvSpPr>
                  <a:spLocks noChangeShapeType="1"/>
                </p:cNvSpPr>
                <p:nvPr/>
              </p:nvSpPr>
              <p:spPr bwMode="auto">
                <a:xfrm>
                  <a:off x="3063" y="3433"/>
                  <a:ext cx="1" cy="15"/>
                </a:xfrm>
                <a:prstGeom prst="line">
                  <a:avLst/>
                </a:prstGeom>
                <a:noFill/>
                <a:ln w="1588">
                  <a:solidFill>
                    <a:srgbClr val="808080"/>
                  </a:solidFill>
                  <a:round/>
                  <a:headEnd/>
                  <a:tailEnd/>
                </a:ln>
              </p:spPr>
              <p:txBody>
                <a:bodyPr/>
                <a:lstStyle/>
                <a:p>
                  <a:endParaRPr lang="zh-CN" altLang="en-US"/>
                </a:p>
              </p:txBody>
            </p:sp>
            <p:sp>
              <p:nvSpPr>
                <p:cNvPr id="235" name="Line 69"/>
                <p:cNvSpPr>
                  <a:spLocks noChangeShapeType="1"/>
                </p:cNvSpPr>
                <p:nvPr/>
              </p:nvSpPr>
              <p:spPr bwMode="auto">
                <a:xfrm>
                  <a:off x="3099" y="3433"/>
                  <a:ext cx="1" cy="15"/>
                </a:xfrm>
                <a:prstGeom prst="line">
                  <a:avLst/>
                </a:prstGeom>
                <a:noFill/>
                <a:ln w="1588">
                  <a:solidFill>
                    <a:srgbClr val="808080"/>
                  </a:solidFill>
                  <a:round/>
                  <a:headEnd/>
                  <a:tailEnd/>
                </a:ln>
              </p:spPr>
              <p:txBody>
                <a:bodyPr/>
                <a:lstStyle/>
                <a:p>
                  <a:endParaRPr lang="zh-CN" altLang="en-US"/>
                </a:p>
              </p:txBody>
            </p:sp>
            <p:sp>
              <p:nvSpPr>
                <p:cNvPr id="236" name="Line 70"/>
                <p:cNvSpPr>
                  <a:spLocks noChangeShapeType="1"/>
                </p:cNvSpPr>
                <p:nvPr/>
              </p:nvSpPr>
              <p:spPr bwMode="auto">
                <a:xfrm>
                  <a:off x="3136" y="3433"/>
                  <a:ext cx="1" cy="15"/>
                </a:xfrm>
                <a:prstGeom prst="line">
                  <a:avLst/>
                </a:prstGeom>
                <a:noFill/>
                <a:ln w="1588">
                  <a:solidFill>
                    <a:srgbClr val="808080"/>
                  </a:solidFill>
                  <a:round/>
                  <a:headEnd/>
                  <a:tailEnd/>
                </a:ln>
              </p:spPr>
              <p:txBody>
                <a:bodyPr/>
                <a:lstStyle/>
                <a:p>
                  <a:endParaRPr lang="zh-CN" altLang="en-US"/>
                </a:p>
              </p:txBody>
            </p:sp>
            <p:sp>
              <p:nvSpPr>
                <p:cNvPr id="237" name="Line 71"/>
                <p:cNvSpPr>
                  <a:spLocks noChangeShapeType="1"/>
                </p:cNvSpPr>
                <p:nvPr/>
              </p:nvSpPr>
              <p:spPr bwMode="auto">
                <a:xfrm>
                  <a:off x="2792" y="3439"/>
                  <a:ext cx="362" cy="1"/>
                </a:xfrm>
                <a:prstGeom prst="line">
                  <a:avLst/>
                </a:prstGeom>
                <a:noFill/>
                <a:ln w="9525">
                  <a:solidFill>
                    <a:srgbClr val="000000"/>
                  </a:solidFill>
                  <a:round/>
                  <a:headEnd/>
                  <a:tailEnd/>
                </a:ln>
              </p:spPr>
              <p:txBody>
                <a:bodyPr/>
                <a:lstStyle/>
                <a:p>
                  <a:endParaRPr lang="zh-CN" altLang="en-US"/>
                </a:p>
              </p:txBody>
            </p:sp>
            <p:sp>
              <p:nvSpPr>
                <p:cNvPr id="238" name="Line 72"/>
                <p:cNvSpPr>
                  <a:spLocks noChangeShapeType="1"/>
                </p:cNvSpPr>
                <p:nvPr/>
              </p:nvSpPr>
              <p:spPr bwMode="auto">
                <a:xfrm flipH="1">
                  <a:off x="2798" y="3447"/>
                  <a:ext cx="12" cy="9"/>
                </a:xfrm>
                <a:prstGeom prst="line">
                  <a:avLst/>
                </a:prstGeom>
                <a:noFill/>
                <a:ln w="1588">
                  <a:solidFill>
                    <a:srgbClr val="808080"/>
                  </a:solidFill>
                  <a:round/>
                  <a:headEnd/>
                  <a:tailEnd/>
                </a:ln>
              </p:spPr>
              <p:txBody>
                <a:bodyPr/>
                <a:lstStyle/>
                <a:p>
                  <a:endParaRPr lang="zh-CN" altLang="en-US"/>
                </a:p>
              </p:txBody>
            </p:sp>
            <p:sp>
              <p:nvSpPr>
                <p:cNvPr id="239" name="Line 73"/>
                <p:cNvSpPr>
                  <a:spLocks noChangeShapeType="1"/>
                </p:cNvSpPr>
                <p:nvPr/>
              </p:nvSpPr>
              <p:spPr bwMode="auto">
                <a:xfrm flipH="1">
                  <a:off x="2825" y="3468"/>
                  <a:ext cx="10" cy="10"/>
                </a:xfrm>
                <a:prstGeom prst="line">
                  <a:avLst/>
                </a:prstGeom>
                <a:noFill/>
                <a:ln w="1588">
                  <a:solidFill>
                    <a:srgbClr val="808080"/>
                  </a:solidFill>
                  <a:round/>
                  <a:headEnd/>
                  <a:tailEnd/>
                </a:ln>
              </p:spPr>
              <p:txBody>
                <a:bodyPr/>
                <a:lstStyle/>
                <a:p>
                  <a:endParaRPr lang="zh-CN" altLang="en-US"/>
                </a:p>
              </p:txBody>
            </p:sp>
            <p:sp>
              <p:nvSpPr>
                <p:cNvPr id="240" name="Line 74"/>
                <p:cNvSpPr>
                  <a:spLocks noChangeShapeType="1"/>
                </p:cNvSpPr>
                <p:nvPr/>
              </p:nvSpPr>
              <p:spPr bwMode="auto">
                <a:xfrm flipH="1">
                  <a:off x="2850" y="3490"/>
                  <a:ext cx="11" cy="10"/>
                </a:xfrm>
                <a:prstGeom prst="line">
                  <a:avLst/>
                </a:prstGeom>
                <a:noFill/>
                <a:ln w="1588">
                  <a:solidFill>
                    <a:srgbClr val="808080"/>
                  </a:solidFill>
                  <a:round/>
                  <a:headEnd/>
                  <a:tailEnd/>
                </a:ln>
              </p:spPr>
              <p:txBody>
                <a:bodyPr/>
                <a:lstStyle/>
                <a:p>
                  <a:endParaRPr lang="zh-CN" altLang="en-US"/>
                </a:p>
              </p:txBody>
            </p:sp>
            <p:sp>
              <p:nvSpPr>
                <p:cNvPr id="241" name="Line 75"/>
                <p:cNvSpPr>
                  <a:spLocks noChangeShapeType="1"/>
                </p:cNvSpPr>
                <p:nvPr/>
              </p:nvSpPr>
              <p:spPr bwMode="auto">
                <a:xfrm flipH="1">
                  <a:off x="2876" y="3512"/>
                  <a:ext cx="11" cy="9"/>
                </a:xfrm>
                <a:prstGeom prst="line">
                  <a:avLst/>
                </a:prstGeom>
                <a:noFill/>
                <a:ln w="1588">
                  <a:solidFill>
                    <a:srgbClr val="808080"/>
                  </a:solidFill>
                  <a:round/>
                  <a:headEnd/>
                  <a:tailEnd/>
                </a:ln>
              </p:spPr>
              <p:txBody>
                <a:bodyPr/>
                <a:lstStyle/>
                <a:p>
                  <a:endParaRPr lang="zh-CN" altLang="en-US"/>
                </a:p>
              </p:txBody>
            </p:sp>
            <p:sp>
              <p:nvSpPr>
                <p:cNvPr id="242" name="Line 76"/>
                <p:cNvSpPr>
                  <a:spLocks noChangeShapeType="1"/>
                </p:cNvSpPr>
                <p:nvPr/>
              </p:nvSpPr>
              <p:spPr bwMode="auto">
                <a:xfrm flipH="1">
                  <a:off x="2901" y="3534"/>
                  <a:ext cx="12" cy="10"/>
                </a:xfrm>
                <a:prstGeom prst="line">
                  <a:avLst/>
                </a:prstGeom>
                <a:noFill/>
                <a:ln w="1588">
                  <a:solidFill>
                    <a:srgbClr val="808080"/>
                  </a:solidFill>
                  <a:round/>
                  <a:headEnd/>
                  <a:tailEnd/>
                </a:ln>
              </p:spPr>
              <p:txBody>
                <a:bodyPr/>
                <a:lstStyle/>
                <a:p>
                  <a:endParaRPr lang="zh-CN" altLang="en-US"/>
                </a:p>
              </p:txBody>
            </p:sp>
            <p:sp>
              <p:nvSpPr>
                <p:cNvPr id="243" name="Line 77"/>
                <p:cNvSpPr>
                  <a:spLocks noChangeShapeType="1"/>
                </p:cNvSpPr>
                <p:nvPr/>
              </p:nvSpPr>
              <p:spPr bwMode="auto">
                <a:xfrm flipH="1">
                  <a:off x="2926" y="3556"/>
                  <a:ext cx="12" cy="9"/>
                </a:xfrm>
                <a:prstGeom prst="line">
                  <a:avLst/>
                </a:prstGeom>
                <a:noFill/>
                <a:ln w="1588">
                  <a:solidFill>
                    <a:srgbClr val="808080"/>
                  </a:solidFill>
                  <a:round/>
                  <a:headEnd/>
                  <a:tailEnd/>
                </a:ln>
              </p:spPr>
              <p:txBody>
                <a:bodyPr/>
                <a:lstStyle/>
                <a:p>
                  <a:endParaRPr lang="zh-CN" altLang="en-US"/>
                </a:p>
              </p:txBody>
            </p:sp>
            <p:sp>
              <p:nvSpPr>
                <p:cNvPr id="244" name="Line 78"/>
                <p:cNvSpPr>
                  <a:spLocks noChangeShapeType="1"/>
                </p:cNvSpPr>
                <p:nvPr/>
              </p:nvSpPr>
              <p:spPr bwMode="auto">
                <a:xfrm flipH="1">
                  <a:off x="2951" y="3578"/>
                  <a:ext cx="13" cy="9"/>
                </a:xfrm>
                <a:prstGeom prst="line">
                  <a:avLst/>
                </a:prstGeom>
                <a:noFill/>
                <a:ln w="1588">
                  <a:solidFill>
                    <a:srgbClr val="808080"/>
                  </a:solidFill>
                  <a:round/>
                  <a:headEnd/>
                  <a:tailEnd/>
                </a:ln>
              </p:spPr>
              <p:txBody>
                <a:bodyPr/>
                <a:lstStyle/>
                <a:p>
                  <a:endParaRPr lang="zh-CN" altLang="en-US"/>
                </a:p>
              </p:txBody>
            </p:sp>
            <p:sp>
              <p:nvSpPr>
                <p:cNvPr id="245" name="Line 79"/>
                <p:cNvSpPr>
                  <a:spLocks noChangeShapeType="1"/>
                </p:cNvSpPr>
                <p:nvPr/>
              </p:nvSpPr>
              <p:spPr bwMode="auto">
                <a:xfrm flipH="1">
                  <a:off x="2978" y="3600"/>
                  <a:ext cx="11" cy="10"/>
                </a:xfrm>
                <a:prstGeom prst="line">
                  <a:avLst/>
                </a:prstGeom>
                <a:noFill/>
                <a:ln w="1588">
                  <a:solidFill>
                    <a:srgbClr val="808080"/>
                  </a:solidFill>
                  <a:round/>
                  <a:headEnd/>
                  <a:tailEnd/>
                </a:ln>
              </p:spPr>
              <p:txBody>
                <a:bodyPr/>
                <a:lstStyle/>
                <a:p>
                  <a:endParaRPr lang="zh-CN" altLang="en-US"/>
                </a:p>
              </p:txBody>
            </p:sp>
            <p:sp>
              <p:nvSpPr>
                <p:cNvPr id="246" name="Line 80"/>
                <p:cNvSpPr>
                  <a:spLocks noChangeShapeType="1"/>
                </p:cNvSpPr>
                <p:nvPr/>
              </p:nvSpPr>
              <p:spPr bwMode="auto">
                <a:xfrm flipH="1">
                  <a:off x="3002" y="3622"/>
                  <a:ext cx="12" cy="9"/>
                </a:xfrm>
                <a:prstGeom prst="line">
                  <a:avLst/>
                </a:prstGeom>
                <a:noFill/>
                <a:ln w="1588">
                  <a:solidFill>
                    <a:srgbClr val="808080"/>
                  </a:solidFill>
                  <a:round/>
                  <a:headEnd/>
                  <a:tailEnd/>
                </a:ln>
              </p:spPr>
              <p:txBody>
                <a:bodyPr/>
                <a:lstStyle/>
                <a:p>
                  <a:endParaRPr lang="zh-CN" altLang="en-US"/>
                </a:p>
              </p:txBody>
            </p:sp>
            <p:sp>
              <p:nvSpPr>
                <p:cNvPr id="247" name="Line 81"/>
                <p:cNvSpPr>
                  <a:spLocks noChangeShapeType="1"/>
                </p:cNvSpPr>
                <p:nvPr/>
              </p:nvSpPr>
              <p:spPr bwMode="auto">
                <a:xfrm flipH="1">
                  <a:off x="3028" y="3643"/>
                  <a:ext cx="11" cy="11"/>
                </a:xfrm>
                <a:prstGeom prst="line">
                  <a:avLst/>
                </a:prstGeom>
                <a:noFill/>
                <a:ln w="1588">
                  <a:solidFill>
                    <a:srgbClr val="808080"/>
                  </a:solidFill>
                  <a:round/>
                  <a:headEnd/>
                  <a:tailEnd/>
                </a:ln>
              </p:spPr>
              <p:txBody>
                <a:bodyPr/>
                <a:lstStyle/>
                <a:p>
                  <a:endParaRPr lang="zh-CN" altLang="en-US"/>
                </a:p>
              </p:txBody>
            </p:sp>
            <p:sp>
              <p:nvSpPr>
                <p:cNvPr id="248" name="Line 82"/>
                <p:cNvSpPr>
                  <a:spLocks noChangeShapeType="1"/>
                </p:cNvSpPr>
                <p:nvPr/>
              </p:nvSpPr>
              <p:spPr bwMode="auto">
                <a:xfrm>
                  <a:off x="2792" y="3439"/>
                  <a:ext cx="255" cy="219"/>
                </a:xfrm>
                <a:prstGeom prst="line">
                  <a:avLst/>
                </a:prstGeom>
                <a:noFill/>
                <a:ln w="9525">
                  <a:solidFill>
                    <a:srgbClr val="000000"/>
                  </a:solidFill>
                  <a:round/>
                  <a:headEnd/>
                  <a:tailEnd/>
                </a:ln>
              </p:spPr>
              <p:txBody>
                <a:bodyPr/>
                <a:lstStyle/>
                <a:p>
                  <a:endParaRPr lang="zh-CN" altLang="en-US"/>
                </a:p>
              </p:txBody>
            </p:sp>
            <p:sp>
              <p:nvSpPr>
                <p:cNvPr id="249" name="Line 83"/>
                <p:cNvSpPr>
                  <a:spLocks noChangeShapeType="1"/>
                </p:cNvSpPr>
                <p:nvPr/>
              </p:nvSpPr>
              <p:spPr bwMode="auto">
                <a:xfrm flipH="1">
                  <a:off x="2784" y="3456"/>
                  <a:ext cx="16" cy="1"/>
                </a:xfrm>
                <a:prstGeom prst="line">
                  <a:avLst/>
                </a:prstGeom>
                <a:noFill/>
                <a:ln w="1588">
                  <a:solidFill>
                    <a:srgbClr val="808080"/>
                  </a:solidFill>
                  <a:round/>
                  <a:headEnd/>
                  <a:tailEnd/>
                </a:ln>
              </p:spPr>
              <p:txBody>
                <a:bodyPr/>
                <a:lstStyle/>
                <a:p>
                  <a:endParaRPr lang="zh-CN" altLang="en-US"/>
                </a:p>
              </p:txBody>
            </p:sp>
            <p:sp>
              <p:nvSpPr>
                <p:cNvPr id="250" name="Line 84"/>
                <p:cNvSpPr>
                  <a:spLocks noChangeShapeType="1"/>
                </p:cNvSpPr>
                <p:nvPr/>
              </p:nvSpPr>
              <p:spPr bwMode="auto">
                <a:xfrm flipH="1">
                  <a:off x="2784" y="3486"/>
                  <a:ext cx="16" cy="1"/>
                </a:xfrm>
                <a:prstGeom prst="line">
                  <a:avLst/>
                </a:prstGeom>
                <a:noFill/>
                <a:ln w="1588">
                  <a:solidFill>
                    <a:srgbClr val="808080"/>
                  </a:solidFill>
                  <a:round/>
                  <a:headEnd/>
                  <a:tailEnd/>
                </a:ln>
              </p:spPr>
              <p:txBody>
                <a:bodyPr/>
                <a:lstStyle/>
                <a:p>
                  <a:endParaRPr lang="zh-CN" altLang="en-US"/>
                </a:p>
              </p:txBody>
            </p:sp>
            <p:sp>
              <p:nvSpPr>
                <p:cNvPr id="251" name="Line 85"/>
                <p:cNvSpPr>
                  <a:spLocks noChangeShapeType="1"/>
                </p:cNvSpPr>
                <p:nvPr/>
              </p:nvSpPr>
              <p:spPr bwMode="auto">
                <a:xfrm flipH="1">
                  <a:off x="2784" y="3518"/>
                  <a:ext cx="16" cy="1"/>
                </a:xfrm>
                <a:prstGeom prst="line">
                  <a:avLst/>
                </a:prstGeom>
                <a:noFill/>
                <a:ln w="1588">
                  <a:solidFill>
                    <a:srgbClr val="808080"/>
                  </a:solidFill>
                  <a:round/>
                  <a:headEnd/>
                  <a:tailEnd/>
                </a:ln>
              </p:spPr>
              <p:txBody>
                <a:bodyPr/>
                <a:lstStyle/>
                <a:p>
                  <a:endParaRPr lang="zh-CN" altLang="en-US"/>
                </a:p>
              </p:txBody>
            </p:sp>
            <p:sp>
              <p:nvSpPr>
                <p:cNvPr id="252" name="Line 86"/>
                <p:cNvSpPr>
                  <a:spLocks noChangeShapeType="1"/>
                </p:cNvSpPr>
                <p:nvPr/>
              </p:nvSpPr>
              <p:spPr bwMode="auto">
                <a:xfrm flipH="1">
                  <a:off x="2784" y="3548"/>
                  <a:ext cx="16" cy="1"/>
                </a:xfrm>
                <a:prstGeom prst="line">
                  <a:avLst/>
                </a:prstGeom>
                <a:noFill/>
                <a:ln w="1588">
                  <a:solidFill>
                    <a:srgbClr val="808080"/>
                  </a:solidFill>
                  <a:round/>
                  <a:headEnd/>
                  <a:tailEnd/>
                </a:ln>
              </p:spPr>
              <p:txBody>
                <a:bodyPr/>
                <a:lstStyle/>
                <a:p>
                  <a:endParaRPr lang="zh-CN" altLang="en-US"/>
                </a:p>
              </p:txBody>
            </p:sp>
            <p:sp>
              <p:nvSpPr>
                <p:cNvPr id="253" name="Line 87"/>
                <p:cNvSpPr>
                  <a:spLocks noChangeShapeType="1"/>
                </p:cNvSpPr>
                <p:nvPr/>
              </p:nvSpPr>
              <p:spPr bwMode="auto">
                <a:xfrm flipH="1">
                  <a:off x="2784" y="3580"/>
                  <a:ext cx="16" cy="1"/>
                </a:xfrm>
                <a:prstGeom prst="line">
                  <a:avLst/>
                </a:prstGeom>
                <a:noFill/>
                <a:ln w="1588">
                  <a:solidFill>
                    <a:srgbClr val="808080"/>
                  </a:solidFill>
                  <a:round/>
                  <a:headEnd/>
                  <a:tailEnd/>
                </a:ln>
              </p:spPr>
              <p:txBody>
                <a:bodyPr/>
                <a:lstStyle/>
                <a:p>
                  <a:endParaRPr lang="zh-CN" altLang="en-US"/>
                </a:p>
              </p:txBody>
            </p:sp>
            <p:sp>
              <p:nvSpPr>
                <p:cNvPr id="254" name="Line 88"/>
                <p:cNvSpPr>
                  <a:spLocks noChangeShapeType="1"/>
                </p:cNvSpPr>
                <p:nvPr/>
              </p:nvSpPr>
              <p:spPr bwMode="auto">
                <a:xfrm flipH="1">
                  <a:off x="2784" y="3610"/>
                  <a:ext cx="16" cy="1"/>
                </a:xfrm>
                <a:prstGeom prst="line">
                  <a:avLst/>
                </a:prstGeom>
                <a:noFill/>
                <a:ln w="1588">
                  <a:solidFill>
                    <a:srgbClr val="808080"/>
                  </a:solidFill>
                  <a:round/>
                  <a:headEnd/>
                  <a:tailEnd/>
                </a:ln>
              </p:spPr>
              <p:txBody>
                <a:bodyPr/>
                <a:lstStyle/>
                <a:p>
                  <a:endParaRPr lang="zh-CN" altLang="en-US"/>
                </a:p>
              </p:txBody>
            </p:sp>
            <p:sp>
              <p:nvSpPr>
                <p:cNvPr id="255" name="Line 89"/>
                <p:cNvSpPr>
                  <a:spLocks noChangeShapeType="1"/>
                </p:cNvSpPr>
                <p:nvPr/>
              </p:nvSpPr>
              <p:spPr bwMode="auto">
                <a:xfrm flipH="1">
                  <a:off x="2784" y="3643"/>
                  <a:ext cx="16" cy="1"/>
                </a:xfrm>
                <a:prstGeom prst="line">
                  <a:avLst/>
                </a:prstGeom>
                <a:noFill/>
                <a:ln w="1588">
                  <a:solidFill>
                    <a:srgbClr val="808080"/>
                  </a:solidFill>
                  <a:round/>
                  <a:headEnd/>
                  <a:tailEnd/>
                </a:ln>
              </p:spPr>
              <p:txBody>
                <a:bodyPr/>
                <a:lstStyle/>
                <a:p>
                  <a:endParaRPr lang="zh-CN" altLang="en-US"/>
                </a:p>
              </p:txBody>
            </p:sp>
            <p:sp>
              <p:nvSpPr>
                <p:cNvPr id="256" name="Line 90"/>
                <p:cNvSpPr>
                  <a:spLocks noChangeShapeType="1"/>
                </p:cNvSpPr>
                <p:nvPr/>
              </p:nvSpPr>
              <p:spPr bwMode="auto">
                <a:xfrm flipH="1">
                  <a:off x="2784" y="3672"/>
                  <a:ext cx="16" cy="1"/>
                </a:xfrm>
                <a:prstGeom prst="line">
                  <a:avLst/>
                </a:prstGeom>
                <a:noFill/>
                <a:ln w="1588">
                  <a:solidFill>
                    <a:srgbClr val="808080"/>
                  </a:solidFill>
                  <a:round/>
                  <a:headEnd/>
                  <a:tailEnd/>
                </a:ln>
              </p:spPr>
              <p:txBody>
                <a:bodyPr/>
                <a:lstStyle/>
                <a:p>
                  <a:endParaRPr lang="zh-CN" altLang="en-US"/>
                </a:p>
              </p:txBody>
            </p:sp>
            <p:sp>
              <p:nvSpPr>
                <p:cNvPr id="257" name="Line 91"/>
                <p:cNvSpPr>
                  <a:spLocks noChangeShapeType="1"/>
                </p:cNvSpPr>
                <p:nvPr/>
              </p:nvSpPr>
              <p:spPr bwMode="auto">
                <a:xfrm flipH="1">
                  <a:off x="2784" y="3702"/>
                  <a:ext cx="16" cy="1"/>
                </a:xfrm>
                <a:prstGeom prst="line">
                  <a:avLst/>
                </a:prstGeom>
                <a:noFill/>
                <a:ln w="1588">
                  <a:solidFill>
                    <a:srgbClr val="808080"/>
                  </a:solidFill>
                  <a:round/>
                  <a:headEnd/>
                  <a:tailEnd/>
                </a:ln>
              </p:spPr>
              <p:txBody>
                <a:bodyPr/>
                <a:lstStyle/>
                <a:p>
                  <a:endParaRPr lang="zh-CN" altLang="en-US"/>
                </a:p>
              </p:txBody>
            </p:sp>
            <p:sp>
              <p:nvSpPr>
                <p:cNvPr id="258" name="Line 92"/>
                <p:cNvSpPr>
                  <a:spLocks noChangeShapeType="1"/>
                </p:cNvSpPr>
                <p:nvPr/>
              </p:nvSpPr>
              <p:spPr bwMode="auto">
                <a:xfrm flipH="1">
                  <a:off x="2784" y="3734"/>
                  <a:ext cx="16" cy="1"/>
                </a:xfrm>
                <a:prstGeom prst="line">
                  <a:avLst/>
                </a:prstGeom>
                <a:noFill/>
                <a:ln w="1588">
                  <a:solidFill>
                    <a:srgbClr val="808080"/>
                  </a:solidFill>
                  <a:round/>
                  <a:headEnd/>
                  <a:tailEnd/>
                </a:ln>
              </p:spPr>
              <p:txBody>
                <a:bodyPr/>
                <a:lstStyle/>
                <a:p>
                  <a:endParaRPr lang="zh-CN" altLang="en-US"/>
                </a:p>
              </p:txBody>
            </p:sp>
            <p:sp>
              <p:nvSpPr>
                <p:cNvPr id="259" name="Line 93"/>
                <p:cNvSpPr>
                  <a:spLocks noChangeShapeType="1"/>
                </p:cNvSpPr>
                <p:nvPr/>
              </p:nvSpPr>
              <p:spPr bwMode="auto">
                <a:xfrm>
                  <a:off x="2792" y="3439"/>
                  <a:ext cx="1" cy="311"/>
                </a:xfrm>
                <a:prstGeom prst="line">
                  <a:avLst/>
                </a:prstGeom>
                <a:noFill/>
                <a:ln w="9525">
                  <a:solidFill>
                    <a:srgbClr val="000000"/>
                  </a:solidFill>
                  <a:round/>
                  <a:headEnd/>
                  <a:tailEnd/>
                </a:ln>
              </p:spPr>
              <p:txBody>
                <a:bodyPr/>
                <a:lstStyle/>
                <a:p>
                  <a:endParaRPr lang="zh-CN" altLang="en-US"/>
                </a:p>
              </p:txBody>
            </p:sp>
            <p:sp>
              <p:nvSpPr>
                <p:cNvPr id="260" name="Line 94"/>
                <p:cNvSpPr>
                  <a:spLocks noChangeShapeType="1"/>
                </p:cNvSpPr>
                <p:nvPr/>
              </p:nvSpPr>
              <p:spPr bwMode="auto">
                <a:xfrm flipH="1" flipV="1">
                  <a:off x="2774" y="3447"/>
                  <a:ext cx="11" cy="9"/>
                </a:xfrm>
                <a:prstGeom prst="line">
                  <a:avLst/>
                </a:prstGeom>
                <a:noFill/>
                <a:ln w="1588">
                  <a:solidFill>
                    <a:srgbClr val="808080"/>
                  </a:solidFill>
                  <a:round/>
                  <a:headEnd/>
                  <a:tailEnd/>
                </a:ln>
              </p:spPr>
              <p:txBody>
                <a:bodyPr/>
                <a:lstStyle/>
                <a:p>
                  <a:endParaRPr lang="zh-CN" altLang="en-US"/>
                </a:p>
              </p:txBody>
            </p:sp>
            <p:sp>
              <p:nvSpPr>
                <p:cNvPr id="261" name="Line 95"/>
                <p:cNvSpPr>
                  <a:spLocks noChangeShapeType="1"/>
                </p:cNvSpPr>
                <p:nvPr/>
              </p:nvSpPr>
              <p:spPr bwMode="auto">
                <a:xfrm flipH="1" flipV="1">
                  <a:off x="2748" y="3468"/>
                  <a:ext cx="12" cy="10"/>
                </a:xfrm>
                <a:prstGeom prst="line">
                  <a:avLst/>
                </a:prstGeom>
                <a:noFill/>
                <a:ln w="1588">
                  <a:solidFill>
                    <a:srgbClr val="808080"/>
                  </a:solidFill>
                  <a:round/>
                  <a:headEnd/>
                  <a:tailEnd/>
                </a:ln>
              </p:spPr>
              <p:txBody>
                <a:bodyPr/>
                <a:lstStyle/>
                <a:p>
                  <a:endParaRPr lang="zh-CN" altLang="en-US"/>
                </a:p>
              </p:txBody>
            </p:sp>
            <p:sp>
              <p:nvSpPr>
                <p:cNvPr id="262" name="Line 96"/>
                <p:cNvSpPr>
                  <a:spLocks noChangeShapeType="1"/>
                </p:cNvSpPr>
                <p:nvPr/>
              </p:nvSpPr>
              <p:spPr bwMode="auto">
                <a:xfrm flipH="1" flipV="1">
                  <a:off x="2723" y="3490"/>
                  <a:ext cx="10" cy="10"/>
                </a:xfrm>
                <a:prstGeom prst="line">
                  <a:avLst/>
                </a:prstGeom>
                <a:noFill/>
                <a:ln w="1588">
                  <a:solidFill>
                    <a:srgbClr val="808080"/>
                  </a:solidFill>
                  <a:round/>
                  <a:headEnd/>
                  <a:tailEnd/>
                </a:ln>
              </p:spPr>
              <p:txBody>
                <a:bodyPr/>
                <a:lstStyle/>
                <a:p>
                  <a:endParaRPr lang="zh-CN" altLang="en-US"/>
                </a:p>
              </p:txBody>
            </p:sp>
            <p:sp>
              <p:nvSpPr>
                <p:cNvPr id="263" name="Line 97"/>
                <p:cNvSpPr>
                  <a:spLocks noChangeShapeType="1"/>
                </p:cNvSpPr>
                <p:nvPr/>
              </p:nvSpPr>
              <p:spPr bwMode="auto">
                <a:xfrm flipH="1" flipV="1">
                  <a:off x="2698" y="3512"/>
                  <a:ext cx="11" cy="9"/>
                </a:xfrm>
                <a:prstGeom prst="line">
                  <a:avLst/>
                </a:prstGeom>
                <a:noFill/>
                <a:ln w="1588">
                  <a:solidFill>
                    <a:srgbClr val="808080"/>
                  </a:solidFill>
                  <a:round/>
                  <a:headEnd/>
                  <a:tailEnd/>
                </a:ln>
              </p:spPr>
              <p:txBody>
                <a:bodyPr/>
                <a:lstStyle/>
                <a:p>
                  <a:endParaRPr lang="zh-CN" altLang="en-US"/>
                </a:p>
              </p:txBody>
            </p:sp>
            <p:sp>
              <p:nvSpPr>
                <p:cNvPr id="264" name="Line 98"/>
                <p:cNvSpPr>
                  <a:spLocks noChangeShapeType="1"/>
                </p:cNvSpPr>
                <p:nvPr/>
              </p:nvSpPr>
              <p:spPr bwMode="auto">
                <a:xfrm flipH="1" flipV="1">
                  <a:off x="2672" y="3534"/>
                  <a:ext cx="11" cy="10"/>
                </a:xfrm>
                <a:prstGeom prst="line">
                  <a:avLst/>
                </a:prstGeom>
                <a:noFill/>
                <a:ln w="1588">
                  <a:solidFill>
                    <a:srgbClr val="808080"/>
                  </a:solidFill>
                  <a:round/>
                  <a:headEnd/>
                  <a:tailEnd/>
                </a:ln>
              </p:spPr>
              <p:txBody>
                <a:bodyPr/>
                <a:lstStyle/>
                <a:p>
                  <a:endParaRPr lang="zh-CN" altLang="en-US"/>
                </a:p>
              </p:txBody>
            </p:sp>
            <p:sp>
              <p:nvSpPr>
                <p:cNvPr id="265" name="Line 99"/>
                <p:cNvSpPr>
                  <a:spLocks noChangeShapeType="1"/>
                </p:cNvSpPr>
                <p:nvPr/>
              </p:nvSpPr>
              <p:spPr bwMode="auto">
                <a:xfrm flipH="1" flipV="1">
                  <a:off x="2647" y="3556"/>
                  <a:ext cx="10" cy="9"/>
                </a:xfrm>
                <a:prstGeom prst="line">
                  <a:avLst/>
                </a:prstGeom>
                <a:noFill/>
                <a:ln w="1588">
                  <a:solidFill>
                    <a:srgbClr val="808080"/>
                  </a:solidFill>
                  <a:round/>
                  <a:headEnd/>
                  <a:tailEnd/>
                </a:ln>
              </p:spPr>
              <p:txBody>
                <a:bodyPr/>
                <a:lstStyle/>
                <a:p>
                  <a:endParaRPr lang="zh-CN" altLang="en-US"/>
                </a:p>
              </p:txBody>
            </p:sp>
            <p:sp>
              <p:nvSpPr>
                <p:cNvPr id="266" name="Line 100"/>
                <p:cNvSpPr>
                  <a:spLocks noChangeShapeType="1"/>
                </p:cNvSpPr>
                <p:nvPr/>
              </p:nvSpPr>
              <p:spPr bwMode="auto">
                <a:xfrm flipH="1" flipV="1">
                  <a:off x="2620" y="3578"/>
                  <a:ext cx="12" cy="9"/>
                </a:xfrm>
                <a:prstGeom prst="line">
                  <a:avLst/>
                </a:prstGeom>
                <a:noFill/>
                <a:ln w="1588">
                  <a:solidFill>
                    <a:srgbClr val="808080"/>
                  </a:solidFill>
                  <a:round/>
                  <a:headEnd/>
                  <a:tailEnd/>
                </a:ln>
              </p:spPr>
              <p:txBody>
                <a:bodyPr/>
                <a:lstStyle/>
                <a:p>
                  <a:endParaRPr lang="zh-CN" altLang="en-US"/>
                </a:p>
              </p:txBody>
            </p:sp>
            <p:sp>
              <p:nvSpPr>
                <p:cNvPr id="267" name="Line 101"/>
                <p:cNvSpPr>
                  <a:spLocks noChangeShapeType="1"/>
                </p:cNvSpPr>
                <p:nvPr/>
              </p:nvSpPr>
              <p:spPr bwMode="auto">
                <a:xfrm flipH="1" flipV="1">
                  <a:off x="2594" y="3600"/>
                  <a:ext cx="12" cy="10"/>
                </a:xfrm>
                <a:prstGeom prst="line">
                  <a:avLst/>
                </a:prstGeom>
                <a:noFill/>
                <a:ln w="1588">
                  <a:solidFill>
                    <a:srgbClr val="808080"/>
                  </a:solidFill>
                  <a:round/>
                  <a:headEnd/>
                  <a:tailEnd/>
                </a:ln>
              </p:spPr>
              <p:txBody>
                <a:bodyPr/>
                <a:lstStyle/>
                <a:p>
                  <a:endParaRPr lang="zh-CN" altLang="en-US"/>
                </a:p>
              </p:txBody>
            </p:sp>
            <p:sp>
              <p:nvSpPr>
                <p:cNvPr id="268" name="Line 102"/>
                <p:cNvSpPr>
                  <a:spLocks noChangeShapeType="1"/>
                </p:cNvSpPr>
                <p:nvPr/>
              </p:nvSpPr>
              <p:spPr bwMode="auto">
                <a:xfrm flipH="1" flipV="1">
                  <a:off x="2570" y="3622"/>
                  <a:ext cx="12" cy="9"/>
                </a:xfrm>
                <a:prstGeom prst="line">
                  <a:avLst/>
                </a:prstGeom>
                <a:noFill/>
                <a:ln w="1588">
                  <a:solidFill>
                    <a:srgbClr val="808080"/>
                  </a:solidFill>
                  <a:round/>
                  <a:headEnd/>
                  <a:tailEnd/>
                </a:ln>
              </p:spPr>
              <p:txBody>
                <a:bodyPr/>
                <a:lstStyle/>
                <a:p>
                  <a:endParaRPr lang="zh-CN" altLang="en-US"/>
                </a:p>
              </p:txBody>
            </p:sp>
            <p:sp>
              <p:nvSpPr>
                <p:cNvPr id="269" name="Line 103"/>
                <p:cNvSpPr>
                  <a:spLocks noChangeShapeType="1"/>
                </p:cNvSpPr>
                <p:nvPr/>
              </p:nvSpPr>
              <p:spPr bwMode="auto">
                <a:xfrm flipH="1" flipV="1">
                  <a:off x="2545" y="3643"/>
                  <a:ext cx="11" cy="11"/>
                </a:xfrm>
                <a:prstGeom prst="line">
                  <a:avLst/>
                </a:prstGeom>
                <a:noFill/>
                <a:ln w="1588">
                  <a:solidFill>
                    <a:srgbClr val="808080"/>
                  </a:solidFill>
                  <a:round/>
                  <a:headEnd/>
                  <a:tailEnd/>
                </a:ln>
              </p:spPr>
              <p:txBody>
                <a:bodyPr/>
                <a:lstStyle/>
                <a:p>
                  <a:endParaRPr lang="zh-CN" altLang="en-US"/>
                </a:p>
              </p:txBody>
            </p:sp>
            <p:sp>
              <p:nvSpPr>
                <p:cNvPr id="270" name="Line 104"/>
                <p:cNvSpPr>
                  <a:spLocks noChangeShapeType="1"/>
                </p:cNvSpPr>
                <p:nvPr/>
              </p:nvSpPr>
              <p:spPr bwMode="auto">
                <a:xfrm flipH="1">
                  <a:off x="2537" y="3439"/>
                  <a:ext cx="255" cy="219"/>
                </a:xfrm>
                <a:prstGeom prst="line">
                  <a:avLst/>
                </a:prstGeom>
                <a:noFill/>
                <a:ln w="9525">
                  <a:solidFill>
                    <a:srgbClr val="000000"/>
                  </a:solidFill>
                  <a:round/>
                  <a:headEnd/>
                  <a:tailEnd/>
                </a:ln>
              </p:spPr>
              <p:txBody>
                <a:bodyPr/>
                <a:lstStyle/>
                <a:p>
                  <a:endParaRPr lang="zh-CN" altLang="en-US"/>
                </a:p>
              </p:txBody>
            </p:sp>
            <p:sp>
              <p:nvSpPr>
                <p:cNvPr id="271" name="Line 105"/>
                <p:cNvSpPr>
                  <a:spLocks noChangeShapeType="1"/>
                </p:cNvSpPr>
                <p:nvPr/>
              </p:nvSpPr>
              <p:spPr bwMode="auto">
                <a:xfrm flipV="1">
                  <a:off x="2775" y="3433"/>
                  <a:ext cx="1" cy="15"/>
                </a:xfrm>
                <a:prstGeom prst="line">
                  <a:avLst/>
                </a:prstGeom>
                <a:noFill/>
                <a:ln w="1588">
                  <a:solidFill>
                    <a:srgbClr val="808080"/>
                  </a:solidFill>
                  <a:round/>
                  <a:headEnd/>
                  <a:tailEnd/>
                </a:ln>
              </p:spPr>
              <p:txBody>
                <a:bodyPr/>
                <a:lstStyle/>
                <a:p>
                  <a:endParaRPr lang="zh-CN" altLang="en-US"/>
                </a:p>
              </p:txBody>
            </p:sp>
            <p:sp>
              <p:nvSpPr>
                <p:cNvPr id="272" name="Line 106"/>
                <p:cNvSpPr>
                  <a:spLocks noChangeShapeType="1"/>
                </p:cNvSpPr>
                <p:nvPr/>
              </p:nvSpPr>
              <p:spPr bwMode="auto">
                <a:xfrm flipV="1">
                  <a:off x="2738" y="3433"/>
                  <a:ext cx="1" cy="15"/>
                </a:xfrm>
                <a:prstGeom prst="line">
                  <a:avLst/>
                </a:prstGeom>
                <a:noFill/>
                <a:ln w="1588">
                  <a:solidFill>
                    <a:srgbClr val="808080"/>
                  </a:solidFill>
                  <a:round/>
                  <a:headEnd/>
                  <a:tailEnd/>
                </a:ln>
              </p:spPr>
              <p:txBody>
                <a:bodyPr/>
                <a:lstStyle/>
                <a:p>
                  <a:endParaRPr lang="zh-CN" altLang="en-US"/>
                </a:p>
              </p:txBody>
            </p:sp>
            <p:sp>
              <p:nvSpPr>
                <p:cNvPr id="273" name="Line 107"/>
                <p:cNvSpPr>
                  <a:spLocks noChangeShapeType="1"/>
                </p:cNvSpPr>
                <p:nvPr/>
              </p:nvSpPr>
              <p:spPr bwMode="auto">
                <a:xfrm flipV="1">
                  <a:off x="2700" y="3433"/>
                  <a:ext cx="1" cy="15"/>
                </a:xfrm>
                <a:prstGeom prst="line">
                  <a:avLst/>
                </a:prstGeom>
                <a:noFill/>
                <a:ln w="1588">
                  <a:solidFill>
                    <a:srgbClr val="808080"/>
                  </a:solidFill>
                  <a:round/>
                  <a:headEnd/>
                  <a:tailEnd/>
                </a:ln>
              </p:spPr>
              <p:txBody>
                <a:bodyPr/>
                <a:lstStyle/>
                <a:p>
                  <a:endParaRPr lang="zh-CN" altLang="en-US"/>
                </a:p>
              </p:txBody>
            </p:sp>
            <p:sp>
              <p:nvSpPr>
                <p:cNvPr id="274" name="Line 108"/>
                <p:cNvSpPr>
                  <a:spLocks noChangeShapeType="1"/>
                </p:cNvSpPr>
                <p:nvPr/>
              </p:nvSpPr>
              <p:spPr bwMode="auto">
                <a:xfrm flipV="1">
                  <a:off x="2666" y="3433"/>
                  <a:ext cx="1" cy="15"/>
                </a:xfrm>
                <a:prstGeom prst="line">
                  <a:avLst/>
                </a:prstGeom>
                <a:noFill/>
                <a:ln w="1588">
                  <a:solidFill>
                    <a:srgbClr val="808080"/>
                  </a:solidFill>
                  <a:round/>
                  <a:headEnd/>
                  <a:tailEnd/>
                </a:ln>
              </p:spPr>
              <p:txBody>
                <a:bodyPr/>
                <a:lstStyle/>
                <a:p>
                  <a:endParaRPr lang="zh-CN" altLang="en-US"/>
                </a:p>
              </p:txBody>
            </p:sp>
            <p:sp>
              <p:nvSpPr>
                <p:cNvPr id="275" name="Line 109"/>
                <p:cNvSpPr>
                  <a:spLocks noChangeShapeType="1"/>
                </p:cNvSpPr>
                <p:nvPr/>
              </p:nvSpPr>
              <p:spPr bwMode="auto">
                <a:xfrm flipV="1">
                  <a:off x="2629" y="3433"/>
                  <a:ext cx="1" cy="15"/>
                </a:xfrm>
                <a:prstGeom prst="line">
                  <a:avLst/>
                </a:prstGeom>
                <a:noFill/>
                <a:ln w="1588">
                  <a:solidFill>
                    <a:srgbClr val="808080"/>
                  </a:solidFill>
                  <a:round/>
                  <a:headEnd/>
                  <a:tailEnd/>
                </a:ln>
              </p:spPr>
              <p:txBody>
                <a:bodyPr/>
                <a:lstStyle/>
                <a:p>
                  <a:endParaRPr lang="zh-CN" altLang="en-US"/>
                </a:p>
              </p:txBody>
            </p:sp>
            <p:sp>
              <p:nvSpPr>
                <p:cNvPr id="276" name="Line 110"/>
                <p:cNvSpPr>
                  <a:spLocks noChangeShapeType="1"/>
                </p:cNvSpPr>
                <p:nvPr/>
              </p:nvSpPr>
              <p:spPr bwMode="auto">
                <a:xfrm flipV="1">
                  <a:off x="2593" y="3433"/>
                  <a:ext cx="1" cy="15"/>
                </a:xfrm>
                <a:prstGeom prst="line">
                  <a:avLst/>
                </a:prstGeom>
                <a:noFill/>
                <a:ln w="1588">
                  <a:solidFill>
                    <a:srgbClr val="808080"/>
                  </a:solidFill>
                  <a:round/>
                  <a:headEnd/>
                  <a:tailEnd/>
                </a:ln>
              </p:spPr>
              <p:txBody>
                <a:bodyPr/>
                <a:lstStyle/>
                <a:p>
                  <a:endParaRPr lang="zh-CN" altLang="en-US"/>
                </a:p>
              </p:txBody>
            </p:sp>
            <p:sp>
              <p:nvSpPr>
                <p:cNvPr id="277" name="Line 111"/>
                <p:cNvSpPr>
                  <a:spLocks noChangeShapeType="1"/>
                </p:cNvSpPr>
                <p:nvPr/>
              </p:nvSpPr>
              <p:spPr bwMode="auto">
                <a:xfrm flipV="1">
                  <a:off x="2557" y="3433"/>
                  <a:ext cx="1" cy="15"/>
                </a:xfrm>
                <a:prstGeom prst="line">
                  <a:avLst/>
                </a:prstGeom>
                <a:noFill/>
                <a:ln w="1588">
                  <a:solidFill>
                    <a:srgbClr val="808080"/>
                  </a:solidFill>
                  <a:round/>
                  <a:headEnd/>
                  <a:tailEnd/>
                </a:ln>
              </p:spPr>
              <p:txBody>
                <a:bodyPr/>
                <a:lstStyle/>
                <a:p>
                  <a:endParaRPr lang="zh-CN" altLang="en-US"/>
                </a:p>
              </p:txBody>
            </p:sp>
            <p:sp>
              <p:nvSpPr>
                <p:cNvPr id="278" name="Line 112"/>
                <p:cNvSpPr>
                  <a:spLocks noChangeShapeType="1"/>
                </p:cNvSpPr>
                <p:nvPr/>
              </p:nvSpPr>
              <p:spPr bwMode="auto">
                <a:xfrm flipV="1">
                  <a:off x="2519" y="3433"/>
                  <a:ext cx="1" cy="15"/>
                </a:xfrm>
                <a:prstGeom prst="line">
                  <a:avLst/>
                </a:prstGeom>
                <a:noFill/>
                <a:ln w="1588">
                  <a:solidFill>
                    <a:srgbClr val="808080"/>
                  </a:solidFill>
                  <a:round/>
                  <a:headEnd/>
                  <a:tailEnd/>
                </a:ln>
              </p:spPr>
              <p:txBody>
                <a:bodyPr/>
                <a:lstStyle/>
                <a:p>
                  <a:endParaRPr lang="zh-CN" altLang="en-US"/>
                </a:p>
              </p:txBody>
            </p:sp>
            <p:sp>
              <p:nvSpPr>
                <p:cNvPr id="279" name="Line 113"/>
                <p:cNvSpPr>
                  <a:spLocks noChangeShapeType="1"/>
                </p:cNvSpPr>
                <p:nvPr/>
              </p:nvSpPr>
              <p:spPr bwMode="auto">
                <a:xfrm flipV="1">
                  <a:off x="2485" y="3433"/>
                  <a:ext cx="1" cy="15"/>
                </a:xfrm>
                <a:prstGeom prst="line">
                  <a:avLst/>
                </a:prstGeom>
                <a:noFill/>
                <a:ln w="1588">
                  <a:solidFill>
                    <a:srgbClr val="808080"/>
                  </a:solidFill>
                  <a:round/>
                  <a:headEnd/>
                  <a:tailEnd/>
                </a:ln>
              </p:spPr>
              <p:txBody>
                <a:bodyPr/>
                <a:lstStyle/>
                <a:p>
                  <a:endParaRPr lang="zh-CN" altLang="en-US"/>
                </a:p>
              </p:txBody>
            </p:sp>
            <p:sp>
              <p:nvSpPr>
                <p:cNvPr id="280" name="Line 114"/>
                <p:cNvSpPr>
                  <a:spLocks noChangeShapeType="1"/>
                </p:cNvSpPr>
                <p:nvPr/>
              </p:nvSpPr>
              <p:spPr bwMode="auto">
                <a:xfrm flipV="1">
                  <a:off x="2448" y="3433"/>
                  <a:ext cx="1" cy="15"/>
                </a:xfrm>
                <a:prstGeom prst="line">
                  <a:avLst/>
                </a:prstGeom>
                <a:noFill/>
                <a:ln w="1588">
                  <a:solidFill>
                    <a:srgbClr val="808080"/>
                  </a:solidFill>
                  <a:round/>
                  <a:headEnd/>
                  <a:tailEnd/>
                </a:ln>
              </p:spPr>
              <p:txBody>
                <a:bodyPr/>
                <a:lstStyle/>
                <a:p>
                  <a:endParaRPr lang="zh-CN" altLang="en-US"/>
                </a:p>
              </p:txBody>
            </p:sp>
            <p:sp>
              <p:nvSpPr>
                <p:cNvPr id="281" name="Line 115"/>
                <p:cNvSpPr>
                  <a:spLocks noChangeShapeType="1"/>
                </p:cNvSpPr>
                <p:nvPr/>
              </p:nvSpPr>
              <p:spPr bwMode="auto">
                <a:xfrm flipH="1">
                  <a:off x="2431" y="3439"/>
                  <a:ext cx="361" cy="1"/>
                </a:xfrm>
                <a:prstGeom prst="line">
                  <a:avLst/>
                </a:prstGeom>
                <a:noFill/>
                <a:ln w="9525">
                  <a:solidFill>
                    <a:srgbClr val="000000"/>
                  </a:solidFill>
                  <a:round/>
                  <a:headEnd/>
                  <a:tailEnd/>
                </a:ln>
              </p:spPr>
              <p:txBody>
                <a:bodyPr/>
                <a:lstStyle/>
                <a:p>
                  <a:endParaRPr lang="zh-CN" altLang="en-US"/>
                </a:p>
              </p:txBody>
            </p:sp>
            <p:sp>
              <p:nvSpPr>
                <p:cNvPr id="282" name="Line 116"/>
                <p:cNvSpPr>
                  <a:spLocks noChangeShapeType="1"/>
                </p:cNvSpPr>
                <p:nvPr/>
              </p:nvSpPr>
              <p:spPr bwMode="auto">
                <a:xfrm flipV="1">
                  <a:off x="2774" y="3425"/>
                  <a:ext cx="12" cy="10"/>
                </a:xfrm>
                <a:prstGeom prst="line">
                  <a:avLst/>
                </a:prstGeom>
                <a:noFill/>
                <a:ln w="1588">
                  <a:solidFill>
                    <a:srgbClr val="808080"/>
                  </a:solidFill>
                  <a:round/>
                  <a:headEnd/>
                  <a:tailEnd/>
                </a:ln>
              </p:spPr>
              <p:txBody>
                <a:bodyPr/>
                <a:lstStyle/>
                <a:p>
                  <a:endParaRPr lang="zh-CN" altLang="en-US"/>
                </a:p>
              </p:txBody>
            </p:sp>
            <p:sp>
              <p:nvSpPr>
                <p:cNvPr id="283" name="Line 117"/>
                <p:cNvSpPr>
                  <a:spLocks noChangeShapeType="1"/>
                </p:cNvSpPr>
                <p:nvPr/>
              </p:nvSpPr>
              <p:spPr bwMode="auto">
                <a:xfrm flipV="1">
                  <a:off x="2748" y="3403"/>
                  <a:ext cx="12" cy="9"/>
                </a:xfrm>
                <a:prstGeom prst="line">
                  <a:avLst/>
                </a:prstGeom>
                <a:noFill/>
                <a:ln w="1588">
                  <a:solidFill>
                    <a:srgbClr val="808080"/>
                  </a:solidFill>
                  <a:round/>
                  <a:headEnd/>
                  <a:tailEnd/>
                </a:ln>
              </p:spPr>
              <p:txBody>
                <a:bodyPr/>
                <a:lstStyle/>
                <a:p>
                  <a:endParaRPr lang="zh-CN" altLang="en-US"/>
                </a:p>
              </p:txBody>
            </p:sp>
            <p:sp>
              <p:nvSpPr>
                <p:cNvPr id="284" name="Line 118"/>
                <p:cNvSpPr>
                  <a:spLocks noChangeShapeType="1"/>
                </p:cNvSpPr>
                <p:nvPr/>
              </p:nvSpPr>
              <p:spPr bwMode="auto">
                <a:xfrm flipV="1">
                  <a:off x="2723" y="3381"/>
                  <a:ext cx="11" cy="9"/>
                </a:xfrm>
                <a:prstGeom prst="line">
                  <a:avLst/>
                </a:prstGeom>
                <a:noFill/>
                <a:ln w="1588">
                  <a:solidFill>
                    <a:srgbClr val="808080"/>
                  </a:solidFill>
                  <a:round/>
                  <a:headEnd/>
                  <a:tailEnd/>
                </a:ln>
              </p:spPr>
              <p:txBody>
                <a:bodyPr/>
                <a:lstStyle/>
                <a:p>
                  <a:endParaRPr lang="zh-CN" altLang="en-US"/>
                </a:p>
              </p:txBody>
            </p:sp>
            <p:sp>
              <p:nvSpPr>
                <p:cNvPr id="285" name="Line 119"/>
                <p:cNvSpPr>
                  <a:spLocks noChangeShapeType="1"/>
                </p:cNvSpPr>
                <p:nvPr/>
              </p:nvSpPr>
              <p:spPr bwMode="auto">
                <a:xfrm flipV="1">
                  <a:off x="2698" y="3358"/>
                  <a:ext cx="11" cy="10"/>
                </a:xfrm>
                <a:prstGeom prst="line">
                  <a:avLst/>
                </a:prstGeom>
                <a:noFill/>
                <a:ln w="1588">
                  <a:solidFill>
                    <a:srgbClr val="808080"/>
                  </a:solidFill>
                  <a:round/>
                  <a:headEnd/>
                  <a:tailEnd/>
                </a:ln>
              </p:spPr>
              <p:txBody>
                <a:bodyPr/>
                <a:lstStyle/>
                <a:p>
                  <a:endParaRPr lang="zh-CN" altLang="en-US"/>
                </a:p>
              </p:txBody>
            </p:sp>
            <p:sp>
              <p:nvSpPr>
                <p:cNvPr id="286" name="Line 120"/>
                <p:cNvSpPr>
                  <a:spLocks noChangeShapeType="1"/>
                </p:cNvSpPr>
                <p:nvPr/>
              </p:nvSpPr>
              <p:spPr bwMode="auto">
                <a:xfrm flipV="1">
                  <a:off x="2672" y="3338"/>
                  <a:ext cx="11" cy="10"/>
                </a:xfrm>
                <a:prstGeom prst="line">
                  <a:avLst/>
                </a:prstGeom>
                <a:noFill/>
                <a:ln w="1588">
                  <a:solidFill>
                    <a:srgbClr val="808080"/>
                  </a:solidFill>
                  <a:round/>
                  <a:headEnd/>
                  <a:tailEnd/>
                </a:ln>
              </p:spPr>
              <p:txBody>
                <a:bodyPr/>
                <a:lstStyle/>
                <a:p>
                  <a:endParaRPr lang="zh-CN" altLang="en-US"/>
                </a:p>
              </p:txBody>
            </p:sp>
            <p:sp>
              <p:nvSpPr>
                <p:cNvPr id="287" name="Line 121"/>
                <p:cNvSpPr>
                  <a:spLocks noChangeShapeType="1"/>
                </p:cNvSpPr>
                <p:nvPr/>
              </p:nvSpPr>
              <p:spPr bwMode="auto">
                <a:xfrm flipV="1">
                  <a:off x="2647" y="3314"/>
                  <a:ext cx="10" cy="11"/>
                </a:xfrm>
                <a:prstGeom prst="line">
                  <a:avLst/>
                </a:prstGeom>
                <a:noFill/>
                <a:ln w="1588">
                  <a:solidFill>
                    <a:srgbClr val="808080"/>
                  </a:solidFill>
                  <a:round/>
                  <a:headEnd/>
                  <a:tailEnd/>
                </a:ln>
              </p:spPr>
              <p:txBody>
                <a:bodyPr/>
                <a:lstStyle/>
                <a:p>
                  <a:endParaRPr lang="zh-CN" altLang="en-US"/>
                </a:p>
              </p:txBody>
            </p:sp>
            <p:sp>
              <p:nvSpPr>
                <p:cNvPr id="288" name="Line 122"/>
                <p:cNvSpPr>
                  <a:spLocks noChangeShapeType="1"/>
                </p:cNvSpPr>
                <p:nvPr/>
              </p:nvSpPr>
              <p:spPr bwMode="auto">
                <a:xfrm flipV="1">
                  <a:off x="2621" y="3294"/>
                  <a:ext cx="11" cy="8"/>
                </a:xfrm>
                <a:prstGeom prst="line">
                  <a:avLst/>
                </a:prstGeom>
                <a:noFill/>
                <a:ln w="1588">
                  <a:solidFill>
                    <a:srgbClr val="808080"/>
                  </a:solidFill>
                  <a:round/>
                  <a:headEnd/>
                  <a:tailEnd/>
                </a:ln>
              </p:spPr>
              <p:txBody>
                <a:bodyPr/>
                <a:lstStyle/>
                <a:p>
                  <a:endParaRPr lang="zh-CN" altLang="en-US"/>
                </a:p>
              </p:txBody>
            </p:sp>
            <p:sp>
              <p:nvSpPr>
                <p:cNvPr id="289" name="Line 123"/>
                <p:cNvSpPr>
                  <a:spLocks noChangeShapeType="1"/>
                </p:cNvSpPr>
                <p:nvPr/>
              </p:nvSpPr>
              <p:spPr bwMode="auto">
                <a:xfrm flipV="1">
                  <a:off x="2594" y="3271"/>
                  <a:ext cx="13" cy="11"/>
                </a:xfrm>
                <a:prstGeom prst="line">
                  <a:avLst/>
                </a:prstGeom>
                <a:noFill/>
                <a:ln w="1588">
                  <a:solidFill>
                    <a:srgbClr val="808080"/>
                  </a:solidFill>
                  <a:round/>
                  <a:headEnd/>
                  <a:tailEnd/>
                </a:ln>
              </p:spPr>
              <p:txBody>
                <a:bodyPr/>
                <a:lstStyle/>
                <a:p>
                  <a:endParaRPr lang="zh-CN" altLang="en-US"/>
                </a:p>
              </p:txBody>
            </p:sp>
            <p:sp>
              <p:nvSpPr>
                <p:cNvPr id="290" name="Line 124"/>
                <p:cNvSpPr>
                  <a:spLocks noChangeShapeType="1"/>
                </p:cNvSpPr>
                <p:nvPr/>
              </p:nvSpPr>
              <p:spPr bwMode="auto">
                <a:xfrm flipV="1">
                  <a:off x="2570" y="3250"/>
                  <a:ext cx="12" cy="9"/>
                </a:xfrm>
                <a:prstGeom prst="line">
                  <a:avLst/>
                </a:prstGeom>
                <a:noFill/>
                <a:ln w="1588">
                  <a:solidFill>
                    <a:srgbClr val="808080"/>
                  </a:solidFill>
                  <a:round/>
                  <a:headEnd/>
                  <a:tailEnd/>
                </a:ln>
              </p:spPr>
              <p:txBody>
                <a:bodyPr/>
                <a:lstStyle/>
                <a:p>
                  <a:endParaRPr lang="zh-CN" altLang="en-US"/>
                </a:p>
              </p:txBody>
            </p:sp>
            <p:sp>
              <p:nvSpPr>
                <p:cNvPr id="291" name="Line 125"/>
                <p:cNvSpPr>
                  <a:spLocks noChangeShapeType="1"/>
                </p:cNvSpPr>
                <p:nvPr/>
              </p:nvSpPr>
              <p:spPr bwMode="auto">
                <a:xfrm flipV="1">
                  <a:off x="2545" y="3227"/>
                  <a:ext cx="11" cy="10"/>
                </a:xfrm>
                <a:prstGeom prst="line">
                  <a:avLst/>
                </a:prstGeom>
                <a:noFill/>
                <a:ln w="1588">
                  <a:solidFill>
                    <a:srgbClr val="808080"/>
                  </a:solidFill>
                  <a:round/>
                  <a:headEnd/>
                  <a:tailEnd/>
                </a:ln>
              </p:spPr>
              <p:txBody>
                <a:bodyPr/>
                <a:lstStyle/>
                <a:p>
                  <a:endParaRPr lang="zh-CN" altLang="en-US"/>
                </a:p>
              </p:txBody>
            </p:sp>
            <p:sp>
              <p:nvSpPr>
                <p:cNvPr id="292" name="Line 126"/>
                <p:cNvSpPr>
                  <a:spLocks noChangeShapeType="1"/>
                </p:cNvSpPr>
                <p:nvPr/>
              </p:nvSpPr>
              <p:spPr bwMode="auto">
                <a:xfrm flipH="1" flipV="1">
                  <a:off x="2537" y="3221"/>
                  <a:ext cx="255" cy="218"/>
                </a:xfrm>
                <a:prstGeom prst="line">
                  <a:avLst/>
                </a:prstGeom>
                <a:noFill/>
                <a:ln w="9525">
                  <a:solidFill>
                    <a:srgbClr val="000000"/>
                  </a:solidFill>
                  <a:round/>
                  <a:headEnd/>
                  <a:tailEnd/>
                </a:ln>
              </p:spPr>
              <p:txBody>
                <a:bodyPr/>
                <a:lstStyle/>
                <a:p>
                  <a:endParaRPr lang="zh-CN" altLang="en-US"/>
                </a:p>
              </p:txBody>
            </p:sp>
          </p:grpSp>
          <p:sp>
            <p:nvSpPr>
              <p:cNvPr id="194" name="Rectangle 127"/>
              <p:cNvSpPr>
                <a:spLocks noChangeArrowheads="1"/>
              </p:cNvSpPr>
              <p:nvPr/>
            </p:nvSpPr>
            <p:spPr bwMode="auto">
              <a:xfrm>
                <a:off x="3375" y="684"/>
                <a:ext cx="245" cy="82"/>
              </a:xfrm>
              <a:prstGeom prst="rect">
                <a:avLst/>
              </a:prstGeom>
              <a:noFill/>
              <a:ln w="9525">
                <a:noFill/>
                <a:miter lim="800000"/>
                <a:headEnd/>
                <a:tailEnd/>
              </a:ln>
            </p:spPr>
            <p:txBody>
              <a:bodyPr wrap="none" lIns="0" tIns="0" rIns="0" bIns="0">
                <a:spAutoFit/>
              </a:bodyPr>
              <a:lstStyle/>
              <a:p>
                <a:pPr algn="just" eaLnBrk="0" hangingPunct="0"/>
                <a:r>
                  <a:rPr kumimoji="1" lang="en-US" altLang="zh-CN" sz="700" dirty="0">
                    <a:solidFill>
                      <a:srgbClr val="000000"/>
                    </a:solidFill>
                    <a:latin typeface="宋体" charset="-122"/>
                  </a:rPr>
                  <a:t> P-</a:t>
                </a:r>
                <a:r>
                  <a:rPr kumimoji="1" lang="zh-CN" altLang="en-US" sz="700" dirty="0">
                    <a:solidFill>
                      <a:srgbClr val="000000"/>
                    </a:solidFill>
                    <a:latin typeface="宋体" charset="-122"/>
                  </a:rPr>
                  <a:t>性 能</a:t>
                </a:r>
              </a:p>
            </p:txBody>
          </p:sp>
          <p:sp>
            <p:nvSpPr>
              <p:cNvPr id="195" name="Rectangle 128"/>
              <p:cNvSpPr>
                <a:spLocks noChangeArrowheads="1"/>
              </p:cNvSpPr>
              <p:nvPr/>
            </p:nvSpPr>
            <p:spPr bwMode="auto">
              <a:xfrm>
                <a:off x="3060" y="578"/>
                <a:ext cx="184" cy="82"/>
              </a:xfrm>
              <a:prstGeom prst="rect">
                <a:avLst/>
              </a:prstGeom>
              <a:noFill/>
              <a:ln w="9525">
                <a:noFill/>
                <a:miter lim="800000"/>
                <a:headEnd/>
                <a:tailEnd/>
              </a:ln>
            </p:spPr>
            <p:txBody>
              <a:bodyPr wrap="none" lIns="0" tIns="0" rIns="0" bIns="0">
                <a:spAutoFit/>
              </a:bodyPr>
              <a:lstStyle/>
              <a:p>
                <a:pPr algn="just" eaLnBrk="0" hangingPunct="0"/>
                <a:r>
                  <a:rPr kumimoji="1" lang="en-US" altLang="zh-CN" sz="700" dirty="0">
                    <a:solidFill>
                      <a:srgbClr val="000000"/>
                    </a:solidFill>
                    <a:latin typeface="宋体" charset="-122"/>
                  </a:rPr>
                  <a:t>P-</a:t>
                </a:r>
                <a:r>
                  <a:rPr kumimoji="1" lang="zh-CN" altLang="en-US" sz="700" dirty="0">
                    <a:solidFill>
                      <a:srgbClr val="000000"/>
                    </a:solidFill>
                    <a:latin typeface="宋体" charset="-122"/>
                  </a:rPr>
                  <a:t>包装</a:t>
                </a:r>
              </a:p>
            </p:txBody>
          </p:sp>
          <p:sp>
            <p:nvSpPr>
              <p:cNvPr id="196" name="Rectangle 129"/>
              <p:cNvSpPr>
                <a:spLocks noChangeArrowheads="1"/>
              </p:cNvSpPr>
              <p:nvPr/>
            </p:nvSpPr>
            <p:spPr bwMode="auto">
              <a:xfrm>
                <a:off x="3495" y="940"/>
                <a:ext cx="245" cy="82"/>
              </a:xfrm>
              <a:prstGeom prst="rect">
                <a:avLst/>
              </a:prstGeom>
              <a:noFill/>
              <a:ln w="9525">
                <a:noFill/>
                <a:miter lim="800000"/>
                <a:headEnd/>
                <a:tailEnd/>
              </a:ln>
            </p:spPr>
            <p:txBody>
              <a:bodyPr wrap="none" lIns="0" tIns="0" rIns="0" bIns="0">
                <a:spAutoFit/>
              </a:bodyPr>
              <a:lstStyle/>
              <a:p>
                <a:pPr algn="just" eaLnBrk="0" hangingPunct="0"/>
                <a:r>
                  <a:rPr kumimoji="1" lang="en-US" altLang="zh-CN" sz="700" dirty="0">
                    <a:solidFill>
                      <a:srgbClr val="000000"/>
                    </a:solidFill>
                    <a:latin typeface="宋体" charset="-122"/>
                  </a:rPr>
                  <a:t>E-</a:t>
                </a:r>
                <a:r>
                  <a:rPr kumimoji="1" lang="zh-CN" altLang="en-US" sz="700" dirty="0">
                    <a:solidFill>
                      <a:srgbClr val="000000"/>
                    </a:solidFill>
                    <a:latin typeface="宋体" charset="-122"/>
                  </a:rPr>
                  <a:t>易用性</a:t>
                </a:r>
              </a:p>
            </p:txBody>
          </p:sp>
          <p:sp>
            <p:nvSpPr>
              <p:cNvPr id="197" name="Rectangle 130"/>
              <p:cNvSpPr>
                <a:spLocks noChangeArrowheads="1"/>
              </p:cNvSpPr>
              <p:nvPr/>
            </p:nvSpPr>
            <p:spPr bwMode="auto">
              <a:xfrm>
                <a:off x="2685" y="678"/>
                <a:ext cx="306" cy="82"/>
              </a:xfrm>
              <a:prstGeom prst="rect">
                <a:avLst/>
              </a:prstGeom>
              <a:noFill/>
              <a:ln w="9525">
                <a:noFill/>
                <a:miter lim="800000"/>
                <a:headEnd/>
                <a:tailEnd/>
              </a:ln>
            </p:spPr>
            <p:txBody>
              <a:bodyPr wrap="none" lIns="0" tIns="0" rIns="0" bIns="0">
                <a:spAutoFit/>
              </a:bodyPr>
              <a:lstStyle/>
              <a:p>
                <a:pPr algn="just" eaLnBrk="0" hangingPunct="0"/>
                <a:r>
                  <a:rPr kumimoji="1" lang="en-US" altLang="zh-CN" sz="700" dirty="0">
                    <a:solidFill>
                      <a:srgbClr val="000000"/>
                    </a:solidFill>
                    <a:latin typeface="宋体" charset="-122"/>
                  </a:rPr>
                  <a:t>A-</a:t>
                </a:r>
                <a:r>
                  <a:rPr kumimoji="1" lang="zh-CN" altLang="en-US" sz="700" dirty="0">
                    <a:solidFill>
                      <a:srgbClr val="000000"/>
                    </a:solidFill>
                    <a:latin typeface="宋体" charset="-122"/>
                  </a:rPr>
                  <a:t>可获得性</a:t>
                </a:r>
              </a:p>
            </p:txBody>
          </p:sp>
          <p:sp>
            <p:nvSpPr>
              <p:cNvPr id="198" name="Rectangle 131"/>
              <p:cNvSpPr>
                <a:spLocks noChangeArrowheads="1"/>
              </p:cNvSpPr>
              <p:nvPr/>
            </p:nvSpPr>
            <p:spPr bwMode="auto">
              <a:xfrm>
                <a:off x="2949" y="1315"/>
                <a:ext cx="500" cy="82"/>
              </a:xfrm>
              <a:prstGeom prst="rect">
                <a:avLst/>
              </a:prstGeom>
              <a:noFill/>
              <a:ln w="9525">
                <a:noFill/>
                <a:miter lim="800000"/>
                <a:headEnd/>
                <a:tailEnd/>
              </a:ln>
            </p:spPr>
            <p:txBody>
              <a:bodyPr lIns="0" tIns="0" rIns="0" bIns="0">
                <a:spAutoFit/>
              </a:bodyPr>
              <a:lstStyle/>
              <a:p>
                <a:pPr algn="just" eaLnBrk="0" hangingPunct="0"/>
                <a:r>
                  <a:rPr kumimoji="1" lang="en-US" altLang="zh-CN" sz="700" dirty="0">
                    <a:solidFill>
                      <a:srgbClr val="000000"/>
                    </a:solidFill>
                    <a:latin typeface="宋体" charset="-122"/>
                  </a:rPr>
                  <a:t>L-</a:t>
                </a:r>
                <a:r>
                  <a:rPr kumimoji="1" lang="zh-CN" altLang="en-US" sz="700" dirty="0">
                    <a:solidFill>
                      <a:srgbClr val="000000"/>
                    </a:solidFill>
                    <a:latin typeface="宋体" charset="-122"/>
                  </a:rPr>
                  <a:t>生命周期成本</a:t>
                </a:r>
              </a:p>
            </p:txBody>
          </p:sp>
          <p:sp>
            <p:nvSpPr>
              <p:cNvPr id="199" name="Rectangle 132"/>
              <p:cNvSpPr>
                <a:spLocks noChangeArrowheads="1"/>
              </p:cNvSpPr>
              <p:nvPr/>
            </p:nvSpPr>
            <p:spPr bwMode="auto">
              <a:xfrm>
                <a:off x="2495" y="1190"/>
                <a:ext cx="428" cy="82"/>
              </a:xfrm>
              <a:prstGeom prst="rect">
                <a:avLst/>
              </a:prstGeom>
              <a:noFill/>
              <a:ln w="9525">
                <a:noFill/>
                <a:miter lim="800000"/>
                <a:headEnd/>
                <a:tailEnd/>
              </a:ln>
            </p:spPr>
            <p:txBody>
              <a:bodyPr wrap="none" lIns="0" tIns="0" rIns="0" bIns="0">
                <a:spAutoFit/>
              </a:bodyPr>
              <a:lstStyle/>
              <a:p>
                <a:pPr algn="just" eaLnBrk="0" hangingPunct="0"/>
                <a:r>
                  <a:rPr kumimoji="1" lang="en-US" altLang="zh-CN" sz="700" dirty="0">
                    <a:solidFill>
                      <a:srgbClr val="000000"/>
                    </a:solidFill>
                    <a:latin typeface="宋体" charset="-122"/>
                  </a:rPr>
                  <a:t>S-</a:t>
                </a:r>
                <a:r>
                  <a:rPr kumimoji="1" lang="zh-CN" altLang="en-US" sz="700" dirty="0">
                    <a:solidFill>
                      <a:srgbClr val="000000"/>
                    </a:solidFill>
                    <a:latin typeface="宋体" charset="-122"/>
                  </a:rPr>
                  <a:t>社会可接受性</a:t>
                </a:r>
              </a:p>
            </p:txBody>
          </p:sp>
          <p:sp>
            <p:nvSpPr>
              <p:cNvPr id="200" name="Rectangle 133"/>
              <p:cNvSpPr>
                <a:spLocks noChangeArrowheads="1"/>
              </p:cNvSpPr>
              <p:nvPr/>
            </p:nvSpPr>
            <p:spPr bwMode="auto">
              <a:xfrm>
                <a:off x="2582" y="956"/>
                <a:ext cx="214" cy="82"/>
              </a:xfrm>
              <a:prstGeom prst="rect">
                <a:avLst/>
              </a:prstGeom>
              <a:noFill/>
              <a:ln w="9525">
                <a:noFill/>
                <a:miter lim="800000"/>
                <a:headEnd/>
                <a:tailEnd/>
              </a:ln>
            </p:spPr>
            <p:txBody>
              <a:bodyPr wrap="none" lIns="0" tIns="0" rIns="0" bIns="0">
                <a:spAutoFit/>
              </a:bodyPr>
              <a:lstStyle/>
              <a:p>
                <a:pPr algn="just" eaLnBrk="0" hangingPunct="0"/>
                <a:r>
                  <a:rPr kumimoji="1" lang="en-US" altLang="zh-CN" sz="700" dirty="0">
                    <a:solidFill>
                      <a:srgbClr val="000000"/>
                    </a:solidFill>
                    <a:latin typeface="宋体" charset="-122"/>
                  </a:rPr>
                  <a:t> $-</a:t>
                </a:r>
                <a:r>
                  <a:rPr kumimoji="1" lang="zh-CN" altLang="en-US" sz="700" dirty="0">
                    <a:solidFill>
                      <a:srgbClr val="000000"/>
                    </a:solidFill>
                    <a:latin typeface="宋体" charset="-122"/>
                  </a:rPr>
                  <a:t>价格</a:t>
                </a:r>
              </a:p>
            </p:txBody>
          </p:sp>
          <p:sp>
            <p:nvSpPr>
              <p:cNvPr id="201" name="Rectangle 134"/>
              <p:cNvSpPr>
                <a:spLocks noChangeArrowheads="1"/>
              </p:cNvSpPr>
              <p:nvPr/>
            </p:nvSpPr>
            <p:spPr bwMode="auto">
              <a:xfrm>
                <a:off x="3393" y="1151"/>
                <a:ext cx="184" cy="82"/>
              </a:xfrm>
              <a:prstGeom prst="rect">
                <a:avLst/>
              </a:prstGeom>
              <a:noFill/>
              <a:ln w="9525">
                <a:noFill/>
                <a:miter lim="800000"/>
                <a:headEnd/>
                <a:tailEnd/>
              </a:ln>
            </p:spPr>
            <p:txBody>
              <a:bodyPr wrap="none" lIns="0" tIns="0" rIns="0" bIns="0">
                <a:spAutoFit/>
              </a:bodyPr>
              <a:lstStyle/>
              <a:p>
                <a:pPr algn="just" eaLnBrk="0" hangingPunct="0"/>
                <a:r>
                  <a:rPr kumimoji="1" lang="en-US" altLang="zh-CN" sz="700" dirty="0">
                    <a:solidFill>
                      <a:srgbClr val="000000"/>
                    </a:solidFill>
                    <a:latin typeface="宋体" charset="-122"/>
                  </a:rPr>
                  <a:t>A-</a:t>
                </a:r>
                <a:r>
                  <a:rPr kumimoji="1" lang="zh-CN" altLang="en-US" sz="700" dirty="0">
                    <a:solidFill>
                      <a:srgbClr val="000000"/>
                    </a:solidFill>
                    <a:latin typeface="宋体" charset="-122"/>
                  </a:rPr>
                  <a:t>保证</a:t>
                </a:r>
              </a:p>
            </p:txBody>
          </p:sp>
          <p:sp>
            <p:nvSpPr>
              <p:cNvPr id="202" name="Text Box 135"/>
              <p:cNvSpPr txBox="1">
                <a:spLocks noChangeArrowheads="1"/>
              </p:cNvSpPr>
              <p:nvPr/>
            </p:nvSpPr>
            <p:spPr bwMode="auto">
              <a:xfrm>
                <a:off x="2656" y="339"/>
                <a:ext cx="991" cy="177"/>
              </a:xfrm>
              <a:prstGeom prst="rect">
                <a:avLst/>
              </a:prstGeom>
              <a:noFill/>
              <a:ln w="9525">
                <a:noFill/>
                <a:miter lim="800000"/>
                <a:headEnd/>
                <a:tailEnd/>
              </a:ln>
            </p:spPr>
            <p:txBody>
              <a:bodyPr wrap="none">
                <a:spAutoFit/>
              </a:bodyPr>
              <a:lstStyle/>
              <a:p>
                <a:r>
                  <a:rPr kumimoji="1" lang="zh-CN" altLang="en-US" sz="900" b="1" dirty="0">
                    <a:latin typeface="宋体" charset="-122"/>
                  </a:rPr>
                  <a:t>系统全面的客户需求分析</a:t>
                </a:r>
              </a:p>
            </p:txBody>
          </p:sp>
        </p:grpSp>
        <p:grpSp>
          <p:nvGrpSpPr>
            <p:cNvPr id="8" name="Group 136"/>
            <p:cNvGrpSpPr>
              <a:grpSpLocks/>
            </p:cNvGrpSpPr>
            <p:nvPr/>
          </p:nvGrpSpPr>
          <p:grpSpPr bwMode="auto">
            <a:xfrm>
              <a:off x="3894" y="322"/>
              <a:ext cx="1164" cy="956"/>
              <a:chOff x="1728" y="1152"/>
              <a:chExt cx="1164" cy="1068"/>
            </a:xfrm>
          </p:grpSpPr>
          <p:sp>
            <p:nvSpPr>
              <p:cNvPr id="173" name="Rectangle 137"/>
              <p:cNvSpPr>
                <a:spLocks noChangeArrowheads="1"/>
              </p:cNvSpPr>
              <p:nvPr/>
            </p:nvSpPr>
            <p:spPr bwMode="auto">
              <a:xfrm>
                <a:off x="1728" y="1326"/>
                <a:ext cx="1164" cy="894"/>
              </a:xfrm>
              <a:prstGeom prst="rect">
                <a:avLst/>
              </a:prstGeom>
              <a:noFill/>
              <a:ln w="9525">
                <a:solidFill>
                  <a:schemeClr val="tx1"/>
                </a:solidFill>
                <a:miter lim="800000"/>
                <a:headEnd/>
                <a:tailEnd/>
              </a:ln>
            </p:spPr>
            <p:txBody>
              <a:bodyPr wrap="none" anchor="ctr"/>
              <a:lstStyle/>
              <a:p>
                <a:endParaRPr lang="zh-CN" altLang="en-US" sz="3200" dirty="0">
                  <a:solidFill>
                    <a:schemeClr val="bg1"/>
                  </a:solidFill>
                </a:endParaRPr>
              </a:p>
            </p:txBody>
          </p:sp>
          <p:sp>
            <p:nvSpPr>
              <p:cNvPr id="174" name="Freeform 138"/>
              <p:cNvSpPr>
                <a:spLocks/>
              </p:cNvSpPr>
              <p:nvPr/>
            </p:nvSpPr>
            <p:spPr bwMode="auto">
              <a:xfrm>
                <a:off x="1734" y="1590"/>
                <a:ext cx="1152" cy="218"/>
              </a:xfrm>
              <a:custGeom>
                <a:avLst/>
                <a:gdLst>
                  <a:gd name="T0" fmla="*/ 0 w 1536"/>
                  <a:gd name="T1" fmla="*/ 296 h 307"/>
                  <a:gd name="T2" fmla="*/ 144 w 1536"/>
                  <a:gd name="T3" fmla="*/ 296 h 307"/>
                  <a:gd name="T4" fmla="*/ 195 w 1536"/>
                  <a:gd name="T5" fmla="*/ 104 h 307"/>
                  <a:gd name="T6" fmla="*/ 288 w 1536"/>
                  <a:gd name="T7" fmla="*/ 104 h 307"/>
                  <a:gd name="T8" fmla="*/ 339 w 1536"/>
                  <a:gd name="T9" fmla="*/ 296 h 307"/>
                  <a:gd name="T10" fmla="*/ 432 w 1536"/>
                  <a:gd name="T11" fmla="*/ 296 h 307"/>
                  <a:gd name="T12" fmla="*/ 487 w 1536"/>
                  <a:gd name="T13" fmla="*/ 200 h 307"/>
                  <a:gd name="T14" fmla="*/ 576 w 1536"/>
                  <a:gd name="T15" fmla="*/ 200 h 307"/>
                  <a:gd name="T16" fmla="*/ 631 w 1536"/>
                  <a:gd name="T17" fmla="*/ 296 h 307"/>
                  <a:gd name="T18" fmla="*/ 768 w 1536"/>
                  <a:gd name="T19" fmla="*/ 307 h 307"/>
                  <a:gd name="T20" fmla="*/ 885 w 1536"/>
                  <a:gd name="T21" fmla="*/ 104 h 307"/>
                  <a:gd name="T22" fmla="*/ 1008 w 1536"/>
                  <a:gd name="T23" fmla="*/ 104 h 307"/>
                  <a:gd name="T24" fmla="*/ 1064 w 1536"/>
                  <a:gd name="T25" fmla="*/ 200 h 307"/>
                  <a:gd name="T26" fmla="*/ 1200 w 1536"/>
                  <a:gd name="T27" fmla="*/ 200 h 307"/>
                  <a:gd name="T28" fmla="*/ 1283 w 1536"/>
                  <a:gd name="T29" fmla="*/ 56 h 307"/>
                  <a:gd name="T30" fmla="*/ 1440 w 1536"/>
                  <a:gd name="T31" fmla="*/ 56 h 307"/>
                  <a:gd name="T32" fmla="*/ 1536 w 1536"/>
                  <a:gd name="T33" fmla="*/ 0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6"/>
                  <a:gd name="T52" fmla="*/ 0 h 307"/>
                  <a:gd name="T53" fmla="*/ 1536 w 153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6" h="307">
                    <a:moveTo>
                      <a:pt x="0" y="296"/>
                    </a:moveTo>
                    <a:lnTo>
                      <a:pt x="144" y="296"/>
                    </a:lnTo>
                    <a:lnTo>
                      <a:pt x="195" y="104"/>
                    </a:lnTo>
                    <a:lnTo>
                      <a:pt x="288" y="104"/>
                    </a:lnTo>
                    <a:lnTo>
                      <a:pt x="339" y="296"/>
                    </a:lnTo>
                    <a:lnTo>
                      <a:pt x="432" y="296"/>
                    </a:lnTo>
                    <a:lnTo>
                      <a:pt x="487" y="200"/>
                    </a:lnTo>
                    <a:lnTo>
                      <a:pt x="576" y="200"/>
                    </a:lnTo>
                    <a:lnTo>
                      <a:pt x="631" y="296"/>
                    </a:lnTo>
                    <a:lnTo>
                      <a:pt x="768" y="307"/>
                    </a:lnTo>
                    <a:lnTo>
                      <a:pt x="885" y="104"/>
                    </a:lnTo>
                    <a:lnTo>
                      <a:pt x="1008" y="104"/>
                    </a:lnTo>
                    <a:lnTo>
                      <a:pt x="1064" y="200"/>
                    </a:lnTo>
                    <a:lnTo>
                      <a:pt x="1200" y="200"/>
                    </a:lnTo>
                    <a:lnTo>
                      <a:pt x="1283" y="56"/>
                    </a:lnTo>
                    <a:lnTo>
                      <a:pt x="1440" y="56"/>
                    </a:lnTo>
                    <a:lnTo>
                      <a:pt x="1536" y="0"/>
                    </a:lnTo>
                  </a:path>
                </a:pathLst>
              </a:custGeom>
              <a:noFill/>
              <a:ln w="38100" cmpd="sng">
                <a:solidFill>
                  <a:schemeClr val="tx1"/>
                </a:solidFill>
                <a:round/>
                <a:headEnd/>
                <a:tailEnd/>
              </a:ln>
            </p:spPr>
            <p:txBody>
              <a:bodyPr/>
              <a:lstStyle/>
              <a:p>
                <a:endParaRPr lang="zh-CN" altLang="en-US"/>
              </a:p>
            </p:txBody>
          </p:sp>
          <p:sp>
            <p:nvSpPr>
              <p:cNvPr id="175" name="Line 139"/>
              <p:cNvSpPr>
                <a:spLocks noChangeShapeType="1"/>
              </p:cNvSpPr>
              <p:nvPr/>
            </p:nvSpPr>
            <p:spPr bwMode="auto">
              <a:xfrm>
                <a:off x="1830" y="1800"/>
                <a:ext cx="0" cy="420"/>
              </a:xfrm>
              <a:prstGeom prst="line">
                <a:avLst/>
              </a:prstGeom>
              <a:noFill/>
              <a:ln w="9525">
                <a:solidFill>
                  <a:schemeClr val="tx1"/>
                </a:solidFill>
                <a:round/>
                <a:headEnd/>
                <a:tailEnd/>
              </a:ln>
            </p:spPr>
            <p:txBody>
              <a:bodyPr/>
              <a:lstStyle/>
              <a:p>
                <a:endParaRPr lang="zh-CN" altLang="en-US"/>
              </a:p>
            </p:txBody>
          </p:sp>
          <p:sp>
            <p:nvSpPr>
              <p:cNvPr id="176" name="Line 140"/>
              <p:cNvSpPr>
                <a:spLocks noChangeShapeType="1"/>
              </p:cNvSpPr>
              <p:nvPr/>
            </p:nvSpPr>
            <p:spPr bwMode="auto">
              <a:xfrm>
                <a:off x="1878" y="1669"/>
                <a:ext cx="0" cy="551"/>
              </a:xfrm>
              <a:prstGeom prst="line">
                <a:avLst/>
              </a:prstGeom>
              <a:noFill/>
              <a:ln w="9525">
                <a:solidFill>
                  <a:schemeClr val="tx1"/>
                </a:solidFill>
                <a:round/>
                <a:headEnd/>
                <a:tailEnd/>
              </a:ln>
            </p:spPr>
            <p:txBody>
              <a:bodyPr/>
              <a:lstStyle/>
              <a:p>
                <a:endParaRPr lang="zh-CN" altLang="en-US"/>
              </a:p>
            </p:txBody>
          </p:sp>
          <p:sp>
            <p:nvSpPr>
              <p:cNvPr id="177" name="Line 141"/>
              <p:cNvSpPr>
                <a:spLocks noChangeShapeType="1"/>
              </p:cNvSpPr>
              <p:nvPr/>
            </p:nvSpPr>
            <p:spPr bwMode="auto">
              <a:xfrm>
                <a:off x="1944" y="1664"/>
                <a:ext cx="0" cy="552"/>
              </a:xfrm>
              <a:prstGeom prst="line">
                <a:avLst/>
              </a:prstGeom>
              <a:noFill/>
              <a:ln w="9525">
                <a:solidFill>
                  <a:schemeClr val="tx1"/>
                </a:solidFill>
                <a:round/>
                <a:headEnd/>
                <a:tailEnd/>
              </a:ln>
            </p:spPr>
            <p:txBody>
              <a:bodyPr/>
              <a:lstStyle/>
              <a:p>
                <a:endParaRPr lang="zh-CN" altLang="en-US"/>
              </a:p>
            </p:txBody>
          </p:sp>
          <p:sp>
            <p:nvSpPr>
              <p:cNvPr id="178" name="Line 142"/>
              <p:cNvSpPr>
                <a:spLocks noChangeShapeType="1"/>
              </p:cNvSpPr>
              <p:nvPr/>
            </p:nvSpPr>
            <p:spPr bwMode="auto">
              <a:xfrm>
                <a:off x="2058" y="1800"/>
                <a:ext cx="0" cy="420"/>
              </a:xfrm>
              <a:prstGeom prst="line">
                <a:avLst/>
              </a:prstGeom>
              <a:noFill/>
              <a:ln w="9525">
                <a:solidFill>
                  <a:schemeClr val="tx1"/>
                </a:solidFill>
                <a:round/>
                <a:headEnd/>
                <a:tailEnd/>
              </a:ln>
            </p:spPr>
            <p:txBody>
              <a:bodyPr/>
              <a:lstStyle/>
              <a:p>
                <a:endParaRPr lang="zh-CN" altLang="en-US"/>
              </a:p>
            </p:txBody>
          </p:sp>
          <p:sp>
            <p:nvSpPr>
              <p:cNvPr id="179" name="Line 143"/>
              <p:cNvSpPr>
                <a:spLocks noChangeShapeType="1"/>
              </p:cNvSpPr>
              <p:nvPr/>
            </p:nvSpPr>
            <p:spPr bwMode="auto">
              <a:xfrm>
                <a:off x="1986" y="1800"/>
                <a:ext cx="0" cy="420"/>
              </a:xfrm>
              <a:prstGeom prst="line">
                <a:avLst/>
              </a:prstGeom>
              <a:noFill/>
              <a:ln w="9525">
                <a:solidFill>
                  <a:schemeClr val="tx1"/>
                </a:solidFill>
                <a:round/>
                <a:headEnd/>
                <a:tailEnd/>
              </a:ln>
            </p:spPr>
            <p:txBody>
              <a:bodyPr/>
              <a:lstStyle/>
              <a:p>
                <a:endParaRPr lang="zh-CN" altLang="en-US"/>
              </a:p>
            </p:txBody>
          </p:sp>
          <p:sp>
            <p:nvSpPr>
              <p:cNvPr id="180" name="Line 144"/>
              <p:cNvSpPr>
                <a:spLocks noChangeShapeType="1"/>
              </p:cNvSpPr>
              <p:nvPr/>
            </p:nvSpPr>
            <p:spPr bwMode="auto">
              <a:xfrm>
                <a:off x="2106" y="1734"/>
                <a:ext cx="0" cy="486"/>
              </a:xfrm>
              <a:prstGeom prst="line">
                <a:avLst/>
              </a:prstGeom>
              <a:noFill/>
              <a:ln w="9525">
                <a:solidFill>
                  <a:schemeClr val="tx1"/>
                </a:solidFill>
                <a:round/>
                <a:headEnd/>
                <a:tailEnd/>
              </a:ln>
            </p:spPr>
            <p:txBody>
              <a:bodyPr/>
              <a:lstStyle/>
              <a:p>
                <a:endParaRPr lang="zh-CN" altLang="en-US"/>
              </a:p>
            </p:txBody>
          </p:sp>
          <p:sp>
            <p:nvSpPr>
              <p:cNvPr id="181" name="Line 145"/>
              <p:cNvSpPr>
                <a:spLocks noChangeShapeType="1"/>
              </p:cNvSpPr>
              <p:nvPr/>
            </p:nvSpPr>
            <p:spPr bwMode="auto">
              <a:xfrm>
                <a:off x="2166" y="1730"/>
                <a:ext cx="0" cy="486"/>
              </a:xfrm>
              <a:prstGeom prst="line">
                <a:avLst/>
              </a:prstGeom>
              <a:noFill/>
              <a:ln w="9525">
                <a:solidFill>
                  <a:schemeClr val="tx1"/>
                </a:solidFill>
                <a:round/>
                <a:headEnd/>
                <a:tailEnd/>
              </a:ln>
            </p:spPr>
            <p:txBody>
              <a:bodyPr/>
              <a:lstStyle/>
              <a:p>
                <a:endParaRPr lang="zh-CN" altLang="en-US"/>
              </a:p>
            </p:txBody>
          </p:sp>
          <p:sp>
            <p:nvSpPr>
              <p:cNvPr id="182" name="Line 146"/>
              <p:cNvSpPr>
                <a:spLocks noChangeShapeType="1"/>
              </p:cNvSpPr>
              <p:nvPr/>
            </p:nvSpPr>
            <p:spPr bwMode="auto">
              <a:xfrm>
                <a:off x="2214" y="1800"/>
                <a:ext cx="0" cy="420"/>
              </a:xfrm>
              <a:prstGeom prst="line">
                <a:avLst/>
              </a:prstGeom>
              <a:noFill/>
              <a:ln w="9525">
                <a:solidFill>
                  <a:schemeClr val="tx1"/>
                </a:solidFill>
                <a:round/>
                <a:headEnd/>
                <a:tailEnd/>
              </a:ln>
            </p:spPr>
            <p:txBody>
              <a:bodyPr/>
              <a:lstStyle/>
              <a:p>
                <a:endParaRPr lang="zh-CN" altLang="en-US"/>
              </a:p>
            </p:txBody>
          </p:sp>
          <p:sp>
            <p:nvSpPr>
              <p:cNvPr id="183" name="Line 147"/>
              <p:cNvSpPr>
                <a:spLocks noChangeShapeType="1"/>
              </p:cNvSpPr>
              <p:nvPr/>
            </p:nvSpPr>
            <p:spPr bwMode="auto">
              <a:xfrm>
                <a:off x="2310" y="1804"/>
                <a:ext cx="0" cy="416"/>
              </a:xfrm>
              <a:prstGeom prst="line">
                <a:avLst/>
              </a:prstGeom>
              <a:noFill/>
              <a:ln w="9525">
                <a:solidFill>
                  <a:schemeClr val="tx1"/>
                </a:solidFill>
                <a:round/>
                <a:headEnd/>
                <a:tailEnd/>
              </a:ln>
            </p:spPr>
            <p:txBody>
              <a:bodyPr/>
              <a:lstStyle/>
              <a:p>
                <a:endParaRPr lang="zh-CN" altLang="en-US"/>
              </a:p>
            </p:txBody>
          </p:sp>
          <p:sp>
            <p:nvSpPr>
              <p:cNvPr id="184" name="Line 148"/>
              <p:cNvSpPr>
                <a:spLocks noChangeShapeType="1"/>
              </p:cNvSpPr>
              <p:nvPr/>
            </p:nvSpPr>
            <p:spPr bwMode="auto">
              <a:xfrm>
                <a:off x="2400" y="1673"/>
                <a:ext cx="0" cy="543"/>
              </a:xfrm>
              <a:prstGeom prst="line">
                <a:avLst/>
              </a:prstGeom>
              <a:noFill/>
              <a:ln w="9525">
                <a:solidFill>
                  <a:schemeClr val="tx1"/>
                </a:solidFill>
                <a:round/>
                <a:headEnd/>
                <a:tailEnd/>
              </a:ln>
            </p:spPr>
            <p:txBody>
              <a:bodyPr/>
              <a:lstStyle/>
              <a:p>
                <a:endParaRPr lang="zh-CN" altLang="en-US"/>
              </a:p>
            </p:txBody>
          </p:sp>
          <p:sp>
            <p:nvSpPr>
              <p:cNvPr id="185" name="Line 149"/>
              <p:cNvSpPr>
                <a:spLocks noChangeShapeType="1"/>
              </p:cNvSpPr>
              <p:nvPr/>
            </p:nvSpPr>
            <p:spPr bwMode="auto">
              <a:xfrm>
                <a:off x="2484" y="1673"/>
                <a:ext cx="0" cy="543"/>
              </a:xfrm>
              <a:prstGeom prst="line">
                <a:avLst/>
              </a:prstGeom>
              <a:noFill/>
              <a:ln w="9525">
                <a:solidFill>
                  <a:schemeClr val="tx1"/>
                </a:solidFill>
                <a:round/>
                <a:headEnd/>
                <a:tailEnd/>
              </a:ln>
            </p:spPr>
            <p:txBody>
              <a:bodyPr/>
              <a:lstStyle/>
              <a:p>
                <a:endParaRPr lang="zh-CN" altLang="en-US"/>
              </a:p>
            </p:txBody>
          </p:sp>
          <p:sp>
            <p:nvSpPr>
              <p:cNvPr id="186" name="Line 150"/>
              <p:cNvSpPr>
                <a:spLocks noChangeShapeType="1"/>
              </p:cNvSpPr>
              <p:nvPr/>
            </p:nvSpPr>
            <p:spPr bwMode="auto">
              <a:xfrm>
                <a:off x="2526" y="1734"/>
                <a:ext cx="0" cy="477"/>
              </a:xfrm>
              <a:prstGeom prst="line">
                <a:avLst/>
              </a:prstGeom>
              <a:noFill/>
              <a:ln w="9525">
                <a:solidFill>
                  <a:schemeClr val="tx1"/>
                </a:solidFill>
                <a:round/>
                <a:headEnd/>
                <a:tailEnd/>
              </a:ln>
            </p:spPr>
            <p:txBody>
              <a:bodyPr/>
              <a:lstStyle/>
              <a:p>
                <a:endParaRPr lang="zh-CN" altLang="en-US"/>
              </a:p>
            </p:txBody>
          </p:sp>
          <p:sp>
            <p:nvSpPr>
              <p:cNvPr id="187" name="Line 151"/>
              <p:cNvSpPr>
                <a:spLocks noChangeShapeType="1"/>
              </p:cNvSpPr>
              <p:nvPr/>
            </p:nvSpPr>
            <p:spPr bwMode="auto">
              <a:xfrm>
                <a:off x="2634" y="1734"/>
                <a:ext cx="0" cy="482"/>
              </a:xfrm>
              <a:prstGeom prst="line">
                <a:avLst/>
              </a:prstGeom>
              <a:noFill/>
              <a:ln w="9525">
                <a:solidFill>
                  <a:schemeClr val="tx1"/>
                </a:solidFill>
                <a:round/>
                <a:headEnd/>
                <a:tailEnd/>
              </a:ln>
            </p:spPr>
            <p:txBody>
              <a:bodyPr/>
              <a:lstStyle/>
              <a:p>
                <a:endParaRPr lang="zh-CN" altLang="en-US"/>
              </a:p>
            </p:txBody>
          </p:sp>
          <p:sp>
            <p:nvSpPr>
              <p:cNvPr id="188" name="Line 152"/>
              <p:cNvSpPr>
                <a:spLocks noChangeShapeType="1"/>
              </p:cNvSpPr>
              <p:nvPr/>
            </p:nvSpPr>
            <p:spPr bwMode="auto">
              <a:xfrm>
                <a:off x="2694" y="1634"/>
                <a:ext cx="0" cy="586"/>
              </a:xfrm>
              <a:prstGeom prst="line">
                <a:avLst/>
              </a:prstGeom>
              <a:noFill/>
              <a:ln w="9525">
                <a:solidFill>
                  <a:schemeClr val="tx1"/>
                </a:solidFill>
                <a:round/>
                <a:headEnd/>
                <a:tailEnd/>
              </a:ln>
            </p:spPr>
            <p:txBody>
              <a:bodyPr/>
              <a:lstStyle/>
              <a:p>
                <a:endParaRPr lang="zh-CN" altLang="en-US"/>
              </a:p>
            </p:txBody>
          </p:sp>
          <p:sp>
            <p:nvSpPr>
              <p:cNvPr id="189" name="Line 153"/>
              <p:cNvSpPr>
                <a:spLocks noChangeShapeType="1"/>
              </p:cNvSpPr>
              <p:nvPr/>
            </p:nvSpPr>
            <p:spPr bwMode="auto">
              <a:xfrm>
                <a:off x="2814" y="1629"/>
                <a:ext cx="0" cy="587"/>
              </a:xfrm>
              <a:prstGeom prst="line">
                <a:avLst/>
              </a:prstGeom>
              <a:noFill/>
              <a:ln w="9525">
                <a:solidFill>
                  <a:schemeClr val="tx1"/>
                </a:solidFill>
                <a:round/>
                <a:headEnd/>
                <a:tailEnd/>
              </a:ln>
            </p:spPr>
            <p:txBody>
              <a:bodyPr/>
              <a:lstStyle/>
              <a:p>
                <a:endParaRPr lang="zh-CN" altLang="en-US"/>
              </a:p>
            </p:txBody>
          </p:sp>
          <p:sp>
            <p:nvSpPr>
              <p:cNvPr id="190" name="Rectangle 154"/>
              <p:cNvSpPr>
                <a:spLocks noChangeArrowheads="1"/>
              </p:cNvSpPr>
              <p:nvPr/>
            </p:nvSpPr>
            <p:spPr bwMode="auto">
              <a:xfrm>
                <a:off x="1728" y="1152"/>
                <a:ext cx="1164" cy="174"/>
              </a:xfrm>
              <a:prstGeom prst="rect">
                <a:avLst/>
              </a:prstGeom>
              <a:noFill/>
              <a:ln w="9525">
                <a:solidFill>
                  <a:schemeClr val="tx1"/>
                </a:solidFill>
                <a:miter lim="800000"/>
                <a:headEnd/>
                <a:tailEnd/>
              </a:ln>
            </p:spPr>
            <p:txBody>
              <a:bodyPr wrap="none" anchor="ctr"/>
              <a:lstStyle/>
              <a:p>
                <a:endParaRPr lang="zh-CN" altLang="en-US" sz="3200" dirty="0">
                  <a:solidFill>
                    <a:schemeClr val="bg1"/>
                  </a:solidFill>
                </a:endParaRPr>
              </a:p>
            </p:txBody>
          </p:sp>
          <p:sp>
            <p:nvSpPr>
              <p:cNvPr id="191" name="Text Box 155"/>
              <p:cNvSpPr txBox="1">
                <a:spLocks noChangeArrowheads="1"/>
              </p:cNvSpPr>
              <p:nvPr/>
            </p:nvSpPr>
            <p:spPr bwMode="auto">
              <a:xfrm>
                <a:off x="1898" y="1178"/>
                <a:ext cx="598" cy="197"/>
              </a:xfrm>
              <a:prstGeom prst="rect">
                <a:avLst/>
              </a:prstGeom>
              <a:noFill/>
              <a:ln w="9525">
                <a:noFill/>
                <a:miter lim="800000"/>
                <a:headEnd/>
                <a:tailEnd/>
              </a:ln>
            </p:spPr>
            <p:txBody>
              <a:bodyPr wrap="none">
                <a:spAutoFit/>
              </a:bodyPr>
              <a:lstStyle/>
              <a:p>
                <a:r>
                  <a:rPr kumimoji="1" lang="zh-CN" altLang="en-US" sz="900" b="1" dirty="0">
                    <a:latin typeface="宋体" charset="-122"/>
                  </a:rPr>
                  <a:t>管道容量模型</a:t>
                </a:r>
              </a:p>
            </p:txBody>
          </p:sp>
          <p:sp>
            <p:nvSpPr>
              <p:cNvPr id="192" name="Text Box 156"/>
              <p:cNvSpPr txBox="1">
                <a:spLocks noChangeArrowheads="1"/>
              </p:cNvSpPr>
              <p:nvPr/>
            </p:nvSpPr>
            <p:spPr bwMode="auto">
              <a:xfrm>
                <a:off x="1730" y="1364"/>
                <a:ext cx="362" cy="197"/>
              </a:xfrm>
              <a:prstGeom prst="rect">
                <a:avLst/>
              </a:prstGeom>
              <a:noFill/>
              <a:ln w="9525">
                <a:noFill/>
                <a:miter lim="800000"/>
                <a:headEnd/>
                <a:tailEnd/>
              </a:ln>
            </p:spPr>
            <p:txBody>
              <a:bodyPr wrap="none">
                <a:spAutoFit/>
              </a:bodyPr>
              <a:lstStyle/>
              <a:p>
                <a:r>
                  <a:rPr kumimoji="1" lang="zh-CN" altLang="en-US" sz="900" dirty="0">
                    <a:latin typeface="宋体" charset="-122"/>
                  </a:rPr>
                  <a:t>容量线</a:t>
                </a:r>
              </a:p>
            </p:txBody>
          </p:sp>
        </p:grpSp>
        <p:grpSp>
          <p:nvGrpSpPr>
            <p:cNvPr id="9" name="Group 157"/>
            <p:cNvGrpSpPr>
              <a:grpSpLocks/>
            </p:cNvGrpSpPr>
            <p:nvPr/>
          </p:nvGrpSpPr>
          <p:grpSpPr bwMode="auto">
            <a:xfrm>
              <a:off x="3664" y="2910"/>
              <a:ext cx="1687" cy="1013"/>
              <a:chOff x="1456" y="1516"/>
              <a:chExt cx="1885" cy="1130"/>
            </a:xfrm>
          </p:grpSpPr>
          <p:sp>
            <p:nvSpPr>
              <p:cNvPr id="129" name="Rectangle 158"/>
              <p:cNvSpPr>
                <a:spLocks noChangeArrowheads="1"/>
              </p:cNvSpPr>
              <p:nvPr/>
            </p:nvSpPr>
            <p:spPr bwMode="auto">
              <a:xfrm>
                <a:off x="1510" y="1517"/>
                <a:ext cx="1748" cy="1024"/>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30" name="Freeform 159"/>
              <p:cNvSpPr>
                <a:spLocks/>
              </p:cNvSpPr>
              <p:nvPr/>
            </p:nvSpPr>
            <p:spPr bwMode="auto">
              <a:xfrm>
                <a:off x="1725" y="2329"/>
                <a:ext cx="1456" cy="184"/>
              </a:xfrm>
              <a:custGeom>
                <a:avLst/>
                <a:gdLst>
                  <a:gd name="T0" fmla="*/ 0 w 5413"/>
                  <a:gd name="T1" fmla="*/ 101 h 672"/>
                  <a:gd name="T2" fmla="*/ 0 w 5413"/>
                  <a:gd name="T3" fmla="*/ 266 h 672"/>
                  <a:gd name="T4" fmla="*/ 2208 w 5413"/>
                  <a:gd name="T5" fmla="*/ 266 h 672"/>
                  <a:gd name="T6" fmla="*/ 2369 w 5413"/>
                  <a:gd name="T7" fmla="*/ 328 h 672"/>
                  <a:gd name="T8" fmla="*/ 2233 w 5413"/>
                  <a:gd name="T9" fmla="*/ 411 h 672"/>
                  <a:gd name="T10" fmla="*/ 6 w 5413"/>
                  <a:gd name="T11" fmla="*/ 409 h 672"/>
                  <a:gd name="T12" fmla="*/ 6 w 5413"/>
                  <a:gd name="T13" fmla="*/ 672 h 672"/>
                  <a:gd name="T14" fmla="*/ 2247 w 5413"/>
                  <a:gd name="T15" fmla="*/ 671 h 672"/>
                  <a:gd name="T16" fmla="*/ 2644 w 5413"/>
                  <a:gd name="T17" fmla="*/ 472 h 672"/>
                  <a:gd name="T18" fmla="*/ 4842 w 5413"/>
                  <a:gd name="T19" fmla="*/ 467 h 672"/>
                  <a:gd name="T20" fmla="*/ 4842 w 5413"/>
                  <a:gd name="T21" fmla="*/ 530 h 672"/>
                  <a:gd name="T22" fmla="*/ 5413 w 5413"/>
                  <a:gd name="T23" fmla="*/ 340 h 672"/>
                  <a:gd name="T24" fmla="*/ 4848 w 5413"/>
                  <a:gd name="T25" fmla="*/ 153 h 672"/>
                  <a:gd name="T26" fmla="*/ 4848 w 5413"/>
                  <a:gd name="T27" fmla="*/ 214 h 672"/>
                  <a:gd name="T28" fmla="*/ 2661 w 5413"/>
                  <a:gd name="T29" fmla="*/ 221 h 672"/>
                  <a:gd name="T30" fmla="*/ 2233 w 5413"/>
                  <a:gd name="T31" fmla="*/ 0 h 672"/>
                  <a:gd name="T32" fmla="*/ 0 w 5413"/>
                  <a:gd name="T33" fmla="*/ 2 h 672"/>
                  <a:gd name="T34" fmla="*/ 0 w 5413"/>
                  <a:gd name="T35" fmla="*/ 101 h 6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13"/>
                  <a:gd name="T55" fmla="*/ 0 h 672"/>
                  <a:gd name="T56" fmla="*/ 5413 w 5413"/>
                  <a:gd name="T57" fmla="*/ 672 h 6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13" h="672">
                    <a:moveTo>
                      <a:pt x="0" y="101"/>
                    </a:moveTo>
                    <a:lnTo>
                      <a:pt x="0" y="266"/>
                    </a:lnTo>
                    <a:lnTo>
                      <a:pt x="2208" y="266"/>
                    </a:lnTo>
                    <a:lnTo>
                      <a:pt x="2369" y="328"/>
                    </a:lnTo>
                    <a:lnTo>
                      <a:pt x="2233" y="411"/>
                    </a:lnTo>
                    <a:lnTo>
                      <a:pt x="6" y="409"/>
                    </a:lnTo>
                    <a:lnTo>
                      <a:pt x="6" y="672"/>
                    </a:lnTo>
                    <a:lnTo>
                      <a:pt x="2247" y="671"/>
                    </a:lnTo>
                    <a:lnTo>
                      <a:pt x="2644" y="472"/>
                    </a:lnTo>
                    <a:lnTo>
                      <a:pt x="4842" y="467"/>
                    </a:lnTo>
                    <a:lnTo>
                      <a:pt x="4842" y="530"/>
                    </a:lnTo>
                    <a:lnTo>
                      <a:pt x="5413" y="340"/>
                    </a:lnTo>
                    <a:lnTo>
                      <a:pt x="4848" y="153"/>
                    </a:lnTo>
                    <a:lnTo>
                      <a:pt x="4848" y="214"/>
                    </a:lnTo>
                    <a:lnTo>
                      <a:pt x="2661" y="221"/>
                    </a:lnTo>
                    <a:lnTo>
                      <a:pt x="2233" y="0"/>
                    </a:lnTo>
                    <a:lnTo>
                      <a:pt x="0" y="2"/>
                    </a:lnTo>
                    <a:lnTo>
                      <a:pt x="0" y="101"/>
                    </a:lnTo>
                    <a:close/>
                  </a:path>
                </a:pathLst>
              </a:custGeom>
              <a:solidFill>
                <a:srgbClr val="AAAA83"/>
              </a:solidFill>
              <a:ln w="9525">
                <a:solidFill>
                  <a:srgbClr val="000000"/>
                </a:solidFill>
                <a:prstDash val="solid"/>
                <a:round/>
                <a:headEnd/>
                <a:tailEnd/>
              </a:ln>
            </p:spPr>
            <p:txBody>
              <a:bodyPr/>
              <a:lstStyle/>
              <a:p>
                <a:endParaRPr lang="zh-CN" altLang="en-US"/>
              </a:p>
            </p:txBody>
          </p:sp>
          <p:sp>
            <p:nvSpPr>
              <p:cNvPr id="131" name="Freeform 160"/>
              <p:cNvSpPr>
                <a:spLocks/>
              </p:cNvSpPr>
              <p:nvPr/>
            </p:nvSpPr>
            <p:spPr bwMode="auto">
              <a:xfrm>
                <a:off x="1858" y="2087"/>
                <a:ext cx="1327" cy="183"/>
              </a:xfrm>
              <a:custGeom>
                <a:avLst/>
                <a:gdLst>
                  <a:gd name="T0" fmla="*/ 0 w 4930"/>
                  <a:gd name="T1" fmla="*/ 146 h 672"/>
                  <a:gd name="T2" fmla="*/ 1 w 4930"/>
                  <a:gd name="T3" fmla="*/ 259 h 672"/>
                  <a:gd name="T4" fmla="*/ 2008 w 4930"/>
                  <a:gd name="T5" fmla="*/ 265 h 672"/>
                  <a:gd name="T6" fmla="*/ 2158 w 4930"/>
                  <a:gd name="T7" fmla="*/ 327 h 672"/>
                  <a:gd name="T8" fmla="*/ 2034 w 4930"/>
                  <a:gd name="T9" fmla="*/ 410 h 672"/>
                  <a:gd name="T10" fmla="*/ 0 w 4930"/>
                  <a:gd name="T11" fmla="*/ 414 h 672"/>
                  <a:gd name="T12" fmla="*/ 0 w 4930"/>
                  <a:gd name="T13" fmla="*/ 672 h 672"/>
                  <a:gd name="T14" fmla="*/ 2045 w 4930"/>
                  <a:gd name="T15" fmla="*/ 670 h 672"/>
                  <a:gd name="T16" fmla="*/ 2415 w 4930"/>
                  <a:gd name="T17" fmla="*/ 473 h 672"/>
                  <a:gd name="T18" fmla="*/ 4412 w 4930"/>
                  <a:gd name="T19" fmla="*/ 466 h 672"/>
                  <a:gd name="T20" fmla="*/ 4412 w 4930"/>
                  <a:gd name="T21" fmla="*/ 529 h 672"/>
                  <a:gd name="T22" fmla="*/ 4930 w 4930"/>
                  <a:gd name="T23" fmla="*/ 338 h 672"/>
                  <a:gd name="T24" fmla="*/ 4416 w 4930"/>
                  <a:gd name="T25" fmla="*/ 151 h 672"/>
                  <a:gd name="T26" fmla="*/ 4416 w 4930"/>
                  <a:gd name="T27" fmla="*/ 213 h 672"/>
                  <a:gd name="T28" fmla="*/ 2421 w 4930"/>
                  <a:gd name="T29" fmla="*/ 219 h 672"/>
                  <a:gd name="T30" fmla="*/ 2034 w 4930"/>
                  <a:gd name="T31" fmla="*/ 0 h 672"/>
                  <a:gd name="T32" fmla="*/ 0 w 4930"/>
                  <a:gd name="T33" fmla="*/ 8 h 672"/>
                  <a:gd name="T34" fmla="*/ 0 w 4930"/>
                  <a:gd name="T35" fmla="*/ 146 h 672"/>
                  <a:gd name="T36" fmla="*/ 1 w 4930"/>
                  <a:gd name="T37" fmla="*/ 259 h 672"/>
                  <a:gd name="T38" fmla="*/ 0 w 4930"/>
                  <a:gd name="T39" fmla="*/ 146 h 6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30"/>
                  <a:gd name="T61" fmla="*/ 0 h 672"/>
                  <a:gd name="T62" fmla="*/ 4930 w 4930"/>
                  <a:gd name="T63" fmla="*/ 672 h 6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30" h="672">
                    <a:moveTo>
                      <a:pt x="0" y="146"/>
                    </a:moveTo>
                    <a:lnTo>
                      <a:pt x="1" y="259"/>
                    </a:lnTo>
                    <a:lnTo>
                      <a:pt x="2008" y="265"/>
                    </a:lnTo>
                    <a:lnTo>
                      <a:pt x="2158" y="327"/>
                    </a:lnTo>
                    <a:lnTo>
                      <a:pt x="2034" y="410"/>
                    </a:lnTo>
                    <a:lnTo>
                      <a:pt x="0" y="414"/>
                    </a:lnTo>
                    <a:lnTo>
                      <a:pt x="0" y="672"/>
                    </a:lnTo>
                    <a:lnTo>
                      <a:pt x="2045" y="670"/>
                    </a:lnTo>
                    <a:lnTo>
                      <a:pt x="2415" y="473"/>
                    </a:lnTo>
                    <a:lnTo>
                      <a:pt x="4412" y="466"/>
                    </a:lnTo>
                    <a:lnTo>
                      <a:pt x="4412" y="529"/>
                    </a:lnTo>
                    <a:lnTo>
                      <a:pt x="4930" y="338"/>
                    </a:lnTo>
                    <a:lnTo>
                      <a:pt x="4416" y="151"/>
                    </a:lnTo>
                    <a:lnTo>
                      <a:pt x="4416" y="213"/>
                    </a:lnTo>
                    <a:lnTo>
                      <a:pt x="2421" y="219"/>
                    </a:lnTo>
                    <a:lnTo>
                      <a:pt x="2034" y="0"/>
                    </a:lnTo>
                    <a:lnTo>
                      <a:pt x="0" y="8"/>
                    </a:lnTo>
                    <a:lnTo>
                      <a:pt x="0" y="146"/>
                    </a:lnTo>
                    <a:lnTo>
                      <a:pt x="1" y="259"/>
                    </a:lnTo>
                    <a:lnTo>
                      <a:pt x="0" y="146"/>
                    </a:lnTo>
                    <a:close/>
                  </a:path>
                </a:pathLst>
              </a:custGeom>
              <a:solidFill>
                <a:srgbClr val="AAAA83"/>
              </a:solidFill>
              <a:ln w="9525">
                <a:solidFill>
                  <a:srgbClr val="000000"/>
                </a:solidFill>
                <a:prstDash val="solid"/>
                <a:round/>
                <a:headEnd/>
                <a:tailEnd/>
              </a:ln>
            </p:spPr>
            <p:txBody>
              <a:bodyPr/>
              <a:lstStyle/>
              <a:p>
                <a:endParaRPr lang="zh-CN" altLang="en-US"/>
              </a:p>
            </p:txBody>
          </p:sp>
          <p:sp>
            <p:nvSpPr>
              <p:cNvPr id="132" name="Freeform 161"/>
              <p:cNvSpPr>
                <a:spLocks/>
              </p:cNvSpPr>
              <p:nvPr/>
            </p:nvSpPr>
            <p:spPr bwMode="auto">
              <a:xfrm>
                <a:off x="2180" y="1578"/>
                <a:ext cx="1003" cy="184"/>
              </a:xfrm>
              <a:custGeom>
                <a:avLst/>
                <a:gdLst>
                  <a:gd name="T0" fmla="*/ 0 w 3725"/>
                  <a:gd name="T1" fmla="*/ 110 h 673"/>
                  <a:gd name="T2" fmla="*/ 0 w 3725"/>
                  <a:gd name="T3" fmla="*/ 264 h 673"/>
                  <a:gd name="T4" fmla="*/ 1522 w 3725"/>
                  <a:gd name="T5" fmla="*/ 265 h 673"/>
                  <a:gd name="T6" fmla="*/ 1633 w 3725"/>
                  <a:gd name="T7" fmla="*/ 327 h 673"/>
                  <a:gd name="T8" fmla="*/ 1540 w 3725"/>
                  <a:gd name="T9" fmla="*/ 410 h 673"/>
                  <a:gd name="T10" fmla="*/ 5 w 3725"/>
                  <a:gd name="T11" fmla="*/ 409 h 673"/>
                  <a:gd name="T12" fmla="*/ 5 w 3725"/>
                  <a:gd name="T13" fmla="*/ 673 h 673"/>
                  <a:gd name="T14" fmla="*/ 1548 w 3725"/>
                  <a:gd name="T15" fmla="*/ 670 h 673"/>
                  <a:gd name="T16" fmla="*/ 1827 w 3725"/>
                  <a:gd name="T17" fmla="*/ 473 h 673"/>
                  <a:gd name="T18" fmla="*/ 3335 w 3725"/>
                  <a:gd name="T19" fmla="*/ 466 h 673"/>
                  <a:gd name="T20" fmla="*/ 3335 w 3725"/>
                  <a:gd name="T21" fmla="*/ 529 h 673"/>
                  <a:gd name="T22" fmla="*/ 3725 w 3725"/>
                  <a:gd name="T23" fmla="*/ 338 h 673"/>
                  <a:gd name="T24" fmla="*/ 3338 w 3725"/>
                  <a:gd name="T25" fmla="*/ 152 h 673"/>
                  <a:gd name="T26" fmla="*/ 3338 w 3725"/>
                  <a:gd name="T27" fmla="*/ 214 h 673"/>
                  <a:gd name="T28" fmla="*/ 1832 w 3725"/>
                  <a:gd name="T29" fmla="*/ 220 h 673"/>
                  <a:gd name="T30" fmla="*/ 1540 w 3725"/>
                  <a:gd name="T31" fmla="*/ 0 h 673"/>
                  <a:gd name="T32" fmla="*/ 0 w 3725"/>
                  <a:gd name="T33" fmla="*/ 0 h 673"/>
                  <a:gd name="T34" fmla="*/ 0 w 3725"/>
                  <a:gd name="T35" fmla="*/ 110 h 673"/>
                  <a:gd name="T36" fmla="*/ 0 w 3725"/>
                  <a:gd name="T37" fmla="*/ 264 h 673"/>
                  <a:gd name="T38" fmla="*/ 0 w 3725"/>
                  <a:gd name="T39" fmla="*/ 110 h 673"/>
                  <a:gd name="T40" fmla="*/ 0 w 3725"/>
                  <a:gd name="T41" fmla="*/ 264 h 673"/>
                  <a:gd name="T42" fmla="*/ 0 w 3725"/>
                  <a:gd name="T43" fmla="*/ 110 h 673"/>
                  <a:gd name="T44" fmla="*/ 0 w 3725"/>
                  <a:gd name="T45" fmla="*/ 264 h 673"/>
                  <a:gd name="T46" fmla="*/ 0 w 3725"/>
                  <a:gd name="T47" fmla="*/ 110 h 6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25"/>
                  <a:gd name="T73" fmla="*/ 0 h 673"/>
                  <a:gd name="T74" fmla="*/ 3725 w 3725"/>
                  <a:gd name="T75" fmla="*/ 673 h 6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25" h="673">
                    <a:moveTo>
                      <a:pt x="0" y="110"/>
                    </a:moveTo>
                    <a:lnTo>
                      <a:pt x="0" y="264"/>
                    </a:lnTo>
                    <a:lnTo>
                      <a:pt x="1522" y="265"/>
                    </a:lnTo>
                    <a:lnTo>
                      <a:pt x="1633" y="327"/>
                    </a:lnTo>
                    <a:lnTo>
                      <a:pt x="1540" y="410"/>
                    </a:lnTo>
                    <a:lnTo>
                      <a:pt x="5" y="409"/>
                    </a:lnTo>
                    <a:lnTo>
                      <a:pt x="5" y="673"/>
                    </a:lnTo>
                    <a:lnTo>
                      <a:pt x="1548" y="670"/>
                    </a:lnTo>
                    <a:lnTo>
                      <a:pt x="1827" y="473"/>
                    </a:lnTo>
                    <a:lnTo>
                      <a:pt x="3335" y="466"/>
                    </a:lnTo>
                    <a:lnTo>
                      <a:pt x="3335" y="529"/>
                    </a:lnTo>
                    <a:lnTo>
                      <a:pt x="3725" y="338"/>
                    </a:lnTo>
                    <a:lnTo>
                      <a:pt x="3338" y="152"/>
                    </a:lnTo>
                    <a:lnTo>
                      <a:pt x="3338" y="214"/>
                    </a:lnTo>
                    <a:lnTo>
                      <a:pt x="1832" y="220"/>
                    </a:lnTo>
                    <a:lnTo>
                      <a:pt x="1540" y="0"/>
                    </a:lnTo>
                    <a:lnTo>
                      <a:pt x="0" y="0"/>
                    </a:lnTo>
                    <a:lnTo>
                      <a:pt x="0" y="110"/>
                    </a:lnTo>
                    <a:lnTo>
                      <a:pt x="0" y="264"/>
                    </a:lnTo>
                    <a:lnTo>
                      <a:pt x="0" y="110"/>
                    </a:lnTo>
                    <a:lnTo>
                      <a:pt x="0" y="264"/>
                    </a:lnTo>
                    <a:lnTo>
                      <a:pt x="0" y="110"/>
                    </a:lnTo>
                    <a:lnTo>
                      <a:pt x="0" y="264"/>
                    </a:lnTo>
                    <a:lnTo>
                      <a:pt x="0" y="110"/>
                    </a:lnTo>
                    <a:close/>
                  </a:path>
                </a:pathLst>
              </a:custGeom>
              <a:solidFill>
                <a:srgbClr val="AAAA83"/>
              </a:solidFill>
              <a:ln w="9525">
                <a:solidFill>
                  <a:srgbClr val="000000"/>
                </a:solidFill>
                <a:prstDash val="solid"/>
                <a:round/>
                <a:headEnd/>
                <a:tailEnd/>
              </a:ln>
            </p:spPr>
            <p:txBody>
              <a:bodyPr/>
              <a:lstStyle/>
              <a:p>
                <a:endParaRPr lang="zh-CN" altLang="en-US"/>
              </a:p>
            </p:txBody>
          </p:sp>
          <p:sp>
            <p:nvSpPr>
              <p:cNvPr id="133" name="Freeform 162"/>
              <p:cNvSpPr>
                <a:spLocks/>
              </p:cNvSpPr>
              <p:nvPr/>
            </p:nvSpPr>
            <p:spPr bwMode="auto">
              <a:xfrm>
                <a:off x="2001" y="1831"/>
                <a:ext cx="1161" cy="184"/>
              </a:xfrm>
              <a:custGeom>
                <a:avLst/>
                <a:gdLst>
                  <a:gd name="T0" fmla="*/ 1 w 4313"/>
                  <a:gd name="T1" fmla="*/ 58 h 673"/>
                  <a:gd name="T2" fmla="*/ 1 w 4313"/>
                  <a:gd name="T3" fmla="*/ 266 h 673"/>
                  <a:gd name="T4" fmla="*/ 1758 w 4313"/>
                  <a:gd name="T5" fmla="*/ 266 h 673"/>
                  <a:gd name="T6" fmla="*/ 1889 w 4313"/>
                  <a:gd name="T7" fmla="*/ 328 h 673"/>
                  <a:gd name="T8" fmla="*/ 1780 w 4313"/>
                  <a:gd name="T9" fmla="*/ 413 h 673"/>
                  <a:gd name="T10" fmla="*/ 0 w 4313"/>
                  <a:gd name="T11" fmla="*/ 408 h 673"/>
                  <a:gd name="T12" fmla="*/ 0 w 4313"/>
                  <a:gd name="T13" fmla="*/ 673 h 673"/>
                  <a:gd name="T14" fmla="*/ 1790 w 4313"/>
                  <a:gd name="T15" fmla="*/ 671 h 673"/>
                  <a:gd name="T16" fmla="*/ 2105 w 4313"/>
                  <a:gd name="T17" fmla="*/ 465 h 673"/>
                  <a:gd name="T18" fmla="*/ 3860 w 4313"/>
                  <a:gd name="T19" fmla="*/ 467 h 673"/>
                  <a:gd name="T20" fmla="*/ 3860 w 4313"/>
                  <a:gd name="T21" fmla="*/ 530 h 673"/>
                  <a:gd name="T22" fmla="*/ 4313 w 4313"/>
                  <a:gd name="T23" fmla="*/ 339 h 673"/>
                  <a:gd name="T24" fmla="*/ 3863 w 4313"/>
                  <a:gd name="T25" fmla="*/ 153 h 673"/>
                  <a:gd name="T26" fmla="*/ 3863 w 4313"/>
                  <a:gd name="T27" fmla="*/ 216 h 673"/>
                  <a:gd name="T28" fmla="*/ 2119 w 4313"/>
                  <a:gd name="T29" fmla="*/ 219 h 673"/>
                  <a:gd name="T30" fmla="*/ 1780 w 4313"/>
                  <a:gd name="T31" fmla="*/ 1 h 673"/>
                  <a:gd name="T32" fmla="*/ 1 w 4313"/>
                  <a:gd name="T33" fmla="*/ 0 h 673"/>
                  <a:gd name="T34" fmla="*/ 1 w 4313"/>
                  <a:gd name="T35" fmla="*/ 58 h 673"/>
                  <a:gd name="T36" fmla="*/ 1 w 4313"/>
                  <a:gd name="T37" fmla="*/ 266 h 673"/>
                  <a:gd name="T38" fmla="*/ 1 w 4313"/>
                  <a:gd name="T39" fmla="*/ 58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13"/>
                  <a:gd name="T61" fmla="*/ 0 h 673"/>
                  <a:gd name="T62" fmla="*/ 4313 w 4313"/>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13" h="673">
                    <a:moveTo>
                      <a:pt x="1" y="58"/>
                    </a:moveTo>
                    <a:lnTo>
                      <a:pt x="1" y="266"/>
                    </a:lnTo>
                    <a:lnTo>
                      <a:pt x="1758" y="266"/>
                    </a:lnTo>
                    <a:lnTo>
                      <a:pt x="1889" y="328"/>
                    </a:lnTo>
                    <a:lnTo>
                      <a:pt x="1780" y="413"/>
                    </a:lnTo>
                    <a:lnTo>
                      <a:pt x="0" y="408"/>
                    </a:lnTo>
                    <a:lnTo>
                      <a:pt x="0" y="673"/>
                    </a:lnTo>
                    <a:lnTo>
                      <a:pt x="1790" y="671"/>
                    </a:lnTo>
                    <a:lnTo>
                      <a:pt x="2105" y="465"/>
                    </a:lnTo>
                    <a:lnTo>
                      <a:pt x="3860" y="467"/>
                    </a:lnTo>
                    <a:lnTo>
                      <a:pt x="3860" y="530"/>
                    </a:lnTo>
                    <a:lnTo>
                      <a:pt x="4313" y="339"/>
                    </a:lnTo>
                    <a:lnTo>
                      <a:pt x="3863" y="153"/>
                    </a:lnTo>
                    <a:lnTo>
                      <a:pt x="3863" y="216"/>
                    </a:lnTo>
                    <a:lnTo>
                      <a:pt x="2119" y="219"/>
                    </a:lnTo>
                    <a:lnTo>
                      <a:pt x="1780" y="1"/>
                    </a:lnTo>
                    <a:lnTo>
                      <a:pt x="1" y="0"/>
                    </a:lnTo>
                    <a:lnTo>
                      <a:pt x="1" y="58"/>
                    </a:lnTo>
                    <a:lnTo>
                      <a:pt x="1" y="266"/>
                    </a:lnTo>
                    <a:lnTo>
                      <a:pt x="1" y="58"/>
                    </a:lnTo>
                    <a:close/>
                  </a:path>
                </a:pathLst>
              </a:custGeom>
              <a:solidFill>
                <a:srgbClr val="AAAA83"/>
              </a:solidFill>
              <a:ln w="9525">
                <a:solidFill>
                  <a:srgbClr val="000000"/>
                </a:solidFill>
                <a:prstDash val="solid"/>
                <a:round/>
                <a:headEnd/>
                <a:tailEnd/>
              </a:ln>
            </p:spPr>
            <p:txBody>
              <a:bodyPr/>
              <a:lstStyle/>
              <a:p>
                <a:endParaRPr lang="zh-CN" altLang="en-US"/>
              </a:p>
            </p:txBody>
          </p:sp>
          <p:sp>
            <p:nvSpPr>
              <p:cNvPr id="134" name="Line 163"/>
              <p:cNvSpPr>
                <a:spLocks noChangeShapeType="1"/>
              </p:cNvSpPr>
              <p:nvPr/>
            </p:nvSpPr>
            <p:spPr bwMode="auto">
              <a:xfrm flipV="1">
                <a:off x="2604" y="1979"/>
                <a:ext cx="119" cy="149"/>
              </a:xfrm>
              <a:prstGeom prst="line">
                <a:avLst/>
              </a:prstGeom>
              <a:noFill/>
              <a:ln w="9525">
                <a:solidFill>
                  <a:srgbClr val="000000"/>
                </a:solidFill>
                <a:round/>
                <a:headEnd/>
                <a:tailEnd/>
              </a:ln>
            </p:spPr>
            <p:txBody>
              <a:bodyPr/>
              <a:lstStyle/>
              <a:p>
                <a:endParaRPr lang="zh-CN" altLang="en-US"/>
              </a:p>
            </p:txBody>
          </p:sp>
          <p:sp>
            <p:nvSpPr>
              <p:cNvPr id="135" name="Freeform 164"/>
              <p:cNvSpPr>
                <a:spLocks/>
              </p:cNvSpPr>
              <p:nvPr/>
            </p:nvSpPr>
            <p:spPr bwMode="auto">
              <a:xfrm>
                <a:off x="2676" y="1973"/>
                <a:ext cx="51" cy="59"/>
              </a:xfrm>
              <a:custGeom>
                <a:avLst/>
                <a:gdLst>
                  <a:gd name="T0" fmla="*/ 0 w 187"/>
                  <a:gd name="T1" fmla="*/ 143 h 216"/>
                  <a:gd name="T2" fmla="*/ 187 w 187"/>
                  <a:gd name="T3" fmla="*/ 0 h 216"/>
                  <a:gd name="T4" fmla="*/ 88 w 187"/>
                  <a:gd name="T5" fmla="*/ 216 h 216"/>
                  <a:gd name="T6" fmla="*/ 0 w 187"/>
                  <a:gd name="T7" fmla="*/ 143 h 216"/>
                  <a:gd name="T8" fmla="*/ 0 60000 65536"/>
                  <a:gd name="T9" fmla="*/ 0 60000 65536"/>
                  <a:gd name="T10" fmla="*/ 0 60000 65536"/>
                  <a:gd name="T11" fmla="*/ 0 60000 65536"/>
                  <a:gd name="T12" fmla="*/ 0 w 187"/>
                  <a:gd name="T13" fmla="*/ 0 h 216"/>
                  <a:gd name="T14" fmla="*/ 187 w 187"/>
                  <a:gd name="T15" fmla="*/ 216 h 216"/>
                </a:gdLst>
                <a:ahLst/>
                <a:cxnLst>
                  <a:cxn ang="T8">
                    <a:pos x="T0" y="T1"/>
                  </a:cxn>
                  <a:cxn ang="T9">
                    <a:pos x="T2" y="T3"/>
                  </a:cxn>
                  <a:cxn ang="T10">
                    <a:pos x="T4" y="T5"/>
                  </a:cxn>
                  <a:cxn ang="T11">
                    <a:pos x="T6" y="T7"/>
                  </a:cxn>
                </a:cxnLst>
                <a:rect l="T12" t="T13" r="T14" b="T15"/>
                <a:pathLst>
                  <a:path w="187" h="216">
                    <a:moveTo>
                      <a:pt x="0" y="143"/>
                    </a:moveTo>
                    <a:lnTo>
                      <a:pt x="187" y="0"/>
                    </a:lnTo>
                    <a:lnTo>
                      <a:pt x="88" y="216"/>
                    </a:lnTo>
                    <a:lnTo>
                      <a:pt x="0" y="143"/>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36" name="Line 165"/>
              <p:cNvSpPr>
                <a:spLocks noChangeShapeType="1"/>
              </p:cNvSpPr>
              <p:nvPr/>
            </p:nvSpPr>
            <p:spPr bwMode="auto">
              <a:xfrm flipV="1">
                <a:off x="2743" y="1974"/>
                <a:ext cx="119" cy="151"/>
              </a:xfrm>
              <a:prstGeom prst="line">
                <a:avLst/>
              </a:prstGeom>
              <a:noFill/>
              <a:ln w="9525">
                <a:solidFill>
                  <a:srgbClr val="000000"/>
                </a:solidFill>
                <a:round/>
                <a:headEnd/>
                <a:tailEnd/>
              </a:ln>
            </p:spPr>
            <p:txBody>
              <a:bodyPr/>
              <a:lstStyle/>
              <a:p>
                <a:endParaRPr lang="zh-CN" altLang="en-US"/>
              </a:p>
            </p:txBody>
          </p:sp>
          <p:sp>
            <p:nvSpPr>
              <p:cNvPr id="137" name="Freeform 166"/>
              <p:cNvSpPr>
                <a:spLocks/>
              </p:cNvSpPr>
              <p:nvPr/>
            </p:nvSpPr>
            <p:spPr bwMode="auto">
              <a:xfrm>
                <a:off x="2815" y="1970"/>
                <a:ext cx="51" cy="59"/>
              </a:xfrm>
              <a:custGeom>
                <a:avLst/>
                <a:gdLst>
                  <a:gd name="T0" fmla="*/ 0 w 188"/>
                  <a:gd name="T1" fmla="*/ 142 h 215"/>
                  <a:gd name="T2" fmla="*/ 188 w 188"/>
                  <a:gd name="T3" fmla="*/ 0 h 215"/>
                  <a:gd name="T4" fmla="*/ 88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8" y="215"/>
                    </a:lnTo>
                    <a:lnTo>
                      <a:pt x="0" y="142"/>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38" name="Line 167"/>
              <p:cNvSpPr>
                <a:spLocks noChangeShapeType="1"/>
              </p:cNvSpPr>
              <p:nvPr/>
            </p:nvSpPr>
            <p:spPr bwMode="auto">
              <a:xfrm flipV="1">
                <a:off x="2881" y="1972"/>
                <a:ext cx="118" cy="150"/>
              </a:xfrm>
              <a:prstGeom prst="line">
                <a:avLst/>
              </a:prstGeom>
              <a:noFill/>
              <a:ln w="9525">
                <a:solidFill>
                  <a:srgbClr val="000000"/>
                </a:solidFill>
                <a:round/>
                <a:headEnd/>
                <a:tailEnd/>
              </a:ln>
            </p:spPr>
            <p:txBody>
              <a:bodyPr/>
              <a:lstStyle/>
              <a:p>
                <a:endParaRPr lang="zh-CN" altLang="en-US"/>
              </a:p>
            </p:txBody>
          </p:sp>
          <p:sp>
            <p:nvSpPr>
              <p:cNvPr id="139" name="Freeform 168"/>
              <p:cNvSpPr>
                <a:spLocks/>
              </p:cNvSpPr>
              <p:nvPr/>
            </p:nvSpPr>
            <p:spPr bwMode="auto">
              <a:xfrm>
                <a:off x="2953" y="1968"/>
                <a:ext cx="50" cy="59"/>
              </a:xfrm>
              <a:custGeom>
                <a:avLst/>
                <a:gdLst>
                  <a:gd name="T0" fmla="*/ 0 w 187"/>
                  <a:gd name="T1" fmla="*/ 143 h 217"/>
                  <a:gd name="T2" fmla="*/ 187 w 187"/>
                  <a:gd name="T3" fmla="*/ 0 h 217"/>
                  <a:gd name="T4" fmla="*/ 88 w 187"/>
                  <a:gd name="T5" fmla="*/ 217 h 217"/>
                  <a:gd name="T6" fmla="*/ 0 w 187"/>
                  <a:gd name="T7" fmla="*/ 143 h 217"/>
                  <a:gd name="T8" fmla="*/ 0 60000 65536"/>
                  <a:gd name="T9" fmla="*/ 0 60000 65536"/>
                  <a:gd name="T10" fmla="*/ 0 60000 65536"/>
                  <a:gd name="T11" fmla="*/ 0 60000 65536"/>
                  <a:gd name="T12" fmla="*/ 0 w 187"/>
                  <a:gd name="T13" fmla="*/ 0 h 217"/>
                  <a:gd name="T14" fmla="*/ 187 w 187"/>
                  <a:gd name="T15" fmla="*/ 217 h 217"/>
                </a:gdLst>
                <a:ahLst/>
                <a:cxnLst>
                  <a:cxn ang="T8">
                    <a:pos x="T0" y="T1"/>
                  </a:cxn>
                  <a:cxn ang="T9">
                    <a:pos x="T2" y="T3"/>
                  </a:cxn>
                  <a:cxn ang="T10">
                    <a:pos x="T4" y="T5"/>
                  </a:cxn>
                  <a:cxn ang="T11">
                    <a:pos x="T6" y="T7"/>
                  </a:cxn>
                </a:cxnLst>
                <a:rect l="T12" t="T13" r="T14" b="T15"/>
                <a:pathLst>
                  <a:path w="187" h="217">
                    <a:moveTo>
                      <a:pt x="0" y="143"/>
                    </a:moveTo>
                    <a:lnTo>
                      <a:pt x="187" y="0"/>
                    </a:lnTo>
                    <a:lnTo>
                      <a:pt x="88" y="217"/>
                    </a:lnTo>
                    <a:lnTo>
                      <a:pt x="0" y="143"/>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40" name="Line 169"/>
              <p:cNvSpPr>
                <a:spLocks noChangeShapeType="1"/>
              </p:cNvSpPr>
              <p:nvPr/>
            </p:nvSpPr>
            <p:spPr bwMode="auto">
              <a:xfrm flipV="1">
                <a:off x="2512" y="2233"/>
                <a:ext cx="119" cy="149"/>
              </a:xfrm>
              <a:prstGeom prst="line">
                <a:avLst/>
              </a:prstGeom>
              <a:noFill/>
              <a:ln w="9525">
                <a:solidFill>
                  <a:srgbClr val="000000"/>
                </a:solidFill>
                <a:round/>
                <a:headEnd/>
                <a:tailEnd/>
              </a:ln>
            </p:spPr>
            <p:txBody>
              <a:bodyPr/>
              <a:lstStyle/>
              <a:p>
                <a:endParaRPr lang="zh-CN" altLang="en-US"/>
              </a:p>
            </p:txBody>
          </p:sp>
          <p:sp>
            <p:nvSpPr>
              <p:cNvPr id="141" name="Freeform 170"/>
              <p:cNvSpPr>
                <a:spLocks/>
              </p:cNvSpPr>
              <p:nvPr/>
            </p:nvSpPr>
            <p:spPr bwMode="auto">
              <a:xfrm>
                <a:off x="2584" y="2228"/>
                <a:ext cx="51" cy="59"/>
              </a:xfrm>
              <a:custGeom>
                <a:avLst/>
                <a:gdLst>
                  <a:gd name="T0" fmla="*/ 0 w 189"/>
                  <a:gd name="T1" fmla="*/ 141 h 216"/>
                  <a:gd name="T2" fmla="*/ 189 w 189"/>
                  <a:gd name="T3" fmla="*/ 0 h 216"/>
                  <a:gd name="T4" fmla="*/ 88 w 189"/>
                  <a:gd name="T5" fmla="*/ 216 h 216"/>
                  <a:gd name="T6" fmla="*/ 0 w 189"/>
                  <a:gd name="T7" fmla="*/ 141 h 216"/>
                  <a:gd name="T8" fmla="*/ 0 60000 65536"/>
                  <a:gd name="T9" fmla="*/ 0 60000 65536"/>
                  <a:gd name="T10" fmla="*/ 0 60000 65536"/>
                  <a:gd name="T11" fmla="*/ 0 60000 65536"/>
                  <a:gd name="T12" fmla="*/ 0 w 189"/>
                  <a:gd name="T13" fmla="*/ 0 h 216"/>
                  <a:gd name="T14" fmla="*/ 189 w 189"/>
                  <a:gd name="T15" fmla="*/ 216 h 216"/>
                </a:gdLst>
                <a:ahLst/>
                <a:cxnLst>
                  <a:cxn ang="T8">
                    <a:pos x="T0" y="T1"/>
                  </a:cxn>
                  <a:cxn ang="T9">
                    <a:pos x="T2" y="T3"/>
                  </a:cxn>
                  <a:cxn ang="T10">
                    <a:pos x="T4" y="T5"/>
                  </a:cxn>
                  <a:cxn ang="T11">
                    <a:pos x="T6" y="T7"/>
                  </a:cxn>
                </a:cxnLst>
                <a:rect l="T12" t="T13" r="T14" b="T15"/>
                <a:pathLst>
                  <a:path w="189" h="216">
                    <a:moveTo>
                      <a:pt x="0" y="141"/>
                    </a:moveTo>
                    <a:lnTo>
                      <a:pt x="189" y="0"/>
                    </a:lnTo>
                    <a:lnTo>
                      <a:pt x="88" y="216"/>
                    </a:lnTo>
                    <a:lnTo>
                      <a:pt x="0" y="141"/>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42" name="Line 171"/>
              <p:cNvSpPr>
                <a:spLocks noChangeShapeType="1"/>
              </p:cNvSpPr>
              <p:nvPr/>
            </p:nvSpPr>
            <p:spPr bwMode="auto">
              <a:xfrm flipV="1">
                <a:off x="2650" y="2229"/>
                <a:ext cx="119" cy="150"/>
              </a:xfrm>
              <a:prstGeom prst="line">
                <a:avLst/>
              </a:prstGeom>
              <a:noFill/>
              <a:ln w="9525">
                <a:solidFill>
                  <a:srgbClr val="000000"/>
                </a:solidFill>
                <a:round/>
                <a:headEnd/>
                <a:tailEnd/>
              </a:ln>
            </p:spPr>
            <p:txBody>
              <a:bodyPr/>
              <a:lstStyle/>
              <a:p>
                <a:endParaRPr lang="zh-CN" altLang="en-US"/>
              </a:p>
            </p:txBody>
          </p:sp>
          <p:sp>
            <p:nvSpPr>
              <p:cNvPr id="143" name="Freeform 172"/>
              <p:cNvSpPr>
                <a:spLocks/>
              </p:cNvSpPr>
              <p:nvPr/>
            </p:nvSpPr>
            <p:spPr bwMode="auto">
              <a:xfrm>
                <a:off x="2721" y="2225"/>
                <a:ext cx="52" cy="59"/>
              </a:xfrm>
              <a:custGeom>
                <a:avLst/>
                <a:gdLst>
                  <a:gd name="T0" fmla="*/ 0 w 188"/>
                  <a:gd name="T1" fmla="*/ 142 h 215"/>
                  <a:gd name="T2" fmla="*/ 188 w 188"/>
                  <a:gd name="T3" fmla="*/ 0 h 215"/>
                  <a:gd name="T4" fmla="*/ 88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8" y="215"/>
                    </a:lnTo>
                    <a:lnTo>
                      <a:pt x="0" y="142"/>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44" name="Line 173"/>
              <p:cNvSpPr>
                <a:spLocks noChangeShapeType="1"/>
              </p:cNvSpPr>
              <p:nvPr/>
            </p:nvSpPr>
            <p:spPr bwMode="auto">
              <a:xfrm flipV="1">
                <a:off x="2789" y="2227"/>
                <a:ext cx="120" cy="149"/>
              </a:xfrm>
              <a:prstGeom prst="line">
                <a:avLst/>
              </a:prstGeom>
              <a:noFill/>
              <a:ln w="9525">
                <a:solidFill>
                  <a:srgbClr val="000000"/>
                </a:solidFill>
                <a:round/>
                <a:headEnd/>
                <a:tailEnd/>
              </a:ln>
            </p:spPr>
            <p:txBody>
              <a:bodyPr/>
              <a:lstStyle/>
              <a:p>
                <a:endParaRPr lang="zh-CN" altLang="en-US"/>
              </a:p>
            </p:txBody>
          </p:sp>
          <p:sp>
            <p:nvSpPr>
              <p:cNvPr id="145" name="Freeform 174"/>
              <p:cNvSpPr>
                <a:spLocks/>
              </p:cNvSpPr>
              <p:nvPr/>
            </p:nvSpPr>
            <p:spPr bwMode="auto">
              <a:xfrm>
                <a:off x="2861" y="2222"/>
                <a:ext cx="51" cy="59"/>
              </a:xfrm>
              <a:custGeom>
                <a:avLst/>
                <a:gdLst>
                  <a:gd name="T0" fmla="*/ 0 w 188"/>
                  <a:gd name="T1" fmla="*/ 142 h 215"/>
                  <a:gd name="T2" fmla="*/ 188 w 188"/>
                  <a:gd name="T3" fmla="*/ 0 h 215"/>
                  <a:gd name="T4" fmla="*/ 88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8" y="215"/>
                    </a:lnTo>
                    <a:lnTo>
                      <a:pt x="0" y="142"/>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46" name="Line 175"/>
              <p:cNvSpPr>
                <a:spLocks noChangeShapeType="1"/>
              </p:cNvSpPr>
              <p:nvPr/>
            </p:nvSpPr>
            <p:spPr bwMode="auto">
              <a:xfrm flipV="1">
                <a:off x="2666" y="1727"/>
                <a:ext cx="119" cy="150"/>
              </a:xfrm>
              <a:prstGeom prst="line">
                <a:avLst/>
              </a:prstGeom>
              <a:noFill/>
              <a:ln w="9525">
                <a:solidFill>
                  <a:srgbClr val="000000"/>
                </a:solidFill>
                <a:round/>
                <a:headEnd/>
                <a:tailEnd/>
              </a:ln>
            </p:spPr>
            <p:txBody>
              <a:bodyPr/>
              <a:lstStyle/>
              <a:p>
                <a:endParaRPr lang="zh-CN" altLang="en-US"/>
              </a:p>
            </p:txBody>
          </p:sp>
          <p:sp>
            <p:nvSpPr>
              <p:cNvPr id="147" name="Freeform 176"/>
              <p:cNvSpPr>
                <a:spLocks/>
              </p:cNvSpPr>
              <p:nvPr/>
            </p:nvSpPr>
            <p:spPr bwMode="auto">
              <a:xfrm>
                <a:off x="2739" y="1723"/>
                <a:ext cx="50" cy="59"/>
              </a:xfrm>
              <a:custGeom>
                <a:avLst/>
                <a:gdLst>
                  <a:gd name="T0" fmla="*/ 0 w 188"/>
                  <a:gd name="T1" fmla="*/ 142 h 215"/>
                  <a:gd name="T2" fmla="*/ 188 w 188"/>
                  <a:gd name="T3" fmla="*/ 0 h 215"/>
                  <a:gd name="T4" fmla="*/ 87 w 188"/>
                  <a:gd name="T5" fmla="*/ 215 h 215"/>
                  <a:gd name="T6" fmla="*/ 0 w 188"/>
                  <a:gd name="T7" fmla="*/ 142 h 215"/>
                  <a:gd name="T8" fmla="*/ 0 60000 65536"/>
                  <a:gd name="T9" fmla="*/ 0 60000 65536"/>
                  <a:gd name="T10" fmla="*/ 0 60000 65536"/>
                  <a:gd name="T11" fmla="*/ 0 60000 65536"/>
                  <a:gd name="T12" fmla="*/ 0 w 188"/>
                  <a:gd name="T13" fmla="*/ 0 h 215"/>
                  <a:gd name="T14" fmla="*/ 188 w 188"/>
                  <a:gd name="T15" fmla="*/ 215 h 215"/>
                </a:gdLst>
                <a:ahLst/>
                <a:cxnLst>
                  <a:cxn ang="T8">
                    <a:pos x="T0" y="T1"/>
                  </a:cxn>
                  <a:cxn ang="T9">
                    <a:pos x="T2" y="T3"/>
                  </a:cxn>
                  <a:cxn ang="T10">
                    <a:pos x="T4" y="T5"/>
                  </a:cxn>
                  <a:cxn ang="T11">
                    <a:pos x="T6" y="T7"/>
                  </a:cxn>
                </a:cxnLst>
                <a:rect l="T12" t="T13" r="T14" b="T15"/>
                <a:pathLst>
                  <a:path w="188" h="215">
                    <a:moveTo>
                      <a:pt x="0" y="142"/>
                    </a:moveTo>
                    <a:lnTo>
                      <a:pt x="188" y="0"/>
                    </a:lnTo>
                    <a:lnTo>
                      <a:pt x="87" y="215"/>
                    </a:lnTo>
                    <a:lnTo>
                      <a:pt x="0" y="142"/>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48" name="Line 177"/>
              <p:cNvSpPr>
                <a:spLocks noChangeShapeType="1"/>
              </p:cNvSpPr>
              <p:nvPr/>
            </p:nvSpPr>
            <p:spPr bwMode="auto">
              <a:xfrm flipV="1">
                <a:off x="2805" y="1723"/>
                <a:ext cx="118" cy="150"/>
              </a:xfrm>
              <a:prstGeom prst="line">
                <a:avLst/>
              </a:prstGeom>
              <a:noFill/>
              <a:ln w="9525">
                <a:solidFill>
                  <a:srgbClr val="000000"/>
                </a:solidFill>
                <a:round/>
                <a:headEnd/>
                <a:tailEnd/>
              </a:ln>
            </p:spPr>
            <p:txBody>
              <a:bodyPr/>
              <a:lstStyle/>
              <a:p>
                <a:endParaRPr lang="zh-CN" altLang="en-US"/>
              </a:p>
            </p:txBody>
          </p:sp>
          <p:sp>
            <p:nvSpPr>
              <p:cNvPr id="149" name="Freeform 178"/>
              <p:cNvSpPr>
                <a:spLocks/>
              </p:cNvSpPr>
              <p:nvPr/>
            </p:nvSpPr>
            <p:spPr bwMode="auto">
              <a:xfrm>
                <a:off x="2876" y="1719"/>
                <a:ext cx="51" cy="58"/>
              </a:xfrm>
              <a:custGeom>
                <a:avLst/>
                <a:gdLst>
                  <a:gd name="T0" fmla="*/ 0 w 188"/>
                  <a:gd name="T1" fmla="*/ 143 h 216"/>
                  <a:gd name="T2" fmla="*/ 188 w 188"/>
                  <a:gd name="T3" fmla="*/ 0 h 216"/>
                  <a:gd name="T4" fmla="*/ 88 w 188"/>
                  <a:gd name="T5" fmla="*/ 216 h 216"/>
                  <a:gd name="T6" fmla="*/ 0 w 188"/>
                  <a:gd name="T7" fmla="*/ 143 h 216"/>
                  <a:gd name="T8" fmla="*/ 0 60000 65536"/>
                  <a:gd name="T9" fmla="*/ 0 60000 65536"/>
                  <a:gd name="T10" fmla="*/ 0 60000 65536"/>
                  <a:gd name="T11" fmla="*/ 0 60000 65536"/>
                  <a:gd name="T12" fmla="*/ 0 w 188"/>
                  <a:gd name="T13" fmla="*/ 0 h 216"/>
                  <a:gd name="T14" fmla="*/ 188 w 188"/>
                  <a:gd name="T15" fmla="*/ 216 h 216"/>
                </a:gdLst>
                <a:ahLst/>
                <a:cxnLst>
                  <a:cxn ang="T8">
                    <a:pos x="T0" y="T1"/>
                  </a:cxn>
                  <a:cxn ang="T9">
                    <a:pos x="T2" y="T3"/>
                  </a:cxn>
                  <a:cxn ang="T10">
                    <a:pos x="T4" y="T5"/>
                  </a:cxn>
                  <a:cxn ang="T11">
                    <a:pos x="T6" y="T7"/>
                  </a:cxn>
                </a:cxnLst>
                <a:rect l="T12" t="T13" r="T14" b="T15"/>
                <a:pathLst>
                  <a:path w="188" h="216">
                    <a:moveTo>
                      <a:pt x="0" y="143"/>
                    </a:moveTo>
                    <a:lnTo>
                      <a:pt x="188" y="0"/>
                    </a:lnTo>
                    <a:lnTo>
                      <a:pt x="88" y="216"/>
                    </a:lnTo>
                    <a:lnTo>
                      <a:pt x="0" y="143"/>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50" name="Line 179"/>
              <p:cNvSpPr>
                <a:spLocks noChangeShapeType="1"/>
              </p:cNvSpPr>
              <p:nvPr/>
            </p:nvSpPr>
            <p:spPr bwMode="auto">
              <a:xfrm flipV="1">
                <a:off x="2943" y="1721"/>
                <a:ext cx="119" cy="150"/>
              </a:xfrm>
              <a:prstGeom prst="line">
                <a:avLst/>
              </a:prstGeom>
              <a:noFill/>
              <a:ln w="9525">
                <a:solidFill>
                  <a:srgbClr val="000000"/>
                </a:solidFill>
                <a:round/>
                <a:headEnd/>
                <a:tailEnd/>
              </a:ln>
            </p:spPr>
            <p:txBody>
              <a:bodyPr/>
              <a:lstStyle/>
              <a:p>
                <a:endParaRPr lang="zh-CN" altLang="en-US"/>
              </a:p>
            </p:txBody>
          </p:sp>
          <p:sp>
            <p:nvSpPr>
              <p:cNvPr id="151" name="Freeform 180"/>
              <p:cNvSpPr>
                <a:spLocks/>
              </p:cNvSpPr>
              <p:nvPr/>
            </p:nvSpPr>
            <p:spPr bwMode="auto">
              <a:xfrm>
                <a:off x="3014" y="1716"/>
                <a:ext cx="50" cy="59"/>
              </a:xfrm>
              <a:custGeom>
                <a:avLst/>
                <a:gdLst>
                  <a:gd name="T0" fmla="*/ 0 w 187"/>
                  <a:gd name="T1" fmla="*/ 143 h 216"/>
                  <a:gd name="T2" fmla="*/ 187 w 187"/>
                  <a:gd name="T3" fmla="*/ 0 h 216"/>
                  <a:gd name="T4" fmla="*/ 88 w 187"/>
                  <a:gd name="T5" fmla="*/ 216 h 216"/>
                  <a:gd name="T6" fmla="*/ 0 w 187"/>
                  <a:gd name="T7" fmla="*/ 143 h 216"/>
                  <a:gd name="T8" fmla="*/ 0 60000 65536"/>
                  <a:gd name="T9" fmla="*/ 0 60000 65536"/>
                  <a:gd name="T10" fmla="*/ 0 60000 65536"/>
                  <a:gd name="T11" fmla="*/ 0 60000 65536"/>
                  <a:gd name="T12" fmla="*/ 0 w 187"/>
                  <a:gd name="T13" fmla="*/ 0 h 216"/>
                  <a:gd name="T14" fmla="*/ 187 w 187"/>
                  <a:gd name="T15" fmla="*/ 216 h 216"/>
                </a:gdLst>
                <a:ahLst/>
                <a:cxnLst>
                  <a:cxn ang="T8">
                    <a:pos x="T0" y="T1"/>
                  </a:cxn>
                  <a:cxn ang="T9">
                    <a:pos x="T2" y="T3"/>
                  </a:cxn>
                  <a:cxn ang="T10">
                    <a:pos x="T4" y="T5"/>
                  </a:cxn>
                  <a:cxn ang="T11">
                    <a:pos x="T6" y="T7"/>
                  </a:cxn>
                </a:cxnLst>
                <a:rect l="T12" t="T13" r="T14" b="T15"/>
                <a:pathLst>
                  <a:path w="187" h="216">
                    <a:moveTo>
                      <a:pt x="0" y="143"/>
                    </a:moveTo>
                    <a:lnTo>
                      <a:pt x="187" y="0"/>
                    </a:lnTo>
                    <a:lnTo>
                      <a:pt x="88" y="216"/>
                    </a:lnTo>
                    <a:lnTo>
                      <a:pt x="0" y="143"/>
                    </a:lnTo>
                    <a:close/>
                  </a:path>
                </a:pathLst>
              </a:custGeom>
              <a:solidFill>
                <a:srgbClr val="000000"/>
              </a:solidFill>
              <a:ln w="9525">
                <a:solidFill>
                  <a:srgbClr val="000000"/>
                </a:solidFill>
                <a:prstDash val="solid"/>
                <a:round/>
                <a:headEnd/>
                <a:tailEnd/>
              </a:ln>
            </p:spPr>
            <p:txBody>
              <a:bodyPr/>
              <a:lstStyle/>
              <a:p>
                <a:endParaRPr lang="zh-CN" altLang="en-US"/>
              </a:p>
            </p:txBody>
          </p:sp>
          <p:sp>
            <p:nvSpPr>
              <p:cNvPr id="152" name="Rectangle 181"/>
              <p:cNvSpPr>
                <a:spLocks noChangeArrowheads="1"/>
              </p:cNvSpPr>
              <p:nvPr/>
            </p:nvSpPr>
            <p:spPr bwMode="auto">
              <a:xfrm>
                <a:off x="1914" y="2339"/>
                <a:ext cx="196" cy="53"/>
              </a:xfrm>
              <a:prstGeom prst="rect">
                <a:avLst/>
              </a:prstGeom>
              <a:noFill/>
              <a:ln w="9525">
                <a:noFill/>
                <a:miter lim="800000"/>
                <a:headEnd/>
                <a:tailEnd/>
              </a:ln>
            </p:spPr>
            <p:txBody>
              <a:bodyPr lIns="0" tIns="0" rIns="0" bIns="0">
                <a:spAutoFit/>
              </a:bodyPr>
              <a:lstStyle/>
              <a:p>
                <a:endParaRPr kumimoji="1" lang="zh-CN" altLang="zh-CN" sz="400" dirty="0">
                  <a:latin typeface="宋体" charset="-122"/>
                </a:endParaRPr>
              </a:p>
            </p:txBody>
          </p:sp>
          <p:sp>
            <p:nvSpPr>
              <p:cNvPr id="153" name="Rectangle 182"/>
              <p:cNvSpPr>
                <a:spLocks noChangeArrowheads="1"/>
              </p:cNvSpPr>
              <p:nvPr/>
            </p:nvSpPr>
            <p:spPr bwMode="auto">
              <a:xfrm>
                <a:off x="1929" y="2455"/>
                <a:ext cx="176"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技术要素</a:t>
                </a:r>
                <a:r>
                  <a:rPr kumimoji="1" lang="en-US" altLang="zh-CN" sz="400" dirty="0">
                    <a:solidFill>
                      <a:srgbClr val="000000"/>
                    </a:solidFill>
                    <a:latin typeface="宋体" charset="-122"/>
                  </a:rPr>
                  <a:t>N</a:t>
                </a:r>
                <a:endParaRPr kumimoji="1" lang="en-US" altLang="zh-CN" sz="400" dirty="0">
                  <a:latin typeface="宋体" charset="-122"/>
                </a:endParaRPr>
              </a:p>
            </p:txBody>
          </p:sp>
          <p:sp>
            <p:nvSpPr>
              <p:cNvPr id="154" name="Rectangle 183"/>
              <p:cNvSpPr>
                <a:spLocks noChangeArrowheads="1"/>
              </p:cNvSpPr>
              <p:nvPr/>
            </p:nvSpPr>
            <p:spPr bwMode="auto">
              <a:xfrm>
                <a:off x="2036" y="2087"/>
                <a:ext cx="98"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模块</a:t>
                </a:r>
                <a:r>
                  <a:rPr kumimoji="1" lang="en-US" altLang="zh-CN" sz="400" dirty="0">
                    <a:solidFill>
                      <a:srgbClr val="000000"/>
                    </a:solidFill>
                    <a:latin typeface="宋体" charset="-122"/>
                  </a:rPr>
                  <a:t>1</a:t>
                </a:r>
                <a:endParaRPr kumimoji="1" lang="en-US" altLang="zh-CN" sz="400" dirty="0">
                  <a:latin typeface="宋体" charset="-122"/>
                </a:endParaRPr>
              </a:p>
            </p:txBody>
          </p:sp>
          <p:sp>
            <p:nvSpPr>
              <p:cNvPr id="155" name="Rectangle 184"/>
              <p:cNvSpPr>
                <a:spLocks noChangeArrowheads="1"/>
              </p:cNvSpPr>
              <p:nvPr/>
            </p:nvSpPr>
            <p:spPr bwMode="auto">
              <a:xfrm>
                <a:off x="2038" y="2212"/>
                <a:ext cx="209" cy="53"/>
              </a:xfrm>
              <a:prstGeom prst="rect">
                <a:avLst/>
              </a:prstGeom>
              <a:noFill/>
              <a:ln w="9525">
                <a:noFill/>
                <a:miter lim="800000"/>
                <a:headEnd/>
                <a:tailEnd/>
              </a:ln>
            </p:spPr>
            <p:txBody>
              <a:bodyPr lIns="0" tIns="0" rIns="0" bIns="0">
                <a:spAutoFit/>
              </a:bodyPr>
              <a:lstStyle/>
              <a:p>
                <a:r>
                  <a:rPr kumimoji="1" lang="zh-CN" altLang="en-US" sz="400" dirty="0">
                    <a:solidFill>
                      <a:srgbClr val="000000"/>
                    </a:solidFill>
                    <a:latin typeface="宋体" charset="-122"/>
                  </a:rPr>
                  <a:t>模块</a:t>
                </a:r>
                <a:r>
                  <a:rPr kumimoji="1" lang="en-US" altLang="zh-CN" sz="400" dirty="0">
                    <a:solidFill>
                      <a:srgbClr val="000000"/>
                    </a:solidFill>
                    <a:latin typeface="宋体" charset="-122"/>
                  </a:rPr>
                  <a:t>N</a:t>
                </a:r>
                <a:endParaRPr kumimoji="1" lang="en-US" altLang="zh-CN" sz="400" dirty="0">
                  <a:latin typeface="宋体" charset="-122"/>
                </a:endParaRPr>
              </a:p>
            </p:txBody>
          </p:sp>
          <p:sp>
            <p:nvSpPr>
              <p:cNvPr id="156" name="Rectangle 185"/>
              <p:cNvSpPr>
                <a:spLocks noChangeArrowheads="1"/>
              </p:cNvSpPr>
              <p:nvPr/>
            </p:nvSpPr>
            <p:spPr bwMode="auto">
              <a:xfrm>
                <a:off x="2110" y="1835"/>
                <a:ext cx="137"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子系统</a:t>
                </a:r>
                <a:r>
                  <a:rPr kumimoji="1" lang="en-US" altLang="zh-CN" sz="400" dirty="0">
                    <a:solidFill>
                      <a:srgbClr val="000000"/>
                    </a:solidFill>
                    <a:latin typeface="宋体" charset="-122"/>
                  </a:rPr>
                  <a:t>1</a:t>
                </a:r>
                <a:endParaRPr kumimoji="1" lang="en-US" altLang="zh-CN" sz="400" dirty="0">
                  <a:latin typeface="宋体" charset="-122"/>
                </a:endParaRPr>
              </a:p>
            </p:txBody>
          </p:sp>
          <p:sp>
            <p:nvSpPr>
              <p:cNvPr id="157" name="Rectangle 186"/>
              <p:cNvSpPr>
                <a:spLocks noChangeArrowheads="1"/>
              </p:cNvSpPr>
              <p:nvPr/>
            </p:nvSpPr>
            <p:spPr bwMode="auto">
              <a:xfrm>
                <a:off x="2110" y="1945"/>
                <a:ext cx="137"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子系统</a:t>
                </a:r>
                <a:r>
                  <a:rPr kumimoji="1" lang="en-US" altLang="zh-CN" sz="400" dirty="0">
                    <a:solidFill>
                      <a:srgbClr val="000000"/>
                    </a:solidFill>
                    <a:latin typeface="宋体" charset="-122"/>
                  </a:rPr>
                  <a:t>N</a:t>
                </a:r>
                <a:endParaRPr kumimoji="1" lang="en-US" altLang="zh-CN" sz="400" dirty="0">
                  <a:latin typeface="宋体" charset="-122"/>
                </a:endParaRPr>
              </a:p>
            </p:txBody>
          </p:sp>
          <p:sp>
            <p:nvSpPr>
              <p:cNvPr id="158" name="Rectangle 187"/>
              <p:cNvSpPr>
                <a:spLocks noChangeArrowheads="1"/>
              </p:cNvSpPr>
              <p:nvPr/>
            </p:nvSpPr>
            <p:spPr bwMode="auto">
              <a:xfrm>
                <a:off x="2293" y="1576"/>
                <a:ext cx="78"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平台</a:t>
                </a:r>
                <a:endParaRPr kumimoji="1" lang="zh-CN" altLang="en-US" sz="400" dirty="0">
                  <a:latin typeface="宋体" charset="-122"/>
                </a:endParaRPr>
              </a:p>
            </p:txBody>
          </p:sp>
          <p:sp>
            <p:nvSpPr>
              <p:cNvPr id="159" name="Rectangle 188"/>
              <p:cNvSpPr>
                <a:spLocks noChangeArrowheads="1"/>
              </p:cNvSpPr>
              <p:nvPr/>
            </p:nvSpPr>
            <p:spPr bwMode="auto">
              <a:xfrm>
                <a:off x="2276" y="1688"/>
                <a:ext cx="195"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客户化设计</a:t>
                </a:r>
                <a:endParaRPr kumimoji="1" lang="zh-CN" altLang="en-US" sz="400" dirty="0">
                  <a:latin typeface="宋体" charset="-122"/>
                </a:endParaRPr>
              </a:p>
            </p:txBody>
          </p:sp>
          <p:sp>
            <p:nvSpPr>
              <p:cNvPr id="160" name="Rectangle 189"/>
              <p:cNvSpPr>
                <a:spLocks noChangeArrowheads="1"/>
              </p:cNvSpPr>
              <p:nvPr/>
            </p:nvSpPr>
            <p:spPr bwMode="auto">
              <a:xfrm>
                <a:off x="2630" y="2388"/>
                <a:ext cx="78"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模块</a:t>
                </a:r>
                <a:endParaRPr kumimoji="1" lang="zh-CN" altLang="en-US" sz="400" dirty="0">
                  <a:latin typeface="宋体" charset="-122"/>
                </a:endParaRPr>
              </a:p>
            </p:txBody>
          </p:sp>
          <p:sp>
            <p:nvSpPr>
              <p:cNvPr id="161" name="Rectangle 190"/>
              <p:cNvSpPr>
                <a:spLocks noChangeArrowheads="1"/>
              </p:cNvSpPr>
              <p:nvPr/>
            </p:nvSpPr>
            <p:spPr bwMode="auto">
              <a:xfrm>
                <a:off x="2602" y="2142"/>
                <a:ext cx="117"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子系统</a:t>
                </a:r>
                <a:endParaRPr kumimoji="1" lang="zh-CN" altLang="en-US" sz="400" dirty="0">
                  <a:latin typeface="宋体" charset="-122"/>
                </a:endParaRPr>
              </a:p>
            </p:txBody>
          </p:sp>
          <p:sp>
            <p:nvSpPr>
              <p:cNvPr id="162" name="Rectangle 191"/>
              <p:cNvSpPr>
                <a:spLocks noChangeArrowheads="1"/>
              </p:cNvSpPr>
              <p:nvPr/>
            </p:nvSpPr>
            <p:spPr bwMode="auto">
              <a:xfrm>
                <a:off x="2746" y="1886"/>
                <a:ext cx="78"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平台</a:t>
                </a:r>
                <a:endParaRPr kumimoji="1" lang="zh-CN" altLang="en-US" sz="400" dirty="0">
                  <a:latin typeface="宋体" charset="-122"/>
                </a:endParaRPr>
              </a:p>
            </p:txBody>
          </p:sp>
          <p:sp>
            <p:nvSpPr>
              <p:cNvPr id="163" name="Rectangle 192"/>
              <p:cNvSpPr>
                <a:spLocks noChangeArrowheads="1"/>
              </p:cNvSpPr>
              <p:nvPr/>
            </p:nvSpPr>
            <p:spPr bwMode="auto">
              <a:xfrm>
                <a:off x="2783" y="1624"/>
                <a:ext cx="195" cy="53"/>
              </a:xfrm>
              <a:prstGeom prst="rect">
                <a:avLst/>
              </a:prstGeom>
              <a:noFill/>
              <a:ln w="9525">
                <a:noFill/>
                <a:miter lim="800000"/>
                <a:headEnd/>
                <a:tailEnd/>
              </a:ln>
            </p:spPr>
            <p:txBody>
              <a:bodyPr wrap="none" lIns="0" tIns="0" rIns="0" bIns="0">
                <a:spAutoFit/>
              </a:bodyPr>
              <a:lstStyle/>
              <a:p>
                <a:r>
                  <a:rPr kumimoji="1" lang="zh-CN" altLang="en-US" sz="400" dirty="0">
                    <a:solidFill>
                      <a:srgbClr val="000000"/>
                    </a:solidFill>
                    <a:latin typeface="宋体" charset="-122"/>
                  </a:rPr>
                  <a:t>产品或服务</a:t>
                </a:r>
                <a:endParaRPr kumimoji="1" lang="zh-CN" altLang="en-US" sz="400" dirty="0">
                  <a:latin typeface="宋体" charset="-122"/>
                </a:endParaRPr>
              </a:p>
            </p:txBody>
          </p:sp>
          <p:sp>
            <p:nvSpPr>
              <p:cNvPr id="164" name="Rectangle 193"/>
              <p:cNvSpPr>
                <a:spLocks noChangeArrowheads="1"/>
              </p:cNvSpPr>
              <p:nvPr/>
            </p:nvSpPr>
            <p:spPr bwMode="auto">
              <a:xfrm>
                <a:off x="3207" y="1516"/>
                <a:ext cx="77" cy="1030"/>
              </a:xfrm>
              <a:prstGeom prst="rect">
                <a:avLst/>
              </a:prstGeom>
              <a:solidFill>
                <a:srgbClr val="C4E9FF"/>
              </a:solidFill>
              <a:ln w="9525">
                <a:solidFill>
                  <a:srgbClr val="000000"/>
                </a:solidFill>
                <a:miter lim="800000"/>
                <a:headEnd/>
                <a:tailEnd/>
              </a:ln>
            </p:spPr>
            <p:txBody>
              <a:bodyPr/>
              <a:lstStyle/>
              <a:p>
                <a:endParaRPr lang="zh-CN" altLang="en-US" sz="3200" dirty="0">
                  <a:solidFill>
                    <a:schemeClr val="bg1"/>
                  </a:solidFill>
                </a:endParaRPr>
              </a:p>
            </p:txBody>
          </p:sp>
          <p:sp>
            <p:nvSpPr>
              <p:cNvPr id="165" name="Rectangle 194"/>
              <p:cNvSpPr>
                <a:spLocks noChangeArrowheads="1"/>
              </p:cNvSpPr>
              <p:nvPr/>
            </p:nvSpPr>
            <p:spPr bwMode="auto">
              <a:xfrm>
                <a:off x="1605" y="1516"/>
                <a:ext cx="76" cy="1030"/>
              </a:xfrm>
              <a:prstGeom prst="rect">
                <a:avLst/>
              </a:prstGeom>
              <a:solidFill>
                <a:srgbClr val="C4E9FF"/>
              </a:solidFill>
              <a:ln w="9525">
                <a:solidFill>
                  <a:srgbClr val="000000"/>
                </a:solidFill>
                <a:miter lim="800000"/>
                <a:headEnd/>
                <a:tailEnd/>
              </a:ln>
            </p:spPr>
            <p:txBody>
              <a:bodyPr/>
              <a:lstStyle/>
              <a:p>
                <a:endParaRPr lang="zh-CN" altLang="en-US" sz="3200" dirty="0">
                  <a:solidFill>
                    <a:schemeClr val="bg1"/>
                  </a:solidFill>
                </a:endParaRPr>
              </a:p>
            </p:txBody>
          </p:sp>
          <p:sp>
            <p:nvSpPr>
              <p:cNvPr id="166" name="Rectangle 195"/>
              <p:cNvSpPr>
                <a:spLocks noChangeArrowheads="1"/>
              </p:cNvSpPr>
              <p:nvPr/>
            </p:nvSpPr>
            <p:spPr bwMode="auto">
              <a:xfrm>
                <a:off x="1514" y="1516"/>
                <a:ext cx="80" cy="1030"/>
              </a:xfrm>
              <a:prstGeom prst="rect">
                <a:avLst/>
              </a:prstGeom>
              <a:solidFill>
                <a:srgbClr val="C4E9FF"/>
              </a:solidFill>
              <a:ln w="9525">
                <a:solidFill>
                  <a:srgbClr val="000000"/>
                </a:solidFill>
                <a:miter lim="800000"/>
                <a:headEnd/>
                <a:tailEnd/>
              </a:ln>
            </p:spPr>
            <p:txBody>
              <a:bodyPr/>
              <a:lstStyle/>
              <a:p>
                <a:endParaRPr lang="zh-CN" altLang="en-US" sz="3200" dirty="0">
                  <a:solidFill>
                    <a:schemeClr val="bg1"/>
                  </a:solidFill>
                </a:endParaRPr>
              </a:p>
            </p:txBody>
          </p:sp>
          <p:sp>
            <p:nvSpPr>
              <p:cNvPr id="167" name="Rectangle 196"/>
              <p:cNvSpPr>
                <a:spLocks noChangeArrowheads="1"/>
              </p:cNvSpPr>
              <p:nvPr/>
            </p:nvSpPr>
            <p:spPr bwMode="auto">
              <a:xfrm>
                <a:off x="1511" y="2544"/>
                <a:ext cx="1773" cy="102"/>
              </a:xfrm>
              <a:prstGeom prst="rect">
                <a:avLst/>
              </a:prstGeom>
              <a:solidFill>
                <a:srgbClr val="C4E9FF"/>
              </a:solidFill>
              <a:ln w="9525">
                <a:solidFill>
                  <a:srgbClr val="000000"/>
                </a:solidFill>
                <a:miter lim="800000"/>
                <a:headEnd/>
                <a:tailEnd/>
              </a:ln>
            </p:spPr>
            <p:txBody>
              <a:bodyPr/>
              <a:lstStyle/>
              <a:p>
                <a:endParaRPr lang="zh-CN" altLang="en-US" sz="3200" dirty="0">
                  <a:solidFill>
                    <a:schemeClr val="bg1"/>
                  </a:solidFill>
                </a:endParaRPr>
              </a:p>
            </p:txBody>
          </p:sp>
          <p:sp>
            <p:nvSpPr>
              <p:cNvPr id="168" name="Rectangle 197"/>
              <p:cNvSpPr>
                <a:spLocks noChangeArrowheads="1"/>
              </p:cNvSpPr>
              <p:nvPr/>
            </p:nvSpPr>
            <p:spPr bwMode="auto">
              <a:xfrm>
                <a:off x="2112" y="2567"/>
                <a:ext cx="810" cy="53"/>
              </a:xfrm>
              <a:prstGeom prst="rect">
                <a:avLst/>
              </a:prstGeom>
              <a:noFill/>
              <a:ln w="9525">
                <a:noFill/>
                <a:miter lim="800000"/>
                <a:headEnd/>
                <a:tailEnd/>
              </a:ln>
            </p:spPr>
            <p:txBody>
              <a:bodyPr lIns="0" tIns="0" rIns="0" bIns="0">
                <a:spAutoFit/>
              </a:bodyPr>
              <a:lstStyle/>
              <a:p>
                <a:r>
                  <a:rPr kumimoji="1" lang="zh-CN" altLang="en-US" sz="400" dirty="0">
                    <a:solidFill>
                      <a:srgbClr val="000000"/>
                    </a:solidFill>
                    <a:latin typeface="宋体" charset="-122"/>
                  </a:rPr>
                  <a:t>共享器件</a:t>
                </a:r>
                <a:r>
                  <a:rPr kumimoji="1" lang="en-US" altLang="zh-CN" sz="400" dirty="0">
                    <a:solidFill>
                      <a:srgbClr val="000000"/>
                    </a:solidFill>
                    <a:latin typeface="宋体" charset="-122"/>
                  </a:rPr>
                  <a:t>/</a:t>
                </a:r>
                <a:r>
                  <a:rPr kumimoji="1" lang="zh-CN" altLang="en-US" sz="400" dirty="0">
                    <a:solidFill>
                      <a:srgbClr val="000000"/>
                    </a:solidFill>
                    <a:latin typeface="宋体" charset="-122"/>
                  </a:rPr>
                  <a:t>共用零部件（</a:t>
                </a:r>
                <a:r>
                  <a:rPr kumimoji="1" lang="en-US" altLang="zh-CN" sz="400" dirty="0">
                    <a:solidFill>
                      <a:srgbClr val="000000"/>
                    </a:solidFill>
                    <a:latin typeface="宋体" charset="-122"/>
                  </a:rPr>
                  <a:t>CBB</a:t>
                </a:r>
                <a:r>
                  <a:rPr kumimoji="1" lang="zh-CN" altLang="en-US" sz="400" dirty="0">
                    <a:solidFill>
                      <a:srgbClr val="000000"/>
                    </a:solidFill>
                    <a:latin typeface="宋体" charset="-122"/>
                  </a:rPr>
                  <a:t>）</a:t>
                </a:r>
                <a:endParaRPr kumimoji="1" lang="zh-CN" altLang="en-US" sz="400" dirty="0">
                  <a:latin typeface="宋体" charset="-122"/>
                </a:endParaRPr>
              </a:p>
            </p:txBody>
          </p:sp>
          <p:sp>
            <p:nvSpPr>
              <p:cNvPr id="169" name="Text Box 198"/>
              <p:cNvSpPr txBox="1">
                <a:spLocks noChangeArrowheads="1"/>
              </p:cNvSpPr>
              <p:nvPr/>
            </p:nvSpPr>
            <p:spPr bwMode="auto">
              <a:xfrm>
                <a:off x="1456" y="1857"/>
                <a:ext cx="187" cy="473"/>
              </a:xfrm>
              <a:prstGeom prst="rect">
                <a:avLst/>
              </a:prstGeom>
              <a:noFill/>
              <a:ln w="9525">
                <a:noFill/>
                <a:miter lim="800000"/>
                <a:headEnd/>
                <a:tailEnd/>
              </a:ln>
            </p:spPr>
            <p:txBody>
              <a:bodyPr vert="eaVert">
                <a:spAutoFit/>
              </a:bodyPr>
              <a:lstStyle/>
              <a:p>
                <a:pPr>
                  <a:spcBef>
                    <a:spcPct val="50000"/>
                  </a:spcBef>
                </a:pPr>
                <a:r>
                  <a:rPr kumimoji="1" lang="zh-CN" altLang="en-US" sz="400" dirty="0">
                    <a:latin typeface="宋体" charset="-122"/>
                  </a:rPr>
                  <a:t>平台策略</a:t>
                </a:r>
              </a:p>
            </p:txBody>
          </p:sp>
          <p:sp>
            <p:nvSpPr>
              <p:cNvPr id="170" name="Rectangle 199"/>
              <p:cNvSpPr>
                <a:spLocks noChangeArrowheads="1"/>
              </p:cNvSpPr>
              <p:nvPr/>
            </p:nvSpPr>
            <p:spPr bwMode="auto">
              <a:xfrm>
                <a:off x="1940" y="2339"/>
                <a:ext cx="176" cy="53"/>
              </a:xfrm>
              <a:prstGeom prst="rect">
                <a:avLst/>
              </a:prstGeom>
              <a:noFill/>
              <a:ln w="9525">
                <a:noFill/>
                <a:miter lim="800000"/>
                <a:headEnd/>
                <a:tailEnd/>
              </a:ln>
            </p:spPr>
            <p:txBody>
              <a:bodyPr wrap="none" lIns="0" tIns="0" rIns="0" bIns="0">
                <a:spAutoFit/>
              </a:bodyPr>
              <a:lstStyle/>
              <a:p>
                <a:r>
                  <a:rPr kumimoji="1" lang="zh-CN" altLang="en-US" sz="400" dirty="0">
                    <a:latin typeface="宋体" charset="-122"/>
                  </a:rPr>
                  <a:t>技术要素</a:t>
                </a:r>
                <a:r>
                  <a:rPr kumimoji="1" lang="en-US" altLang="zh-CN" sz="400" dirty="0">
                    <a:latin typeface="宋体" charset="-122"/>
                  </a:rPr>
                  <a:t>1</a:t>
                </a:r>
              </a:p>
            </p:txBody>
          </p:sp>
          <p:sp>
            <p:nvSpPr>
              <p:cNvPr id="171" name="Text Box 200"/>
              <p:cNvSpPr txBox="1">
                <a:spLocks noChangeArrowheads="1"/>
              </p:cNvSpPr>
              <p:nvPr/>
            </p:nvSpPr>
            <p:spPr bwMode="auto">
              <a:xfrm>
                <a:off x="1568" y="1857"/>
                <a:ext cx="187" cy="423"/>
              </a:xfrm>
              <a:prstGeom prst="rect">
                <a:avLst/>
              </a:prstGeom>
              <a:noFill/>
              <a:ln w="9525">
                <a:noFill/>
                <a:miter lim="800000"/>
                <a:headEnd/>
                <a:tailEnd/>
              </a:ln>
            </p:spPr>
            <p:txBody>
              <a:bodyPr vert="eaVert">
                <a:spAutoFit/>
              </a:bodyPr>
              <a:lstStyle/>
              <a:p>
                <a:pPr>
                  <a:spcBef>
                    <a:spcPct val="50000"/>
                  </a:spcBef>
                </a:pPr>
                <a:r>
                  <a:rPr kumimoji="1" lang="zh-CN" altLang="en-US" sz="400" dirty="0">
                    <a:latin typeface="宋体" charset="-122"/>
                  </a:rPr>
                  <a:t>体系结构</a:t>
                </a:r>
              </a:p>
            </p:txBody>
          </p:sp>
          <p:sp>
            <p:nvSpPr>
              <p:cNvPr id="172" name="Text Box 201"/>
              <p:cNvSpPr txBox="1">
                <a:spLocks noChangeArrowheads="1"/>
              </p:cNvSpPr>
              <p:nvPr/>
            </p:nvSpPr>
            <p:spPr bwMode="auto">
              <a:xfrm>
                <a:off x="3154" y="1960"/>
                <a:ext cx="187" cy="223"/>
              </a:xfrm>
              <a:prstGeom prst="rect">
                <a:avLst/>
              </a:prstGeom>
              <a:noFill/>
              <a:ln w="9525">
                <a:noFill/>
                <a:miter lim="800000"/>
                <a:headEnd/>
                <a:tailEnd/>
              </a:ln>
            </p:spPr>
            <p:txBody>
              <a:bodyPr vert="eaVert">
                <a:spAutoFit/>
              </a:bodyPr>
              <a:lstStyle/>
              <a:p>
                <a:pPr>
                  <a:spcBef>
                    <a:spcPct val="50000"/>
                  </a:spcBef>
                </a:pPr>
                <a:r>
                  <a:rPr kumimoji="1" lang="zh-CN" altLang="en-US" sz="400" dirty="0">
                    <a:latin typeface="宋体" charset="-122"/>
                  </a:rPr>
                  <a:t>市场</a:t>
                </a:r>
              </a:p>
            </p:txBody>
          </p:sp>
        </p:grpSp>
        <p:grpSp>
          <p:nvGrpSpPr>
            <p:cNvPr id="10" name="Group 202"/>
            <p:cNvGrpSpPr>
              <a:grpSpLocks/>
            </p:cNvGrpSpPr>
            <p:nvPr/>
          </p:nvGrpSpPr>
          <p:grpSpPr bwMode="auto">
            <a:xfrm>
              <a:off x="2540" y="3077"/>
              <a:ext cx="783" cy="908"/>
              <a:chOff x="2162" y="611"/>
              <a:chExt cx="579" cy="730"/>
            </a:xfrm>
          </p:grpSpPr>
          <p:sp>
            <p:nvSpPr>
              <p:cNvPr id="121" name="Oval 203"/>
              <p:cNvSpPr>
                <a:spLocks noChangeArrowheads="1"/>
              </p:cNvSpPr>
              <p:nvPr/>
            </p:nvSpPr>
            <p:spPr bwMode="auto">
              <a:xfrm>
                <a:off x="2165" y="614"/>
                <a:ext cx="573" cy="594"/>
              </a:xfrm>
              <a:prstGeom prst="ellipse">
                <a:avLst/>
              </a:prstGeom>
              <a:solidFill>
                <a:srgbClr val="FFFFFF"/>
              </a:solidFill>
              <a:ln w="9525">
                <a:solidFill>
                  <a:srgbClr val="000000"/>
                </a:solidFill>
                <a:round/>
                <a:headEnd/>
                <a:tailEnd/>
              </a:ln>
            </p:spPr>
            <p:txBody>
              <a:bodyPr/>
              <a:lstStyle/>
              <a:p>
                <a:endParaRPr lang="zh-CN" altLang="en-US" sz="3200" dirty="0">
                  <a:solidFill>
                    <a:schemeClr val="bg1"/>
                  </a:solidFill>
                </a:endParaRPr>
              </a:p>
            </p:txBody>
          </p:sp>
          <p:sp>
            <p:nvSpPr>
              <p:cNvPr id="122" name="Freeform 204"/>
              <p:cNvSpPr>
                <a:spLocks/>
              </p:cNvSpPr>
              <p:nvPr/>
            </p:nvSpPr>
            <p:spPr bwMode="auto">
              <a:xfrm>
                <a:off x="2446" y="611"/>
                <a:ext cx="1" cy="600"/>
              </a:xfrm>
              <a:custGeom>
                <a:avLst/>
                <a:gdLst>
                  <a:gd name="T0" fmla="*/ 0 w 1"/>
                  <a:gd name="T1" fmla="*/ 0 h 1200"/>
                  <a:gd name="T2" fmla="*/ 0 w 1"/>
                  <a:gd name="T3" fmla="*/ 1200 h 1200"/>
                  <a:gd name="T4" fmla="*/ 0 w 1"/>
                  <a:gd name="T5" fmla="*/ 0 h 1200"/>
                  <a:gd name="T6" fmla="*/ 0 60000 65536"/>
                  <a:gd name="T7" fmla="*/ 0 60000 65536"/>
                  <a:gd name="T8" fmla="*/ 0 60000 65536"/>
                  <a:gd name="T9" fmla="*/ 0 w 1"/>
                  <a:gd name="T10" fmla="*/ 0 h 1200"/>
                  <a:gd name="T11" fmla="*/ 1 w 1"/>
                  <a:gd name="T12" fmla="*/ 1200 h 1200"/>
                </a:gdLst>
                <a:ahLst/>
                <a:cxnLst>
                  <a:cxn ang="T6">
                    <a:pos x="T0" y="T1"/>
                  </a:cxn>
                  <a:cxn ang="T7">
                    <a:pos x="T2" y="T3"/>
                  </a:cxn>
                  <a:cxn ang="T8">
                    <a:pos x="T4" y="T5"/>
                  </a:cxn>
                </a:cxnLst>
                <a:rect l="T9" t="T10" r="T11" b="T12"/>
                <a:pathLst>
                  <a:path w="1" h="1200">
                    <a:moveTo>
                      <a:pt x="0" y="0"/>
                    </a:moveTo>
                    <a:lnTo>
                      <a:pt x="0" y="1200"/>
                    </a:lnTo>
                    <a:lnTo>
                      <a:pt x="0" y="0"/>
                    </a:lnTo>
                  </a:path>
                </a:pathLst>
              </a:custGeom>
              <a:noFill/>
              <a:ln w="9525">
                <a:solidFill>
                  <a:srgbClr val="000000"/>
                </a:solidFill>
                <a:prstDash val="solid"/>
                <a:round/>
                <a:headEnd/>
                <a:tailEnd/>
              </a:ln>
            </p:spPr>
            <p:txBody>
              <a:bodyPr/>
              <a:lstStyle/>
              <a:p>
                <a:endParaRPr lang="zh-CN" altLang="en-US"/>
              </a:p>
            </p:txBody>
          </p:sp>
          <p:sp>
            <p:nvSpPr>
              <p:cNvPr id="123" name="Freeform 205"/>
              <p:cNvSpPr>
                <a:spLocks/>
              </p:cNvSpPr>
              <p:nvPr/>
            </p:nvSpPr>
            <p:spPr bwMode="auto">
              <a:xfrm>
                <a:off x="2162" y="919"/>
                <a:ext cx="579" cy="1"/>
              </a:xfrm>
              <a:custGeom>
                <a:avLst/>
                <a:gdLst>
                  <a:gd name="T0" fmla="*/ 0 w 1158"/>
                  <a:gd name="T1" fmla="*/ 0 h 1"/>
                  <a:gd name="T2" fmla="*/ 1158 w 1158"/>
                  <a:gd name="T3" fmla="*/ 0 h 1"/>
                  <a:gd name="T4" fmla="*/ 0 w 1158"/>
                  <a:gd name="T5" fmla="*/ 0 h 1"/>
                  <a:gd name="T6" fmla="*/ 0 60000 65536"/>
                  <a:gd name="T7" fmla="*/ 0 60000 65536"/>
                  <a:gd name="T8" fmla="*/ 0 60000 65536"/>
                  <a:gd name="T9" fmla="*/ 0 w 1158"/>
                  <a:gd name="T10" fmla="*/ 0 h 1"/>
                  <a:gd name="T11" fmla="*/ 1158 w 1158"/>
                  <a:gd name="T12" fmla="*/ 1 h 1"/>
                </a:gdLst>
                <a:ahLst/>
                <a:cxnLst>
                  <a:cxn ang="T6">
                    <a:pos x="T0" y="T1"/>
                  </a:cxn>
                  <a:cxn ang="T7">
                    <a:pos x="T2" y="T3"/>
                  </a:cxn>
                  <a:cxn ang="T8">
                    <a:pos x="T4" y="T5"/>
                  </a:cxn>
                </a:cxnLst>
                <a:rect l="T9" t="T10" r="T11" b="T12"/>
                <a:pathLst>
                  <a:path w="1158" h="1">
                    <a:moveTo>
                      <a:pt x="0" y="0"/>
                    </a:moveTo>
                    <a:lnTo>
                      <a:pt x="1158" y="0"/>
                    </a:lnTo>
                    <a:lnTo>
                      <a:pt x="0" y="0"/>
                    </a:lnTo>
                  </a:path>
                </a:pathLst>
              </a:custGeom>
              <a:noFill/>
              <a:ln w="9525">
                <a:solidFill>
                  <a:srgbClr val="000000"/>
                </a:solidFill>
                <a:prstDash val="solid"/>
                <a:round/>
                <a:headEnd/>
                <a:tailEnd/>
              </a:ln>
            </p:spPr>
            <p:txBody>
              <a:bodyPr/>
              <a:lstStyle/>
              <a:p>
                <a:endParaRPr lang="zh-CN" altLang="en-US"/>
              </a:p>
            </p:txBody>
          </p:sp>
          <p:sp>
            <p:nvSpPr>
              <p:cNvPr id="124" name="Freeform 206"/>
              <p:cNvSpPr>
                <a:spLocks/>
              </p:cNvSpPr>
              <p:nvPr/>
            </p:nvSpPr>
            <p:spPr bwMode="auto">
              <a:xfrm>
                <a:off x="2252" y="710"/>
                <a:ext cx="404" cy="416"/>
              </a:xfrm>
              <a:custGeom>
                <a:avLst/>
                <a:gdLst>
                  <a:gd name="T0" fmla="*/ 0 w 807"/>
                  <a:gd name="T1" fmla="*/ 832 h 832"/>
                  <a:gd name="T2" fmla="*/ 807 w 807"/>
                  <a:gd name="T3" fmla="*/ 0 h 832"/>
                  <a:gd name="T4" fmla="*/ 0 w 807"/>
                  <a:gd name="T5" fmla="*/ 832 h 832"/>
                  <a:gd name="T6" fmla="*/ 0 60000 65536"/>
                  <a:gd name="T7" fmla="*/ 0 60000 65536"/>
                  <a:gd name="T8" fmla="*/ 0 60000 65536"/>
                  <a:gd name="T9" fmla="*/ 0 w 807"/>
                  <a:gd name="T10" fmla="*/ 0 h 832"/>
                  <a:gd name="T11" fmla="*/ 807 w 807"/>
                  <a:gd name="T12" fmla="*/ 832 h 832"/>
                </a:gdLst>
                <a:ahLst/>
                <a:cxnLst>
                  <a:cxn ang="T6">
                    <a:pos x="T0" y="T1"/>
                  </a:cxn>
                  <a:cxn ang="T7">
                    <a:pos x="T2" y="T3"/>
                  </a:cxn>
                  <a:cxn ang="T8">
                    <a:pos x="T4" y="T5"/>
                  </a:cxn>
                </a:cxnLst>
                <a:rect l="T9" t="T10" r="T11" b="T12"/>
                <a:pathLst>
                  <a:path w="807" h="832">
                    <a:moveTo>
                      <a:pt x="0" y="832"/>
                    </a:moveTo>
                    <a:lnTo>
                      <a:pt x="807" y="0"/>
                    </a:lnTo>
                    <a:lnTo>
                      <a:pt x="0" y="832"/>
                    </a:lnTo>
                  </a:path>
                </a:pathLst>
              </a:custGeom>
              <a:noFill/>
              <a:ln w="9525">
                <a:solidFill>
                  <a:srgbClr val="000000"/>
                </a:solidFill>
                <a:prstDash val="solid"/>
                <a:round/>
                <a:headEnd/>
                <a:tailEnd/>
              </a:ln>
            </p:spPr>
            <p:txBody>
              <a:bodyPr/>
              <a:lstStyle/>
              <a:p>
                <a:endParaRPr lang="zh-CN" altLang="en-US"/>
              </a:p>
            </p:txBody>
          </p:sp>
          <p:sp>
            <p:nvSpPr>
              <p:cNvPr id="125" name="Freeform 207"/>
              <p:cNvSpPr>
                <a:spLocks/>
              </p:cNvSpPr>
              <p:nvPr/>
            </p:nvSpPr>
            <p:spPr bwMode="auto">
              <a:xfrm>
                <a:off x="2248" y="702"/>
                <a:ext cx="411" cy="420"/>
              </a:xfrm>
              <a:custGeom>
                <a:avLst/>
                <a:gdLst>
                  <a:gd name="T0" fmla="*/ 0 w 822"/>
                  <a:gd name="T1" fmla="*/ 0 h 840"/>
                  <a:gd name="T2" fmla="*/ 822 w 822"/>
                  <a:gd name="T3" fmla="*/ 840 h 840"/>
                  <a:gd name="T4" fmla="*/ 0 w 822"/>
                  <a:gd name="T5" fmla="*/ 0 h 840"/>
                  <a:gd name="T6" fmla="*/ 0 60000 65536"/>
                  <a:gd name="T7" fmla="*/ 0 60000 65536"/>
                  <a:gd name="T8" fmla="*/ 0 60000 65536"/>
                  <a:gd name="T9" fmla="*/ 0 w 822"/>
                  <a:gd name="T10" fmla="*/ 0 h 840"/>
                  <a:gd name="T11" fmla="*/ 822 w 822"/>
                  <a:gd name="T12" fmla="*/ 840 h 840"/>
                </a:gdLst>
                <a:ahLst/>
                <a:cxnLst>
                  <a:cxn ang="T6">
                    <a:pos x="T0" y="T1"/>
                  </a:cxn>
                  <a:cxn ang="T7">
                    <a:pos x="T2" y="T3"/>
                  </a:cxn>
                  <a:cxn ang="T8">
                    <a:pos x="T4" y="T5"/>
                  </a:cxn>
                </a:cxnLst>
                <a:rect l="T9" t="T10" r="T11" b="T12"/>
                <a:pathLst>
                  <a:path w="822" h="840">
                    <a:moveTo>
                      <a:pt x="0" y="0"/>
                    </a:moveTo>
                    <a:lnTo>
                      <a:pt x="822" y="840"/>
                    </a:lnTo>
                    <a:lnTo>
                      <a:pt x="0" y="0"/>
                    </a:lnTo>
                  </a:path>
                </a:pathLst>
              </a:custGeom>
              <a:noFill/>
              <a:ln w="9525">
                <a:solidFill>
                  <a:srgbClr val="000000"/>
                </a:solidFill>
                <a:prstDash val="solid"/>
                <a:round/>
                <a:headEnd/>
                <a:tailEnd/>
              </a:ln>
            </p:spPr>
            <p:txBody>
              <a:bodyPr/>
              <a:lstStyle/>
              <a:p>
                <a:endParaRPr lang="zh-CN" altLang="en-US"/>
              </a:p>
            </p:txBody>
          </p:sp>
          <p:sp>
            <p:nvSpPr>
              <p:cNvPr id="126" name="Oval 208"/>
              <p:cNvSpPr>
                <a:spLocks noChangeArrowheads="1"/>
              </p:cNvSpPr>
              <p:nvPr/>
            </p:nvSpPr>
            <p:spPr bwMode="auto">
              <a:xfrm>
                <a:off x="2372" y="841"/>
                <a:ext cx="146" cy="146"/>
              </a:xfrm>
              <a:prstGeom prst="ellipse">
                <a:avLst/>
              </a:prstGeom>
              <a:solidFill>
                <a:srgbClr val="FFFFFF"/>
              </a:solidFill>
              <a:ln w="9525">
                <a:solidFill>
                  <a:srgbClr val="000000"/>
                </a:solidFill>
                <a:round/>
                <a:headEnd/>
                <a:tailEnd/>
              </a:ln>
            </p:spPr>
            <p:txBody>
              <a:bodyPr/>
              <a:lstStyle/>
              <a:p>
                <a:endParaRPr lang="zh-CN" altLang="en-US" sz="3200" dirty="0">
                  <a:solidFill>
                    <a:schemeClr val="bg1"/>
                  </a:solidFill>
                </a:endParaRPr>
              </a:p>
            </p:txBody>
          </p:sp>
          <p:sp>
            <p:nvSpPr>
              <p:cNvPr id="127" name="Oval 209"/>
              <p:cNvSpPr>
                <a:spLocks noChangeArrowheads="1"/>
              </p:cNvSpPr>
              <p:nvPr/>
            </p:nvSpPr>
            <p:spPr bwMode="auto">
              <a:xfrm>
                <a:off x="2279" y="742"/>
                <a:ext cx="333" cy="346"/>
              </a:xfrm>
              <a:prstGeom prst="ellipse">
                <a:avLst/>
              </a:prstGeom>
              <a:noFill/>
              <a:ln w="9525">
                <a:solidFill>
                  <a:srgbClr val="000000"/>
                </a:solidFill>
                <a:round/>
                <a:headEnd/>
                <a:tailEnd/>
              </a:ln>
            </p:spPr>
            <p:txBody>
              <a:bodyPr/>
              <a:lstStyle/>
              <a:p>
                <a:endParaRPr lang="zh-CN" altLang="en-US" sz="3200" dirty="0">
                  <a:solidFill>
                    <a:schemeClr val="bg1"/>
                  </a:solidFill>
                </a:endParaRPr>
              </a:p>
            </p:txBody>
          </p:sp>
          <p:sp>
            <p:nvSpPr>
              <p:cNvPr id="128" name="Rectangle 210"/>
              <p:cNvSpPr>
                <a:spLocks noChangeArrowheads="1"/>
              </p:cNvSpPr>
              <p:nvPr/>
            </p:nvSpPr>
            <p:spPr bwMode="auto">
              <a:xfrm>
                <a:off x="2223" y="1256"/>
                <a:ext cx="349" cy="85"/>
              </a:xfrm>
              <a:prstGeom prst="rect">
                <a:avLst/>
              </a:prstGeom>
              <a:noFill/>
              <a:ln w="9525">
                <a:noFill/>
                <a:miter lim="800000"/>
                <a:headEnd/>
                <a:tailEnd/>
              </a:ln>
            </p:spPr>
            <p:txBody>
              <a:bodyPr wrap="none" lIns="0" tIns="0" rIns="0" bIns="0">
                <a:spAutoFit/>
              </a:bodyPr>
              <a:lstStyle/>
              <a:p>
                <a:pPr algn="ctr"/>
                <a:r>
                  <a:rPr lang="zh-CN" altLang="en-US" sz="900" b="1" dirty="0">
                    <a:solidFill>
                      <a:srgbClr val="000000"/>
                    </a:solidFill>
                    <a:latin typeface="宋体" charset="-122"/>
                  </a:rPr>
                  <a:t>跨部门的团队</a:t>
                </a:r>
                <a:endParaRPr lang="zh-CN" altLang="en-US" sz="900" dirty="0">
                  <a:latin typeface="宋体" charset="-122"/>
                </a:endParaRPr>
              </a:p>
            </p:txBody>
          </p:sp>
        </p:grpSp>
        <p:grpSp>
          <p:nvGrpSpPr>
            <p:cNvPr id="11" name="Group 211"/>
            <p:cNvGrpSpPr>
              <a:grpSpLocks/>
            </p:cNvGrpSpPr>
            <p:nvPr/>
          </p:nvGrpSpPr>
          <p:grpSpPr bwMode="auto">
            <a:xfrm>
              <a:off x="627" y="2922"/>
              <a:ext cx="1184" cy="1079"/>
              <a:chOff x="721" y="3064"/>
              <a:chExt cx="1040" cy="949"/>
            </a:xfrm>
          </p:grpSpPr>
          <p:sp>
            <p:nvSpPr>
              <p:cNvPr id="90" name="Rectangle 212"/>
              <p:cNvSpPr>
                <a:spLocks noChangeArrowheads="1"/>
              </p:cNvSpPr>
              <p:nvPr/>
            </p:nvSpPr>
            <p:spPr bwMode="auto">
              <a:xfrm>
                <a:off x="1050" y="3920"/>
                <a:ext cx="345" cy="93"/>
              </a:xfrm>
              <a:prstGeom prst="rect">
                <a:avLst/>
              </a:prstGeom>
              <a:noFill/>
              <a:ln w="9525">
                <a:noFill/>
                <a:miter lim="800000"/>
                <a:headEnd/>
                <a:tailEnd/>
              </a:ln>
            </p:spPr>
            <p:txBody>
              <a:bodyPr wrap="none" lIns="0" tIns="0" rIns="0" bIns="0">
                <a:spAutoFit/>
              </a:bodyPr>
              <a:lstStyle/>
              <a:p>
                <a:pPr algn="ctr"/>
                <a:r>
                  <a:rPr lang="zh-CN" altLang="en-US" sz="900" b="1" dirty="0">
                    <a:solidFill>
                      <a:srgbClr val="000000"/>
                    </a:solidFill>
                    <a:latin typeface="宋体" charset="-122"/>
                  </a:rPr>
                  <a:t>结构化流程</a:t>
                </a:r>
                <a:endParaRPr lang="zh-CN" altLang="en-US" sz="900" dirty="0">
                  <a:latin typeface="宋体" charset="-122"/>
                </a:endParaRPr>
              </a:p>
            </p:txBody>
          </p:sp>
          <p:grpSp>
            <p:nvGrpSpPr>
              <p:cNvPr id="12" name="Group 213"/>
              <p:cNvGrpSpPr>
                <a:grpSpLocks/>
              </p:cNvGrpSpPr>
              <p:nvPr/>
            </p:nvGrpSpPr>
            <p:grpSpPr bwMode="auto">
              <a:xfrm>
                <a:off x="721" y="3064"/>
                <a:ext cx="1040" cy="820"/>
                <a:chOff x="817" y="3208"/>
                <a:chExt cx="1040" cy="820"/>
              </a:xfrm>
            </p:grpSpPr>
            <p:sp>
              <p:nvSpPr>
                <p:cNvPr id="92" name="Rectangle 214"/>
                <p:cNvSpPr>
                  <a:spLocks noChangeArrowheads="1"/>
                </p:cNvSpPr>
                <p:nvPr/>
              </p:nvSpPr>
              <p:spPr bwMode="auto">
                <a:xfrm>
                  <a:off x="817" y="3212"/>
                  <a:ext cx="1040" cy="763"/>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93" name="Rectangle 215"/>
                <p:cNvSpPr>
                  <a:spLocks noChangeArrowheads="1"/>
                </p:cNvSpPr>
                <p:nvPr/>
              </p:nvSpPr>
              <p:spPr bwMode="auto">
                <a:xfrm>
                  <a:off x="818" y="3211"/>
                  <a:ext cx="1036" cy="96"/>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94" name="Line 216"/>
                <p:cNvSpPr>
                  <a:spLocks noChangeShapeType="1"/>
                </p:cNvSpPr>
                <p:nvPr/>
              </p:nvSpPr>
              <p:spPr bwMode="auto">
                <a:xfrm>
                  <a:off x="959" y="3208"/>
                  <a:ext cx="1" cy="767"/>
                </a:xfrm>
                <a:prstGeom prst="line">
                  <a:avLst/>
                </a:prstGeom>
                <a:noFill/>
                <a:ln w="9525">
                  <a:solidFill>
                    <a:srgbClr val="000000"/>
                  </a:solidFill>
                  <a:round/>
                  <a:headEnd/>
                  <a:tailEnd/>
                </a:ln>
              </p:spPr>
              <p:txBody>
                <a:bodyPr/>
                <a:lstStyle/>
                <a:p>
                  <a:endParaRPr lang="zh-CN" altLang="en-US"/>
                </a:p>
              </p:txBody>
            </p:sp>
            <p:sp>
              <p:nvSpPr>
                <p:cNvPr id="95" name="Line 217"/>
                <p:cNvSpPr>
                  <a:spLocks noChangeShapeType="1"/>
                </p:cNvSpPr>
                <p:nvPr/>
              </p:nvSpPr>
              <p:spPr bwMode="auto">
                <a:xfrm>
                  <a:off x="1143" y="3208"/>
                  <a:ext cx="1" cy="767"/>
                </a:xfrm>
                <a:prstGeom prst="line">
                  <a:avLst/>
                </a:prstGeom>
                <a:noFill/>
                <a:ln w="9525">
                  <a:solidFill>
                    <a:srgbClr val="000000"/>
                  </a:solidFill>
                  <a:round/>
                  <a:headEnd/>
                  <a:tailEnd/>
                </a:ln>
              </p:spPr>
              <p:txBody>
                <a:bodyPr/>
                <a:lstStyle/>
                <a:p>
                  <a:endParaRPr lang="zh-CN" altLang="en-US"/>
                </a:p>
              </p:txBody>
            </p:sp>
            <p:sp>
              <p:nvSpPr>
                <p:cNvPr id="96" name="Line 218"/>
                <p:cNvSpPr>
                  <a:spLocks noChangeShapeType="1"/>
                </p:cNvSpPr>
                <p:nvPr/>
              </p:nvSpPr>
              <p:spPr bwMode="auto">
                <a:xfrm>
                  <a:off x="1671" y="3208"/>
                  <a:ext cx="1" cy="767"/>
                </a:xfrm>
                <a:prstGeom prst="line">
                  <a:avLst/>
                </a:prstGeom>
                <a:noFill/>
                <a:ln w="9525">
                  <a:solidFill>
                    <a:srgbClr val="000000"/>
                  </a:solidFill>
                  <a:round/>
                  <a:headEnd/>
                  <a:tailEnd/>
                </a:ln>
              </p:spPr>
              <p:txBody>
                <a:bodyPr/>
                <a:lstStyle/>
                <a:p>
                  <a:endParaRPr lang="zh-CN" altLang="en-US"/>
                </a:p>
              </p:txBody>
            </p:sp>
            <p:sp>
              <p:nvSpPr>
                <p:cNvPr id="97" name="Line 219"/>
                <p:cNvSpPr>
                  <a:spLocks noChangeShapeType="1"/>
                </p:cNvSpPr>
                <p:nvPr/>
              </p:nvSpPr>
              <p:spPr bwMode="auto">
                <a:xfrm>
                  <a:off x="1557" y="3208"/>
                  <a:ext cx="1" cy="767"/>
                </a:xfrm>
                <a:prstGeom prst="line">
                  <a:avLst/>
                </a:prstGeom>
                <a:noFill/>
                <a:ln w="9525">
                  <a:solidFill>
                    <a:srgbClr val="000000"/>
                  </a:solidFill>
                  <a:round/>
                  <a:headEnd/>
                  <a:tailEnd/>
                </a:ln>
              </p:spPr>
              <p:txBody>
                <a:bodyPr/>
                <a:lstStyle/>
                <a:p>
                  <a:endParaRPr lang="zh-CN" altLang="en-US"/>
                </a:p>
              </p:txBody>
            </p:sp>
            <p:sp>
              <p:nvSpPr>
                <p:cNvPr id="98" name="Rectangle 220"/>
                <p:cNvSpPr>
                  <a:spLocks noChangeArrowheads="1"/>
                </p:cNvSpPr>
                <p:nvPr/>
              </p:nvSpPr>
              <p:spPr bwMode="auto">
                <a:xfrm>
                  <a:off x="817" y="3357"/>
                  <a:ext cx="140" cy="47"/>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99" name="Rectangle 221"/>
                <p:cNvSpPr>
                  <a:spLocks noChangeArrowheads="1"/>
                </p:cNvSpPr>
                <p:nvPr/>
              </p:nvSpPr>
              <p:spPr bwMode="auto">
                <a:xfrm>
                  <a:off x="817" y="3408"/>
                  <a:ext cx="140" cy="48"/>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00" name="Rectangle 222"/>
                <p:cNvSpPr>
                  <a:spLocks noChangeArrowheads="1"/>
                </p:cNvSpPr>
                <p:nvPr/>
              </p:nvSpPr>
              <p:spPr bwMode="auto">
                <a:xfrm>
                  <a:off x="1005" y="3459"/>
                  <a:ext cx="138" cy="48"/>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01" name="Rectangle 223"/>
                <p:cNvSpPr>
                  <a:spLocks noChangeArrowheads="1"/>
                </p:cNvSpPr>
                <p:nvPr/>
              </p:nvSpPr>
              <p:spPr bwMode="auto">
                <a:xfrm>
                  <a:off x="1146" y="3552"/>
                  <a:ext cx="488" cy="48"/>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02" name="Freeform 224"/>
                <p:cNvSpPr>
                  <a:spLocks/>
                </p:cNvSpPr>
                <p:nvPr/>
              </p:nvSpPr>
              <p:spPr bwMode="auto">
                <a:xfrm>
                  <a:off x="930" y="3978"/>
                  <a:ext cx="56" cy="50"/>
                </a:xfrm>
                <a:custGeom>
                  <a:avLst/>
                  <a:gdLst>
                    <a:gd name="T0" fmla="*/ 0 w 113"/>
                    <a:gd name="T1" fmla="*/ 100 h 100"/>
                    <a:gd name="T2" fmla="*/ 113 w 113"/>
                    <a:gd name="T3" fmla="*/ 100 h 100"/>
                    <a:gd name="T4" fmla="*/ 58 w 113"/>
                    <a:gd name="T5" fmla="*/ 0 h 100"/>
                    <a:gd name="T6" fmla="*/ 0 w 113"/>
                    <a:gd name="T7" fmla="*/ 100 h 100"/>
                    <a:gd name="T8" fmla="*/ 0 60000 65536"/>
                    <a:gd name="T9" fmla="*/ 0 60000 65536"/>
                    <a:gd name="T10" fmla="*/ 0 60000 65536"/>
                    <a:gd name="T11" fmla="*/ 0 60000 65536"/>
                    <a:gd name="T12" fmla="*/ 0 w 113"/>
                    <a:gd name="T13" fmla="*/ 0 h 100"/>
                    <a:gd name="T14" fmla="*/ 113 w 113"/>
                    <a:gd name="T15" fmla="*/ 100 h 100"/>
                  </a:gdLst>
                  <a:ahLst/>
                  <a:cxnLst>
                    <a:cxn ang="T8">
                      <a:pos x="T0" y="T1"/>
                    </a:cxn>
                    <a:cxn ang="T9">
                      <a:pos x="T2" y="T3"/>
                    </a:cxn>
                    <a:cxn ang="T10">
                      <a:pos x="T4" y="T5"/>
                    </a:cxn>
                    <a:cxn ang="T11">
                      <a:pos x="T6" y="T7"/>
                    </a:cxn>
                  </a:cxnLst>
                  <a:rect l="T12" t="T13" r="T14" b="T15"/>
                  <a:pathLst>
                    <a:path w="113" h="100">
                      <a:moveTo>
                        <a:pt x="0" y="100"/>
                      </a:moveTo>
                      <a:lnTo>
                        <a:pt x="113" y="100"/>
                      </a:lnTo>
                      <a:lnTo>
                        <a:pt x="58" y="0"/>
                      </a:lnTo>
                      <a:lnTo>
                        <a:pt x="0" y="100"/>
                      </a:lnTo>
                      <a:close/>
                    </a:path>
                  </a:pathLst>
                </a:custGeom>
                <a:solidFill>
                  <a:srgbClr val="000000"/>
                </a:solidFill>
                <a:ln w="1588">
                  <a:solidFill>
                    <a:srgbClr val="000000"/>
                  </a:solidFill>
                  <a:prstDash val="solid"/>
                  <a:round/>
                  <a:headEnd/>
                  <a:tailEnd/>
                </a:ln>
              </p:spPr>
              <p:txBody>
                <a:bodyPr/>
                <a:lstStyle/>
                <a:p>
                  <a:endParaRPr lang="zh-CN" altLang="en-US"/>
                </a:p>
              </p:txBody>
            </p:sp>
            <p:sp>
              <p:nvSpPr>
                <p:cNvPr id="103" name="Freeform 225"/>
                <p:cNvSpPr>
                  <a:spLocks/>
                </p:cNvSpPr>
                <p:nvPr/>
              </p:nvSpPr>
              <p:spPr bwMode="auto">
                <a:xfrm>
                  <a:off x="1115" y="3978"/>
                  <a:ext cx="56" cy="50"/>
                </a:xfrm>
                <a:custGeom>
                  <a:avLst/>
                  <a:gdLst>
                    <a:gd name="T0" fmla="*/ 0 w 112"/>
                    <a:gd name="T1" fmla="*/ 100 h 100"/>
                    <a:gd name="T2" fmla="*/ 112 w 112"/>
                    <a:gd name="T3" fmla="*/ 100 h 100"/>
                    <a:gd name="T4" fmla="*/ 55 w 112"/>
                    <a:gd name="T5" fmla="*/ 0 h 100"/>
                    <a:gd name="T6" fmla="*/ 0 w 112"/>
                    <a:gd name="T7" fmla="*/ 100 h 100"/>
                    <a:gd name="T8" fmla="*/ 0 60000 65536"/>
                    <a:gd name="T9" fmla="*/ 0 60000 65536"/>
                    <a:gd name="T10" fmla="*/ 0 60000 65536"/>
                    <a:gd name="T11" fmla="*/ 0 60000 65536"/>
                    <a:gd name="T12" fmla="*/ 0 w 112"/>
                    <a:gd name="T13" fmla="*/ 0 h 100"/>
                    <a:gd name="T14" fmla="*/ 112 w 112"/>
                    <a:gd name="T15" fmla="*/ 100 h 100"/>
                  </a:gdLst>
                  <a:ahLst/>
                  <a:cxnLst>
                    <a:cxn ang="T8">
                      <a:pos x="T0" y="T1"/>
                    </a:cxn>
                    <a:cxn ang="T9">
                      <a:pos x="T2" y="T3"/>
                    </a:cxn>
                    <a:cxn ang="T10">
                      <a:pos x="T4" y="T5"/>
                    </a:cxn>
                    <a:cxn ang="T11">
                      <a:pos x="T6" y="T7"/>
                    </a:cxn>
                  </a:cxnLst>
                  <a:rect l="T12" t="T13" r="T14" b="T15"/>
                  <a:pathLst>
                    <a:path w="112" h="100">
                      <a:moveTo>
                        <a:pt x="0" y="100"/>
                      </a:moveTo>
                      <a:lnTo>
                        <a:pt x="112" y="100"/>
                      </a:lnTo>
                      <a:lnTo>
                        <a:pt x="55" y="0"/>
                      </a:lnTo>
                      <a:lnTo>
                        <a:pt x="0" y="100"/>
                      </a:lnTo>
                      <a:close/>
                    </a:path>
                  </a:pathLst>
                </a:custGeom>
                <a:solidFill>
                  <a:srgbClr val="000000"/>
                </a:solidFill>
                <a:ln w="1588">
                  <a:solidFill>
                    <a:srgbClr val="000000"/>
                  </a:solidFill>
                  <a:prstDash val="solid"/>
                  <a:round/>
                  <a:headEnd/>
                  <a:tailEnd/>
                </a:ln>
              </p:spPr>
              <p:txBody>
                <a:bodyPr/>
                <a:lstStyle/>
                <a:p>
                  <a:endParaRPr lang="zh-CN" altLang="en-US"/>
                </a:p>
              </p:txBody>
            </p:sp>
            <p:sp>
              <p:nvSpPr>
                <p:cNvPr id="104" name="Freeform 226"/>
                <p:cNvSpPr>
                  <a:spLocks/>
                </p:cNvSpPr>
                <p:nvPr/>
              </p:nvSpPr>
              <p:spPr bwMode="auto">
                <a:xfrm>
                  <a:off x="1529" y="3978"/>
                  <a:ext cx="56" cy="50"/>
                </a:xfrm>
                <a:custGeom>
                  <a:avLst/>
                  <a:gdLst>
                    <a:gd name="T0" fmla="*/ 0 w 113"/>
                    <a:gd name="T1" fmla="*/ 100 h 100"/>
                    <a:gd name="T2" fmla="*/ 113 w 113"/>
                    <a:gd name="T3" fmla="*/ 100 h 100"/>
                    <a:gd name="T4" fmla="*/ 57 w 113"/>
                    <a:gd name="T5" fmla="*/ 0 h 100"/>
                    <a:gd name="T6" fmla="*/ 0 w 113"/>
                    <a:gd name="T7" fmla="*/ 100 h 100"/>
                    <a:gd name="T8" fmla="*/ 0 60000 65536"/>
                    <a:gd name="T9" fmla="*/ 0 60000 65536"/>
                    <a:gd name="T10" fmla="*/ 0 60000 65536"/>
                    <a:gd name="T11" fmla="*/ 0 60000 65536"/>
                    <a:gd name="T12" fmla="*/ 0 w 113"/>
                    <a:gd name="T13" fmla="*/ 0 h 100"/>
                    <a:gd name="T14" fmla="*/ 113 w 113"/>
                    <a:gd name="T15" fmla="*/ 100 h 100"/>
                  </a:gdLst>
                  <a:ahLst/>
                  <a:cxnLst>
                    <a:cxn ang="T8">
                      <a:pos x="T0" y="T1"/>
                    </a:cxn>
                    <a:cxn ang="T9">
                      <a:pos x="T2" y="T3"/>
                    </a:cxn>
                    <a:cxn ang="T10">
                      <a:pos x="T4" y="T5"/>
                    </a:cxn>
                    <a:cxn ang="T11">
                      <a:pos x="T6" y="T7"/>
                    </a:cxn>
                  </a:cxnLst>
                  <a:rect l="T12" t="T13" r="T14" b="T15"/>
                  <a:pathLst>
                    <a:path w="113" h="100">
                      <a:moveTo>
                        <a:pt x="0" y="100"/>
                      </a:moveTo>
                      <a:lnTo>
                        <a:pt x="113" y="100"/>
                      </a:lnTo>
                      <a:lnTo>
                        <a:pt x="57" y="0"/>
                      </a:lnTo>
                      <a:lnTo>
                        <a:pt x="0" y="100"/>
                      </a:lnTo>
                      <a:close/>
                    </a:path>
                  </a:pathLst>
                </a:custGeom>
                <a:solidFill>
                  <a:srgbClr val="000000"/>
                </a:solidFill>
                <a:ln w="1588">
                  <a:solidFill>
                    <a:srgbClr val="000000"/>
                  </a:solidFill>
                  <a:prstDash val="solid"/>
                  <a:round/>
                  <a:headEnd/>
                  <a:tailEnd/>
                </a:ln>
              </p:spPr>
              <p:txBody>
                <a:bodyPr/>
                <a:lstStyle/>
                <a:p>
                  <a:endParaRPr lang="zh-CN" altLang="en-US"/>
                </a:p>
              </p:txBody>
            </p:sp>
            <p:sp>
              <p:nvSpPr>
                <p:cNvPr id="105" name="Freeform 227"/>
                <p:cNvSpPr>
                  <a:spLocks/>
                </p:cNvSpPr>
                <p:nvPr/>
              </p:nvSpPr>
              <p:spPr bwMode="auto">
                <a:xfrm>
                  <a:off x="1644" y="3978"/>
                  <a:ext cx="56" cy="50"/>
                </a:xfrm>
                <a:custGeom>
                  <a:avLst/>
                  <a:gdLst>
                    <a:gd name="T0" fmla="*/ 0 w 111"/>
                    <a:gd name="T1" fmla="*/ 100 h 100"/>
                    <a:gd name="T2" fmla="*/ 111 w 111"/>
                    <a:gd name="T3" fmla="*/ 100 h 100"/>
                    <a:gd name="T4" fmla="*/ 56 w 111"/>
                    <a:gd name="T5" fmla="*/ 0 h 100"/>
                    <a:gd name="T6" fmla="*/ 0 w 111"/>
                    <a:gd name="T7" fmla="*/ 100 h 100"/>
                    <a:gd name="T8" fmla="*/ 0 60000 65536"/>
                    <a:gd name="T9" fmla="*/ 0 60000 65536"/>
                    <a:gd name="T10" fmla="*/ 0 60000 65536"/>
                    <a:gd name="T11" fmla="*/ 0 60000 65536"/>
                    <a:gd name="T12" fmla="*/ 0 w 111"/>
                    <a:gd name="T13" fmla="*/ 0 h 100"/>
                    <a:gd name="T14" fmla="*/ 111 w 111"/>
                    <a:gd name="T15" fmla="*/ 100 h 100"/>
                  </a:gdLst>
                  <a:ahLst/>
                  <a:cxnLst>
                    <a:cxn ang="T8">
                      <a:pos x="T0" y="T1"/>
                    </a:cxn>
                    <a:cxn ang="T9">
                      <a:pos x="T2" y="T3"/>
                    </a:cxn>
                    <a:cxn ang="T10">
                      <a:pos x="T4" y="T5"/>
                    </a:cxn>
                    <a:cxn ang="T11">
                      <a:pos x="T6" y="T7"/>
                    </a:cxn>
                  </a:cxnLst>
                  <a:rect l="T12" t="T13" r="T14" b="T15"/>
                  <a:pathLst>
                    <a:path w="111" h="100">
                      <a:moveTo>
                        <a:pt x="0" y="100"/>
                      </a:moveTo>
                      <a:lnTo>
                        <a:pt x="111" y="100"/>
                      </a:lnTo>
                      <a:lnTo>
                        <a:pt x="56" y="0"/>
                      </a:lnTo>
                      <a:lnTo>
                        <a:pt x="0" y="100"/>
                      </a:lnTo>
                      <a:close/>
                    </a:path>
                  </a:pathLst>
                </a:custGeom>
                <a:solidFill>
                  <a:srgbClr val="000000"/>
                </a:solidFill>
                <a:ln w="1588">
                  <a:solidFill>
                    <a:srgbClr val="000000"/>
                  </a:solidFill>
                  <a:prstDash val="solid"/>
                  <a:round/>
                  <a:headEnd/>
                  <a:tailEnd/>
                </a:ln>
              </p:spPr>
              <p:txBody>
                <a:bodyPr/>
                <a:lstStyle/>
                <a:p>
                  <a:endParaRPr lang="zh-CN" altLang="en-US"/>
                </a:p>
              </p:txBody>
            </p:sp>
            <p:sp>
              <p:nvSpPr>
                <p:cNvPr id="106" name="Rectangle 228"/>
                <p:cNvSpPr>
                  <a:spLocks noChangeArrowheads="1"/>
                </p:cNvSpPr>
                <p:nvPr/>
              </p:nvSpPr>
              <p:spPr bwMode="auto">
                <a:xfrm>
                  <a:off x="1145" y="3677"/>
                  <a:ext cx="286" cy="47"/>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07" name="Rectangle 229"/>
                <p:cNvSpPr>
                  <a:spLocks noChangeArrowheads="1"/>
                </p:cNvSpPr>
                <p:nvPr/>
              </p:nvSpPr>
              <p:spPr bwMode="auto">
                <a:xfrm>
                  <a:off x="1145" y="3622"/>
                  <a:ext cx="286" cy="30"/>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08" name="Rectangle 230"/>
                <p:cNvSpPr>
                  <a:spLocks noChangeArrowheads="1"/>
                </p:cNvSpPr>
                <p:nvPr/>
              </p:nvSpPr>
              <p:spPr bwMode="auto">
                <a:xfrm>
                  <a:off x="1145" y="3802"/>
                  <a:ext cx="286" cy="48"/>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09" name="Rectangle 231"/>
                <p:cNvSpPr>
                  <a:spLocks noChangeArrowheads="1"/>
                </p:cNvSpPr>
                <p:nvPr/>
              </p:nvSpPr>
              <p:spPr bwMode="auto">
                <a:xfrm>
                  <a:off x="1330" y="3919"/>
                  <a:ext cx="286" cy="48"/>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0" name="Rectangle 232"/>
                <p:cNvSpPr>
                  <a:spLocks noChangeArrowheads="1"/>
                </p:cNvSpPr>
                <p:nvPr/>
              </p:nvSpPr>
              <p:spPr bwMode="auto">
                <a:xfrm>
                  <a:off x="1309" y="3870"/>
                  <a:ext cx="347" cy="31"/>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1" name="Rectangle 233"/>
                <p:cNvSpPr>
                  <a:spLocks noChangeArrowheads="1"/>
                </p:cNvSpPr>
                <p:nvPr/>
              </p:nvSpPr>
              <p:spPr bwMode="auto">
                <a:xfrm>
                  <a:off x="1560" y="3677"/>
                  <a:ext cx="111" cy="47"/>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2" name="Rectangle 234"/>
                <p:cNvSpPr>
                  <a:spLocks noChangeArrowheads="1"/>
                </p:cNvSpPr>
                <p:nvPr/>
              </p:nvSpPr>
              <p:spPr bwMode="auto">
                <a:xfrm>
                  <a:off x="1560" y="3485"/>
                  <a:ext cx="111" cy="47"/>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3" name="Rectangle 235"/>
                <p:cNvSpPr>
                  <a:spLocks noChangeArrowheads="1"/>
                </p:cNvSpPr>
                <p:nvPr/>
              </p:nvSpPr>
              <p:spPr bwMode="auto">
                <a:xfrm>
                  <a:off x="1560" y="3415"/>
                  <a:ext cx="111" cy="47"/>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4" name="Rectangle 236"/>
                <p:cNvSpPr>
                  <a:spLocks noChangeArrowheads="1"/>
                </p:cNvSpPr>
                <p:nvPr/>
              </p:nvSpPr>
              <p:spPr bwMode="auto">
                <a:xfrm>
                  <a:off x="1745" y="3415"/>
                  <a:ext cx="112" cy="47"/>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5" name="Rectangle 237"/>
                <p:cNvSpPr>
                  <a:spLocks noChangeArrowheads="1"/>
                </p:cNvSpPr>
                <p:nvPr/>
              </p:nvSpPr>
              <p:spPr bwMode="auto">
                <a:xfrm>
                  <a:off x="1720" y="3870"/>
                  <a:ext cx="136" cy="31"/>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6" name="Rectangle 238"/>
                <p:cNvSpPr>
                  <a:spLocks noChangeArrowheads="1"/>
                </p:cNvSpPr>
                <p:nvPr/>
              </p:nvSpPr>
              <p:spPr bwMode="auto">
                <a:xfrm>
                  <a:off x="1664" y="3552"/>
                  <a:ext cx="100" cy="48"/>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7" name="Rectangle 239"/>
                <p:cNvSpPr>
                  <a:spLocks noChangeArrowheads="1"/>
                </p:cNvSpPr>
                <p:nvPr/>
              </p:nvSpPr>
              <p:spPr bwMode="auto">
                <a:xfrm>
                  <a:off x="1255" y="3734"/>
                  <a:ext cx="228" cy="48"/>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8" name="Rectangle 240"/>
                <p:cNvSpPr>
                  <a:spLocks noChangeArrowheads="1"/>
                </p:cNvSpPr>
                <p:nvPr/>
              </p:nvSpPr>
              <p:spPr bwMode="auto">
                <a:xfrm>
                  <a:off x="962" y="3357"/>
                  <a:ext cx="180" cy="47"/>
                </a:xfrm>
                <a:prstGeom prst="rect">
                  <a:avLst/>
                </a:prstGeom>
                <a:solidFill>
                  <a:srgbClr val="F0F0F0"/>
                </a:solidFill>
                <a:ln w="9525">
                  <a:solidFill>
                    <a:srgbClr val="000000"/>
                  </a:solidFill>
                  <a:miter lim="800000"/>
                  <a:headEnd/>
                  <a:tailEnd/>
                </a:ln>
              </p:spPr>
              <p:txBody>
                <a:bodyPr/>
                <a:lstStyle/>
                <a:p>
                  <a:endParaRPr lang="zh-CN" altLang="en-US" sz="3200" dirty="0">
                    <a:solidFill>
                      <a:schemeClr val="bg1"/>
                    </a:solidFill>
                  </a:endParaRPr>
                </a:p>
              </p:txBody>
            </p:sp>
            <p:sp>
              <p:nvSpPr>
                <p:cNvPr id="119" name="Line 241"/>
                <p:cNvSpPr>
                  <a:spLocks noChangeShapeType="1"/>
                </p:cNvSpPr>
                <p:nvPr/>
              </p:nvSpPr>
              <p:spPr bwMode="auto">
                <a:xfrm>
                  <a:off x="1384" y="3549"/>
                  <a:ext cx="1" cy="51"/>
                </a:xfrm>
                <a:prstGeom prst="line">
                  <a:avLst/>
                </a:prstGeom>
                <a:noFill/>
                <a:ln w="9525">
                  <a:solidFill>
                    <a:srgbClr val="000000"/>
                  </a:solidFill>
                  <a:round/>
                  <a:headEnd/>
                  <a:tailEnd/>
                </a:ln>
              </p:spPr>
              <p:txBody>
                <a:bodyPr/>
                <a:lstStyle/>
                <a:p>
                  <a:endParaRPr lang="zh-CN" altLang="en-US"/>
                </a:p>
              </p:txBody>
            </p:sp>
            <p:sp>
              <p:nvSpPr>
                <p:cNvPr id="120" name="Line 242"/>
                <p:cNvSpPr>
                  <a:spLocks noChangeShapeType="1"/>
                </p:cNvSpPr>
                <p:nvPr/>
              </p:nvSpPr>
              <p:spPr bwMode="auto">
                <a:xfrm>
                  <a:off x="1456" y="3549"/>
                  <a:ext cx="1" cy="51"/>
                </a:xfrm>
                <a:prstGeom prst="line">
                  <a:avLst/>
                </a:prstGeom>
                <a:noFill/>
                <a:ln w="9525">
                  <a:solidFill>
                    <a:srgbClr val="000000"/>
                  </a:solidFill>
                  <a:round/>
                  <a:headEnd/>
                  <a:tailEnd/>
                </a:ln>
              </p:spPr>
              <p:txBody>
                <a:bodyPr/>
                <a:lstStyle/>
                <a:p>
                  <a:endParaRPr lang="zh-CN" altLang="en-US"/>
                </a:p>
              </p:txBody>
            </p:sp>
          </p:grpSp>
        </p:grpSp>
        <p:sp>
          <p:nvSpPr>
            <p:cNvPr id="31" name="AutoShape 243"/>
            <p:cNvSpPr>
              <a:spLocks noChangeArrowheads="1"/>
            </p:cNvSpPr>
            <p:nvPr/>
          </p:nvSpPr>
          <p:spPr bwMode="auto">
            <a:xfrm>
              <a:off x="1894" y="1946"/>
              <a:ext cx="420"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wrap="none" anchor="ctr"/>
            <a:lstStyle/>
            <a:p>
              <a:endParaRPr lang="zh-CN" altLang="en-US" sz="3200" dirty="0">
                <a:solidFill>
                  <a:schemeClr val="bg1"/>
                </a:solidFill>
              </a:endParaRPr>
            </a:p>
          </p:txBody>
        </p:sp>
        <p:sp>
          <p:nvSpPr>
            <p:cNvPr id="32" name="Text Box 244"/>
            <p:cNvSpPr txBox="1">
              <a:spLocks noChangeArrowheads="1"/>
            </p:cNvSpPr>
            <p:nvPr/>
          </p:nvSpPr>
          <p:spPr bwMode="auto">
            <a:xfrm>
              <a:off x="4748" y="1769"/>
              <a:ext cx="565" cy="611"/>
            </a:xfrm>
            <a:prstGeom prst="rect">
              <a:avLst/>
            </a:prstGeom>
            <a:noFill/>
            <a:ln w="9525">
              <a:noFill/>
              <a:miter lim="800000"/>
              <a:headEnd/>
              <a:tailEnd/>
            </a:ln>
          </p:spPr>
          <p:txBody>
            <a:bodyPr>
              <a:spAutoFit/>
            </a:bodyPr>
            <a:lstStyle/>
            <a:p>
              <a:pPr>
                <a:lnSpc>
                  <a:spcPct val="170000"/>
                </a:lnSpc>
              </a:pPr>
              <a:r>
                <a:rPr kumimoji="1" lang="zh-CN" altLang="en-US" sz="900" b="1" dirty="0">
                  <a:latin typeface="宋体" charset="-122"/>
                </a:rPr>
                <a:t>有活力</a:t>
              </a:r>
            </a:p>
            <a:p>
              <a:pPr>
                <a:lnSpc>
                  <a:spcPct val="170000"/>
                </a:lnSpc>
              </a:pPr>
              <a:r>
                <a:rPr kumimoji="1" lang="zh-CN" altLang="en-US" sz="900" b="1" dirty="0">
                  <a:latin typeface="宋体" charset="-122"/>
                </a:rPr>
                <a:t>职业化</a:t>
              </a:r>
            </a:p>
            <a:p>
              <a:pPr>
                <a:lnSpc>
                  <a:spcPct val="170000"/>
                </a:lnSpc>
              </a:pPr>
              <a:r>
                <a:rPr kumimoji="1" lang="zh-CN" altLang="en-US" sz="900" b="1" dirty="0">
                  <a:latin typeface="宋体" charset="-122"/>
                </a:rPr>
                <a:t>的人才梯队</a:t>
              </a:r>
            </a:p>
          </p:txBody>
        </p:sp>
        <p:sp>
          <p:nvSpPr>
            <p:cNvPr id="33" name="Text Box 245"/>
            <p:cNvSpPr txBox="1">
              <a:spLocks noChangeArrowheads="1"/>
            </p:cNvSpPr>
            <p:nvPr/>
          </p:nvSpPr>
          <p:spPr bwMode="auto">
            <a:xfrm>
              <a:off x="4155" y="3939"/>
              <a:ext cx="965" cy="165"/>
            </a:xfrm>
            <a:prstGeom prst="rect">
              <a:avLst/>
            </a:prstGeom>
            <a:noFill/>
            <a:ln w="9525">
              <a:noFill/>
              <a:miter lim="800000"/>
              <a:headEnd/>
              <a:tailEnd/>
            </a:ln>
          </p:spPr>
          <p:txBody>
            <a:bodyPr wrap="none">
              <a:spAutoFit/>
            </a:bodyPr>
            <a:lstStyle/>
            <a:p>
              <a:r>
                <a:rPr kumimoji="1" lang="zh-CN" altLang="en-US" sz="800" b="1" dirty="0">
                  <a:latin typeface="宋体" charset="-122"/>
                </a:rPr>
                <a:t>基于平台的并行和重用模式</a:t>
              </a:r>
            </a:p>
          </p:txBody>
        </p:sp>
        <p:sp>
          <p:nvSpPr>
            <p:cNvPr id="34" name="Text Box 246"/>
            <p:cNvSpPr txBox="1">
              <a:spLocks noChangeArrowheads="1"/>
            </p:cNvSpPr>
            <p:nvPr/>
          </p:nvSpPr>
          <p:spPr bwMode="auto">
            <a:xfrm>
              <a:off x="656" y="1601"/>
              <a:ext cx="1070" cy="177"/>
            </a:xfrm>
            <a:prstGeom prst="rect">
              <a:avLst/>
            </a:prstGeom>
            <a:noFill/>
            <a:ln w="9525">
              <a:noFill/>
              <a:miter lim="800000"/>
              <a:headEnd/>
              <a:tailEnd/>
            </a:ln>
          </p:spPr>
          <p:txBody>
            <a:bodyPr wrap="none">
              <a:spAutoFit/>
            </a:bodyPr>
            <a:lstStyle/>
            <a:p>
              <a:r>
                <a:rPr kumimoji="1" lang="zh-CN" altLang="en-US" sz="900" b="1" dirty="0">
                  <a:latin typeface="宋体" charset="-122"/>
                </a:rPr>
                <a:t>基于衡量标准的评估和改进</a:t>
              </a:r>
            </a:p>
          </p:txBody>
        </p:sp>
        <p:sp>
          <p:nvSpPr>
            <p:cNvPr id="35" name="Text Box 247"/>
            <p:cNvSpPr txBox="1">
              <a:spLocks noChangeArrowheads="1"/>
            </p:cNvSpPr>
            <p:nvPr/>
          </p:nvSpPr>
          <p:spPr bwMode="auto">
            <a:xfrm>
              <a:off x="4148" y="162"/>
              <a:ext cx="676" cy="177"/>
            </a:xfrm>
            <a:prstGeom prst="rect">
              <a:avLst/>
            </a:prstGeom>
            <a:noFill/>
            <a:ln w="9525">
              <a:noFill/>
              <a:miter lim="800000"/>
              <a:headEnd/>
              <a:tailEnd/>
            </a:ln>
          </p:spPr>
          <p:txBody>
            <a:bodyPr wrap="none">
              <a:spAutoFit/>
            </a:bodyPr>
            <a:lstStyle/>
            <a:p>
              <a:r>
                <a:rPr kumimoji="1" lang="zh-CN" altLang="en-US" sz="900" b="1" dirty="0">
                  <a:latin typeface="宋体" charset="-122"/>
                </a:rPr>
                <a:t>项目和管道管理</a:t>
              </a:r>
            </a:p>
          </p:txBody>
        </p:sp>
        <p:grpSp>
          <p:nvGrpSpPr>
            <p:cNvPr id="13" name="Group 248"/>
            <p:cNvGrpSpPr>
              <a:grpSpLocks/>
            </p:cNvGrpSpPr>
            <p:nvPr/>
          </p:nvGrpSpPr>
          <p:grpSpPr bwMode="auto">
            <a:xfrm>
              <a:off x="4660" y="2369"/>
              <a:ext cx="89" cy="208"/>
              <a:chOff x="1666" y="2502"/>
              <a:chExt cx="215" cy="533"/>
            </a:xfrm>
          </p:grpSpPr>
          <p:sp>
            <p:nvSpPr>
              <p:cNvPr id="88" name="Freeform 249"/>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89" name="Oval 250"/>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14" name="Group 251"/>
            <p:cNvGrpSpPr>
              <a:grpSpLocks/>
            </p:cNvGrpSpPr>
            <p:nvPr/>
          </p:nvGrpSpPr>
          <p:grpSpPr bwMode="auto">
            <a:xfrm>
              <a:off x="4288" y="2369"/>
              <a:ext cx="89" cy="208"/>
              <a:chOff x="1666" y="2502"/>
              <a:chExt cx="215" cy="533"/>
            </a:xfrm>
          </p:grpSpPr>
          <p:sp>
            <p:nvSpPr>
              <p:cNvPr id="86" name="Freeform 252"/>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87" name="Oval 253"/>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15" name="Group 254"/>
            <p:cNvGrpSpPr>
              <a:grpSpLocks/>
            </p:cNvGrpSpPr>
            <p:nvPr/>
          </p:nvGrpSpPr>
          <p:grpSpPr bwMode="auto">
            <a:xfrm>
              <a:off x="4408" y="2369"/>
              <a:ext cx="89" cy="208"/>
              <a:chOff x="1666" y="2502"/>
              <a:chExt cx="215" cy="533"/>
            </a:xfrm>
          </p:grpSpPr>
          <p:sp>
            <p:nvSpPr>
              <p:cNvPr id="84" name="Freeform 255"/>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85" name="Oval 256"/>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16" name="Group 257"/>
            <p:cNvGrpSpPr>
              <a:grpSpLocks/>
            </p:cNvGrpSpPr>
            <p:nvPr/>
          </p:nvGrpSpPr>
          <p:grpSpPr bwMode="auto">
            <a:xfrm>
              <a:off x="4534" y="2369"/>
              <a:ext cx="89" cy="208"/>
              <a:chOff x="1666" y="2502"/>
              <a:chExt cx="215" cy="533"/>
            </a:xfrm>
          </p:grpSpPr>
          <p:sp>
            <p:nvSpPr>
              <p:cNvPr id="82" name="Freeform 258"/>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83" name="Oval 259"/>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17" name="Group 260"/>
            <p:cNvGrpSpPr>
              <a:grpSpLocks/>
            </p:cNvGrpSpPr>
            <p:nvPr/>
          </p:nvGrpSpPr>
          <p:grpSpPr bwMode="auto">
            <a:xfrm>
              <a:off x="4588" y="2111"/>
              <a:ext cx="89" cy="208"/>
              <a:chOff x="1666" y="2502"/>
              <a:chExt cx="215" cy="533"/>
            </a:xfrm>
          </p:grpSpPr>
          <p:sp>
            <p:nvSpPr>
              <p:cNvPr id="80" name="Freeform 261"/>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81" name="Oval 262"/>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18" name="Group 263"/>
            <p:cNvGrpSpPr>
              <a:grpSpLocks/>
            </p:cNvGrpSpPr>
            <p:nvPr/>
          </p:nvGrpSpPr>
          <p:grpSpPr bwMode="auto">
            <a:xfrm>
              <a:off x="4336" y="2111"/>
              <a:ext cx="89" cy="208"/>
              <a:chOff x="1666" y="2502"/>
              <a:chExt cx="215" cy="533"/>
            </a:xfrm>
          </p:grpSpPr>
          <p:sp>
            <p:nvSpPr>
              <p:cNvPr id="78" name="Freeform 264"/>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79" name="Oval 265"/>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19" name="Group 266"/>
            <p:cNvGrpSpPr>
              <a:grpSpLocks/>
            </p:cNvGrpSpPr>
            <p:nvPr/>
          </p:nvGrpSpPr>
          <p:grpSpPr bwMode="auto">
            <a:xfrm>
              <a:off x="4462" y="2111"/>
              <a:ext cx="89" cy="208"/>
              <a:chOff x="1666" y="2502"/>
              <a:chExt cx="215" cy="533"/>
            </a:xfrm>
          </p:grpSpPr>
          <p:sp>
            <p:nvSpPr>
              <p:cNvPr id="76" name="Freeform 267"/>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77" name="Oval 268"/>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20" name="Group 269"/>
            <p:cNvGrpSpPr>
              <a:grpSpLocks/>
            </p:cNvGrpSpPr>
            <p:nvPr/>
          </p:nvGrpSpPr>
          <p:grpSpPr bwMode="auto">
            <a:xfrm>
              <a:off x="4522" y="1847"/>
              <a:ext cx="89" cy="208"/>
              <a:chOff x="1666" y="2502"/>
              <a:chExt cx="215" cy="533"/>
            </a:xfrm>
          </p:grpSpPr>
          <p:sp>
            <p:nvSpPr>
              <p:cNvPr id="74" name="Freeform 270"/>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75" name="Oval 271"/>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grpSp>
          <p:nvGrpSpPr>
            <p:cNvPr id="21" name="Group 272"/>
            <p:cNvGrpSpPr>
              <a:grpSpLocks/>
            </p:cNvGrpSpPr>
            <p:nvPr/>
          </p:nvGrpSpPr>
          <p:grpSpPr bwMode="auto">
            <a:xfrm>
              <a:off x="4396" y="1847"/>
              <a:ext cx="89" cy="208"/>
              <a:chOff x="1666" y="2502"/>
              <a:chExt cx="215" cy="533"/>
            </a:xfrm>
          </p:grpSpPr>
          <p:sp>
            <p:nvSpPr>
              <p:cNvPr id="72" name="Freeform 273"/>
              <p:cNvSpPr>
                <a:spLocks/>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435"/>
                  <a:gd name="T149" fmla="*/ 215 w 215"/>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headEnd/>
                <a:tailEnd/>
              </a:ln>
            </p:spPr>
            <p:txBody>
              <a:bodyPr/>
              <a:lstStyle/>
              <a:p>
                <a:endParaRPr lang="zh-CN" altLang="en-US"/>
              </a:p>
            </p:txBody>
          </p:sp>
          <p:sp>
            <p:nvSpPr>
              <p:cNvPr id="73" name="Oval 274"/>
              <p:cNvSpPr>
                <a:spLocks noChangeArrowheads="1"/>
              </p:cNvSpPr>
              <p:nvPr/>
            </p:nvSpPr>
            <p:spPr bwMode="blackWhite">
              <a:xfrm>
                <a:off x="1727" y="2502"/>
                <a:ext cx="81" cy="77"/>
              </a:xfrm>
              <a:prstGeom prst="ellipse">
                <a:avLst/>
              </a:prstGeom>
              <a:solidFill>
                <a:srgbClr val="FFCCFF"/>
              </a:solidFill>
              <a:ln w="12700">
                <a:solidFill>
                  <a:schemeClr val="tx1"/>
                </a:solidFill>
                <a:round/>
                <a:headEnd/>
                <a:tailEnd/>
              </a:ln>
            </p:spPr>
            <p:txBody>
              <a:bodyPr wrap="none" anchor="ctr"/>
              <a:lstStyle/>
              <a:p>
                <a:endParaRPr lang="zh-CN" altLang="en-US" sz="3200" dirty="0">
                  <a:solidFill>
                    <a:schemeClr val="bg1"/>
                  </a:solidFill>
                </a:endParaRPr>
              </a:p>
            </p:txBody>
          </p:sp>
        </p:grpSp>
        <p:sp>
          <p:nvSpPr>
            <p:cNvPr id="45" name="AutoShape 275"/>
            <p:cNvSpPr>
              <a:spLocks noChangeArrowheads="1"/>
            </p:cNvSpPr>
            <p:nvPr/>
          </p:nvSpPr>
          <p:spPr bwMode="auto">
            <a:xfrm flipH="1">
              <a:off x="3634" y="1934"/>
              <a:ext cx="408"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wrap="none" anchor="ctr"/>
            <a:lstStyle/>
            <a:p>
              <a:endParaRPr lang="zh-CN" altLang="en-US" sz="3200" dirty="0">
                <a:solidFill>
                  <a:schemeClr val="bg1"/>
                </a:solidFill>
              </a:endParaRPr>
            </a:p>
          </p:txBody>
        </p:sp>
        <p:sp>
          <p:nvSpPr>
            <p:cNvPr id="46" name="AutoShape 276"/>
            <p:cNvSpPr>
              <a:spLocks noChangeArrowheads="1"/>
            </p:cNvSpPr>
            <p:nvPr/>
          </p:nvSpPr>
          <p:spPr bwMode="auto">
            <a:xfrm rot="5400000" flipV="1">
              <a:off x="2734" y="1274"/>
              <a:ext cx="408"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vert="eaVert" wrap="none" anchor="ctr"/>
            <a:lstStyle/>
            <a:p>
              <a:endParaRPr lang="zh-CN" altLang="en-US" sz="3200" dirty="0">
                <a:solidFill>
                  <a:schemeClr val="bg1"/>
                </a:solidFill>
              </a:endParaRPr>
            </a:p>
          </p:txBody>
        </p:sp>
        <p:sp>
          <p:nvSpPr>
            <p:cNvPr id="47" name="AutoShape 277"/>
            <p:cNvSpPr>
              <a:spLocks noChangeArrowheads="1"/>
            </p:cNvSpPr>
            <p:nvPr/>
          </p:nvSpPr>
          <p:spPr bwMode="auto">
            <a:xfrm rot="-5400000">
              <a:off x="2722" y="2570"/>
              <a:ext cx="408"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vert="eaVert" wrap="none" anchor="ctr"/>
            <a:lstStyle/>
            <a:p>
              <a:endParaRPr lang="zh-CN" altLang="en-US" sz="3200" dirty="0">
                <a:solidFill>
                  <a:schemeClr val="bg1"/>
                </a:solidFill>
              </a:endParaRPr>
            </a:p>
          </p:txBody>
        </p:sp>
        <p:sp>
          <p:nvSpPr>
            <p:cNvPr id="48" name="AutoShape 278"/>
            <p:cNvSpPr>
              <a:spLocks noChangeArrowheads="1"/>
            </p:cNvSpPr>
            <p:nvPr/>
          </p:nvSpPr>
          <p:spPr bwMode="auto">
            <a:xfrm rot="-1866411">
              <a:off x="2038" y="2510"/>
              <a:ext cx="408"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wrap="none" anchor="ctr"/>
            <a:lstStyle/>
            <a:p>
              <a:endParaRPr lang="zh-CN" altLang="en-US" sz="3200" dirty="0">
                <a:solidFill>
                  <a:schemeClr val="bg1"/>
                </a:solidFill>
              </a:endParaRPr>
            </a:p>
          </p:txBody>
        </p:sp>
        <p:sp>
          <p:nvSpPr>
            <p:cNvPr id="49" name="AutoShape 279"/>
            <p:cNvSpPr>
              <a:spLocks noChangeArrowheads="1"/>
            </p:cNvSpPr>
            <p:nvPr/>
          </p:nvSpPr>
          <p:spPr bwMode="auto">
            <a:xfrm rot="-1866411" flipH="1" flipV="1">
              <a:off x="3431" y="1431"/>
              <a:ext cx="367"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rot="10800000" wrap="none" anchor="ctr"/>
            <a:lstStyle/>
            <a:p>
              <a:endParaRPr lang="zh-CN" altLang="en-US" sz="3200" dirty="0">
                <a:solidFill>
                  <a:schemeClr val="bg1"/>
                </a:solidFill>
              </a:endParaRPr>
            </a:p>
          </p:txBody>
        </p:sp>
        <p:sp>
          <p:nvSpPr>
            <p:cNvPr id="50" name="AutoShape 280"/>
            <p:cNvSpPr>
              <a:spLocks noChangeArrowheads="1"/>
            </p:cNvSpPr>
            <p:nvPr/>
          </p:nvSpPr>
          <p:spPr bwMode="auto">
            <a:xfrm rot="2491273">
              <a:off x="2014" y="1382"/>
              <a:ext cx="420"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wrap="none" anchor="ctr"/>
            <a:lstStyle/>
            <a:p>
              <a:endParaRPr lang="zh-CN" altLang="en-US" sz="3200" dirty="0">
                <a:solidFill>
                  <a:schemeClr val="bg1"/>
                </a:solidFill>
              </a:endParaRPr>
            </a:p>
          </p:txBody>
        </p:sp>
        <p:sp>
          <p:nvSpPr>
            <p:cNvPr id="51" name="AutoShape 281"/>
            <p:cNvSpPr>
              <a:spLocks noChangeArrowheads="1"/>
            </p:cNvSpPr>
            <p:nvPr/>
          </p:nvSpPr>
          <p:spPr bwMode="auto">
            <a:xfrm rot="-8839314">
              <a:off x="3430" y="2486"/>
              <a:ext cx="408" cy="432"/>
            </a:xfrm>
            <a:prstGeom prst="rightArrow">
              <a:avLst>
                <a:gd name="adj1" fmla="val 50000"/>
                <a:gd name="adj2" fmla="val 25000"/>
              </a:avLst>
            </a:prstGeom>
            <a:gradFill rotWithShape="0">
              <a:gsLst>
                <a:gs pos="0">
                  <a:schemeClr val="hlink"/>
                </a:gs>
                <a:gs pos="100000">
                  <a:srgbClr val="FFFFFF"/>
                </a:gs>
              </a:gsLst>
              <a:path path="rect">
                <a:fillToRect r="100000" b="100000"/>
              </a:path>
            </a:gradFill>
            <a:ln w="9525">
              <a:solidFill>
                <a:schemeClr val="hlink"/>
              </a:solidFill>
              <a:miter lim="800000"/>
              <a:headEnd/>
              <a:tailEnd/>
            </a:ln>
          </p:spPr>
          <p:txBody>
            <a:bodyPr rot="10800000" wrap="none" anchor="ctr"/>
            <a:lstStyle/>
            <a:p>
              <a:endParaRPr lang="zh-CN" altLang="en-US" sz="3200" dirty="0">
                <a:solidFill>
                  <a:schemeClr val="bg1"/>
                </a:solidFill>
              </a:endParaRPr>
            </a:p>
          </p:txBody>
        </p:sp>
        <p:sp>
          <p:nvSpPr>
            <p:cNvPr id="52" name="Oval 282"/>
            <p:cNvSpPr>
              <a:spLocks noChangeArrowheads="1"/>
            </p:cNvSpPr>
            <p:nvPr/>
          </p:nvSpPr>
          <p:spPr bwMode="auto">
            <a:xfrm>
              <a:off x="2384" y="1776"/>
              <a:ext cx="1160" cy="744"/>
            </a:xfrm>
            <a:prstGeom prst="ellipse">
              <a:avLst/>
            </a:prstGeom>
            <a:gradFill rotWithShape="0">
              <a:gsLst>
                <a:gs pos="0">
                  <a:srgbClr val="EAEAEA"/>
                </a:gs>
                <a:gs pos="100000">
                  <a:srgbClr val="B2B2B2"/>
                </a:gs>
              </a:gsLst>
              <a:path path="shape">
                <a:fillToRect l="50000" t="50000" r="50000" b="50000"/>
              </a:path>
            </a:gradFill>
            <a:ln w="9525">
              <a:solidFill>
                <a:schemeClr val="accent2"/>
              </a:solidFill>
              <a:round/>
              <a:headEnd/>
              <a:tailEnd/>
            </a:ln>
          </p:spPr>
          <p:txBody>
            <a:bodyPr wrap="none" anchor="ctr"/>
            <a:lstStyle/>
            <a:p>
              <a:endParaRPr lang="zh-CN" altLang="en-US" sz="3200" dirty="0">
                <a:solidFill>
                  <a:schemeClr val="bg1"/>
                </a:solidFill>
              </a:endParaRPr>
            </a:p>
          </p:txBody>
        </p:sp>
        <p:sp>
          <p:nvSpPr>
            <p:cNvPr id="53" name="Rectangle 283"/>
            <p:cNvSpPr>
              <a:spLocks noChangeArrowheads="1"/>
            </p:cNvSpPr>
            <p:nvPr/>
          </p:nvSpPr>
          <p:spPr bwMode="auto">
            <a:xfrm>
              <a:off x="2637" y="1905"/>
              <a:ext cx="545" cy="466"/>
            </a:xfrm>
            <a:prstGeom prst="rect">
              <a:avLst/>
            </a:prstGeom>
            <a:noFill/>
            <a:ln w="9525">
              <a:noFill/>
              <a:miter lim="800000"/>
              <a:headEnd/>
              <a:tailEnd/>
            </a:ln>
          </p:spPr>
          <p:txBody>
            <a:bodyPr wrap="none">
              <a:spAutoFit/>
            </a:bodyPr>
            <a:lstStyle/>
            <a:p>
              <a:pPr algn="ctr">
                <a:lnSpc>
                  <a:spcPct val="140000"/>
                </a:lnSpc>
              </a:pPr>
              <a:r>
                <a:rPr kumimoji="1" lang="zh-CN" altLang="en-US" sz="1200" b="1" dirty="0">
                  <a:solidFill>
                    <a:schemeClr val="accent2"/>
                  </a:solidFill>
                  <a:latin typeface="宋体" charset="-122"/>
                </a:rPr>
                <a:t>高效的</a:t>
              </a:r>
            </a:p>
            <a:p>
              <a:pPr algn="ctr">
                <a:lnSpc>
                  <a:spcPct val="140000"/>
                </a:lnSpc>
              </a:pPr>
              <a:r>
                <a:rPr kumimoji="1" lang="zh-CN" altLang="en-US" sz="1200" b="1" dirty="0">
                  <a:solidFill>
                    <a:schemeClr val="accent2"/>
                  </a:solidFill>
                  <a:latin typeface="宋体" charset="-122"/>
                </a:rPr>
                <a:t>研发体系</a:t>
              </a:r>
            </a:p>
          </p:txBody>
        </p:sp>
        <p:grpSp>
          <p:nvGrpSpPr>
            <p:cNvPr id="25" name="Group 284"/>
            <p:cNvGrpSpPr>
              <a:grpSpLocks/>
            </p:cNvGrpSpPr>
            <p:nvPr/>
          </p:nvGrpSpPr>
          <p:grpSpPr bwMode="auto">
            <a:xfrm>
              <a:off x="377" y="260"/>
              <a:ext cx="1441" cy="1184"/>
              <a:chOff x="377" y="260"/>
              <a:chExt cx="1441" cy="1184"/>
            </a:xfrm>
          </p:grpSpPr>
          <p:sp>
            <p:nvSpPr>
              <p:cNvPr id="55" name="Rectangle 285"/>
              <p:cNvSpPr>
                <a:spLocks noChangeArrowheads="1"/>
              </p:cNvSpPr>
              <p:nvPr/>
            </p:nvSpPr>
            <p:spPr bwMode="auto">
              <a:xfrm>
                <a:off x="959" y="399"/>
                <a:ext cx="39" cy="106"/>
              </a:xfrm>
              <a:prstGeom prst="rect">
                <a:avLst/>
              </a:prstGeom>
              <a:noFill/>
              <a:ln w="9525">
                <a:noFill/>
                <a:miter lim="800000"/>
                <a:headEnd/>
                <a:tailEnd/>
              </a:ln>
            </p:spPr>
            <p:txBody>
              <a:bodyPr wrap="none" lIns="0" tIns="0" rIns="0" bIns="0">
                <a:spAutoFit/>
              </a:bodyPr>
              <a:lstStyle/>
              <a:p>
                <a:pPr algn="ctr"/>
                <a:r>
                  <a:rPr lang="en-US" altLang="zh-CN" sz="900" dirty="0">
                    <a:solidFill>
                      <a:srgbClr val="808080"/>
                    </a:solidFill>
                    <a:latin typeface="宋体" charset="-122"/>
                  </a:rPr>
                  <a:t>+</a:t>
                </a:r>
                <a:endParaRPr lang="en-US" altLang="zh-CN" sz="900" dirty="0">
                  <a:latin typeface="宋体" charset="-122"/>
                </a:endParaRPr>
              </a:p>
            </p:txBody>
          </p:sp>
          <p:sp>
            <p:nvSpPr>
              <p:cNvPr id="56" name="Rectangle 286"/>
              <p:cNvSpPr>
                <a:spLocks noChangeArrowheads="1"/>
              </p:cNvSpPr>
              <p:nvPr/>
            </p:nvSpPr>
            <p:spPr bwMode="auto">
              <a:xfrm>
                <a:off x="675" y="403"/>
                <a:ext cx="1143" cy="865"/>
              </a:xfrm>
              <a:prstGeom prst="rect">
                <a:avLst/>
              </a:prstGeom>
              <a:solidFill>
                <a:srgbClr val="FFFFFF"/>
              </a:solidFill>
              <a:ln w="9525">
                <a:solidFill>
                  <a:srgbClr val="000000"/>
                </a:solidFill>
                <a:miter lim="800000"/>
                <a:headEnd/>
                <a:tailEnd/>
              </a:ln>
            </p:spPr>
            <p:txBody>
              <a:bodyPr/>
              <a:lstStyle/>
              <a:p>
                <a:endParaRPr lang="zh-CN" altLang="en-US" sz="3200" dirty="0">
                  <a:solidFill>
                    <a:schemeClr val="bg1"/>
                  </a:solidFill>
                </a:endParaRPr>
              </a:p>
            </p:txBody>
          </p:sp>
          <p:sp>
            <p:nvSpPr>
              <p:cNvPr id="57" name="Rectangle 287"/>
              <p:cNvSpPr>
                <a:spLocks noChangeArrowheads="1"/>
              </p:cNvSpPr>
              <p:nvPr/>
            </p:nvSpPr>
            <p:spPr bwMode="auto">
              <a:xfrm>
                <a:off x="1250" y="403"/>
                <a:ext cx="568" cy="428"/>
              </a:xfrm>
              <a:prstGeom prst="rect">
                <a:avLst/>
              </a:prstGeom>
              <a:solidFill>
                <a:srgbClr val="FFFFFF"/>
              </a:solidFill>
              <a:ln w="9525">
                <a:solidFill>
                  <a:srgbClr val="000000"/>
                </a:solidFill>
                <a:miter lim="800000"/>
                <a:headEnd/>
                <a:tailEnd/>
              </a:ln>
            </p:spPr>
            <p:txBody>
              <a:bodyPr/>
              <a:lstStyle/>
              <a:p>
                <a:endParaRPr lang="zh-CN" altLang="en-US" sz="3200" dirty="0">
                  <a:solidFill>
                    <a:schemeClr val="bg1"/>
                  </a:solidFill>
                </a:endParaRPr>
              </a:p>
            </p:txBody>
          </p:sp>
          <p:sp>
            <p:nvSpPr>
              <p:cNvPr id="58" name="Rectangle 288"/>
              <p:cNvSpPr>
                <a:spLocks noChangeArrowheads="1"/>
              </p:cNvSpPr>
              <p:nvPr/>
            </p:nvSpPr>
            <p:spPr bwMode="auto">
              <a:xfrm>
                <a:off x="675" y="839"/>
                <a:ext cx="567" cy="429"/>
              </a:xfrm>
              <a:prstGeom prst="rect">
                <a:avLst/>
              </a:prstGeom>
              <a:solidFill>
                <a:srgbClr val="FFFFFF"/>
              </a:solidFill>
              <a:ln w="9525">
                <a:solidFill>
                  <a:srgbClr val="000000"/>
                </a:solidFill>
                <a:miter lim="800000"/>
                <a:headEnd/>
                <a:tailEnd/>
              </a:ln>
            </p:spPr>
            <p:txBody>
              <a:bodyPr/>
              <a:lstStyle/>
              <a:p>
                <a:endParaRPr lang="zh-CN" altLang="en-US" sz="3200" dirty="0">
                  <a:solidFill>
                    <a:schemeClr val="bg1"/>
                  </a:solidFill>
                </a:endParaRPr>
              </a:p>
            </p:txBody>
          </p:sp>
          <p:sp>
            <p:nvSpPr>
              <p:cNvPr id="59" name="Oval 289"/>
              <p:cNvSpPr>
                <a:spLocks noChangeArrowheads="1"/>
              </p:cNvSpPr>
              <p:nvPr/>
            </p:nvSpPr>
            <p:spPr bwMode="auto">
              <a:xfrm>
                <a:off x="1133" y="791"/>
                <a:ext cx="163" cy="123"/>
              </a:xfrm>
              <a:prstGeom prst="ellipse">
                <a:avLst/>
              </a:prstGeom>
              <a:solidFill>
                <a:srgbClr val="FFFFFF"/>
              </a:solidFill>
              <a:ln w="9525">
                <a:solidFill>
                  <a:srgbClr val="000000"/>
                </a:solidFill>
                <a:round/>
                <a:headEnd/>
                <a:tailEnd/>
              </a:ln>
            </p:spPr>
            <p:txBody>
              <a:bodyPr/>
              <a:lstStyle/>
              <a:p>
                <a:endParaRPr lang="zh-CN" altLang="en-US" sz="3200" dirty="0">
                  <a:solidFill>
                    <a:schemeClr val="bg1"/>
                  </a:solidFill>
                </a:endParaRPr>
              </a:p>
            </p:txBody>
          </p:sp>
          <p:sp>
            <p:nvSpPr>
              <p:cNvPr id="60" name="Oval 290"/>
              <p:cNvSpPr>
                <a:spLocks noChangeArrowheads="1"/>
              </p:cNvSpPr>
              <p:nvPr/>
            </p:nvSpPr>
            <p:spPr bwMode="auto">
              <a:xfrm>
                <a:off x="1389" y="523"/>
                <a:ext cx="239" cy="182"/>
              </a:xfrm>
              <a:prstGeom prst="ellipse">
                <a:avLst/>
              </a:prstGeom>
              <a:solidFill>
                <a:srgbClr val="D2D2D2"/>
              </a:solidFill>
              <a:ln w="9525">
                <a:solidFill>
                  <a:srgbClr val="000000"/>
                </a:solidFill>
                <a:round/>
                <a:headEnd/>
                <a:tailEnd/>
              </a:ln>
            </p:spPr>
            <p:txBody>
              <a:bodyPr/>
              <a:lstStyle/>
              <a:p>
                <a:endParaRPr lang="zh-CN" altLang="en-US" sz="3200" dirty="0">
                  <a:solidFill>
                    <a:schemeClr val="bg1"/>
                  </a:solidFill>
                </a:endParaRPr>
              </a:p>
            </p:txBody>
          </p:sp>
          <p:sp>
            <p:nvSpPr>
              <p:cNvPr id="61" name="Oval 291"/>
              <p:cNvSpPr>
                <a:spLocks noChangeArrowheads="1"/>
              </p:cNvSpPr>
              <p:nvPr/>
            </p:nvSpPr>
            <p:spPr bwMode="auto">
              <a:xfrm>
                <a:off x="1459" y="1002"/>
                <a:ext cx="176" cy="134"/>
              </a:xfrm>
              <a:prstGeom prst="ellipse">
                <a:avLst/>
              </a:prstGeom>
              <a:solidFill>
                <a:srgbClr val="000000"/>
              </a:solidFill>
              <a:ln w="9525">
                <a:solidFill>
                  <a:srgbClr val="000000"/>
                </a:solidFill>
                <a:round/>
                <a:headEnd/>
                <a:tailEnd/>
              </a:ln>
            </p:spPr>
            <p:txBody>
              <a:bodyPr/>
              <a:lstStyle/>
              <a:p>
                <a:endParaRPr lang="zh-CN" altLang="en-US" sz="3200" dirty="0">
                  <a:solidFill>
                    <a:schemeClr val="bg1"/>
                  </a:solidFill>
                </a:endParaRPr>
              </a:p>
            </p:txBody>
          </p:sp>
          <p:sp>
            <p:nvSpPr>
              <p:cNvPr id="62" name="Oval 292"/>
              <p:cNvSpPr>
                <a:spLocks noChangeArrowheads="1"/>
              </p:cNvSpPr>
              <p:nvPr/>
            </p:nvSpPr>
            <p:spPr bwMode="auto">
              <a:xfrm>
                <a:off x="1561" y="481"/>
                <a:ext cx="199" cy="153"/>
              </a:xfrm>
              <a:prstGeom prst="ellipse">
                <a:avLst/>
              </a:prstGeom>
              <a:solidFill>
                <a:srgbClr val="D2D2D2"/>
              </a:solidFill>
              <a:ln w="9525">
                <a:solidFill>
                  <a:srgbClr val="000000"/>
                </a:solidFill>
                <a:round/>
                <a:headEnd/>
                <a:tailEnd/>
              </a:ln>
            </p:spPr>
            <p:txBody>
              <a:bodyPr/>
              <a:lstStyle/>
              <a:p>
                <a:endParaRPr lang="zh-CN" altLang="en-US" sz="3200" dirty="0">
                  <a:solidFill>
                    <a:schemeClr val="bg1"/>
                  </a:solidFill>
                </a:endParaRPr>
              </a:p>
            </p:txBody>
          </p:sp>
          <p:sp>
            <p:nvSpPr>
              <p:cNvPr id="63" name="Rectangle 293"/>
              <p:cNvSpPr>
                <a:spLocks noChangeArrowheads="1"/>
              </p:cNvSpPr>
              <p:nvPr/>
            </p:nvSpPr>
            <p:spPr bwMode="auto">
              <a:xfrm>
                <a:off x="553" y="1226"/>
                <a:ext cx="39" cy="106"/>
              </a:xfrm>
              <a:prstGeom prst="rect">
                <a:avLst/>
              </a:prstGeom>
              <a:noFill/>
              <a:ln w="9525">
                <a:noFill/>
                <a:miter lim="800000"/>
                <a:headEnd/>
                <a:tailEnd/>
              </a:ln>
            </p:spPr>
            <p:txBody>
              <a:bodyPr wrap="none" lIns="0" tIns="0" rIns="0" bIns="0">
                <a:spAutoFit/>
              </a:bodyPr>
              <a:lstStyle/>
              <a:p>
                <a:pPr algn="ctr"/>
                <a:r>
                  <a:rPr lang="en-US" altLang="zh-CN" sz="900" dirty="0">
                    <a:solidFill>
                      <a:srgbClr val="808080"/>
                    </a:solidFill>
                    <a:latin typeface="宋体" charset="-122"/>
                  </a:rPr>
                  <a:t>-</a:t>
                </a:r>
                <a:endParaRPr lang="en-US" altLang="zh-CN" sz="900" dirty="0">
                  <a:latin typeface="宋体" charset="-122"/>
                </a:endParaRPr>
              </a:p>
            </p:txBody>
          </p:sp>
          <p:sp>
            <p:nvSpPr>
              <p:cNvPr id="64" name="Rectangle 294"/>
              <p:cNvSpPr>
                <a:spLocks noChangeArrowheads="1"/>
              </p:cNvSpPr>
              <p:nvPr/>
            </p:nvSpPr>
            <p:spPr bwMode="auto">
              <a:xfrm>
                <a:off x="731" y="1290"/>
                <a:ext cx="39" cy="106"/>
              </a:xfrm>
              <a:prstGeom prst="rect">
                <a:avLst/>
              </a:prstGeom>
              <a:noFill/>
              <a:ln w="9525">
                <a:noFill/>
                <a:miter lim="800000"/>
                <a:headEnd/>
                <a:tailEnd/>
              </a:ln>
            </p:spPr>
            <p:txBody>
              <a:bodyPr wrap="none" lIns="0" tIns="0" rIns="0" bIns="0">
                <a:spAutoFit/>
              </a:bodyPr>
              <a:lstStyle/>
              <a:p>
                <a:pPr algn="ctr"/>
                <a:r>
                  <a:rPr lang="en-US" altLang="zh-CN" sz="900" dirty="0">
                    <a:solidFill>
                      <a:srgbClr val="808080"/>
                    </a:solidFill>
                    <a:latin typeface="宋体" charset="-122"/>
                  </a:rPr>
                  <a:t>-</a:t>
                </a:r>
                <a:endParaRPr lang="en-US" altLang="zh-CN" sz="900" dirty="0">
                  <a:latin typeface="宋体" charset="-122"/>
                </a:endParaRPr>
              </a:p>
            </p:txBody>
          </p:sp>
          <p:sp>
            <p:nvSpPr>
              <p:cNvPr id="65" name="Rectangle 295"/>
              <p:cNvSpPr>
                <a:spLocks noChangeArrowheads="1"/>
              </p:cNvSpPr>
              <p:nvPr/>
            </p:nvSpPr>
            <p:spPr bwMode="auto">
              <a:xfrm>
                <a:off x="1744" y="1298"/>
                <a:ext cx="39" cy="106"/>
              </a:xfrm>
              <a:prstGeom prst="rect">
                <a:avLst/>
              </a:prstGeom>
              <a:noFill/>
              <a:ln w="9525">
                <a:noFill/>
                <a:miter lim="800000"/>
                <a:headEnd/>
                <a:tailEnd/>
              </a:ln>
            </p:spPr>
            <p:txBody>
              <a:bodyPr wrap="none" lIns="0" tIns="0" rIns="0" bIns="0">
                <a:spAutoFit/>
              </a:bodyPr>
              <a:lstStyle/>
              <a:p>
                <a:pPr algn="ctr"/>
                <a:r>
                  <a:rPr lang="en-US" altLang="zh-CN" sz="900" dirty="0">
                    <a:solidFill>
                      <a:srgbClr val="808080"/>
                    </a:solidFill>
                    <a:latin typeface="宋体" charset="-122"/>
                  </a:rPr>
                  <a:t>+</a:t>
                </a:r>
                <a:endParaRPr lang="en-US" altLang="zh-CN" sz="900" dirty="0">
                  <a:latin typeface="宋体" charset="-122"/>
                </a:endParaRPr>
              </a:p>
            </p:txBody>
          </p:sp>
          <p:sp>
            <p:nvSpPr>
              <p:cNvPr id="66" name="Oval 296"/>
              <p:cNvSpPr>
                <a:spLocks noChangeArrowheads="1"/>
              </p:cNvSpPr>
              <p:nvPr/>
            </p:nvSpPr>
            <p:spPr bwMode="auto">
              <a:xfrm>
                <a:off x="800" y="918"/>
                <a:ext cx="246" cy="186"/>
              </a:xfrm>
              <a:prstGeom prst="ellipse">
                <a:avLst/>
              </a:prstGeom>
              <a:solidFill>
                <a:srgbClr val="FFFFFF"/>
              </a:solidFill>
              <a:ln w="9525">
                <a:solidFill>
                  <a:srgbClr val="000000"/>
                </a:solidFill>
                <a:round/>
                <a:headEnd/>
                <a:tailEnd/>
              </a:ln>
            </p:spPr>
            <p:txBody>
              <a:bodyPr/>
              <a:lstStyle/>
              <a:p>
                <a:endParaRPr lang="zh-CN" altLang="en-US" sz="3200" dirty="0">
                  <a:solidFill>
                    <a:schemeClr val="bg1"/>
                  </a:solidFill>
                </a:endParaRPr>
              </a:p>
            </p:txBody>
          </p:sp>
          <p:sp>
            <p:nvSpPr>
              <p:cNvPr id="67" name="Oval 297"/>
              <p:cNvSpPr>
                <a:spLocks noChangeArrowheads="1"/>
              </p:cNvSpPr>
              <p:nvPr/>
            </p:nvSpPr>
            <p:spPr bwMode="auto">
              <a:xfrm>
                <a:off x="834" y="499"/>
                <a:ext cx="179" cy="136"/>
              </a:xfrm>
              <a:prstGeom prst="ellipse">
                <a:avLst/>
              </a:prstGeom>
              <a:solidFill>
                <a:srgbClr val="B4B4B4"/>
              </a:solidFill>
              <a:ln w="9525">
                <a:solidFill>
                  <a:srgbClr val="000000"/>
                </a:solidFill>
                <a:round/>
                <a:headEnd/>
                <a:tailEnd/>
              </a:ln>
            </p:spPr>
            <p:txBody>
              <a:bodyPr/>
              <a:lstStyle/>
              <a:p>
                <a:endParaRPr lang="zh-CN" altLang="en-US" sz="3200" dirty="0">
                  <a:solidFill>
                    <a:schemeClr val="bg1"/>
                  </a:solidFill>
                </a:endParaRPr>
              </a:p>
            </p:txBody>
          </p:sp>
          <p:sp>
            <p:nvSpPr>
              <p:cNvPr id="68" name="Rectangle 298"/>
              <p:cNvSpPr>
                <a:spLocks noChangeArrowheads="1"/>
              </p:cNvSpPr>
              <p:nvPr/>
            </p:nvSpPr>
            <p:spPr bwMode="auto">
              <a:xfrm>
                <a:off x="556" y="416"/>
                <a:ext cx="39" cy="106"/>
              </a:xfrm>
              <a:prstGeom prst="rect">
                <a:avLst/>
              </a:prstGeom>
              <a:noFill/>
              <a:ln w="9525">
                <a:noFill/>
                <a:miter lim="800000"/>
                <a:headEnd/>
                <a:tailEnd/>
              </a:ln>
            </p:spPr>
            <p:txBody>
              <a:bodyPr wrap="none" lIns="0" tIns="0" rIns="0" bIns="0">
                <a:spAutoFit/>
              </a:bodyPr>
              <a:lstStyle/>
              <a:p>
                <a:pPr algn="ctr"/>
                <a:r>
                  <a:rPr lang="en-US" altLang="zh-CN" sz="900" dirty="0">
                    <a:solidFill>
                      <a:srgbClr val="808080"/>
                    </a:solidFill>
                    <a:latin typeface="宋体" charset="-122"/>
                  </a:rPr>
                  <a:t>+</a:t>
                </a:r>
                <a:endParaRPr lang="en-US" altLang="zh-CN" sz="900" dirty="0">
                  <a:latin typeface="宋体" charset="-122"/>
                </a:endParaRPr>
              </a:p>
            </p:txBody>
          </p:sp>
          <p:sp>
            <p:nvSpPr>
              <p:cNvPr id="69" name="Rectangle 299"/>
              <p:cNvSpPr>
                <a:spLocks noChangeArrowheads="1"/>
              </p:cNvSpPr>
              <p:nvPr/>
            </p:nvSpPr>
            <p:spPr bwMode="auto">
              <a:xfrm>
                <a:off x="915" y="260"/>
                <a:ext cx="472" cy="106"/>
              </a:xfrm>
              <a:prstGeom prst="rect">
                <a:avLst/>
              </a:prstGeom>
              <a:noFill/>
              <a:ln w="9525">
                <a:noFill/>
                <a:miter lim="800000"/>
                <a:headEnd/>
                <a:tailEnd/>
              </a:ln>
            </p:spPr>
            <p:txBody>
              <a:bodyPr wrap="none" lIns="0" tIns="0" rIns="0" bIns="0">
                <a:spAutoFit/>
              </a:bodyPr>
              <a:lstStyle/>
              <a:p>
                <a:pPr algn="ctr"/>
                <a:r>
                  <a:rPr lang="zh-CN" altLang="en-US" sz="900" b="1" dirty="0">
                    <a:solidFill>
                      <a:srgbClr val="000000"/>
                    </a:solidFill>
                    <a:latin typeface="宋体" charset="-122"/>
                  </a:rPr>
                  <a:t>优化投资组合</a:t>
                </a:r>
                <a:endParaRPr lang="zh-CN" altLang="en-US" sz="900" dirty="0">
                  <a:latin typeface="宋体" charset="-122"/>
                </a:endParaRPr>
              </a:p>
            </p:txBody>
          </p:sp>
          <p:sp>
            <p:nvSpPr>
              <p:cNvPr id="70" name="Text Box 300"/>
              <p:cNvSpPr txBox="1">
                <a:spLocks noChangeArrowheads="1"/>
              </p:cNvSpPr>
              <p:nvPr/>
            </p:nvSpPr>
            <p:spPr bwMode="auto">
              <a:xfrm>
                <a:off x="917" y="1267"/>
                <a:ext cx="808" cy="177"/>
              </a:xfrm>
              <a:prstGeom prst="rect">
                <a:avLst/>
              </a:prstGeom>
              <a:noFill/>
              <a:ln w="9525">
                <a:noFill/>
                <a:miter lim="800000"/>
                <a:headEnd/>
                <a:tailEnd/>
              </a:ln>
            </p:spPr>
            <p:txBody>
              <a:bodyPr>
                <a:spAutoFit/>
              </a:bodyPr>
              <a:lstStyle/>
              <a:p>
                <a:pPr>
                  <a:spcBef>
                    <a:spcPct val="50000"/>
                  </a:spcBef>
                </a:pPr>
                <a:r>
                  <a:rPr kumimoji="1" lang="zh-CN" altLang="en-US" sz="900" dirty="0">
                    <a:latin typeface="宋体" charset="-122"/>
                  </a:rPr>
                  <a:t>产品的竞争位置</a:t>
                </a:r>
              </a:p>
            </p:txBody>
          </p:sp>
          <p:sp>
            <p:nvSpPr>
              <p:cNvPr id="71" name="Text Box 301"/>
              <p:cNvSpPr txBox="1">
                <a:spLocks noChangeArrowheads="1"/>
              </p:cNvSpPr>
              <p:nvPr/>
            </p:nvSpPr>
            <p:spPr bwMode="auto">
              <a:xfrm>
                <a:off x="377" y="520"/>
                <a:ext cx="315" cy="716"/>
              </a:xfrm>
              <a:prstGeom prst="rect">
                <a:avLst/>
              </a:prstGeom>
              <a:noFill/>
              <a:ln w="9525">
                <a:noFill/>
                <a:miter lim="800000"/>
                <a:headEnd/>
                <a:tailEnd/>
              </a:ln>
            </p:spPr>
            <p:txBody>
              <a:bodyPr vert="eaVert">
                <a:spAutoFit/>
              </a:bodyPr>
              <a:lstStyle/>
              <a:p>
                <a:pPr>
                  <a:spcBef>
                    <a:spcPct val="50000"/>
                  </a:spcBef>
                </a:pPr>
                <a:r>
                  <a:rPr kumimoji="1" lang="zh-CN" altLang="en-US" sz="900" dirty="0">
                    <a:latin typeface="宋体" charset="-122"/>
                  </a:rPr>
                  <a:t>细分市场的吸引力</a:t>
                </a:r>
              </a:p>
            </p:txBody>
          </p:sp>
        </p:grpSp>
      </p:grpSp>
    </p:spTree>
    <p:extLst>
      <p:ext uri="{BB962C8B-B14F-4D97-AF65-F5344CB8AC3E}">
        <p14:creationId xmlns:p14="http://schemas.microsoft.com/office/powerpoint/2010/main" val="222348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17</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郭士纳：</a:t>
            </a:r>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是关键</a:t>
            </a:r>
            <a:r>
              <a:rPr lang="en-US" altLang="zh-CN" sz="2800">
                <a:solidFill>
                  <a:schemeClr val="tx1"/>
                </a:solidFill>
                <a:latin typeface="微软雅黑" pitchFamily="34" charset="-122"/>
                <a:ea typeface="微软雅黑" pitchFamily="34" charset="-122"/>
              </a:rPr>
              <a:t>!</a:t>
            </a:r>
          </a:p>
        </p:txBody>
      </p:sp>
      <p:sp>
        <p:nvSpPr>
          <p:cNvPr id="57" name="Rectangle 2"/>
          <p:cNvSpPr>
            <a:spLocks noChangeArrowheads="1"/>
          </p:cNvSpPr>
          <p:nvPr/>
        </p:nvSpPr>
        <p:spPr bwMode="auto">
          <a:xfrm>
            <a:off x="442539" y="1085646"/>
            <a:ext cx="7672514" cy="2989419"/>
          </a:xfrm>
          <a:prstGeom prst="rect">
            <a:avLst/>
          </a:prstGeom>
          <a:noFill/>
          <a:ln w="9525">
            <a:noFill/>
            <a:miter lim="800000"/>
            <a:headEnd/>
            <a:tailEnd/>
          </a:ln>
        </p:spPr>
        <p:txBody>
          <a:bodyPr wrap="square" lIns="80147" tIns="40074" rIns="80147" bIns="40074">
            <a:spAutoFit/>
          </a:bodyPr>
          <a:lstStyle/>
          <a:p>
            <a:pPr>
              <a:lnSpc>
                <a:spcPct val="150000"/>
              </a:lnSpc>
              <a:spcBef>
                <a:spcPct val="50000"/>
              </a:spcBef>
            </a:pPr>
            <a:r>
              <a:rPr lang="en-US" altLang="zh-CN" sz="2100" b="1" dirty="0">
                <a:latin typeface="宋体" pitchFamily="2" charset="-122"/>
              </a:rPr>
              <a:t>   </a:t>
            </a:r>
            <a:r>
              <a:rPr lang="en-US" altLang="zh-CN" sz="2100" b="1" dirty="0">
                <a:latin typeface="华文细黑" pitchFamily="2" charset="-122"/>
              </a:rPr>
              <a:t>“</a:t>
            </a:r>
            <a:r>
              <a:rPr lang="en-US" altLang="zh-CN" sz="2100" b="1" dirty="0">
                <a:latin typeface="宋体" pitchFamily="2" charset="-122"/>
              </a:rPr>
              <a:t>IPD</a:t>
            </a:r>
            <a:r>
              <a:rPr lang="zh-CN" altLang="en-US" sz="2100" b="1" dirty="0">
                <a:latin typeface="宋体" pitchFamily="2" charset="-122"/>
              </a:rPr>
              <a:t>是关键！我们必须更加规范地开发产品；在开始便考虑市场情报和客户需求；在开始阶段就确定所需资源；根据里程碑管理；只在里程碑变更需求和项目方向，因此我们不会不断地修补项目。整个</a:t>
            </a:r>
            <a:r>
              <a:rPr lang="en-US" altLang="zh-CN" sz="2100" b="1" dirty="0">
                <a:latin typeface="宋体" pitchFamily="2" charset="-122"/>
              </a:rPr>
              <a:t>IPD</a:t>
            </a:r>
            <a:r>
              <a:rPr lang="zh-CN" altLang="en-US" sz="2100" b="1" dirty="0">
                <a:latin typeface="宋体" pitchFamily="2" charset="-122"/>
              </a:rPr>
              <a:t>重整至关重要，如果你不知道它是什么，你就真正地需要回去学习。我的意思是说，这个公司的每个人</a:t>
            </a:r>
            <a:r>
              <a:rPr lang="en-US" altLang="zh-CN" sz="2100" b="1" dirty="0">
                <a:latin typeface="华文细黑" pitchFamily="2" charset="-122"/>
              </a:rPr>
              <a:t>……</a:t>
            </a:r>
            <a:r>
              <a:rPr lang="zh-CN" altLang="en-US" sz="2100" b="1" dirty="0">
                <a:latin typeface="宋体" pitchFamily="2" charset="-122"/>
              </a:rPr>
              <a:t>都需要熟悉</a:t>
            </a:r>
            <a:r>
              <a:rPr lang="en-US" altLang="zh-CN" sz="2100" b="1" dirty="0">
                <a:latin typeface="宋体" pitchFamily="2" charset="-122"/>
              </a:rPr>
              <a:t>IPD</a:t>
            </a:r>
            <a:r>
              <a:rPr lang="zh-CN" altLang="en-US" sz="2100" b="1" dirty="0">
                <a:latin typeface="宋体" pitchFamily="2" charset="-122"/>
              </a:rPr>
              <a:t>。</a:t>
            </a:r>
            <a:r>
              <a:rPr lang="zh-CN" altLang="en-US" sz="2100" b="1" dirty="0">
                <a:solidFill>
                  <a:srgbClr val="FF0000"/>
                </a:solidFill>
                <a:latin typeface="宋体" pitchFamily="2" charset="-122"/>
              </a:rPr>
              <a:t>我们准备根据这个流程来经营公司</a:t>
            </a:r>
            <a:r>
              <a:rPr lang="zh-CN" altLang="en-US" sz="2100" b="1" dirty="0">
                <a:latin typeface="宋体" pitchFamily="2" charset="-122"/>
              </a:rPr>
              <a:t>。</a:t>
            </a:r>
            <a:r>
              <a:rPr lang="zh-CN" altLang="en-US" sz="2100" b="1" dirty="0">
                <a:latin typeface="华文细黑" pitchFamily="2" charset="-122"/>
              </a:rPr>
              <a:t>”</a:t>
            </a:r>
            <a:endParaRPr lang="zh-CN" altLang="en-US" sz="2100" b="1" dirty="0">
              <a:latin typeface="宋体" pitchFamily="2" charset="-122"/>
            </a:endParaRPr>
          </a:p>
        </p:txBody>
      </p:sp>
      <p:sp>
        <p:nvSpPr>
          <p:cNvPr id="58" name="Rectangle 4"/>
          <p:cNvSpPr>
            <a:spLocks noChangeArrowheads="1"/>
          </p:cNvSpPr>
          <p:nvPr/>
        </p:nvSpPr>
        <p:spPr bwMode="auto">
          <a:xfrm>
            <a:off x="4699626" y="4490185"/>
            <a:ext cx="3048905" cy="1321270"/>
          </a:xfrm>
          <a:prstGeom prst="rect">
            <a:avLst/>
          </a:prstGeom>
          <a:noFill/>
          <a:ln w="9525">
            <a:noFill/>
            <a:miter lim="800000"/>
            <a:headEnd/>
            <a:tailEnd/>
          </a:ln>
        </p:spPr>
        <p:txBody>
          <a:bodyPr lIns="80147" tIns="40074" rIns="80147" bIns="40074">
            <a:spAutoFit/>
          </a:bodyPr>
          <a:lstStyle/>
          <a:p>
            <a:pPr algn="r">
              <a:lnSpc>
                <a:spcPct val="110000"/>
              </a:lnSpc>
              <a:spcBef>
                <a:spcPct val="50000"/>
              </a:spcBef>
            </a:pPr>
            <a:r>
              <a:rPr lang="en-US" altLang="zh-CN" b="1" dirty="0">
                <a:latin typeface="宋体" pitchFamily="2" charset="-122"/>
              </a:rPr>
              <a:t>IBM</a:t>
            </a:r>
            <a:r>
              <a:rPr lang="zh-CN" altLang="en-US" b="1" dirty="0">
                <a:latin typeface="宋体" pitchFamily="2" charset="-122"/>
              </a:rPr>
              <a:t>董事长</a:t>
            </a:r>
            <a:r>
              <a:rPr lang="en-US" altLang="zh-CN" b="1" dirty="0">
                <a:latin typeface="宋体" pitchFamily="2" charset="-122"/>
              </a:rPr>
              <a:t>Lou Gerstner</a:t>
            </a:r>
          </a:p>
          <a:p>
            <a:pPr algn="r">
              <a:lnSpc>
                <a:spcPct val="110000"/>
              </a:lnSpc>
              <a:spcBef>
                <a:spcPct val="50000"/>
              </a:spcBef>
            </a:pPr>
            <a:r>
              <a:rPr lang="zh-CN" altLang="en-US" b="1" dirty="0">
                <a:latin typeface="宋体" pitchFamily="2" charset="-122"/>
              </a:rPr>
              <a:t>大会发言，</a:t>
            </a:r>
            <a:r>
              <a:rPr lang="en-US" altLang="zh-CN" b="1" dirty="0">
                <a:latin typeface="宋体" pitchFamily="2" charset="-122"/>
              </a:rPr>
              <a:t>IBM Raleigh NC</a:t>
            </a:r>
          </a:p>
          <a:p>
            <a:pPr algn="r">
              <a:lnSpc>
                <a:spcPct val="110000"/>
              </a:lnSpc>
              <a:spcBef>
                <a:spcPct val="50000"/>
              </a:spcBef>
            </a:pPr>
            <a:r>
              <a:rPr lang="en-US" altLang="zh-CN" b="1" dirty="0">
                <a:latin typeface="宋体" pitchFamily="2" charset="-122"/>
              </a:rPr>
              <a:t>1996</a:t>
            </a:r>
            <a:r>
              <a:rPr lang="zh-CN" altLang="en-US" b="1" dirty="0">
                <a:latin typeface="宋体" pitchFamily="2" charset="-122"/>
              </a:rPr>
              <a:t>年</a:t>
            </a:r>
            <a:r>
              <a:rPr lang="en-US" altLang="zh-CN" b="1" dirty="0">
                <a:latin typeface="宋体" pitchFamily="2" charset="-122"/>
              </a:rPr>
              <a:t>7</a:t>
            </a:r>
            <a:r>
              <a:rPr lang="zh-CN" altLang="en-US" b="1" dirty="0">
                <a:latin typeface="宋体" pitchFamily="2" charset="-122"/>
              </a:rPr>
              <a:t>月</a:t>
            </a:r>
            <a:r>
              <a:rPr lang="en-US" altLang="zh-CN" b="1" dirty="0">
                <a:latin typeface="宋体" pitchFamily="2" charset="-122"/>
              </a:rPr>
              <a:t>12</a:t>
            </a:r>
            <a:r>
              <a:rPr lang="zh-CN" altLang="en-US" b="1" dirty="0">
                <a:latin typeface="宋体" pitchFamily="2" charset="-122"/>
              </a:rPr>
              <a:t>日</a:t>
            </a:r>
          </a:p>
        </p:txBody>
      </p:sp>
    </p:spTree>
    <p:extLst>
      <p:ext uri="{BB962C8B-B14F-4D97-AF65-F5344CB8AC3E}">
        <p14:creationId xmlns:p14="http://schemas.microsoft.com/office/powerpoint/2010/main" val="222348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18</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dirty="0">
                <a:solidFill>
                  <a:schemeClr val="tx1"/>
                </a:solidFill>
                <a:latin typeface="微软雅黑" pitchFamily="34" charset="-122"/>
                <a:ea typeface="微软雅黑" pitchFamily="34" charset="-122"/>
              </a:rPr>
              <a:t>IBM</a:t>
            </a:r>
            <a:r>
              <a:rPr lang="zh-CN" altLang="en-US" sz="2800" dirty="0">
                <a:solidFill>
                  <a:schemeClr val="tx1"/>
                </a:solidFill>
                <a:latin typeface="微软雅黑" pitchFamily="34" charset="-122"/>
                <a:ea typeface="微软雅黑" pitchFamily="34" charset="-122"/>
              </a:rPr>
              <a:t>的</a:t>
            </a:r>
            <a:r>
              <a:rPr lang="en-US" altLang="zh-CN" sz="2800" dirty="0">
                <a:solidFill>
                  <a:schemeClr val="tx1"/>
                </a:solidFill>
                <a:latin typeface="微软雅黑" pitchFamily="34" charset="-122"/>
                <a:ea typeface="微软雅黑" pitchFamily="34" charset="-122"/>
              </a:rPr>
              <a:t>IPD</a:t>
            </a:r>
            <a:r>
              <a:rPr lang="zh-CN" altLang="en-US" sz="2800" dirty="0">
                <a:solidFill>
                  <a:schemeClr val="tx1"/>
                </a:solidFill>
                <a:latin typeface="微软雅黑" pitchFamily="34" charset="-122"/>
                <a:ea typeface="微软雅黑" pitchFamily="34" charset="-122"/>
              </a:rPr>
              <a:t>之路</a:t>
            </a:r>
            <a:endParaRPr lang="en-US" altLang="zh-CN" sz="2800" dirty="0">
              <a:solidFill>
                <a:schemeClr val="tx1"/>
              </a:solidFill>
              <a:latin typeface="微软雅黑" pitchFamily="34" charset="-122"/>
              <a:ea typeface="微软雅黑" pitchFamily="34" charset="-122"/>
            </a:endParaRPr>
          </a:p>
        </p:txBody>
      </p:sp>
      <p:sp>
        <p:nvSpPr>
          <p:cNvPr id="5" name="矩形 4"/>
          <p:cNvSpPr/>
          <p:nvPr/>
        </p:nvSpPr>
        <p:spPr>
          <a:xfrm>
            <a:off x="1090034" y="1355603"/>
            <a:ext cx="1771527" cy="712730"/>
          </a:xfrm>
          <a:prstGeom prst="rect">
            <a:avLst/>
          </a:prstGeom>
          <a:ln/>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sz="2100" b="1" dirty="0"/>
              <a:t>陷入困境</a:t>
            </a:r>
          </a:p>
        </p:txBody>
      </p:sp>
      <p:sp>
        <p:nvSpPr>
          <p:cNvPr id="7" name="矩形 6"/>
          <p:cNvSpPr/>
          <p:nvPr/>
        </p:nvSpPr>
        <p:spPr>
          <a:xfrm>
            <a:off x="1090034" y="2710778"/>
            <a:ext cx="1771527" cy="712730"/>
          </a:xfrm>
          <a:prstGeom prst="rect">
            <a:avLst/>
          </a:prstGeom>
          <a:ln/>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sz="2100" b="1" dirty="0"/>
              <a:t>构建</a:t>
            </a:r>
            <a:r>
              <a:rPr lang="en-US" altLang="zh-CN" sz="2100" b="1" dirty="0"/>
              <a:t>IPD</a:t>
            </a:r>
            <a:r>
              <a:rPr lang="zh-CN" altLang="en-US" sz="2100" b="1" dirty="0"/>
              <a:t>体系</a:t>
            </a:r>
          </a:p>
        </p:txBody>
      </p:sp>
      <p:sp>
        <p:nvSpPr>
          <p:cNvPr id="8" name="矩形 7"/>
          <p:cNvSpPr/>
          <p:nvPr/>
        </p:nvSpPr>
        <p:spPr>
          <a:xfrm>
            <a:off x="1090034" y="4136238"/>
            <a:ext cx="1771527" cy="712730"/>
          </a:xfrm>
          <a:prstGeom prst="rect">
            <a:avLst/>
          </a:prstGeom>
          <a:ln/>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en-US" altLang="zh-CN" sz="2100" b="1" dirty="0"/>
              <a:t>5</a:t>
            </a:r>
            <a:r>
              <a:rPr lang="zh-CN" altLang="en-US" sz="2100" b="1" dirty="0"/>
              <a:t>年持续优化</a:t>
            </a:r>
          </a:p>
        </p:txBody>
      </p:sp>
      <p:sp>
        <p:nvSpPr>
          <p:cNvPr id="9" name="矩形 8"/>
          <p:cNvSpPr/>
          <p:nvPr/>
        </p:nvSpPr>
        <p:spPr>
          <a:xfrm>
            <a:off x="1090034" y="5496904"/>
            <a:ext cx="1771527" cy="712730"/>
          </a:xfrm>
          <a:prstGeom prst="rect">
            <a:avLst/>
          </a:prstGeom>
          <a:ln/>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sz="2100" b="1" dirty="0"/>
              <a:t>其他公司引入</a:t>
            </a:r>
            <a:r>
              <a:rPr lang="en-US" altLang="zh-CN" sz="2100" b="1" dirty="0"/>
              <a:t>IPD</a:t>
            </a:r>
          </a:p>
        </p:txBody>
      </p:sp>
      <p:sp>
        <p:nvSpPr>
          <p:cNvPr id="13" name="下箭头 12"/>
          <p:cNvSpPr/>
          <p:nvPr/>
        </p:nvSpPr>
        <p:spPr>
          <a:xfrm>
            <a:off x="1639818" y="2322016"/>
            <a:ext cx="610871" cy="259175"/>
          </a:xfrm>
          <a:prstGeom prst="down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14" name="下箭头 13"/>
          <p:cNvSpPr/>
          <p:nvPr/>
        </p:nvSpPr>
        <p:spPr>
          <a:xfrm>
            <a:off x="1639818" y="3682682"/>
            <a:ext cx="610871" cy="259175"/>
          </a:xfrm>
          <a:prstGeom prst="down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15" name="下箭头 14"/>
          <p:cNvSpPr/>
          <p:nvPr/>
        </p:nvSpPr>
        <p:spPr>
          <a:xfrm>
            <a:off x="1639818" y="5048841"/>
            <a:ext cx="610871" cy="259175"/>
          </a:xfrm>
          <a:prstGeom prst="down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16" name="矩形 15"/>
          <p:cNvSpPr/>
          <p:nvPr/>
        </p:nvSpPr>
        <p:spPr>
          <a:xfrm>
            <a:off x="3533519" y="5561699"/>
            <a:ext cx="1282830" cy="653428"/>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kern="0" dirty="0">
                <a:solidFill>
                  <a:prstClr val="black"/>
                </a:solidFill>
                <a:latin typeface="+mn-ea"/>
              </a:rPr>
              <a:t>波音</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华为</a:t>
            </a:r>
          </a:p>
        </p:txBody>
      </p:sp>
      <p:sp>
        <p:nvSpPr>
          <p:cNvPr id="17" name="矩形 16"/>
          <p:cNvSpPr/>
          <p:nvPr/>
        </p:nvSpPr>
        <p:spPr>
          <a:xfrm>
            <a:off x="3533519" y="1031636"/>
            <a:ext cx="3115443" cy="1231078"/>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kern="0" dirty="0">
                <a:solidFill>
                  <a:prstClr val="black"/>
                </a:solidFill>
                <a:latin typeface="+mn-ea"/>
              </a:rPr>
              <a:t>收入下降</a:t>
            </a:r>
            <a:r>
              <a:rPr lang="en-US" altLang="zh-CN" kern="0" dirty="0">
                <a:solidFill>
                  <a:prstClr val="black"/>
                </a:solidFill>
                <a:latin typeface="+mn-ea"/>
              </a:rPr>
              <a:t>7%</a:t>
            </a:r>
            <a:endParaRPr lang="en-US" altLang="zh-CN" dirty="0">
              <a:latin typeface="+mn-ea"/>
            </a:endParaRPr>
          </a:p>
          <a:p>
            <a:pPr marL="63108" indent="-157770" defTabSz="801472" eaLnBrk="0" hangingPunct="0">
              <a:buFont typeface="Wingdings" pitchFamily="2" charset="2"/>
              <a:buChar char="l"/>
              <a:defRPr/>
            </a:pPr>
            <a:r>
              <a:rPr lang="zh-CN" altLang="en-US" dirty="0">
                <a:latin typeface="+mn-ea"/>
              </a:rPr>
              <a:t>利润下降</a:t>
            </a:r>
            <a:r>
              <a:rPr lang="en-US" altLang="zh-CN" dirty="0">
                <a:latin typeface="+mn-ea"/>
              </a:rPr>
              <a:t>26%</a:t>
            </a:r>
          </a:p>
          <a:p>
            <a:pPr marL="63108" indent="-157770" defTabSz="801472" eaLnBrk="0" hangingPunct="0">
              <a:buFont typeface="Wingdings" pitchFamily="2" charset="2"/>
              <a:buChar char="l"/>
              <a:defRPr/>
            </a:pPr>
            <a:r>
              <a:rPr lang="zh-CN" altLang="en-US" dirty="0">
                <a:latin typeface="+mn-ea"/>
              </a:rPr>
              <a:t>研发损失费用高于业</a:t>
            </a:r>
            <a:r>
              <a:rPr lang="zh-CN" altLang="en-US" kern="0" dirty="0">
                <a:solidFill>
                  <a:prstClr val="black"/>
                </a:solidFill>
                <a:latin typeface="+mn-ea"/>
              </a:rPr>
              <a:t>界</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产品上市时间厂于业界</a:t>
            </a:r>
          </a:p>
        </p:txBody>
      </p:sp>
      <p:sp>
        <p:nvSpPr>
          <p:cNvPr id="18" name="矩形 17"/>
          <p:cNvSpPr/>
          <p:nvPr/>
        </p:nvSpPr>
        <p:spPr>
          <a:xfrm>
            <a:off x="3533519" y="2581190"/>
            <a:ext cx="3115443" cy="932579"/>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kern="0" dirty="0">
                <a:solidFill>
                  <a:prstClr val="black"/>
                </a:solidFill>
                <a:latin typeface="+mn-ea"/>
              </a:rPr>
              <a:t>流程重构</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组织重构</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产品重整</a:t>
            </a:r>
          </a:p>
        </p:txBody>
      </p:sp>
      <p:sp>
        <p:nvSpPr>
          <p:cNvPr id="19" name="矩形 18"/>
          <p:cNvSpPr/>
          <p:nvPr/>
        </p:nvSpPr>
        <p:spPr>
          <a:xfrm>
            <a:off x="3533519" y="3966698"/>
            <a:ext cx="3115443" cy="1211730"/>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kern="0" dirty="0">
                <a:solidFill>
                  <a:prstClr val="black"/>
                </a:solidFill>
                <a:latin typeface="+mn-ea"/>
              </a:rPr>
              <a:t>开发周期缩短</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上市时间缩短</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开发费用降低</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利润增长 </a:t>
            </a:r>
            <a:endParaRPr lang="en-US" altLang="zh-CN" kern="0" dirty="0">
              <a:solidFill>
                <a:prstClr val="black"/>
              </a:solidFill>
              <a:latin typeface="+mn-ea"/>
            </a:endParaRPr>
          </a:p>
        </p:txBody>
      </p:sp>
    </p:spTree>
    <p:extLst>
      <p:ext uri="{BB962C8B-B14F-4D97-AF65-F5344CB8AC3E}">
        <p14:creationId xmlns:p14="http://schemas.microsoft.com/office/powerpoint/2010/main" val="222348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19</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在华为集团的历程</a:t>
            </a:r>
            <a:endParaRPr lang="en-US" altLang="zh-CN" sz="2800">
              <a:solidFill>
                <a:schemeClr val="tx1"/>
              </a:solidFill>
              <a:latin typeface="微软雅黑" pitchFamily="34" charset="-122"/>
              <a:ea typeface="微软雅黑" pitchFamily="34" charset="-122"/>
            </a:endParaRPr>
          </a:p>
        </p:txBody>
      </p:sp>
      <p:sp>
        <p:nvSpPr>
          <p:cNvPr id="25" name="矩形 24"/>
          <p:cNvSpPr/>
          <p:nvPr/>
        </p:nvSpPr>
        <p:spPr>
          <a:xfrm>
            <a:off x="3044822" y="4639476"/>
            <a:ext cx="5864364" cy="1510857"/>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defRPr/>
            </a:pPr>
            <a:r>
              <a:rPr lang="zh-CN" altLang="en-US" sz="1600" kern="0" dirty="0">
                <a:solidFill>
                  <a:prstClr val="black"/>
                </a:solidFill>
                <a:latin typeface="+mn-ea"/>
              </a:rPr>
              <a:t>规划华为未来</a:t>
            </a:r>
            <a:r>
              <a:rPr lang="en-US" altLang="zh-CN" sz="1600" kern="0" dirty="0">
                <a:solidFill>
                  <a:prstClr val="black"/>
                </a:solidFill>
                <a:latin typeface="+mn-ea"/>
              </a:rPr>
              <a:t>3</a:t>
            </a:r>
            <a:r>
              <a:rPr lang="zh-CN" altLang="en-US" sz="1600" kern="0" dirty="0">
                <a:solidFill>
                  <a:prstClr val="black"/>
                </a:solidFill>
                <a:latin typeface="+mn-ea"/>
              </a:rPr>
              <a:t>～</a:t>
            </a:r>
            <a:r>
              <a:rPr lang="en-US" altLang="zh-CN" sz="1600" kern="0" dirty="0">
                <a:solidFill>
                  <a:prstClr val="black"/>
                </a:solidFill>
                <a:latin typeface="+mn-ea"/>
              </a:rPr>
              <a:t>5</a:t>
            </a:r>
            <a:r>
              <a:rPr lang="zh-CN" altLang="en-US" sz="1600" kern="0" dirty="0">
                <a:solidFill>
                  <a:prstClr val="black"/>
                </a:solidFill>
                <a:latin typeface="+mn-ea"/>
              </a:rPr>
              <a:t>年需要开展的</a:t>
            </a:r>
            <a:r>
              <a:rPr lang="en-US" altLang="zh-CN" sz="1600" kern="0" dirty="0">
                <a:solidFill>
                  <a:prstClr val="black"/>
                </a:solidFill>
                <a:latin typeface="+mn-ea"/>
              </a:rPr>
              <a:t>8 </a:t>
            </a:r>
            <a:r>
              <a:rPr lang="zh-CN" altLang="en-US" sz="1600" kern="0" dirty="0">
                <a:solidFill>
                  <a:prstClr val="black"/>
                </a:solidFill>
                <a:latin typeface="+mn-ea"/>
              </a:rPr>
              <a:t>个业务变革项目，包括：</a:t>
            </a:r>
            <a:endParaRPr lang="en-US" altLang="zh-CN" sz="1600" kern="0" dirty="0">
              <a:solidFill>
                <a:prstClr val="black"/>
              </a:solidFill>
              <a:latin typeface="+mn-ea"/>
            </a:endParaRPr>
          </a:p>
          <a:p>
            <a:pPr marL="63108" indent="-157770" defTabSz="801472" eaLnBrk="0" hangingPunct="0">
              <a:buFont typeface="Wingdings" pitchFamily="2" charset="2"/>
              <a:buChar char="l"/>
              <a:defRPr/>
            </a:pPr>
            <a:r>
              <a:rPr lang="en-US" altLang="zh-CN" sz="1600" kern="0" dirty="0">
                <a:solidFill>
                  <a:prstClr val="black"/>
                </a:solidFill>
                <a:latin typeface="+mn-ea"/>
              </a:rPr>
              <a:t>IPD</a:t>
            </a:r>
            <a:r>
              <a:rPr lang="zh-CN" altLang="en-US" sz="1600" kern="0" dirty="0">
                <a:solidFill>
                  <a:prstClr val="black"/>
                </a:solidFill>
                <a:latin typeface="+mn-ea"/>
              </a:rPr>
              <a:t>（</a:t>
            </a:r>
            <a:r>
              <a:rPr lang="en-US" altLang="zh-CN" sz="1600" kern="0" dirty="0">
                <a:solidFill>
                  <a:prstClr val="black"/>
                </a:solidFill>
                <a:latin typeface="+mn-ea"/>
              </a:rPr>
              <a:t>Integrated Product Development</a:t>
            </a:r>
            <a:r>
              <a:rPr lang="zh-CN" altLang="en-US" sz="1600" kern="0" dirty="0">
                <a:solidFill>
                  <a:prstClr val="black"/>
                </a:solidFill>
                <a:latin typeface="+mn-ea"/>
              </a:rPr>
              <a:t>）</a:t>
            </a:r>
            <a:endParaRPr lang="en-US" altLang="zh-CN" sz="1600" kern="0" dirty="0">
              <a:solidFill>
                <a:prstClr val="black"/>
              </a:solidFill>
              <a:latin typeface="+mn-ea"/>
            </a:endParaRPr>
          </a:p>
          <a:p>
            <a:pPr marL="63108" indent="-157770" defTabSz="801472" eaLnBrk="0" hangingPunct="0">
              <a:buFont typeface="Wingdings" pitchFamily="2" charset="2"/>
              <a:buChar char="l"/>
              <a:defRPr/>
            </a:pPr>
            <a:r>
              <a:rPr lang="en-US" altLang="zh-CN" sz="1600" kern="0" dirty="0">
                <a:solidFill>
                  <a:prstClr val="black"/>
                </a:solidFill>
                <a:latin typeface="+mn-ea"/>
              </a:rPr>
              <a:t>ISC</a:t>
            </a:r>
            <a:r>
              <a:rPr lang="zh-CN" altLang="en-US" sz="1600" kern="0" dirty="0">
                <a:solidFill>
                  <a:prstClr val="black"/>
                </a:solidFill>
                <a:latin typeface="+mn-ea"/>
              </a:rPr>
              <a:t>（</a:t>
            </a:r>
            <a:r>
              <a:rPr lang="en-US" altLang="zh-CN" sz="1600" kern="0" dirty="0">
                <a:solidFill>
                  <a:prstClr val="black"/>
                </a:solidFill>
                <a:latin typeface="+mn-ea"/>
              </a:rPr>
              <a:t>Integrated Supply Chain</a:t>
            </a:r>
            <a:r>
              <a:rPr lang="zh-CN" altLang="en-US" sz="1600" kern="0" dirty="0">
                <a:solidFill>
                  <a:prstClr val="black"/>
                </a:solidFill>
                <a:latin typeface="+mn-ea"/>
              </a:rPr>
              <a:t>）</a:t>
            </a:r>
            <a:endParaRPr lang="en-US" altLang="zh-CN" sz="1600" kern="0" dirty="0">
              <a:solidFill>
                <a:prstClr val="black"/>
              </a:solidFill>
              <a:latin typeface="+mn-ea"/>
            </a:endParaRPr>
          </a:p>
          <a:p>
            <a:pPr marL="63108" indent="-157770" defTabSz="801472" eaLnBrk="0" hangingPunct="0">
              <a:buFont typeface="Wingdings" pitchFamily="2" charset="2"/>
              <a:buChar char="l"/>
              <a:defRPr/>
            </a:pPr>
            <a:r>
              <a:rPr lang="en-US" altLang="zh-CN" sz="1600" kern="0" dirty="0">
                <a:solidFill>
                  <a:prstClr val="black"/>
                </a:solidFill>
                <a:latin typeface="+mn-ea"/>
              </a:rPr>
              <a:t>IT</a:t>
            </a:r>
            <a:r>
              <a:rPr lang="zh-CN" altLang="en-US" sz="1600" kern="0" dirty="0">
                <a:solidFill>
                  <a:prstClr val="black"/>
                </a:solidFill>
                <a:latin typeface="+mn-ea"/>
              </a:rPr>
              <a:t>系统重整</a:t>
            </a:r>
            <a:endParaRPr lang="en-US" altLang="zh-CN" sz="1600" kern="0" dirty="0">
              <a:solidFill>
                <a:prstClr val="black"/>
              </a:solidFill>
              <a:latin typeface="+mn-ea"/>
            </a:endParaRPr>
          </a:p>
          <a:p>
            <a:pPr marL="63108" indent="-157770" defTabSz="801472" eaLnBrk="0" hangingPunct="0">
              <a:buFont typeface="Wingdings" pitchFamily="2" charset="2"/>
              <a:buChar char="l"/>
              <a:defRPr/>
            </a:pPr>
            <a:r>
              <a:rPr lang="zh-CN" altLang="en-US" sz="1600" kern="0" dirty="0">
                <a:solidFill>
                  <a:prstClr val="black"/>
                </a:solidFill>
                <a:latin typeface="+mn-ea"/>
              </a:rPr>
              <a:t>财务</a:t>
            </a:r>
          </a:p>
        </p:txBody>
      </p:sp>
      <p:sp>
        <p:nvSpPr>
          <p:cNvPr id="26" name="矩形 25"/>
          <p:cNvSpPr/>
          <p:nvPr/>
        </p:nvSpPr>
        <p:spPr>
          <a:xfrm>
            <a:off x="906772" y="1096428"/>
            <a:ext cx="1771527" cy="712730"/>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sz="2100" b="1" dirty="0"/>
              <a:t>高昂的代价</a:t>
            </a:r>
          </a:p>
        </p:txBody>
      </p:sp>
      <p:sp>
        <p:nvSpPr>
          <p:cNvPr id="27" name="矩形 26"/>
          <p:cNvSpPr/>
          <p:nvPr/>
        </p:nvSpPr>
        <p:spPr>
          <a:xfrm>
            <a:off x="906772" y="2197920"/>
            <a:ext cx="1771527" cy="712730"/>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sz="2100" b="1" dirty="0"/>
              <a:t>下决心改变</a:t>
            </a:r>
          </a:p>
        </p:txBody>
      </p:sp>
      <p:sp>
        <p:nvSpPr>
          <p:cNvPr id="28" name="矩形 27"/>
          <p:cNvSpPr/>
          <p:nvPr/>
        </p:nvSpPr>
        <p:spPr>
          <a:xfrm>
            <a:off x="906772" y="3364206"/>
            <a:ext cx="1771527" cy="712730"/>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sz="2100" b="1" dirty="0"/>
              <a:t>全面的了解</a:t>
            </a:r>
          </a:p>
        </p:txBody>
      </p:sp>
      <p:sp>
        <p:nvSpPr>
          <p:cNvPr id="46" name="矩形 45"/>
          <p:cNvSpPr/>
          <p:nvPr/>
        </p:nvSpPr>
        <p:spPr>
          <a:xfrm>
            <a:off x="906772" y="4595285"/>
            <a:ext cx="1771527" cy="712730"/>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sz="2100" b="1" dirty="0"/>
              <a:t>与</a:t>
            </a:r>
            <a:r>
              <a:rPr lang="en-US" altLang="zh-CN" sz="2100" b="1" dirty="0"/>
              <a:t>IBM</a:t>
            </a:r>
            <a:r>
              <a:rPr lang="zh-CN" altLang="en-US" sz="2100" b="1" dirty="0"/>
              <a:t>合作</a:t>
            </a:r>
            <a:endParaRPr lang="en-US" altLang="zh-CN" sz="2100" b="1" dirty="0"/>
          </a:p>
          <a:p>
            <a:pPr algn="ctr"/>
            <a:r>
              <a:rPr lang="zh-CN" altLang="en-US" sz="2100" b="1" dirty="0"/>
              <a:t>彻底的改变</a:t>
            </a:r>
          </a:p>
        </p:txBody>
      </p:sp>
      <p:sp>
        <p:nvSpPr>
          <p:cNvPr id="50" name="矩形 49"/>
          <p:cNvSpPr/>
          <p:nvPr/>
        </p:nvSpPr>
        <p:spPr>
          <a:xfrm>
            <a:off x="3089667" y="1096429"/>
            <a:ext cx="5636257" cy="921198"/>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sz="1600" kern="0" dirty="0">
                <a:solidFill>
                  <a:prstClr val="black"/>
                </a:solidFill>
                <a:latin typeface="+mn-ea"/>
              </a:rPr>
              <a:t>用户板因为设计不合理，一百多万块用户板进行整改；</a:t>
            </a:r>
            <a:endParaRPr lang="en-US" altLang="zh-CN" sz="1600" kern="0" dirty="0">
              <a:solidFill>
                <a:prstClr val="black"/>
              </a:solidFill>
              <a:latin typeface="+mn-ea"/>
            </a:endParaRPr>
          </a:p>
          <a:p>
            <a:pPr marL="63108" indent="-157770" defTabSz="801472" eaLnBrk="0" hangingPunct="0">
              <a:buFont typeface="Wingdings" pitchFamily="2" charset="2"/>
              <a:buChar char="l"/>
              <a:defRPr/>
            </a:pPr>
            <a:r>
              <a:rPr lang="zh-CN" altLang="en-US" sz="1600" kern="0" dirty="0">
                <a:solidFill>
                  <a:prstClr val="black"/>
                </a:solidFill>
                <a:latin typeface="+mn-ea"/>
              </a:rPr>
              <a:t>设备的电源问题替换了</a:t>
            </a:r>
            <a:r>
              <a:rPr lang="en-US" altLang="zh-CN" sz="1600" kern="0" dirty="0">
                <a:solidFill>
                  <a:prstClr val="black"/>
                </a:solidFill>
                <a:latin typeface="+mn-ea"/>
              </a:rPr>
              <a:t>20</a:t>
            </a:r>
            <a:r>
              <a:rPr lang="zh-CN" altLang="en-US" sz="1600" kern="0" dirty="0">
                <a:solidFill>
                  <a:prstClr val="black"/>
                </a:solidFill>
                <a:latin typeface="+mn-ea"/>
              </a:rPr>
              <a:t>多万块电路板，损失十几亿;</a:t>
            </a:r>
            <a:endParaRPr lang="en-US" altLang="zh-CN" sz="1600" kern="0" dirty="0">
              <a:solidFill>
                <a:prstClr val="black"/>
              </a:solidFill>
              <a:latin typeface="+mn-ea"/>
            </a:endParaRPr>
          </a:p>
          <a:p>
            <a:pPr marL="63108" indent="-157770" defTabSz="801472" eaLnBrk="0" hangingPunct="0">
              <a:buFont typeface="Wingdings" pitchFamily="2" charset="2"/>
              <a:buChar char="l"/>
              <a:defRPr/>
            </a:pPr>
            <a:r>
              <a:rPr lang="zh-CN" altLang="en-US" sz="1600" kern="0" dirty="0">
                <a:solidFill>
                  <a:prstClr val="black"/>
                </a:solidFill>
                <a:latin typeface="+mn-ea"/>
              </a:rPr>
              <a:t>没有考虑逃生设计，研发全部推倒重来</a:t>
            </a:r>
            <a:r>
              <a:rPr lang="en-US" altLang="zh-CN" sz="1600" kern="0" dirty="0">
                <a:solidFill>
                  <a:prstClr val="black"/>
                </a:solidFill>
                <a:latin typeface="+mn-ea"/>
              </a:rPr>
              <a:t>.</a:t>
            </a:r>
            <a:endParaRPr lang="zh-CN" altLang="en-US" sz="1600" kern="0" dirty="0">
              <a:solidFill>
                <a:prstClr val="black"/>
              </a:solidFill>
              <a:latin typeface="+mn-ea"/>
            </a:endParaRPr>
          </a:p>
        </p:txBody>
      </p:sp>
      <p:sp>
        <p:nvSpPr>
          <p:cNvPr id="53" name="矩形 52"/>
          <p:cNvSpPr/>
          <p:nvPr/>
        </p:nvSpPr>
        <p:spPr>
          <a:xfrm>
            <a:off x="0" y="4206523"/>
            <a:ext cx="860769" cy="357930"/>
          </a:xfrm>
          <a:prstGeom prst="rect">
            <a:avLst/>
          </a:prstGeom>
        </p:spPr>
        <p:txBody>
          <a:bodyPr wrap="none" lIns="80147" tIns="40074" rIns="80147" bIns="40074">
            <a:spAutoFit/>
          </a:bodyPr>
          <a:lstStyle/>
          <a:p>
            <a:r>
              <a:rPr lang="en-US" altLang="zh-CN" dirty="0"/>
              <a:t>1998</a:t>
            </a:r>
            <a:r>
              <a:rPr lang="zh-CN" altLang="en-US" dirty="0"/>
              <a:t>年</a:t>
            </a:r>
          </a:p>
        </p:txBody>
      </p:sp>
      <p:sp>
        <p:nvSpPr>
          <p:cNvPr id="54" name="矩形 53"/>
          <p:cNvSpPr/>
          <p:nvPr/>
        </p:nvSpPr>
        <p:spPr>
          <a:xfrm>
            <a:off x="0" y="2975444"/>
            <a:ext cx="860769" cy="357930"/>
          </a:xfrm>
          <a:prstGeom prst="rect">
            <a:avLst/>
          </a:prstGeom>
        </p:spPr>
        <p:txBody>
          <a:bodyPr wrap="none" lIns="80147" tIns="40074" rIns="80147" bIns="40074">
            <a:spAutoFit/>
          </a:bodyPr>
          <a:lstStyle/>
          <a:p>
            <a:r>
              <a:rPr lang="en-US" altLang="zh-CN" dirty="0"/>
              <a:t>1997</a:t>
            </a:r>
            <a:r>
              <a:rPr lang="zh-CN" altLang="en-US" dirty="0"/>
              <a:t>年</a:t>
            </a:r>
          </a:p>
        </p:txBody>
      </p:sp>
      <p:sp>
        <p:nvSpPr>
          <p:cNvPr id="55" name="矩形 54"/>
          <p:cNvSpPr/>
          <p:nvPr/>
        </p:nvSpPr>
        <p:spPr>
          <a:xfrm>
            <a:off x="-9534" y="1835024"/>
            <a:ext cx="860769" cy="357930"/>
          </a:xfrm>
          <a:prstGeom prst="rect">
            <a:avLst/>
          </a:prstGeom>
        </p:spPr>
        <p:txBody>
          <a:bodyPr wrap="none" lIns="80147" tIns="40074" rIns="80147" bIns="40074">
            <a:spAutoFit/>
          </a:bodyPr>
          <a:lstStyle/>
          <a:p>
            <a:r>
              <a:rPr lang="en-US" altLang="zh-CN" dirty="0"/>
              <a:t>1996</a:t>
            </a:r>
            <a:r>
              <a:rPr lang="zh-CN" altLang="en-US" dirty="0"/>
              <a:t>年</a:t>
            </a:r>
          </a:p>
        </p:txBody>
      </p:sp>
      <p:sp>
        <p:nvSpPr>
          <p:cNvPr id="56" name="矩形 55"/>
          <p:cNvSpPr/>
          <p:nvPr/>
        </p:nvSpPr>
        <p:spPr>
          <a:xfrm>
            <a:off x="3105909" y="3105032"/>
            <a:ext cx="1884166" cy="1200348"/>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kern="0" dirty="0">
                <a:solidFill>
                  <a:prstClr val="black"/>
                </a:solidFill>
                <a:latin typeface="+mn-ea"/>
              </a:rPr>
              <a:t>美国休斯公司</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en-US" altLang="zh-CN" kern="0" dirty="0">
                <a:solidFill>
                  <a:prstClr val="black"/>
                </a:solidFill>
                <a:latin typeface="+mn-ea"/>
              </a:rPr>
              <a:t>IBM</a:t>
            </a:r>
            <a:r>
              <a:rPr lang="zh-CN" altLang="en-US" kern="0" dirty="0">
                <a:solidFill>
                  <a:prstClr val="black"/>
                </a:solidFill>
                <a:latin typeface="+mn-ea"/>
              </a:rPr>
              <a:t>公司</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贝尔实验室</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惠普公司</a:t>
            </a:r>
          </a:p>
        </p:txBody>
      </p:sp>
      <p:sp>
        <p:nvSpPr>
          <p:cNvPr id="57" name="矩形 56"/>
          <p:cNvSpPr/>
          <p:nvPr/>
        </p:nvSpPr>
        <p:spPr>
          <a:xfrm>
            <a:off x="5549394" y="3364206"/>
            <a:ext cx="1856255" cy="642046"/>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sz="1600" kern="0" dirty="0">
                <a:solidFill>
                  <a:prstClr val="black"/>
                </a:solidFill>
                <a:latin typeface="+mn-ea"/>
              </a:rPr>
              <a:t>产品开发模式</a:t>
            </a:r>
            <a:endParaRPr lang="en-US" altLang="zh-CN" sz="1600" kern="0" dirty="0">
              <a:solidFill>
                <a:prstClr val="black"/>
              </a:solidFill>
              <a:latin typeface="+mn-ea"/>
            </a:endParaRPr>
          </a:p>
          <a:p>
            <a:pPr marL="63108" indent="-157770" defTabSz="801472" eaLnBrk="0" hangingPunct="0">
              <a:buFont typeface="Wingdings" pitchFamily="2" charset="2"/>
              <a:buChar char="l"/>
              <a:defRPr/>
            </a:pPr>
            <a:r>
              <a:rPr lang="zh-CN" altLang="en-US" sz="1600" kern="0" dirty="0">
                <a:solidFill>
                  <a:prstClr val="black"/>
                </a:solidFill>
                <a:latin typeface="+mn-ea"/>
              </a:rPr>
              <a:t>供应链管理模型</a:t>
            </a:r>
          </a:p>
        </p:txBody>
      </p:sp>
      <p:sp>
        <p:nvSpPr>
          <p:cNvPr id="58" name="矩形 57"/>
          <p:cNvSpPr/>
          <p:nvPr/>
        </p:nvSpPr>
        <p:spPr>
          <a:xfrm>
            <a:off x="3105908" y="2197920"/>
            <a:ext cx="5538057" cy="659576"/>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63108" indent="-157770" defTabSz="801472" eaLnBrk="0" hangingPunct="0">
              <a:buFont typeface="Wingdings" pitchFamily="2" charset="2"/>
              <a:buChar char="l"/>
              <a:defRPr/>
            </a:pPr>
            <a:r>
              <a:rPr lang="zh-CN" altLang="en-US" kern="0" dirty="0">
                <a:solidFill>
                  <a:prstClr val="black"/>
                </a:solidFill>
                <a:latin typeface="+mn-ea"/>
              </a:rPr>
              <a:t>  成立变革团队</a:t>
            </a:r>
            <a:endParaRPr lang="en-US" altLang="zh-CN" kern="0" dirty="0">
              <a:solidFill>
                <a:prstClr val="black"/>
              </a:solidFill>
              <a:latin typeface="+mn-ea"/>
            </a:endParaRPr>
          </a:p>
          <a:p>
            <a:pPr marL="63108" indent="-157770" defTabSz="801472" eaLnBrk="0" hangingPunct="0">
              <a:buFont typeface="Wingdings" pitchFamily="2" charset="2"/>
              <a:buChar char="l"/>
              <a:defRPr/>
            </a:pPr>
            <a:r>
              <a:rPr lang="zh-CN" altLang="en-US" kern="0" dirty="0">
                <a:solidFill>
                  <a:prstClr val="black"/>
                </a:solidFill>
                <a:latin typeface="+mn-ea"/>
              </a:rPr>
              <a:t>  摸索</a:t>
            </a:r>
            <a:r>
              <a:rPr lang="en-US" altLang="zh-CN" kern="0" dirty="0">
                <a:solidFill>
                  <a:prstClr val="black"/>
                </a:solidFill>
                <a:latin typeface="+mn-ea"/>
              </a:rPr>
              <a:t>PACE</a:t>
            </a:r>
          </a:p>
        </p:txBody>
      </p:sp>
      <p:sp>
        <p:nvSpPr>
          <p:cNvPr id="59" name="下箭头 58"/>
          <p:cNvSpPr/>
          <p:nvPr/>
        </p:nvSpPr>
        <p:spPr>
          <a:xfrm>
            <a:off x="1456557" y="1938745"/>
            <a:ext cx="610871" cy="259175"/>
          </a:xfrm>
          <a:prstGeom prst="down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60" name="下箭头 59"/>
          <p:cNvSpPr/>
          <p:nvPr/>
        </p:nvSpPr>
        <p:spPr>
          <a:xfrm>
            <a:off x="1456557" y="3040237"/>
            <a:ext cx="610871" cy="259175"/>
          </a:xfrm>
          <a:prstGeom prst="down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61" name="下箭头 60"/>
          <p:cNvSpPr/>
          <p:nvPr/>
        </p:nvSpPr>
        <p:spPr>
          <a:xfrm>
            <a:off x="1456557" y="4206523"/>
            <a:ext cx="610871" cy="259175"/>
          </a:xfrm>
          <a:prstGeom prst="down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Tree>
    <p:extLst>
      <p:ext uri="{BB962C8B-B14F-4D97-AF65-F5344CB8AC3E}">
        <p14:creationId xmlns:p14="http://schemas.microsoft.com/office/powerpoint/2010/main" val="222348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a:t>
            </a:fld>
            <a:endParaRPr lang="zh-CN" altLang="en-US"/>
          </a:p>
        </p:txBody>
      </p:sp>
      <p:sp>
        <p:nvSpPr>
          <p:cNvPr id="56" name="矩形 55"/>
          <p:cNvSpPr/>
          <p:nvPr/>
        </p:nvSpPr>
        <p:spPr>
          <a:xfrm>
            <a:off x="234814" y="2145931"/>
            <a:ext cx="8613285" cy="2050701"/>
          </a:xfrm>
          <a:prstGeom prst="rect">
            <a:avLst/>
          </a:prstGeom>
        </p:spPr>
        <p:txBody>
          <a:bodyPr wrap="square" lIns="80147" tIns="40074" rIns="80147" bIns="40074">
            <a:spAutoFit/>
          </a:bodyPr>
          <a:lstStyle/>
          <a:p>
            <a:r>
              <a:rPr lang="zh-CN" altLang="en-US" sz="3200" dirty="0">
                <a:latin typeface="黑体" pitchFamily="49" charset="-122"/>
                <a:ea typeface="黑体" pitchFamily="49" charset="-122"/>
              </a:rPr>
              <a:t>一个国家的研发水平体现着一国的政治经济实力</a:t>
            </a:r>
            <a:endParaRPr lang="en-US" altLang="zh-CN" sz="3200" dirty="0">
              <a:latin typeface="黑体" pitchFamily="49" charset="-122"/>
              <a:ea typeface="黑体" pitchFamily="49" charset="-122"/>
            </a:endParaRPr>
          </a:p>
          <a:p>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一个企业的研发水平体现着一个企业的竞争力</a:t>
            </a:r>
          </a:p>
        </p:txBody>
      </p:sp>
    </p:spTree>
    <p:extLst>
      <p:ext uri="{BB962C8B-B14F-4D97-AF65-F5344CB8AC3E}">
        <p14:creationId xmlns:p14="http://schemas.microsoft.com/office/powerpoint/2010/main" val="112454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20</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HW</a:t>
            </a:r>
            <a:r>
              <a:rPr lang="zh-CN" altLang="en-US" sz="2800">
                <a:solidFill>
                  <a:schemeClr val="tx1"/>
                </a:solidFill>
                <a:latin typeface="微软雅黑" pitchFamily="34" charset="-122"/>
                <a:ea typeface="微软雅黑" pitchFamily="34" charset="-122"/>
              </a:rPr>
              <a:t>公司</a:t>
            </a:r>
            <a:r>
              <a:rPr lang="en-US" altLang="zh-CN" sz="2800">
                <a:solidFill>
                  <a:schemeClr val="tx1"/>
                </a:solidFill>
                <a:latin typeface="微软雅黑" pitchFamily="34" charset="-122"/>
                <a:ea typeface="微软雅黑" pitchFamily="34" charset="-122"/>
              </a:rPr>
              <a:t>10</a:t>
            </a:r>
            <a:r>
              <a:rPr lang="zh-CN" altLang="en-US" sz="2800">
                <a:solidFill>
                  <a:schemeClr val="tx1"/>
                </a:solidFill>
                <a:latin typeface="微软雅黑" pitchFamily="34" charset="-122"/>
                <a:ea typeface="微软雅黑" pitchFamily="34" charset="-122"/>
              </a:rPr>
              <a:t>年</a:t>
            </a:r>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之路</a:t>
            </a:r>
            <a:endParaRPr lang="en-US" altLang="zh-CN" sz="2800">
              <a:solidFill>
                <a:schemeClr val="tx1"/>
              </a:solidFill>
              <a:latin typeface="微软雅黑" pitchFamily="34" charset="-122"/>
              <a:ea typeface="微软雅黑" pitchFamily="34" charset="-122"/>
            </a:endParaRPr>
          </a:p>
        </p:txBody>
      </p:sp>
      <p:sp>
        <p:nvSpPr>
          <p:cNvPr id="29" name="AutoShape 2"/>
          <p:cNvSpPr>
            <a:spLocks noChangeArrowheads="1"/>
          </p:cNvSpPr>
          <p:nvPr/>
        </p:nvSpPr>
        <p:spPr bwMode="auto">
          <a:xfrm>
            <a:off x="414267" y="5839686"/>
            <a:ext cx="8280549" cy="325787"/>
          </a:xfrm>
          <a:prstGeom prst="homePlate">
            <a:avLst>
              <a:gd name="adj" fmla="val 156389"/>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ln w="9525">
            <a:noFill/>
            <a:miter lim="800000"/>
            <a:headEnd/>
            <a:tailEnd/>
          </a:ln>
        </p:spPr>
        <p:txBody>
          <a:bodyPr lIns="78796" tIns="39398" rIns="78796" bIns="39398" anchor="ctr">
            <a:spAutoFit/>
          </a:bodyPr>
          <a:lstStyle/>
          <a:p>
            <a:pPr defTabSz="801472">
              <a:defRPr/>
            </a:pPr>
            <a:endParaRPr lang="zh-CN" altLang="en-US" sz="1600" kern="0" dirty="0">
              <a:solidFill>
                <a:sysClr val="windowText" lastClr="000000"/>
              </a:solidFill>
            </a:endParaRPr>
          </a:p>
        </p:txBody>
      </p:sp>
      <p:sp>
        <p:nvSpPr>
          <p:cNvPr id="30" name="Rectangle 6"/>
          <p:cNvSpPr>
            <a:spLocks noChangeArrowheads="1"/>
          </p:cNvSpPr>
          <p:nvPr/>
        </p:nvSpPr>
        <p:spPr bwMode="auto">
          <a:xfrm>
            <a:off x="173728" y="4002749"/>
            <a:ext cx="719012" cy="1341449"/>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1999</a:t>
            </a:r>
          </a:p>
          <a:p>
            <a:pPr defTabSz="795058">
              <a:defRPr/>
            </a:pPr>
            <a:r>
              <a:rPr lang="en-US" altLang="zh-CN" sz="1000" kern="0" dirty="0">
                <a:solidFill>
                  <a:sysClr val="windowText" lastClr="000000"/>
                </a:solidFill>
                <a:latin typeface="华文细黑" pitchFamily="2" charset="-122"/>
                <a:ea typeface="华文细黑" pitchFamily="2" charset="-122"/>
              </a:rPr>
              <a:t>IPD</a:t>
            </a:r>
            <a:r>
              <a:rPr lang="zh-CN" altLang="en-US" sz="1000" kern="0" dirty="0">
                <a:solidFill>
                  <a:sysClr val="windowText" lastClr="000000"/>
                </a:solidFill>
                <a:latin typeface="华文细黑" pitchFamily="2" charset="-122"/>
                <a:ea typeface="华文细黑" pitchFamily="2" charset="-122"/>
              </a:rPr>
              <a:t>项目启动</a:t>
            </a:r>
          </a:p>
          <a:p>
            <a:pPr defTabSz="795058">
              <a:defRPr/>
            </a:pPr>
            <a:r>
              <a:rPr lang="zh-CN" altLang="en-US" sz="1000" kern="0" dirty="0">
                <a:solidFill>
                  <a:sysClr val="windowText" lastClr="000000"/>
                </a:solidFill>
                <a:latin typeface="华文细黑" pitchFamily="2" charset="-122"/>
                <a:ea typeface="华文细黑" pitchFamily="2" charset="-122"/>
              </a:rPr>
              <a:t>完成“动员及关注”阶段</a:t>
            </a:r>
          </a:p>
          <a:p>
            <a:pPr defTabSz="795058">
              <a:defRPr/>
            </a:pPr>
            <a:r>
              <a:rPr lang="zh-CN" altLang="en-US" sz="1000" kern="0" dirty="0">
                <a:solidFill>
                  <a:sysClr val="windowText" lastClr="000000"/>
                </a:solidFill>
                <a:latin typeface="华文细黑" pitchFamily="2" charset="-122"/>
                <a:ea typeface="华文细黑" pitchFamily="2" charset="-122"/>
              </a:rPr>
              <a:t>进入“发明”阶段</a:t>
            </a:r>
          </a:p>
        </p:txBody>
      </p:sp>
      <p:sp>
        <p:nvSpPr>
          <p:cNvPr id="31" name="Rectangle 7"/>
          <p:cNvSpPr>
            <a:spLocks noChangeArrowheads="1"/>
          </p:cNvSpPr>
          <p:nvPr/>
        </p:nvSpPr>
        <p:spPr bwMode="auto">
          <a:xfrm>
            <a:off x="3187336" y="3296474"/>
            <a:ext cx="834880" cy="1510727"/>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2003</a:t>
            </a:r>
          </a:p>
          <a:p>
            <a:pPr defTabSz="795058">
              <a:defRPr/>
            </a:pPr>
            <a:r>
              <a:rPr lang="en-US" altLang="zh-CN" sz="1000" kern="0" dirty="0">
                <a:solidFill>
                  <a:sysClr val="windowText" lastClr="000000"/>
                </a:solidFill>
                <a:latin typeface="华文细黑" pitchFamily="2" charset="-122"/>
                <a:ea typeface="华文细黑" pitchFamily="2" charset="-122"/>
              </a:rPr>
              <a:t>IPD</a:t>
            </a:r>
            <a:r>
              <a:rPr lang="zh-CN" altLang="en-US" sz="1000" kern="0" dirty="0">
                <a:solidFill>
                  <a:sysClr val="windowText" lastClr="000000"/>
                </a:solidFill>
                <a:latin typeface="华文细黑" pitchFamily="2" charset="-122"/>
                <a:ea typeface="华文细黑" pitchFamily="2" charset="-122"/>
              </a:rPr>
              <a:t>与</a:t>
            </a:r>
            <a:r>
              <a:rPr lang="en-US" altLang="zh-CN" sz="1000" kern="0" dirty="0">
                <a:solidFill>
                  <a:sysClr val="windowText" lastClr="000000"/>
                </a:solidFill>
                <a:latin typeface="华文细黑" pitchFamily="2" charset="-122"/>
                <a:ea typeface="华文细黑" pitchFamily="2" charset="-122"/>
              </a:rPr>
              <a:t>CMM</a:t>
            </a:r>
            <a:r>
              <a:rPr lang="zh-CN" altLang="en-US" sz="1000" kern="0" dirty="0">
                <a:solidFill>
                  <a:sysClr val="windowText" lastClr="000000"/>
                </a:solidFill>
                <a:latin typeface="华文细黑" pitchFamily="2" charset="-122"/>
                <a:ea typeface="华文细黑" pitchFamily="2" charset="-122"/>
              </a:rPr>
              <a:t>结合</a:t>
            </a:r>
          </a:p>
          <a:p>
            <a:pPr defTabSz="795058">
              <a:defRPr/>
            </a:pPr>
            <a:r>
              <a:rPr lang="en-US" altLang="zh-CN" sz="1000" kern="0" dirty="0" err="1">
                <a:solidFill>
                  <a:sysClr val="windowText" lastClr="000000"/>
                </a:solidFill>
                <a:latin typeface="华文细黑" pitchFamily="2" charset="-122"/>
                <a:ea typeface="华文细黑" pitchFamily="2" charset="-122"/>
              </a:rPr>
              <a:t>建立技术管理体系</a:t>
            </a:r>
            <a:endParaRPr lang="en-US" altLang="zh-CN" sz="1000" kern="0" dirty="0">
              <a:solidFill>
                <a:sysClr val="windowText" lastClr="000000"/>
              </a:solidFill>
              <a:latin typeface="华文细黑" pitchFamily="2" charset="-122"/>
              <a:ea typeface="华文细黑" pitchFamily="2" charset="-122"/>
            </a:endParaRPr>
          </a:p>
          <a:p>
            <a:pPr defTabSz="795058">
              <a:defRPr/>
            </a:pPr>
            <a:r>
              <a:rPr lang="en-US" altLang="zh-CN" sz="1000" kern="0" dirty="0" err="1">
                <a:solidFill>
                  <a:sysClr val="windowText" lastClr="000000"/>
                </a:solidFill>
                <a:latin typeface="华文细黑" pitchFamily="2" charset="-122"/>
                <a:ea typeface="华文细黑" pitchFamily="2" charset="-122"/>
              </a:rPr>
              <a:t>组建BMT</a:t>
            </a:r>
            <a:r>
              <a:rPr lang="zh-CN" altLang="en-US" sz="1000" kern="0" dirty="0">
                <a:solidFill>
                  <a:sysClr val="windowText" lastClr="000000"/>
                </a:solidFill>
                <a:latin typeface="华文细黑" pitchFamily="2" charset="-122"/>
                <a:ea typeface="华文细黑" pitchFamily="2" charset="-122"/>
              </a:rPr>
              <a:t>、</a:t>
            </a:r>
            <a:r>
              <a:rPr lang="en-US" altLang="zh-CN" sz="1000" kern="0" dirty="0">
                <a:solidFill>
                  <a:sysClr val="windowText" lastClr="000000"/>
                </a:solidFill>
                <a:latin typeface="华文细黑" pitchFamily="2" charset="-122"/>
                <a:ea typeface="华文细黑" pitchFamily="2" charset="-122"/>
              </a:rPr>
              <a:t>PMT</a:t>
            </a:r>
            <a:r>
              <a:rPr lang="zh-CN" altLang="en-US" sz="1000" kern="0" dirty="0">
                <a:solidFill>
                  <a:sysClr val="windowText" lastClr="000000"/>
                </a:solidFill>
                <a:latin typeface="华文细黑" pitchFamily="2" charset="-122"/>
                <a:ea typeface="华文细黑" pitchFamily="2" charset="-122"/>
              </a:rPr>
              <a:t>、</a:t>
            </a:r>
            <a:r>
              <a:rPr lang="en-US" altLang="zh-CN" sz="1000" kern="0" dirty="0" err="1">
                <a:solidFill>
                  <a:sysClr val="windowText" lastClr="000000"/>
                </a:solidFill>
                <a:latin typeface="华文细黑" pitchFamily="2" charset="-122"/>
                <a:ea typeface="华文细黑" pitchFamily="2" charset="-122"/>
              </a:rPr>
              <a:t>RMT、解决方案管理团队</a:t>
            </a:r>
            <a:endParaRPr lang="zh-CN" altLang="en-US" sz="1000" kern="0" dirty="0">
              <a:solidFill>
                <a:sysClr val="windowText" lastClr="000000"/>
              </a:solidFill>
              <a:latin typeface="华文细黑" pitchFamily="2" charset="-122"/>
              <a:ea typeface="华文细黑" pitchFamily="2" charset="-122"/>
            </a:endParaRPr>
          </a:p>
        </p:txBody>
      </p:sp>
      <p:sp>
        <p:nvSpPr>
          <p:cNvPr id="32" name="Rectangle 9"/>
          <p:cNvSpPr>
            <a:spLocks noChangeArrowheads="1"/>
          </p:cNvSpPr>
          <p:nvPr/>
        </p:nvSpPr>
        <p:spPr bwMode="auto">
          <a:xfrm>
            <a:off x="4084639" y="3058405"/>
            <a:ext cx="731710" cy="1464560"/>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2004</a:t>
            </a:r>
          </a:p>
          <a:p>
            <a:pPr defTabSz="795058">
              <a:defRPr/>
            </a:pPr>
            <a:r>
              <a:rPr lang="en-US" altLang="zh-CN" sz="1000" kern="0" dirty="0" err="1">
                <a:solidFill>
                  <a:sysClr val="windowText" lastClr="000000"/>
                </a:solidFill>
                <a:latin typeface="华文细黑" pitchFamily="2" charset="-122"/>
                <a:ea typeface="华文细黑" pitchFamily="2" charset="-122"/>
              </a:rPr>
              <a:t>IPD流程</a:t>
            </a:r>
            <a:r>
              <a:rPr lang="zh-CN" altLang="en-US" sz="1000" kern="0" dirty="0">
                <a:solidFill>
                  <a:sysClr val="windowText" lastClr="000000"/>
                </a:solidFill>
                <a:latin typeface="华文细黑" pitchFamily="2" charset="-122"/>
                <a:ea typeface="华文细黑" pitchFamily="2" charset="-122"/>
              </a:rPr>
              <a:t>细化</a:t>
            </a:r>
            <a:r>
              <a:rPr lang="en-US" altLang="zh-CN" sz="1000" kern="0" dirty="0">
                <a:solidFill>
                  <a:sysClr val="windowText" lastClr="000000"/>
                </a:solidFill>
                <a:latin typeface="华文细黑" pitchFamily="2" charset="-122"/>
                <a:ea typeface="华文细黑" pitchFamily="2" charset="-122"/>
              </a:rPr>
              <a:t>Life  </a:t>
            </a:r>
            <a:r>
              <a:rPr lang="en-US" altLang="zh-CN" sz="1000" kern="0" dirty="0" err="1">
                <a:solidFill>
                  <a:sysClr val="windowText" lastClr="000000"/>
                </a:solidFill>
                <a:latin typeface="华文细黑" pitchFamily="2" charset="-122"/>
                <a:ea typeface="华文细黑" pitchFamily="2" charset="-122"/>
              </a:rPr>
              <a:t>Cycle阶段，明确了华为生命周期管理业务模式</a:t>
            </a:r>
            <a:endParaRPr lang="zh-CN" altLang="en-US" sz="1000" kern="0" dirty="0">
              <a:solidFill>
                <a:sysClr val="windowText" lastClr="000000"/>
              </a:solidFill>
              <a:latin typeface="华文细黑" pitchFamily="2" charset="-122"/>
              <a:ea typeface="华文细黑" pitchFamily="2" charset="-122"/>
            </a:endParaRPr>
          </a:p>
        </p:txBody>
      </p:sp>
      <p:sp>
        <p:nvSpPr>
          <p:cNvPr id="33" name="Rectangle 11"/>
          <p:cNvSpPr>
            <a:spLocks noChangeArrowheads="1"/>
          </p:cNvSpPr>
          <p:nvPr/>
        </p:nvSpPr>
        <p:spPr bwMode="auto">
          <a:xfrm>
            <a:off x="4858867" y="2752089"/>
            <a:ext cx="934876" cy="1833892"/>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2005</a:t>
            </a:r>
          </a:p>
          <a:p>
            <a:pPr defTabSz="795058">
              <a:defRPr/>
            </a:pPr>
            <a:r>
              <a:rPr lang="en-US" altLang="zh-CN" sz="1000" kern="0" dirty="0" err="1">
                <a:solidFill>
                  <a:sysClr val="windowText" lastClr="000000"/>
                </a:solidFill>
                <a:latin typeface="华文细黑" pitchFamily="2" charset="-122"/>
                <a:ea typeface="华文细黑" pitchFamily="2" charset="-122"/>
              </a:rPr>
              <a:t>IPD与MM、OR</a:t>
            </a:r>
            <a:r>
              <a:rPr lang="zh-CN" altLang="en-US" sz="1000" kern="0" dirty="0">
                <a:solidFill>
                  <a:sysClr val="windowText" lastClr="000000"/>
                </a:solidFill>
                <a:latin typeface="华文细黑" pitchFamily="2" charset="-122"/>
                <a:ea typeface="华文细黑" pitchFamily="2" charset="-122"/>
              </a:rPr>
              <a:t>对接</a:t>
            </a:r>
          </a:p>
          <a:p>
            <a:pPr defTabSz="795058">
              <a:defRPr/>
            </a:pPr>
            <a:r>
              <a:rPr lang="zh-CN" altLang="en-US" sz="1000" kern="0" dirty="0">
                <a:solidFill>
                  <a:sysClr val="windowText" lastClr="000000"/>
                </a:solidFill>
                <a:latin typeface="华文细黑" pitchFamily="2" charset="-122"/>
                <a:ea typeface="华文细黑" pitchFamily="2" charset="-122"/>
              </a:rPr>
              <a:t>定义使能流程（如</a:t>
            </a:r>
            <a:r>
              <a:rPr lang="en-US" altLang="zh-CN" sz="1000" kern="0" dirty="0">
                <a:solidFill>
                  <a:sysClr val="windowText" lastClr="000000"/>
                </a:solidFill>
                <a:latin typeface="华文细黑" pitchFamily="2" charset="-122"/>
                <a:ea typeface="华文细黑" pitchFamily="2" charset="-122"/>
              </a:rPr>
              <a:t>MPP 、</a:t>
            </a:r>
            <a:r>
              <a:rPr lang="en-US" altLang="zh-CN" sz="1000" kern="0" dirty="0" err="1">
                <a:solidFill>
                  <a:sysClr val="windowText" lastClr="000000"/>
                </a:solidFill>
                <a:latin typeface="华文细黑" pitchFamily="2" charset="-122"/>
                <a:ea typeface="华文细黑" pitchFamily="2" charset="-122"/>
              </a:rPr>
              <a:t>集成配置器、定价、管道管理等</a:t>
            </a:r>
            <a:r>
              <a:rPr lang="zh-CN" altLang="en-US" sz="1000" kern="0" dirty="0">
                <a:solidFill>
                  <a:sysClr val="windowText" lastClr="000000"/>
                </a:solidFill>
                <a:latin typeface="华文细黑" pitchFamily="2" charset="-122"/>
                <a:ea typeface="华文细黑" pitchFamily="2" charset="-122"/>
              </a:rPr>
              <a:t>）</a:t>
            </a:r>
          </a:p>
          <a:p>
            <a:pPr defTabSz="795058">
              <a:defRPr/>
            </a:pPr>
            <a:r>
              <a:rPr lang="zh-CN" altLang="en-US" sz="1000" kern="0" dirty="0">
                <a:solidFill>
                  <a:sysClr val="windowText" lastClr="000000"/>
                </a:solidFill>
                <a:latin typeface="华文细黑" pitchFamily="2" charset="-122"/>
                <a:ea typeface="华文细黑" pitchFamily="2" charset="-122"/>
              </a:rPr>
              <a:t>实现了</a:t>
            </a:r>
            <a:r>
              <a:rPr lang="en-US" altLang="zh-CN" sz="1000" kern="0" dirty="0" err="1">
                <a:solidFill>
                  <a:sysClr val="windowText" lastClr="000000"/>
                </a:solidFill>
                <a:latin typeface="华文细黑" pitchFamily="2" charset="-122"/>
                <a:ea typeface="华文细黑" pitchFamily="2" charset="-122"/>
              </a:rPr>
              <a:t>IPD端到端流程的衔接</a:t>
            </a:r>
            <a:endParaRPr lang="zh-CN" altLang="en-US" sz="1000" kern="0" dirty="0">
              <a:solidFill>
                <a:sysClr val="windowText" lastClr="000000"/>
              </a:solidFill>
              <a:latin typeface="华文细黑" pitchFamily="2" charset="-122"/>
              <a:ea typeface="华文细黑" pitchFamily="2" charset="-122"/>
            </a:endParaRPr>
          </a:p>
        </p:txBody>
      </p:sp>
      <p:sp>
        <p:nvSpPr>
          <p:cNvPr id="34" name="Rectangle 13"/>
          <p:cNvSpPr>
            <a:spLocks noChangeArrowheads="1"/>
          </p:cNvSpPr>
          <p:nvPr/>
        </p:nvSpPr>
        <p:spPr bwMode="auto">
          <a:xfrm>
            <a:off x="5847414" y="2350544"/>
            <a:ext cx="801549" cy="1803114"/>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2006</a:t>
            </a:r>
          </a:p>
          <a:p>
            <a:pPr defTabSz="795058">
              <a:defRPr/>
            </a:pPr>
            <a:r>
              <a:rPr lang="zh-CN" altLang="en-US" sz="1000" kern="0" dirty="0">
                <a:solidFill>
                  <a:sysClr val="windowText" lastClr="000000"/>
                </a:solidFill>
                <a:latin typeface="华文细黑" pitchFamily="2" charset="-122"/>
                <a:ea typeface="华文细黑" pitchFamily="2" charset="-122"/>
              </a:rPr>
              <a:t>明确流程活动合并与裁剪原则</a:t>
            </a:r>
          </a:p>
          <a:p>
            <a:pPr defTabSz="795058">
              <a:defRPr/>
            </a:pPr>
            <a:r>
              <a:rPr lang="zh-CN" altLang="en-US" sz="1000" kern="0" dirty="0">
                <a:solidFill>
                  <a:sysClr val="windowText" lastClr="000000"/>
                </a:solidFill>
                <a:latin typeface="华文细黑" pitchFamily="2" charset="-122"/>
                <a:ea typeface="华文细黑" pitchFamily="2" charset="-122"/>
              </a:rPr>
              <a:t>在核心流程中落实了</a:t>
            </a:r>
            <a:r>
              <a:rPr lang="en-US" altLang="zh-CN" sz="1000" kern="0" dirty="0">
                <a:solidFill>
                  <a:sysClr val="windowText" lastClr="000000"/>
                </a:solidFill>
                <a:latin typeface="华文细黑" pitchFamily="2" charset="-122"/>
                <a:ea typeface="华文细黑" pitchFamily="2" charset="-122"/>
              </a:rPr>
              <a:t>UCD</a:t>
            </a:r>
            <a:r>
              <a:rPr lang="zh-CN" altLang="en-US" sz="1000" kern="0" dirty="0">
                <a:solidFill>
                  <a:sysClr val="windowText" lastClr="000000"/>
                </a:solidFill>
                <a:latin typeface="华文细黑" pitchFamily="2" charset="-122"/>
                <a:ea typeface="华文细黑" pitchFamily="2" charset="-122"/>
              </a:rPr>
              <a:t>、依赖关系管理项目的成果</a:t>
            </a:r>
          </a:p>
          <a:p>
            <a:pPr defTabSz="795058">
              <a:defRPr/>
            </a:pPr>
            <a:r>
              <a:rPr lang="zh-CN" altLang="en-US" sz="1000" kern="0" dirty="0">
                <a:solidFill>
                  <a:sysClr val="windowText" lastClr="000000"/>
                </a:solidFill>
                <a:latin typeface="华文细黑" pitchFamily="2" charset="-122"/>
                <a:ea typeface="华文细黑" pitchFamily="2" charset="-122"/>
              </a:rPr>
              <a:t>开发解决方案流程</a:t>
            </a:r>
          </a:p>
        </p:txBody>
      </p:sp>
      <p:sp>
        <p:nvSpPr>
          <p:cNvPr id="35" name="Rectangle 15"/>
          <p:cNvSpPr>
            <a:spLocks noChangeArrowheads="1"/>
          </p:cNvSpPr>
          <p:nvPr/>
        </p:nvSpPr>
        <p:spPr bwMode="auto">
          <a:xfrm>
            <a:off x="6723310" y="1852185"/>
            <a:ext cx="658698" cy="1002895"/>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2008</a:t>
            </a:r>
          </a:p>
          <a:p>
            <a:pPr defTabSz="795058">
              <a:defRPr/>
            </a:pPr>
            <a:r>
              <a:rPr lang="zh-CN" altLang="en-US" sz="1000" kern="0" dirty="0">
                <a:solidFill>
                  <a:sysClr val="windowText" lastClr="000000"/>
                </a:solidFill>
                <a:latin typeface="华文细黑" pitchFamily="2" charset="-122"/>
                <a:ea typeface="华文细黑" pitchFamily="2" charset="-122"/>
              </a:rPr>
              <a:t>增加分层分级</a:t>
            </a:r>
            <a:r>
              <a:rPr lang="en-US" altLang="zh-CN" sz="1000" kern="0" dirty="0">
                <a:solidFill>
                  <a:sysClr val="windowText" lastClr="000000"/>
                </a:solidFill>
                <a:latin typeface="华文细黑" pitchFamily="2" charset="-122"/>
                <a:ea typeface="华文细黑" pitchFamily="2" charset="-122"/>
              </a:rPr>
              <a:t>IPD</a:t>
            </a:r>
            <a:r>
              <a:rPr lang="zh-CN" altLang="en-US" sz="1000" kern="0" dirty="0">
                <a:solidFill>
                  <a:sysClr val="windowText" lastClr="000000"/>
                </a:solidFill>
                <a:latin typeface="华文细黑" pitchFamily="2" charset="-122"/>
                <a:ea typeface="华文细黑" pitchFamily="2" charset="-122"/>
              </a:rPr>
              <a:t>流程评审体系</a:t>
            </a:r>
            <a:endParaRPr lang="en-US" altLang="zh-CN" sz="1000" kern="0" dirty="0">
              <a:solidFill>
                <a:sysClr val="windowText" lastClr="000000"/>
              </a:solidFill>
              <a:latin typeface="华文细黑" pitchFamily="2" charset="-122"/>
              <a:ea typeface="华文细黑" pitchFamily="2" charset="-122"/>
            </a:endParaRPr>
          </a:p>
        </p:txBody>
      </p:sp>
      <p:sp>
        <p:nvSpPr>
          <p:cNvPr id="36" name="Rectangle 17"/>
          <p:cNvSpPr>
            <a:spLocks noChangeArrowheads="1"/>
          </p:cNvSpPr>
          <p:nvPr/>
        </p:nvSpPr>
        <p:spPr bwMode="auto">
          <a:xfrm>
            <a:off x="967860" y="3859907"/>
            <a:ext cx="719012" cy="1341449"/>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2000</a:t>
            </a:r>
          </a:p>
          <a:p>
            <a:pPr defTabSz="795058">
              <a:defRPr/>
            </a:pPr>
            <a:r>
              <a:rPr lang="en-US" altLang="zh-CN" sz="1000" kern="0" dirty="0" err="1">
                <a:solidFill>
                  <a:sysClr val="windowText" lastClr="000000"/>
                </a:solidFill>
                <a:latin typeface="华文细黑" pitchFamily="2" charset="-122"/>
                <a:ea typeface="华文细黑" pitchFamily="2" charset="-122"/>
              </a:rPr>
              <a:t>建立IPD管理体系雏形</a:t>
            </a:r>
            <a:endParaRPr lang="en-US" altLang="zh-CN" sz="1000" kern="0" dirty="0">
              <a:solidFill>
                <a:sysClr val="windowText" lastClr="000000"/>
              </a:solidFill>
              <a:latin typeface="华文细黑" pitchFamily="2" charset="-122"/>
              <a:ea typeface="华文细黑" pitchFamily="2" charset="-122"/>
            </a:endParaRPr>
          </a:p>
          <a:p>
            <a:pPr defTabSz="795058">
              <a:defRPr/>
            </a:pPr>
            <a:r>
              <a:rPr lang="en-US" altLang="zh-CN" sz="1000" kern="0" dirty="0" err="1">
                <a:solidFill>
                  <a:sysClr val="windowText" lastClr="000000"/>
                </a:solidFill>
                <a:latin typeface="华文细黑" pitchFamily="2" charset="-122"/>
                <a:ea typeface="华文细黑" pitchFamily="2" charset="-122"/>
              </a:rPr>
              <a:t>组建第一个IPMT</a:t>
            </a:r>
            <a:endParaRPr lang="en-US" altLang="zh-CN" sz="1000" kern="0" dirty="0">
              <a:solidFill>
                <a:sysClr val="windowText" lastClr="000000"/>
              </a:solidFill>
              <a:latin typeface="华文细黑" pitchFamily="2" charset="-122"/>
              <a:ea typeface="华文细黑" pitchFamily="2" charset="-122"/>
            </a:endParaRPr>
          </a:p>
          <a:p>
            <a:pPr defTabSz="795058">
              <a:defRPr/>
            </a:pPr>
            <a:r>
              <a:rPr lang="en-US" altLang="zh-CN" sz="1000" kern="0" dirty="0" err="1">
                <a:solidFill>
                  <a:sysClr val="windowText" lastClr="000000"/>
                </a:solidFill>
                <a:latin typeface="华文细黑" pitchFamily="2" charset="-122"/>
                <a:ea typeface="华文细黑" pitchFamily="2" charset="-122"/>
              </a:rPr>
              <a:t>成立试点PDT</a:t>
            </a:r>
            <a:endParaRPr lang="zh-CN" altLang="en-US" sz="1000" kern="0" dirty="0">
              <a:solidFill>
                <a:sysClr val="windowText" lastClr="000000"/>
              </a:solidFill>
              <a:latin typeface="华文细黑" pitchFamily="2" charset="-122"/>
              <a:ea typeface="华文细黑" pitchFamily="2" charset="-122"/>
            </a:endParaRPr>
          </a:p>
        </p:txBody>
      </p:sp>
      <p:sp>
        <p:nvSpPr>
          <p:cNvPr id="37" name="Rectangle 19"/>
          <p:cNvSpPr>
            <a:spLocks noChangeArrowheads="1"/>
          </p:cNvSpPr>
          <p:nvPr/>
        </p:nvSpPr>
        <p:spPr bwMode="auto">
          <a:xfrm>
            <a:off x="1700906" y="3717065"/>
            <a:ext cx="719012" cy="1664615"/>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2001</a:t>
            </a:r>
          </a:p>
          <a:p>
            <a:pPr defTabSz="795058">
              <a:defRPr/>
            </a:pPr>
            <a:r>
              <a:rPr lang="en-US" altLang="zh-CN" sz="1000" kern="0" dirty="0" err="1">
                <a:solidFill>
                  <a:sysClr val="windowText" lastClr="000000"/>
                </a:solidFill>
                <a:latin typeface="华文细黑" pitchFamily="2" charset="-122"/>
                <a:ea typeface="华文细黑" pitchFamily="2" charset="-122"/>
              </a:rPr>
              <a:t>正式</a:t>
            </a:r>
            <a:r>
              <a:rPr lang="zh-CN" altLang="en-US" sz="1000" kern="0" dirty="0">
                <a:solidFill>
                  <a:sysClr val="windowText" lastClr="000000"/>
                </a:solidFill>
                <a:latin typeface="华文细黑" pitchFamily="2" charset="-122"/>
                <a:ea typeface="华文细黑" pitchFamily="2" charset="-122"/>
              </a:rPr>
              <a:t>发布</a:t>
            </a:r>
            <a:r>
              <a:rPr lang="en-US" altLang="zh-CN" sz="1000" kern="0" dirty="0" err="1">
                <a:solidFill>
                  <a:sysClr val="windowText" lastClr="000000"/>
                </a:solidFill>
                <a:latin typeface="华文细黑" pitchFamily="2" charset="-122"/>
                <a:ea typeface="华文细黑" pitchFamily="2" charset="-122"/>
              </a:rPr>
              <a:t>IPD管理体系</a:t>
            </a:r>
            <a:endParaRPr lang="en-US" altLang="zh-CN" sz="1000" kern="0" dirty="0">
              <a:solidFill>
                <a:sysClr val="windowText" lastClr="000000"/>
              </a:solidFill>
              <a:latin typeface="华文细黑" pitchFamily="2" charset="-122"/>
              <a:ea typeface="华文细黑" pitchFamily="2" charset="-122"/>
            </a:endParaRPr>
          </a:p>
          <a:p>
            <a:pPr defTabSz="795058">
              <a:defRPr/>
            </a:pPr>
            <a:r>
              <a:rPr lang="en-US" altLang="zh-CN" sz="1000" kern="0" dirty="0" err="1">
                <a:solidFill>
                  <a:sysClr val="windowText" lastClr="000000"/>
                </a:solidFill>
                <a:latin typeface="华文细黑" pitchFamily="2" charset="-122"/>
                <a:ea typeface="华文细黑" pitchFamily="2" charset="-122"/>
              </a:rPr>
              <a:t>任命IRB和各产品线IPMT</a:t>
            </a:r>
            <a:endParaRPr lang="en-US" altLang="zh-CN" sz="1000" kern="0" dirty="0">
              <a:solidFill>
                <a:sysClr val="windowText" lastClr="000000"/>
              </a:solidFill>
              <a:latin typeface="华文细黑" pitchFamily="2" charset="-122"/>
              <a:ea typeface="华文细黑" pitchFamily="2" charset="-122"/>
            </a:endParaRPr>
          </a:p>
          <a:p>
            <a:pPr defTabSz="795058">
              <a:defRPr/>
            </a:pPr>
            <a:r>
              <a:rPr lang="en-US" altLang="zh-CN" sz="1000" kern="0" dirty="0" err="1">
                <a:solidFill>
                  <a:sysClr val="windowText" lastClr="000000"/>
                </a:solidFill>
                <a:latin typeface="华文细黑" pitchFamily="2" charset="-122"/>
                <a:ea typeface="华文细黑" pitchFamily="2" charset="-122"/>
              </a:rPr>
              <a:t>引入</a:t>
            </a:r>
            <a:r>
              <a:rPr lang="zh-CN" altLang="en-US" sz="1000" kern="0" dirty="0">
                <a:solidFill>
                  <a:sysClr val="windowText" lastClr="000000"/>
                </a:solidFill>
                <a:latin typeface="华文细黑" pitchFamily="2" charset="-122"/>
                <a:ea typeface="华文细黑" pitchFamily="2" charset="-122"/>
              </a:rPr>
              <a:t>并启动</a:t>
            </a:r>
            <a:r>
              <a:rPr lang="en-US" altLang="zh-CN" sz="1000" kern="0" dirty="0" err="1">
                <a:solidFill>
                  <a:sysClr val="windowText" lastClr="000000"/>
                </a:solidFill>
                <a:latin typeface="华文细黑" pitchFamily="2" charset="-122"/>
                <a:ea typeface="华文细黑" pitchFamily="2" charset="-122"/>
              </a:rPr>
              <a:t>TPM评估</a:t>
            </a:r>
            <a:endParaRPr lang="zh-CN" altLang="en-US" sz="1000" kern="0" dirty="0">
              <a:solidFill>
                <a:sysClr val="windowText" lastClr="000000"/>
              </a:solidFill>
              <a:latin typeface="华文细黑" pitchFamily="2" charset="-122"/>
              <a:ea typeface="华文细黑" pitchFamily="2" charset="-122"/>
            </a:endParaRPr>
          </a:p>
        </p:txBody>
      </p:sp>
      <p:sp>
        <p:nvSpPr>
          <p:cNvPr id="38" name="Rectangle 20"/>
          <p:cNvSpPr>
            <a:spLocks noChangeArrowheads="1"/>
          </p:cNvSpPr>
          <p:nvPr/>
        </p:nvSpPr>
        <p:spPr bwMode="auto">
          <a:xfrm>
            <a:off x="2512577" y="3831339"/>
            <a:ext cx="623779" cy="325787"/>
          </a:xfrm>
          <a:prstGeom prst="rect">
            <a:avLst/>
          </a:prstGeom>
          <a:solidFill>
            <a:srgbClr val="CCDDEA">
              <a:lumMod val="90000"/>
            </a:srgbClr>
          </a:solidFill>
          <a:ln w="9525">
            <a:solidFill>
              <a:srgbClr val="DDDDDD"/>
            </a:solidFill>
            <a:miter lim="800000"/>
            <a:headEnd/>
            <a:tailEnd/>
          </a:ln>
          <a:effectLst>
            <a:outerShdw dist="35921" dir="2700000" algn="ctr" rotWithShape="0">
              <a:srgbClr val="CCDDEA"/>
            </a:outerShdw>
          </a:effectLst>
        </p:spPr>
        <p:txBody>
          <a:bodyPr lIns="78796" tIns="39398" rIns="78796" bIns="39398" anchor="ctr">
            <a:spAutoFit/>
          </a:bodyPr>
          <a:lstStyle/>
          <a:p>
            <a:pPr defTabSz="801472">
              <a:defRPr/>
            </a:pPr>
            <a:endParaRPr lang="zh-CN" altLang="en-US" sz="1600" kern="0" dirty="0">
              <a:solidFill>
                <a:sysClr val="windowText" lastClr="000000"/>
              </a:solidFill>
            </a:endParaRPr>
          </a:p>
        </p:txBody>
      </p:sp>
      <p:sp>
        <p:nvSpPr>
          <p:cNvPr id="39" name="Rectangle 21"/>
          <p:cNvSpPr>
            <a:spLocks noChangeArrowheads="1"/>
          </p:cNvSpPr>
          <p:nvPr/>
        </p:nvSpPr>
        <p:spPr bwMode="auto">
          <a:xfrm>
            <a:off x="2433951" y="3505977"/>
            <a:ext cx="719012" cy="1187561"/>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2002</a:t>
            </a:r>
          </a:p>
          <a:p>
            <a:pPr defTabSz="795058">
              <a:defRPr/>
            </a:pPr>
            <a:r>
              <a:rPr lang="en-US" altLang="zh-CN" sz="1000" kern="0" dirty="0" err="1">
                <a:solidFill>
                  <a:sysClr val="windowText" lastClr="000000"/>
                </a:solidFill>
                <a:latin typeface="华文细黑" pitchFamily="2" charset="-122"/>
                <a:ea typeface="华文细黑" pitchFamily="2" charset="-122"/>
              </a:rPr>
              <a:t>根据试点优化后的IPD</a:t>
            </a:r>
            <a:r>
              <a:rPr lang="en-US" altLang="zh-CN" sz="1000" kern="0" dirty="0">
                <a:solidFill>
                  <a:sysClr val="windowText" lastClr="000000"/>
                </a:solidFill>
                <a:latin typeface="华文细黑" pitchFamily="2" charset="-122"/>
                <a:ea typeface="华文细黑" pitchFamily="2" charset="-122"/>
              </a:rPr>
              <a:t> 2.0</a:t>
            </a:r>
            <a:r>
              <a:rPr lang="zh-CN" altLang="en-US" sz="1000" kern="0" dirty="0">
                <a:solidFill>
                  <a:sysClr val="windowText" lastClr="000000"/>
                </a:solidFill>
                <a:latin typeface="华文细黑" pitchFamily="2" charset="-122"/>
                <a:ea typeface="华文细黑" pitchFamily="2" charset="-122"/>
              </a:rPr>
              <a:t>发布</a:t>
            </a:r>
          </a:p>
          <a:p>
            <a:pPr defTabSz="795058">
              <a:defRPr/>
            </a:pPr>
            <a:r>
              <a:rPr lang="en-US" altLang="zh-CN" sz="1000" kern="0" dirty="0" err="1">
                <a:solidFill>
                  <a:sysClr val="windowText" lastClr="000000"/>
                </a:solidFill>
                <a:latin typeface="华文细黑" pitchFamily="2" charset="-122"/>
                <a:ea typeface="华文细黑" pitchFamily="2" charset="-122"/>
              </a:rPr>
              <a:t>进入“推行”阶段</a:t>
            </a:r>
            <a:endParaRPr lang="zh-CN" altLang="en-US" sz="1000" kern="0" dirty="0">
              <a:solidFill>
                <a:sysClr val="windowText" lastClr="000000"/>
              </a:solidFill>
              <a:latin typeface="华文细黑" pitchFamily="2" charset="-122"/>
              <a:ea typeface="华文细黑" pitchFamily="2" charset="-122"/>
            </a:endParaRPr>
          </a:p>
        </p:txBody>
      </p:sp>
      <p:sp>
        <p:nvSpPr>
          <p:cNvPr id="40" name="Rectangle 23"/>
          <p:cNvSpPr>
            <a:spLocks noChangeArrowheads="1"/>
          </p:cNvSpPr>
          <p:nvPr/>
        </p:nvSpPr>
        <p:spPr bwMode="auto">
          <a:xfrm>
            <a:off x="7433278" y="1196698"/>
            <a:ext cx="865036" cy="2310946"/>
          </a:xfrm>
          <a:prstGeom prst="rect">
            <a:avLst/>
          </a:prstGeom>
          <a:gradFill flip="none" rotWithShape="1">
            <a:gsLst>
              <a:gs pos="0">
                <a:srgbClr val="CCDDEA">
                  <a:lumMod val="90000"/>
                  <a:tint val="66000"/>
                  <a:satMod val="160000"/>
                </a:srgbClr>
              </a:gs>
              <a:gs pos="50000">
                <a:srgbClr val="CCDDEA">
                  <a:lumMod val="90000"/>
                  <a:tint val="44500"/>
                  <a:satMod val="160000"/>
                </a:srgbClr>
              </a:gs>
              <a:gs pos="100000">
                <a:srgbClr val="CCDDEA">
                  <a:lumMod val="90000"/>
                  <a:tint val="23500"/>
                  <a:satMod val="160000"/>
                </a:srgbClr>
              </a:gs>
            </a:gsLst>
            <a:lin ang="5400000" scaled="1"/>
            <a:tileRect/>
          </a:gradFill>
          <a:ln w="9525">
            <a:noFill/>
            <a:miter lim="800000"/>
            <a:headEnd/>
            <a:tailEnd/>
          </a:ln>
        </p:spPr>
        <p:txBody>
          <a:bodyPr lIns="78796" tIns="39398" rIns="78796" bIns="39398">
            <a:spAutoFit/>
          </a:bodyPr>
          <a:lstStyle/>
          <a:p>
            <a:pPr defTabSz="795058">
              <a:defRPr/>
            </a:pPr>
            <a:r>
              <a:rPr lang="en-US" altLang="zh-CN" sz="1000" b="1" kern="0" dirty="0">
                <a:solidFill>
                  <a:sysClr val="windowText" lastClr="000000"/>
                </a:solidFill>
                <a:latin typeface="华文细黑" pitchFamily="2" charset="-122"/>
                <a:ea typeface="华文细黑" pitchFamily="2" charset="-122"/>
              </a:rPr>
              <a:t>2009</a:t>
            </a:r>
          </a:p>
          <a:p>
            <a:pPr defTabSz="795058">
              <a:defRPr/>
            </a:pPr>
            <a:r>
              <a:rPr lang="zh-CN" altLang="en-US" sz="1000" kern="0" dirty="0">
                <a:solidFill>
                  <a:sysClr val="windowText" lastClr="000000"/>
                </a:solidFill>
                <a:latin typeface="华文细黑" pitchFamily="2" charset="-122"/>
                <a:ea typeface="华文细黑" pitchFamily="2" charset="-122"/>
              </a:rPr>
              <a:t>与</a:t>
            </a:r>
            <a:r>
              <a:rPr lang="en-US" altLang="zh-CN" sz="1000" kern="0" dirty="0">
                <a:solidFill>
                  <a:sysClr val="windowText" lastClr="000000"/>
                </a:solidFill>
                <a:latin typeface="华文细黑" pitchFamily="2" charset="-122"/>
                <a:ea typeface="华文细黑" pitchFamily="2" charset="-122"/>
              </a:rPr>
              <a:t>QMS</a:t>
            </a:r>
            <a:r>
              <a:rPr lang="zh-CN" altLang="en-US" sz="1000" kern="0" dirty="0">
                <a:solidFill>
                  <a:sysClr val="windowText" lastClr="000000"/>
                </a:solidFill>
                <a:latin typeface="华文细黑" pitchFamily="2" charset="-122"/>
                <a:ea typeface="华文细黑" pitchFamily="2" charset="-122"/>
              </a:rPr>
              <a:t>分层分级融合</a:t>
            </a:r>
          </a:p>
          <a:p>
            <a:pPr defTabSz="795058">
              <a:defRPr/>
            </a:pPr>
            <a:r>
              <a:rPr lang="zh-CN" altLang="en-US" sz="1000" kern="0" dirty="0">
                <a:solidFill>
                  <a:sysClr val="windowText" lastClr="000000"/>
                </a:solidFill>
                <a:latin typeface="华文细黑" pitchFamily="2" charset="-122"/>
                <a:ea typeface="华文细黑" pitchFamily="2" charset="-122"/>
              </a:rPr>
              <a:t>发布</a:t>
            </a:r>
            <a:r>
              <a:rPr lang="en-US" altLang="zh-CN" sz="1000" kern="0" dirty="0">
                <a:solidFill>
                  <a:sysClr val="windowText" lastClr="000000"/>
                </a:solidFill>
                <a:latin typeface="华文细黑" pitchFamily="2" charset="-122"/>
                <a:ea typeface="华文细黑" pitchFamily="2" charset="-122"/>
              </a:rPr>
              <a:t>IPD 6.0</a:t>
            </a:r>
            <a:endParaRPr lang="zh-CN" altLang="en-US" sz="1000" kern="0" dirty="0">
              <a:solidFill>
                <a:sysClr val="windowText" lastClr="000000"/>
              </a:solidFill>
              <a:latin typeface="华文细黑" pitchFamily="2" charset="-122"/>
              <a:ea typeface="华文细黑" pitchFamily="2" charset="-122"/>
            </a:endParaRPr>
          </a:p>
          <a:p>
            <a:pPr defTabSz="795058">
              <a:defRPr/>
            </a:pPr>
            <a:r>
              <a:rPr lang="zh-CN" altLang="en-US" sz="1000" kern="0" dirty="0">
                <a:solidFill>
                  <a:sysClr val="windowText" lastClr="000000"/>
                </a:solidFill>
                <a:latin typeface="华文细黑" pitchFamily="2" charset="-122"/>
                <a:ea typeface="华文细黑" pitchFamily="2" charset="-122"/>
              </a:rPr>
              <a:t>明确了决策授权原则</a:t>
            </a:r>
          </a:p>
          <a:p>
            <a:pPr defTabSz="795058">
              <a:defRPr/>
            </a:pPr>
            <a:r>
              <a:rPr lang="zh-CN" altLang="en-US" sz="1000" kern="0" dirty="0">
                <a:solidFill>
                  <a:sysClr val="windowText" lastClr="000000"/>
                </a:solidFill>
                <a:latin typeface="华文细黑" pitchFamily="2" charset="-122"/>
                <a:ea typeface="华文细黑" pitchFamily="2" charset="-122"/>
              </a:rPr>
              <a:t>集成四大攻坚战项目成果（资料、</a:t>
            </a:r>
            <a:r>
              <a:rPr lang="en-US" altLang="zh-CN" sz="1000" kern="0" dirty="0">
                <a:solidFill>
                  <a:sysClr val="windowText" lastClr="000000"/>
                </a:solidFill>
                <a:latin typeface="华文细黑" pitchFamily="2" charset="-122"/>
                <a:ea typeface="华文细黑" pitchFamily="2" charset="-122"/>
              </a:rPr>
              <a:t>BETA</a:t>
            </a:r>
            <a:r>
              <a:rPr lang="zh-CN" altLang="en-US" sz="1000" kern="0" dirty="0">
                <a:solidFill>
                  <a:sysClr val="windowText" lastClr="000000"/>
                </a:solidFill>
                <a:latin typeface="华文细黑" pitchFamily="2" charset="-122"/>
                <a:ea typeface="华文细黑" pitchFamily="2" charset="-122"/>
              </a:rPr>
              <a:t>、</a:t>
            </a:r>
            <a:r>
              <a:rPr lang="en-US" altLang="zh-CN" sz="1000" kern="0" dirty="0">
                <a:solidFill>
                  <a:sysClr val="windowText" lastClr="000000"/>
                </a:solidFill>
                <a:latin typeface="华文细黑" pitchFamily="2" charset="-122"/>
                <a:ea typeface="华文细黑" pitchFamily="2" charset="-122"/>
              </a:rPr>
              <a:t>LMT</a:t>
            </a:r>
            <a:r>
              <a:rPr lang="zh-CN" altLang="en-US" sz="1000" kern="0" dirty="0">
                <a:solidFill>
                  <a:sysClr val="windowText" lastClr="000000"/>
                </a:solidFill>
                <a:latin typeface="华文细黑" pitchFamily="2" charset="-122"/>
                <a:ea typeface="华文细黑" pitchFamily="2" charset="-122"/>
              </a:rPr>
              <a:t>、</a:t>
            </a:r>
            <a:r>
              <a:rPr lang="en-US" altLang="zh-CN" sz="1000" kern="0" dirty="0">
                <a:solidFill>
                  <a:sysClr val="windowText" lastClr="000000"/>
                </a:solidFill>
                <a:latin typeface="华文细黑" pitchFamily="2" charset="-122"/>
                <a:ea typeface="华文细黑" pitchFamily="2" charset="-122"/>
              </a:rPr>
              <a:t>· </a:t>
            </a:r>
            <a:r>
              <a:rPr lang="zh-CN" altLang="en-US" sz="1000" kern="0" dirty="0">
                <a:solidFill>
                  <a:sysClr val="windowText" lastClr="000000"/>
                </a:solidFill>
                <a:latin typeface="华文细黑" pitchFamily="2" charset="-122"/>
                <a:ea typeface="华文细黑" pitchFamily="2" charset="-122"/>
              </a:rPr>
              <a:t>）</a:t>
            </a:r>
          </a:p>
          <a:p>
            <a:pPr defTabSz="795058">
              <a:defRPr/>
            </a:pPr>
            <a:r>
              <a:rPr lang="zh-CN" altLang="en-US" sz="1000" kern="0" dirty="0">
                <a:solidFill>
                  <a:sysClr val="windowText" lastClr="000000"/>
                </a:solidFill>
                <a:latin typeface="华文细黑" pitchFamily="2" charset="-122"/>
                <a:ea typeface="华文细黑" pitchFamily="2" charset="-122"/>
              </a:rPr>
              <a:t>加入全球化、节能减排的要求</a:t>
            </a:r>
          </a:p>
        </p:txBody>
      </p:sp>
      <p:sp>
        <p:nvSpPr>
          <p:cNvPr id="42" name="Text Box 26"/>
          <p:cNvSpPr txBox="1">
            <a:spLocks noChangeArrowheads="1"/>
          </p:cNvSpPr>
          <p:nvPr/>
        </p:nvSpPr>
        <p:spPr bwMode="auto">
          <a:xfrm>
            <a:off x="430621" y="5844680"/>
            <a:ext cx="2736375" cy="305653"/>
          </a:xfrm>
          <a:prstGeom prst="rect">
            <a:avLst/>
          </a:prstGeom>
          <a:noFill/>
          <a:ln w="9525">
            <a:noFill/>
            <a:miter lim="800000"/>
            <a:headEnd/>
            <a:tailEnd/>
          </a:ln>
        </p:spPr>
        <p:txBody>
          <a:bodyPr lIns="78796" tIns="39398" rIns="78796" bIns="39398">
            <a:spAutoFit/>
          </a:bodyPr>
          <a:lstStyle/>
          <a:p>
            <a:pPr algn="ctr" defTabSz="801406">
              <a:spcBef>
                <a:spcPct val="50000"/>
              </a:spcBef>
            </a:pPr>
            <a:r>
              <a:rPr lang="zh-CN" altLang="en-US" sz="1400" dirty="0">
                <a:latin typeface="FrutigerNext LT Regular" pitchFamily="2" charset="0"/>
                <a:ea typeface="MS PGothic" pitchFamily="34" charset="-128"/>
              </a:rPr>
              <a:t>先僵化</a:t>
            </a:r>
          </a:p>
        </p:txBody>
      </p:sp>
      <p:sp>
        <p:nvSpPr>
          <p:cNvPr id="43" name="Text Box 27"/>
          <p:cNvSpPr txBox="1">
            <a:spLocks noChangeArrowheads="1"/>
          </p:cNvSpPr>
          <p:nvPr/>
        </p:nvSpPr>
        <p:spPr bwMode="auto">
          <a:xfrm>
            <a:off x="5796544" y="5844680"/>
            <a:ext cx="2736375" cy="305653"/>
          </a:xfrm>
          <a:prstGeom prst="rect">
            <a:avLst/>
          </a:prstGeom>
          <a:noFill/>
          <a:ln w="9525">
            <a:noFill/>
            <a:miter lim="800000"/>
            <a:headEnd/>
            <a:tailEnd/>
          </a:ln>
        </p:spPr>
        <p:txBody>
          <a:bodyPr lIns="78796" tIns="39398" rIns="78796" bIns="39398">
            <a:spAutoFit/>
          </a:bodyPr>
          <a:lstStyle/>
          <a:p>
            <a:pPr algn="ctr" defTabSz="801406">
              <a:spcBef>
                <a:spcPct val="50000"/>
              </a:spcBef>
            </a:pPr>
            <a:r>
              <a:rPr lang="zh-CN" altLang="en-US" sz="1400" dirty="0">
                <a:latin typeface="FrutigerNext LT Regular" pitchFamily="2" charset="0"/>
                <a:ea typeface="MS PGothic" pitchFamily="34" charset="-128"/>
              </a:rPr>
              <a:t>后优化</a:t>
            </a:r>
          </a:p>
        </p:txBody>
      </p:sp>
      <p:sp>
        <p:nvSpPr>
          <p:cNvPr id="44" name="未知"/>
          <p:cNvSpPr>
            <a:spLocks/>
          </p:cNvSpPr>
          <p:nvPr/>
        </p:nvSpPr>
        <p:spPr bwMode="auto">
          <a:xfrm>
            <a:off x="971381" y="5510524"/>
            <a:ext cx="1817372" cy="223787"/>
          </a:xfrm>
          <a:custGeom>
            <a:avLst/>
            <a:gdLst>
              <a:gd name="T0" fmla="*/ 0 w 1618"/>
              <a:gd name="T1" fmla="*/ 2147483647 h 110"/>
              <a:gd name="T2" fmla="*/ 2147483647 w 1618"/>
              <a:gd name="T3" fmla="*/ 0 h 110"/>
              <a:gd name="T4" fmla="*/ 2147483647 w 1618"/>
              <a:gd name="T5" fmla="*/ 2147483647 h 110"/>
              <a:gd name="T6" fmla="*/ 0 w 1618"/>
              <a:gd name="T7" fmla="*/ 2147483647 h 110"/>
              <a:gd name="T8" fmla="*/ 0 60000 65536"/>
              <a:gd name="T9" fmla="*/ 0 60000 65536"/>
              <a:gd name="T10" fmla="*/ 0 60000 65536"/>
              <a:gd name="T11" fmla="*/ 0 60000 65536"/>
              <a:gd name="T12" fmla="*/ 0 w 1618"/>
              <a:gd name="T13" fmla="*/ 0 h 110"/>
              <a:gd name="T14" fmla="*/ 1618 w 1618"/>
              <a:gd name="T15" fmla="*/ 110 h 110"/>
            </a:gdLst>
            <a:ahLst/>
            <a:cxnLst>
              <a:cxn ang="T8">
                <a:pos x="T0" y="T1"/>
              </a:cxn>
              <a:cxn ang="T9">
                <a:pos x="T2" y="T3"/>
              </a:cxn>
              <a:cxn ang="T10">
                <a:pos x="T4" y="T5"/>
              </a:cxn>
              <a:cxn ang="T11">
                <a:pos x="T6" y="T7"/>
              </a:cxn>
            </a:cxnLst>
            <a:rect l="T12" t="T13" r="T14" b="T15"/>
            <a:pathLst>
              <a:path w="1618" h="110">
                <a:moveTo>
                  <a:pt x="0" y="91"/>
                </a:moveTo>
                <a:cubicBezTo>
                  <a:pt x="418" y="86"/>
                  <a:pt x="1431" y="19"/>
                  <a:pt x="1608" y="0"/>
                </a:cubicBezTo>
                <a:cubicBezTo>
                  <a:pt x="1608" y="0"/>
                  <a:pt x="1613" y="31"/>
                  <a:pt x="1618" y="62"/>
                </a:cubicBezTo>
                <a:cubicBezTo>
                  <a:pt x="711" y="110"/>
                  <a:pt x="250" y="110"/>
                  <a:pt x="0" y="91"/>
                </a:cubicBezTo>
                <a:close/>
              </a:path>
            </a:pathLst>
          </a:custGeom>
          <a:solidFill>
            <a:srgbClr val="8FCCD1"/>
          </a:solidFill>
          <a:ln w="9525">
            <a:noFill/>
            <a:round/>
            <a:headEnd/>
            <a:tailEnd/>
          </a:ln>
        </p:spPr>
        <p:txBody>
          <a:bodyPr lIns="90985" tIns="45516" rIns="90985" bIns="45516"/>
          <a:lstStyle/>
          <a:p>
            <a:pPr defTabSz="801472">
              <a:defRPr/>
            </a:pPr>
            <a:endParaRPr lang="zh-CN" altLang="en-US" sz="1600" kern="0" dirty="0">
              <a:solidFill>
                <a:sysClr val="windowText" lastClr="000000"/>
              </a:solidFill>
            </a:endParaRPr>
          </a:p>
        </p:txBody>
      </p:sp>
      <p:sp>
        <p:nvSpPr>
          <p:cNvPr id="45" name="Rectangle 29"/>
          <p:cNvSpPr>
            <a:spLocks noChangeArrowheads="1"/>
          </p:cNvSpPr>
          <p:nvPr/>
        </p:nvSpPr>
        <p:spPr bwMode="auto">
          <a:xfrm rot="-487731">
            <a:off x="2128469" y="5293618"/>
            <a:ext cx="3964886" cy="273515"/>
          </a:xfrm>
          <a:prstGeom prst="rect">
            <a:avLst/>
          </a:prstGeom>
          <a:noFill/>
          <a:ln w="9525">
            <a:noFill/>
            <a:miter lim="800000"/>
            <a:headEnd/>
            <a:tailEnd/>
          </a:ln>
        </p:spPr>
        <p:txBody>
          <a:bodyPr lIns="72622" tIns="37899" rIns="72622" bIns="37899" anchor="ctr">
            <a:spAutoFit/>
          </a:bodyPr>
          <a:lstStyle/>
          <a:p>
            <a:pPr algn="ctr" defTabSz="522104" eaLnBrk="0" hangingPunct="0">
              <a:lnSpc>
                <a:spcPct val="80000"/>
              </a:lnSpc>
              <a:spcBef>
                <a:spcPct val="20000"/>
              </a:spcBef>
            </a:pPr>
            <a:r>
              <a:rPr lang="de-DE" altLang="en-US" sz="1600" b="1" dirty="0">
                <a:latin typeface="ICMN-Handwriting"/>
              </a:rPr>
              <a:t>Huawei IPD </a:t>
            </a:r>
            <a:r>
              <a:rPr lang="zh-CN" altLang="en-US" sz="1600" b="1" dirty="0">
                <a:latin typeface="ICMN-Handwriting"/>
              </a:rPr>
              <a:t>十年持续优化历程</a:t>
            </a:r>
            <a:endParaRPr lang="zh-CN" altLang="en-US" sz="1600" b="1" dirty="0">
              <a:latin typeface="Arial Narrow" pitchFamily="34" charset="0"/>
            </a:endParaRPr>
          </a:p>
        </p:txBody>
      </p:sp>
      <p:grpSp>
        <p:nvGrpSpPr>
          <p:cNvPr id="3" name="Group 31"/>
          <p:cNvGrpSpPr>
            <a:grpSpLocks/>
          </p:cNvGrpSpPr>
          <p:nvPr/>
        </p:nvGrpSpPr>
        <p:grpSpPr bwMode="auto">
          <a:xfrm>
            <a:off x="5613545" y="4206524"/>
            <a:ext cx="2623683" cy="791979"/>
            <a:chOff x="0" y="0"/>
            <a:chExt cx="1653" cy="499"/>
          </a:xfrm>
        </p:grpSpPr>
        <p:sp>
          <p:nvSpPr>
            <p:cNvPr id="47" name="未知"/>
            <p:cNvSpPr>
              <a:spLocks/>
            </p:cNvSpPr>
            <p:nvPr/>
          </p:nvSpPr>
          <p:spPr bwMode="auto">
            <a:xfrm rot="-413428">
              <a:off x="1228" y="0"/>
              <a:ext cx="412" cy="327"/>
            </a:xfrm>
            <a:custGeom>
              <a:avLst/>
              <a:gdLst>
                <a:gd name="T0" fmla="*/ 0 w 446"/>
                <a:gd name="T1" fmla="*/ 5 h 327"/>
                <a:gd name="T2" fmla="*/ 19 w 446"/>
                <a:gd name="T3" fmla="*/ 0 h 327"/>
                <a:gd name="T4" fmla="*/ 196 w 446"/>
                <a:gd name="T5" fmla="*/ 48 h 327"/>
                <a:gd name="T6" fmla="*/ 201 w 446"/>
                <a:gd name="T7" fmla="*/ 72 h 327"/>
                <a:gd name="T8" fmla="*/ 42 w 446"/>
                <a:gd name="T9" fmla="*/ 327 h 327"/>
                <a:gd name="T10" fmla="*/ 42 w 446"/>
                <a:gd name="T11" fmla="*/ 293 h 327"/>
                <a:gd name="T12" fmla="*/ 163 w 446"/>
                <a:gd name="T13" fmla="*/ 72 h 327"/>
                <a:gd name="T14" fmla="*/ 24 w 446"/>
                <a:gd name="T15" fmla="*/ 34 h 327"/>
                <a:gd name="T16" fmla="*/ 0 w 446"/>
                <a:gd name="T17" fmla="*/ 5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327"/>
                <a:gd name="T29" fmla="*/ 446 w 446"/>
                <a:gd name="T30" fmla="*/ 327 h 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327">
                  <a:moveTo>
                    <a:pt x="0" y="5"/>
                  </a:moveTo>
                  <a:lnTo>
                    <a:pt x="43" y="0"/>
                  </a:lnTo>
                  <a:lnTo>
                    <a:pt x="432" y="48"/>
                  </a:lnTo>
                  <a:lnTo>
                    <a:pt x="446" y="72"/>
                  </a:lnTo>
                  <a:lnTo>
                    <a:pt x="91" y="327"/>
                  </a:lnTo>
                  <a:lnTo>
                    <a:pt x="91" y="293"/>
                  </a:lnTo>
                  <a:lnTo>
                    <a:pt x="360" y="72"/>
                  </a:lnTo>
                  <a:lnTo>
                    <a:pt x="53" y="34"/>
                  </a:lnTo>
                  <a:lnTo>
                    <a:pt x="0" y="5"/>
                  </a:lnTo>
                  <a:close/>
                </a:path>
              </a:pathLst>
            </a:custGeom>
            <a:solidFill>
              <a:srgbClr val="8FCCD1"/>
            </a:solidFill>
            <a:ln w="9525">
              <a:noFill/>
              <a:round/>
              <a:headEnd/>
              <a:tailEnd/>
            </a:ln>
          </p:spPr>
          <p:txBody>
            <a:bodyPr/>
            <a:lstStyle/>
            <a:p>
              <a:pPr defTabSz="801472">
                <a:defRPr/>
              </a:pPr>
              <a:endParaRPr lang="zh-CN" altLang="en-US" sz="1600" kern="0" dirty="0">
                <a:solidFill>
                  <a:sysClr val="windowText" lastClr="000000"/>
                </a:solidFill>
              </a:endParaRPr>
            </a:p>
          </p:txBody>
        </p:sp>
        <p:sp>
          <p:nvSpPr>
            <p:cNvPr id="48" name="未知"/>
            <p:cNvSpPr>
              <a:spLocks/>
            </p:cNvSpPr>
            <p:nvPr/>
          </p:nvSpPr>
          <p:spPr bwMode="auto">
            <a:xfrm rot="-239372">
              <a:off x="0" y="65"/>
              <a:ext cx="1653" cy="434"/>
            </a:xfrm>
            <a:custGeom>
              <a:avLst/>
              <a:gdLst>
                <a:gd name="T0" fmla="*/ 4 w 1886"/>
                <a:gd name="T1" fmla="*/ 247 h 456"/>
                <a:gd name="T2" fmla="*/ 486 w 1886"/>
                <a:gd name="T3" fmla="*/ 5 h 456"/>
                <a:gd name="T4" fmla="*/ 493 w 1886"/>
                <a:gd name="T5" fmla="*/ 32 h 456"/>
                <a:gd name="T6" fmla="*/ 7 w 1886"/>
                <a:gd name="T7" fmla="*/ 278 h 456"/>
                <a:gd name="T8" fmla="*/ 4 w 1886"/>
                <a:gd name="T9" fmla="*/ 247 h 456"/>
                <a:gd name="T10" fmla="*/ 0 60000 65536"/>
                <a:gd name="T11" fmla="*/ 0 60000 65536"/>
                <a:gd name="T12" fmla="*/ 0 60000 65536"/>
                <a:gd name="T13" fmla="*/ 0 60000 65536"/>
                <a:gd name="T14" fmla="*/ 0 60000 65536"/>
                <a:gd name="T15" fmla="*/ 0 w 1886"/>
                <a:gd name="T16" fmla="*/ 0 h 456"/>
                <a:gd name="T17" fmla="*/ 1886 w 1886"/>
                <a:gd name="T18" fmla="*/ 456 h 456"/>
              </a:gdLst>
              <a:ahLst/>
              <a:cxnLst>
                <a:cxn ang="T10">
                  <a:pos x="T0" y="T1"/>
                </a:cxn>
                <a:cxn ang="T11">
                  <a:pos x="T2" y="T3"/>
                </a:cxn>
                <a:cxn ang="T12">
                  <a:pos x="T4" y="T5"/>
                </a:cxn>
                <a:cxn ang="T13">
                  <a:pos x="T6" y="T7"/>
                </a:cxn>
                <a:cxn ang="T14">
                  <a:pos x="T8" y="T9"/>
                </a:cxn>
              </a:cxnLst>
              <a:rect l="T15" t="T16" r="T17" b="T18"/>
              <a:pathLst>
                <a:path w="1886" h="456">
                  <a:moveTo>
                    <a:pt x="5" y="404"/>
                  </a:moveTo>
                  <a:cubicBezTo>
                    <a:pt x="931" y="260"/>
                    <a:pt x="1546" y="96"/>
                    <a:pt x="1819" y="5"/>
                  </a:cubicBezTo>
                  <a:cubicBezTo>
                    <a:pt x="1886" y="0"/>
                    <a:pt x="1829" y="58"/>
                    <a:pt x="1843" y="53"/>
                  </a:cubicBezTo>
                  <a:cubicBezTo>
                    <a:pt x="1186" y="279"/>
                    <a:pt x="330" y="398"/>
                    <a:pt x="24" y="456"/>
                  </a:cubicBezTo>
                  <a:cubicBezTo>
                    <a:pt x="0" y="442"/>
                    <a:pt x="9" y="415"/>
                    <a:pt x="5" y="404"/>
                  </a:cubicBezTo>
                  <a:close/>
                </a:path>
              </a:pathLst>
            </a:custGeom>
            <a:solidFill>
              <a:srgbClr val="8FCCD1"/>
            </a:solidFill>
            <a:ln w="9525">
              <a:noFill/>
              <a:round/>
              <a:headEnd/>
              <a:tailEnd/>
            </a:ln>
          </p:spPr>
          <p:txBody>
            <a:bodyPr/>
            <a:lstStyle/>
            <a:p>
              <a:pPr defTabSz="801472">
                <a:defRPr/>
              </a:pPr>
              <a:endParaRPr lang="zh-CN" altLang="en-US" sz="1600" kern="0" dirty="0">
                <a:solidFill>
                  <a:sysClr val="windowText" lastClr="000000"/>
                </a:solidFill>
              </a:endParaRPr>
            </a:p>
          </p:txBody>
        </p:sp>
      </p:grpSp>
      <p:sp>
        <p:nvSpPr>
          <p:cNvPr id="49" name="Text Box 36"/>
          <p:cNvSpPr txBox="1">
            <a:spLocks noChangeArrowheads="1"/>
          </p:cNvSpPr>
          <p:nvPr/>
        </p:nvSpPr>
        <p:spPr bwMode="auto">
          <a:xfrm>
            <a:off x="479163" y="1420397"/>
            <a:ext cx="4886970" cy="645921"/>
          </a:xfrm>
          <a:prstGeom prst="rect">
            <a:avLst/>
          </a:prstGeom>
          <a:noFill/>
          <a:ln w="9525">
            <a:noFill/>
            <a:miter lim="800000"/>
            <a:headEnd/>
            <a:tailEnd/>
          </a:ln>
        </p:spPr>
        <p:txBody>
          <a:bodyPr wrap="square" lIns="90985" tIns="45517" rIns="90985" bIns="45517">
            <a:spAutoFit/>
          </a:bodyPr>
          <a:lstStyle/>
          <a:p>
            <a:pPr algn="ctr" defTabSz="801472">
              <a:spcBef>
                <a:spcPct val="50000"/>
              </a:spcBef>
              <a:defRPr/>
            </a:pPr>
            <a:r>
              <a:rPr lang="zh-CN" altLang="en-US" kern="0" dirty="0">
                <a:solidFill>
                  <a:sysClr val="windowText" lastClr="000000"/>
                </a:solidFill>
              </a:rPr>
              <a:t>从</a:t>
            </a:r>
            <a:r>
              <a:rPr lang="en-US" altLang="zh-CN" kern="0" dirty="0">
                <a:solidFill>
                  <a:sysClr val="windowText" lastClr="000000"/>
                </a:solidFill>
              </a:rPr>
              <a:t>1999</a:t>
            </a:r>
            <a:r>
              <a:rPr lang="zh-CN" altLang="en-US" kern="0" dirty="0">
                <a:solidFill>
                  <a:sysClr val="windowText" lastClr="000000"/>
                </a:solidFill>
              </a:rPr>
              <a:t>年项目启动到</a:t>
            </a:r>
            <a:r>
              <a:rPr lang="en-US" altLang="zh-CN" kern="0" dirty="0">
                <a:solidFill>
                  <a:sysClr val="windowText" lastClr="000000"/>
                </a:solidFill>
              </a:rPr>
              <a:t>2010</a:t>
            </a:r>
            <a:r>
              <a:rPr lang="zh-CN" altLang="en-US" kern="0" dirty="0">
                <a:solidFill>
                  <a:sysClr val="windowText" lastClr="000000"/>
                </a:solidFill>
              </a:rPr>
              <a:t>年</a:t>
            </a:r>
            <a:r>
              <a:rPr lang="en-US" altLang="zh-CN" kern="0" dirty="0">
                <a:solidFill>
                  <a:sysClr val="windowText" lastClr="000000"/>
                </a:solidFill>
              </a:rPr>
              <a:t>6.1</a:t>
            </a:r>
            <a:r>
              <a:rPr lang="zh-CN" altLang="en-US" kern="0" dirty="0">
                <a:solidFill>
                  <a:sysClr val="windowText" lastClr="000000"/>
                </a:solidFill>
              </a:rPr>
              <a:t>流程发布，</a:t>
            </a:r>
            <a:r>
              <a:rPr lang="en-US" altLang="zh-CN" kern="0" dirty="0">
                <a:solidFill>
                  <a:sysClr val="windowText" lastClr="000000"/>
                </a:solidFill>
              </a:rPr>
              <a:t>IPD</a:t>
            </a:r>
            <a:r>
              <a:rPr lang="zh-CN" altLang="en-US" kern="0" dirty="0">
                <a:solidFill>
                  <a:sysClr val="windowText" lastClr="000000"/>
                </a:solidFill>
              </a:rPr>
              <a:t>在华为从引入到成长，逐步扎根并持续优化</a:t>
            </a:r>
          </a:p>
        </p:txBody>
      </p:sp>
    </p:spTree>
    <p:extLst>
      <p:ext uri="{BB962C8B-B14F-4D97-AF65-F5344CB8AC3E}">
        <p14:creationId xmlns:p14="http://schemas.microsoft.com/office/powerpoint/2010/main" val="2223488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21</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任正非：</a:t>
            </a:r>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关系到华为未来的生存与发展</a:t>
            </a:r>
            <a:r>
              <a:rPr lang="en-US" altLang="zh-CN" sz="2800">
                <a:solidFill>
                  <a:schemeClr val="tx1"/>
                </a:solidFill>
                <a:latin typeface="微软雅黑" pitchFamily="34" charset="-122"/>
                <a:ea typeface="微软雅黑" pitchFamily="34" charset="-122"/>
              </a:rPr>
              <a:t>!</a:t>
            </a:r>
          </a:p>
        </p:txBody>
      </p:sp>
      <p:sp>
        <p:nvSpPr>
          <p:cNvPr id="8" name="Rectangle 2"/>
          <p:cNvSpPr>
            <a:spLocks noChangeArrowheads="1"/>
          </p:cNvSpPr>
          <p:nvPr/>
        </p:nvSpPr>
        <p:spPr bwMode="auto">
          <a:xfrm>
            <a:off x="461544" y="1355603"/>
            <a:ext cx="7714596" cy="727261"/>
          </a:xfrm>
          <a:prstGeom prst="rect">
            <a:avLst/>
          </a:prstGeom>
          <a:noFill/>
          <a:ln w="9525">
            <a:noFill/>
            <a:miter lim="800000"/>
            <a:headEnd/>
            <a:tailEnd/>
          </a:ln>
        </p:spPr>
        <p:txBody>
          <a:bodyPr wrap="square" lIns="80147" tIns="40074" rIns="80147" bIns="40074">
            <a:spAutoFit/>
          </a:bodyPr>
          <a:lstStyle/>
          <a:p>
            <a:pPr>
              <a:defRPr/>
            </a:pPr>
            <a:r>
              <a:rPr lang="zh-CN" altLang="en-US" sz="2100" b="1" dirty="0">
                <a:latin typeface="+mn-ea"/>
              </a:rPr>
              <a:t>“</a:t>
            </a:r>
            <a:r>
              <a:rPr lang="en-US" altLang="zh-CN" sz="2100" b="1" dirty="0">
                <a:latin typeface="+mn-ea"/>
              </a:rPr>
              <a:t>IPD</a:t>
            </a:r>
            <a:r>
              <a:rPr lang="zh-CN" altLang="en-US" sz="2100" b="1" dirty="0">
                <a:latin typeface="+mn-ea"/>
              </a:rPr>
              <a:t>关系到公司未来的生存与发展！各级组织、各级部门都要充分认识到它的重要性。”</a:t>
            </a:r>
          </a:p>
        </p:txBody>
      </p:sp>
      <p:sp>
        <p:nvSpPr>
          <p:cNvPr id="9" name="Rectangle 4"/>
          <p:cNvSpPr>
            <a:spLocks noChangeArrowheads="1"/>
          </p:cNvSpPr>
          <p:nvPr/>
        </p:nvSpPr>
        <p:spPr bwMode="auto">
          <a:xfrm>
            <a:off x="3995070" y="4660079"/>
            <a:ext cx="4181071" cy="504123"/>
          </a:xfrm>
          <a:prstGeom prst="rect">
            <a:avLst/>
          </a:prstGeom>
          <a:noFill/>
          <a:ln w="9525">
            <a:noFill/>
            <a:miter lim="800000"/>
            <a:headEnd/>
            <a:tailEnd/>
          </a:ln>
        </p:spPr>
        <p:txBody>
          <a:bodyPr wrap="square" lIns="80147" tIns="40074" rIns="80147" bIns="40074">
            <a:spAutoFit/>
          </a:bodyPr>
          <a:lstStyle/>
          <a:p>
            <a:pPr defTabSz="801472">
              <a:lnSpc>
                <a:spcPct val="110000"/>
              </a:lnSpc>
              <a:spcBef>
                <a:spcPct val="50000"/>
              </a:spcBef>
              <a:defRPr/>
            </a:pPr>
            <a:r>
              <a:rPr lang="zh-CN" altLang="en-US" sz="2500" b="1" kern="0" dirty="0">
                <a:solidFill>
                  <a:srgbClr val="000000"/>
                </a:solidFill>
                <a:latin typeface="宋体" pitchFamily="2" charset="-122"/>
              </a:rPr>
              <a:t>华为公司总裁 任正非</a:t>
            </a:r>
          </a:p>
        </p:txBody>
      </p:sp>
      <p:sp>
        <p:nvSpPr>
          <p:cNvPr id="10" name="矩形 9"/>
          <p:cNvSpPr/>
          <p:nvPr/>
        </p:nvSpPr>
        <p:spPr>
          <a:xfrm>
            <a:off x="540250" y="2781064"/>
            <a:ext cx="7635891" cy="1050427"/>
          </a:xfrm>
          <a:prstGeom prst="rect">
            <a:avLst/>
          </a:prstGeom>
        </p:spPr>
        <p:txBody>
          <a:bodyPr wrap="square" lIns="80147" tIns="40074" rIns="80147" bIns="40074">
            <a:spAutoFit/>
          </a:bodyPr>
          <a:lstStyle/>
          <a:p>
            <a:r>
              <a:rPr lang="zh-CN" altLang="en-US" sz="2100" b="1" dirty="0">
                <a:latin typeface="+mn-ea"/>
              </a:rPr>
              <a:t>“我们只有认真地向这些大公司学习，才会使自己少走弯路，少交学费。</a:t>
            </a:r>
            <a:r>
              <a:rPr lang="en-US" altLang="zh-CN" sz="2100" b="1" dirty="0">
                <a:latin typeface="+mn-ea"/>
              </a:rPr>
              <a:t>IBM</a:t>
            </a:r>
            <a:r>
              <a:rPr lang="zh-CN" altLang="en-US" sz="2100" b="1" dirty="0">
                <a:latin typeface="+mn-ea"/>
              </a:rPr>
              <a:t>的经验是他们付出数十亿美元的代价总结出来的，他们经历的痛苦是人类的宝贵财富”</a:t>
            </a:r>
            <a:endParaRPr lang="zh-CN" altLang="en-US" b="1" dirty="0"/>
          </a:p>
        </p:txBody>
      </p:sp>
    </p:spTree>
    <p:extLst>
      <p:ext uri="{BB962C8B-B14F-4D97-AF65-F5344CB8AC3E}">
        <p14:creationId xmlns:p14="http://schemas.microsoft.com/office/powerpoint/2010/main" val="222348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22</a:t>
            </a:fld>
            <a:endParaRPr lang="zh-CN" altLang="en-US"/>
          </a:p>
        </p:txBody>
      </p:sp>
      <p:sp>
        <p:nvSpPr>
          <p:cNvPr id="12800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为什么</a:t>
            </a:r>
            <a:r>
              <a:rPr lang="en-US" altLang="zh-CN" sz="2800">
                <a:solidFill>
                  <a:schemeClr val="tx1"/>
                </a:solidFill>
                <a:latin typeface="微软雅黑" pitchFamily="34" charset="-122"/>
                <a:ea typeface="微软雅黑" pitchFamily="34" charset="-122"/>
              </a:rPr>
              <a:t>IBM</a:t>
            </a:r>
            <a:r>
              <a:rPr lang="zh-CN" altLang="en-US" sz="2800">
                <a:solidFill>
                  <a:schemeClr val="tx1"/>
                </a:solidFill>
                <a:latin typeface="微软雅黑" pitchFamily="34" charset="-122"/>
                <a:ea typeface="微软雅黑" pitchFamily="34" charset="-122"/>
              </a:rPr>
              <a:t>和</a:t>
            </a:r>
            <a:r>
              <a:rPr lang="en-US" altLang="zh-CN" sz="2800">
                <a:solidFill>
                  <a:schemeClr val="tx1"/>
                </a:solidFill>
                <a:latin typeface="微软雅黑" pitchFamily="34" charset="-122"/>
                <a:ea typeface="微软雅黑" pitchFamily="34" charset="-122"/>
              </a:rPr>
              <a:t>HW</a:t>
            </a:r>
            <a:r>
              <a:rPr lang="zh-CN" altLang="en-US" sz="2800">
                <a:solidFill>
                  <a:schemeClr val="tx1"/>
                </a:solidFill>
                <a:latin typeface="微软雅黑" pitchFamily="34" charset="-122"/>
                <a:ea typeface="微软雅黑" pitchFamily="34" charset="-122"/>
              </a:rPr>
              <a:t>公司如此重视产品开发？</a:t>
            </a:r>
          </a:p>
        </p:txBody>
      </p:sp>
      <p:sp>
        <p:nvSpPr>
          <p:cNvPr id="23" name="AutoShape 2"/>
          <p:cNvSpPr>
            <a:spLocks noChangeArrowheads="1"/>
          </p:cNvSpPr>
          <p:nvPr/>
        </p:nvSpPr>
        <p:spPr bwMode="auto">
          <a:xfrm>
            <a:off x="906772" y="2104732"/>
            <a:ext cx="3665228" cy="468312"/>
          </a:xfrm>
          <a:prstGeom prst="homePlate">
            <a:avLst>
              <a:gd name="adj" fmla="val 97633"/>
            </a:avLst>
          </a:prstGeom>
          <a:gradFill rotWithShape="1">
            <a:gsLst>
              <a:gs pos="0">
                <a:srgbClr val="9999FF"/>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lang="zh-CN" altLang="en-US" dirty="0">
                <a:solidFill>
                  <a:srgbClr val="000000"/>
                </a:solidFill>
                <a:latin typeface="华文细黑" charset="0"/>
                <a:ea typeface="华文细黑" charset="0"/>
              </a:rPr>
              <a:t>客户需求、产品规划、</a:t>
            </a:r>
            <a:r>
              <a:rPr lang="en-US" altLang="zh-CN" dirty="0">
                <a:solidFill>
                  <a:srgbClr val="000000"/>
                </a:solidFill>
                <a:latin typeface="华文细黑" charset="0"/>
                <a:ea typeface="Arial" charset="0"/>
                <a:cs typeface="Arial" charset="0"/>
              </a:rPr>
              <a:t>Charter</a:t>
            </a:r>
            <a:r>
              <a:rPr lang="zh-CN" altLang="en-US" dirty="0">
                <a:solidFill>
                  <a:srgbClr val="000000"/>
                </a:solidFill>
                <a:latin typeface="华文细黑" charset="0"/>
                <a:ea typeface="华文细黑" charset="0"/>
              </a:rPr>
              <a:t>开发</a:t>
            </a:r>
          </a:p>
        </p:txBody>
      </p:sp>
      <p:sp>
        <p:nvSpPr>
          <p:cNvPr id="24" name="Text Box 4"/>
          <p:cNvSpPr txBox="1">
            <a:spLocks noChangeArrowheads="1"/>
          </p:cNvSpPr>
          <p:nvPr/>
        </p:nvSpPr>
        <p:spPr bwMode="auto">
          <a:xfrm>
            <a:off x="2627314" y="1691982"/>
            <a:ext cx="475469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25" tIns="42913" rIns="85825" bIns="42913"/>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eaLnBrk="0" hangingPunct="0">
              <a:spcBef>
                <a:spcPct val="50000"/>
              </a:spcBef>
            </a:pPr>
            <a:r>
              <a:rPr kumimoji="0" lang="en-US" altLang="zh-CN" sz="1800" b="1" dirty="0">
                <a:solidFill>
                  <a:srgbClr val="000000"/>
                </a:solidFill>
                <a:latin typeface="Arial" charset="0"/>
                <a:ea typeface="Arial" charset="0"/>
                <a:cs typeface="Arial" charset="0"/>
              </a:rPr>
              <a:t>IPD </a:t>
            </a:r>
            <a:r>
              <a:rPr kumimoji="0" lang="en-US" altLang="zh-CN" sz="1800" b="1" dirty="0">
                <a:solidFill>
                  <a:srgbClr val="000000"/>
                </a:solidFill>
                <a:latin typeface="华文细黑" charset="0"/>
                <a:ea typeface="Arial" charset="0"/>
                <a:cs typeface="Arial" charset="0"/>
              </a:rPr>
              <a:t>–</a:t>
            </a:r>
            <a:r>
              <a:rPr kumimoji="0" lang="en-US" altLang="zh-CN" sz="1800" b="1" dirty="0">
                <a:solidFill>
                  <a:srgbClr val="000000"/>
                </a:solidFill>
                <a:latin typeface="Arial" charset="0"/>
                <a:ea typeface="Arial" charset="0"/>
                <a:cs typeface="Arial" charset="0"/>
              </a:rPr>
              <a:t> Integrated Product Development</a:t>
            </a:r>
          </a:p>
        </p:txBody>
      </p:sp>
      <p:sp>
        <p:nvSpPr>
          <p:cNvPr id="25" name="AutoShape 5"/>
          <p:cNvSpPr>
            <a:spLocks noChangeArrowheads="1"/>
          </p:cNvSpPr>
          <p:nvPr/>
        </p:nvSpPr>
        <p:spPr bwMode="auto">
          <a:xfrm>
            <a:off x="5461323" y="2104732"/>
            <a:ext cx="1554163" cy="468312"/>
          </a:xfrm>
          <a:prstGeom prst="chevron">
            <a:avLst>
              <a:gd name="adj" fmla="val 82966"/>
            </a:avLst>
          </a:prstGeom>
          <a:gradFill rotWithShape="1">
            <a:gsLst>
              <a:gs pos="0">
                <a:srgbClr val="FFFF99"/>
              </a:gs>
              <a:gs pos="100000">
                <a:srgbClr val="FFCC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上市</a:t>
            </a:r>
          </a:p>
        </p:txBody>
      </p:sp>
      <p:sp>
        <p:nvSpPr>
          <p:cNvPr id="26" name="AutoShape 6"/>
          <p:cNvSpPr>
            <a:spLocks noChangeArrowheads="1"/>
          </p:cNvSpPr>
          <p:nvPr/>
        </p:nvSpPr>
        <p:spPr bwMode="auto">
          <a:xfrm>
            <a:off x="6648963" y="2106319"/>
            <a:ext cx="1687513" cy="468313"/>
          </a:xfrm>
          <a:prstGeom prst="chevron">
            <a:avLst>
              <a:gd name="adj" fmla="val 90085"/>
            </a:avLst>
          </a:prstGeom>
          <a:gradFill rotWithShape="1">
            <a:gsLst>
              <a:gs pos="0">
                <a:srgbClr val="FFCC00"/>
              </a:gs>
              <a:gs pos="100000">
                <a:srgbClr val="FF99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生命周期</a:t>
            </a:r>
          </a:p>
        </p:txBody>
      </p:sp>
      <p:sp>
        <p:nvSpPr>
          <p:cNvPr id="27" name="AutoShape 7"/>
          <p:cNvSpPr>
            <a:spLocks noChangeArrowheads="1"/>
          </p:cNvSpPr>
          <p:nvPr/>
        </p:nvSpPr>
        <p:spPr bwMode="auto">
          <a:xfrm>
            <a:off x="906773" y="3104917"/>
            <a:ext cx="3736666" cy="468312"/>
          </a:xfrm>
          <a:prstGeom prst="homePlate">
            <a:avLst>
              <a:gd name="adj" fmla="val 171610"/>
            </a:avLst>
          </a:prstGeom>
          <a:gradFill rotWithShape="1">
            <a:gsLst>
              <a:gs pos="0">
                <a:srgbClr val="9999FF"/>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市场线索、机会、投标、合同订单</a:t>
            </a:r>
          </a:p>
        </p:txBody>
      </p:sp>
      <p:sp>
        <p:nvSpPr>
          <p:cNvPr id="28" name="AutoShape 8"/>
          <p:cNvSpPr>
            <a:spLocks noChangeArrowheads="1"/>
          </p:cNvSpPr>
          <p:nvPr/>
        </p:nvSpPr>
        <p:spPr bwMode="auto">
          <a:xfrm>
            <a:off x="4022216" y="3104917"/>
            <a:ext cx="1738312" cy="468312"/>
          </a:xfrm>
          <a:prstGeom prst="chevron">
            <a:avLst>
              <a:gd name="adj" fmla="val 92797"/>
            </a:avLst>
          </a:prstGeom>
          <a:gradFill rotWithShape="1">
            <a:gsLst>
              <a:gs pos="0">
                <a:srgbClr val="EAEAEA"/>
              </a:gs>
              <a:gs pos="100000">
                <a:srgbClr val="FFFF99"/>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制造发货</a:t>
            </a:r>
          </a:p>
        </p:txBody>
      </p:sp>
      <p:sp>
        <p:nvSpPr>
          <p:cNvPr id="29" name="AutoShape 9"/>
          <p:cNvSpPr>
            <a:spLocks noChangeArrowheads="1"/>
          </p:cNvSpPr>
          <p:nvPr/>
        </p:nvSpPr>
        <p:spPr bwMode="auto">
          <a:xfrm>
            <a:off x="5427220" y="3104917"/>
            <a:ext cx="1554163" cy="468312"/>
          </a:xfrm>
          <a:prstGeom prst="chevron">
            <a:avLst>
              <a:gd name="adj" fmla="val 82966"/>
            </a:avLst>
          </a:prstGeom>
          <a:gradFill rotWithShape="1">
            <a:gsLst>
              <a:gs pos="0">
                <a:srgbClr val="FFFF99"/>
              </a:gs>
              <a:gs pos="100000">
                <a:srgbClr val="FFCC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安装验收</a:t>
            </a:r>
          </a:p>
        </p:txBody>
      </p:sp>
      <p:sp>
        <p:nvSpPr>
          <p:cNvPr id="30" name="AutoShape 10"/>
          <p:cNvSpPr>
            <a:spLocks noChangeArrowheads="1"/>
          </p:cNvSpPr>
          <p:nvPr/>
        </p:nvSpPr>
        <p:spPr bwMode="auto">
          <a:xfrm>
            <a:off x="6671889" y="3106505"/>
            <a:ext cx="1687513" cy="468313"/>
          </a:xfrm>
          <a:prstGeom prst="chevron">
            <a:avLst>
              <a:gd name="adj" fmla="val 90085"/>
            </a:avLst>
          </a:prstGeom>
          <a:gradFill rotWithShape="1">
            <a:gsLst>
              <a:gs pos="0">
                <a:srgbClr val="FFCC00"/>
              </a:gs>
              <a:gs pos="100000">
                <a:srgbClr val="FF99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回款</a:t>
            </a:r>
          </a:p>
        </p:txBody>
      </p:sp>
      <p:sp>
        <p:nvSpPr>
          <p:cNvPr id="31" name="Text Box 11"/>
          <p:cNvSpPr txBox="1">
            <a:spLocks noChangeArrowheads="1"/>
          </p:cNvSpPr>
          <p:nvPr/>
        </p:nvSpPr>
        <p:spPr bwMode="auto">
          <a:xfrm>
            <a:off x="2627314" y="2728680"/>
            <a:ext cx="506013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25" tIns="42913" rIns="85825" bIns="42913"/>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eaLnBrk="0" hangingPunct="0">
              <a:spcBef>
                <a:spcPct val="50000"/>
              </a:spcBef>
            </a:pPr>
            <a:r>
              <a:rPr kumimoji="0" lang="en-US" altLang="zh-CN" sz="1800" b="1" dirty="0">
                <a:solidFill>
                  <a:srgbClr val="000000"/>
                </a:solidFill>
                <a:latin typeface="Arial" charset="0"/>
                <a:ea typeface="Arial" charset="0"/>
                <a:cs typeface="Arial" charset="0"/>
              </a:rPr>
              <a:t>LTC </a:t>
            </a:r>
            <a:r>
              <a:rPr kumimoji="0" lang="en-US" altLang="zh-CN" sz="1800" b="1" dirty="0">
                <a:solidFill>
                  <a:srgbClr val="000000"/>
                </a:solidFill>
                <a:latin typeface="华文细黑" charset="0"/>
                <a:ea typeface="Arial" charset="0"/>
                <a:cs typeface="Arial" charset="0"/>
              </a:rPr>
              <a:t>–</a:t>
            </a:r>
            <a:r>
              <a:rPr kumimoji="0" lang="en-US" altLang="zh-CN" sz="1800" b="1" dirty="0">
                <a:solidFill>
                  <a:srgbClr val="000000"/>
                </a:solidFill>
                <a:latin typeface="Arial" charset="0"/>
                <a:ea typeface="Arial" charset="0"/>
                <a:cs typeface="Arial" charset="0"/>
              </a:rPr>
              <a:t> Lead To Cash</a:t>
            </a:r>
          </a:p>
        </p:txBody>
      </p:sp>
      <p:sp>
        <p:nvSpPr>
          <p:cNvPr id="32" name="Text Box 12"/>
          <p:cNvSpPr txBox="1">
            <a:spLocks noChangeArrowheads="1"/>
          </p:cNvSpPr>
          <p:nvPr/>
        </p:nvSpPr>
        <p:spPr bwMode="auto">
          <a:xfrm>
            <a:off x="2627314" y="3777433"/>
            <a:ext cx="34559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25" tIns="42913" rIns="85825" bIns="42913"/>
          <a:lstStyle>
            <a:lvl1pPr defTabSz="858838">
              <a:defRPr kumimoji="1" sz="1400">
                <a:solidFill>
                  <a:schemeClr val="bg1"/>
                </a:solidFill>
                <a:latin typeface="FrutigerNext LT Regular" charset="0"/>
                <a:ea typeface="ＭＳ Ｐゴシック" charset="0"/>
                <a:cs typeface="ＭＳ Ｐゴシック" charset="0"/>
              </a:defRPr>
            </a:lvl1pPr>
            <a:lvl2pPr marL="742950" indent="-285750" defTabSz="858838">
              <a:defRPr kumimoji="1" sz="1400">
                <a:solidFill>
                  <a:schemeClr val="bg1"/>
                </a:solidFill>
                <a:latin typeface="FrutigerNext LT Regular" charset="0"/>
                <a:ea typeface="ＭＳ Ｐゴシック" charset="0"/>
                <a:cs typeface="ＭＳ Ｐゴシック" charset="0"/>
              </a:defRPr>
            </a:lvl2pPr>
            <a:lvl3pPr marL="1143000" indent="-228600" defTabSz="858838">
              <a:defRPr kumimoji="1" sz="1400">
                <a:solidFill>
                  <a:schemeClr val="bg1"/>
                </a:solidFill>
                <a:latin typeface="FrutigerNext LT Regular" charset="0"/>
                <a:ea typeface="ＭＳ Ｐゴシック" charset="0"/>
                <a:cs typeface="ＭＳ Ｐゴシック" charset="0"/>
              </a:defRPr>
            </a:lvl3pPr>
            <a:lvl4pPr marL="1600200" indent="-228600" defTabSz="858838">
              <a:defRPr kumimoji="1" sz="1400">
                <a:solidFill>
                  <a:schemeClr val="bg1"/>
                </a:solidFill>
                <a:latin typeface="FrutigerNext LT Regular" charset="0"/>
                <a:ea typeface="ＭＳ Ｐゴシック" charset="0"/>
                <a:cs typeface="ＭＳ Ｐゴシック" charset="0"/>
              </a:defRPr>
            </a:lvl4pPr>
            <a:lvl5pPr marL="2057400" indent="-228600" defTabSz="858838">
              <a:defRPr kumimoji="1" sz="1400">
                <a:solidFill>
                  <a:schemeClr val="bg1"/>
                </a:solidFill>
                <a:latin typeface="FrutigerNext LT Regular" charset="0"/>
                <a:ea typeface="ＭＳ Ｐゴシック" charset="0"/>
                <a:cs typeface="ＭＳ Ｐゴシック" charset="0"/>
              </a:defRPr>
            </a:lvl5pPr>
            <a:lvl6pPr marL="25146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588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eaLnBrk="0" hangingPunct="0">
              <a:spcBef>
                <a:spcPct val="50000"/>
              </a:spcBef>
            </a:pPr>
            <a:r>
              <a:rPr kumimoji="0" lang="en-US" altLang="zh-CN" sz="1800" b="1" dirty="0">
                <a:solidFill>
                  <a:srgbClr val="000000"/>
                </a:solidFill>
                <a:latin typeface="Arial" charset="0"/>
                <a:ea typeface="Arial" charset="0"/>
                <a:cs typeface="Arial" charset="0"/>
              </a:rPr>
              <a:t>ITR </a:t>
            </a:r>
            <a:r>
              <a:rPr kumimoji="0" lang="en-US" altLang="zh-CN" sz="1800" b="1" dirty="0">
                <a:solidFill>
                  <a:srgbClr val="000000"/>
                </a:solidFill>
                <a:latin typeface="华文细黑" charset="0"/>
                <a:ea typeface="Arial" charset="0"/>
                <a:cs typeface="Arial" charset="0"/>
              </a:rPr>
              <a:t>–</a:t>
            </a:r>
            <a:r>
              <a:rPr kumimoji="0" lang="en-US" altLang="zh-CN" sz="1800" b="1" dirty="0">
                <a:solidFill>
                  <a:srgbClr val="000000"/>
                </a:solidFill>
                <a:latin typeface="Arial" charset="0"/>
                <a:ea typeface="Arial" charset="0"/>
                <a:cs typeface="Arial" charset="0"/>
              </a:rPr>
              <a:t> Issue To Resolution</a:t>
            </a:r>
          </a:p>
        </p:txBody>
      </p:sp>
      <p:sp>
        <p:nvSpPr>
          <p:cNvPr id="33" name="Text Box 13"/>
          <p:cNvSpPr txBox="1">
            <a:spLocks noChangeArrowheads="1"/>
          </p:cNvSpPr>
          <p:nvPr/>
        </p:nvSpPr>
        <p:spPr bwMode="auto">
          <a:xfrm>
            <a:off x="627183" y="5819957"/>
            <a:ext cx="5032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371475">
              <a:defRPr kumimoji="1" sz="1400">
                <a:solidFill>
                  <a:schemeClr val="bg1"/>
                </a:solidFill>
                <a:latin typeface="FrutigerNext LT Regular" charset="0"/>
                <a:ea typeface="ＭＳ Ｐゴシック" charset="0"/>
                <a:cs typeface="ＭＳ Ｐゴシック" charset="0"/>
              </a:defRPr>
            </a:lvl1pPr>
            <a:lvl2pPr marL="742950" indent="-285750" defTabSz="371475">
              <a:defRPr kumimoji="1" sz="1400">
                <a:solidFill>
                  <a:schemeClr val="bg1"/>
                </a:solidFill>
                <a:latin typeface="FrutigerNext LT Regular" charset="0"/>
                <a:ea typeface="ＭＳ Ｐゴシック" charset="0"/>
                <a:cs typeface="ＭＳ Ｐゴシック" charset="0"/>
              </a:defRPr>
            </a:lvl2pPr>
            <a:lvl3pPr marL="1143000" indent="-228600" defTabSz="371475">
              <a:defRPr kumimoji="1" sz="1400">
                <a:solidFill>
                  <a:schemeClr val="bg1"/>
                </a:solidFill>
                <a:latin typeface="FrutigerNext LT Regular" charset="0"/>
                <a:ea typeface="ＭＳ Ｐゴシック" charset="0"/>
                <a:cs typeface="ＭＳ Ｐゴシック" charset="0"/>
              </a:defRPr>
            </a:lvl3pPr>
            <a:lvl4pPr marL="1600200" indent="-228600" defTabSz="371475">
              <a:defRPr kumimoji="1" sz="1400">
                <a:solidFill>
                  <a:schemeClr val="bg1"/>
                </a:solidFill>
                <a:latin typeface="FrutigerNext LT Regular" charset="0"/>
                <a:ea typeface="ＭＳ Ｐゴシック" charset="0"/>
                <a:cs typeface="ＭＳ Ｐゴシック" charset="0"/>
              </a:defRPr>
            </a:lvl4pPr>
            <a:lvl5pPr marL="2057400" indent="-228600" defTabSz="371475">
              <a:defRPr kumimoji="1" sz="1400">
                <a:solidFill>
                  <a:schemeClr val="bg1"/>
                </a:solidFill>
                <a:latin typeface="FrutigerNext LT Regular" charset="0"/>
                <a:ea typeface="ＭＳ Ｐゴシック" charset="0"/>
                <a:cs typeface="ＭＳ Ｐゴシック" charset="0"/>
              </a:defRPr>
            </a:lvl5pPr>
            <a:lvl6pPr marL="25146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buClr>
                <a:srgbClr val="808080"/>
              </a:buClr>
              <a:buSzPct val="90000"/>
              <a:buFont typeface="Monotype Sorts" charset="0"/>
              <a:buNone/>
            </a:pPr>
            <a:r>
              <a:rPr kumimoji="0" lang="zh-CN" altLang="en-US" sz="1800" b="1" dirty="0">
                <a:solidFill>
                  <a:srgbClr val="000000"/>
                </a:solidFill>
                <a:latin typeface="FrutigerNext LT Medium" charset="0"/>
                <a:ea typeface="华文细黑" charset="0"/>
                <a:cs typeface="华文细黑" charset="0"/>
              </a:rPr>
              <a:t>客户要求</a:t>
            </a:r>
            <a:endParaRPr kumimoji="0" lang="en-US" altLang="zh-CN" sz="1800" b="1" dirty="0">
              <a:solidFill>
                <a:srgbClr val="000000"/>
              </a:solidFill>
              <a:latin typeface="FrutigerNext LT Medium" charset="0"/>
              <a:ea typeface="华文细黑" charset="0"/>
              <a:cs typeface="华文细黑" charset="0"/>
            </a:endParaRPr>
          </a:p>
        </p:txBody>
      </p:sp>
      <p:pic>
        <p:nvPicPr>
          <p:cNvPr id="34" name="Picture 14" descr="未标题-1 拷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95" y="4875395"/>
            <a:ext cx="8636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5"/>
          <p:cNvSpPr txBox="1">
            <a:spLocks noChangeArrowheads="1"/>
          </p:cNvSpPr>
          <p:nvPr/>
        </p:nvSpPr>
        <p:spPr bwMode="auto">
          <a:xfrm>
            <a:off x="7529645" y="5949545"/>
            <a:ext cx="5730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371475">
              <a:defRPr kumimoji="1" sz="1400">
                <a:solidFill>
                  <a:schemeClr val="bg1"/>
                </a:solidFill>
                <a:latin typeface="FrutigerNext LT Regular" charset="0"/>
                <a:ea typeface="ＭＳ Ｐゴシック" charset="0"/>
                <a:cs typeface="ＭＳ Ｐゴシック" charset="0"/>
              </a:defRPr>
            </a:lvl1pPr>
            <a:lvl2pPr marL="742950" indent="-285750" defTabSz="371475">
              <a:defRPr kumimoji="1" sz="1400">
                <a:solidFill>
                  <a:schemeClr val="bg1"/>
                </a:solidFill>
                <a:latin typeface="FrutigerNext LT Regular" charset="0"/>
                <a:ea typeface="ＭＳ Ｐゴシック" charset="0"/>
                <a:cs typeface="ＭＳ Ｐゴシック" charset="0"/>
              </a:defRPr>
            </a:lvl2pPr>
            <a:lvl3pPr marL="1143000" indent="-228600" defTabSz="371475">
              <a:defRPr kumimoji="1" sz="1400">
                <a:solidFill>
                  <a:schemeClr val="bg1"/>
                </a:solidFill>
                <a:latin typeface="FrutigerNext LT Regular" charset="0"/>
                <a:ea typeface="ＭＳ Ｐゴシック" charset="0"/>
                <a:cs typeface="ＭＳ Ｐゴシック" charset="0"/>
              </a:defRPr>
            </a:lvl3pPr>
            <a:lvl4pPr marL="1600200" indent="-228600" defTabSz="371475">
              <a:defRPr kumimoji="1" sz="1400">
                <a:solidFill>
                  <a:schemeClr val="bg1"/>
                </a:solidFill>
                <a:latin typeface="FrutigerNext LT Regular" charset="0"/>
                <a:ea typeface="ＭＳ Ｐゴシック" charset="0"/>
                <a:cs typeface="ＭＳ Ｐゴシック" charset="0"/>
              </a:defRPr>
            </a:lvl4pPr>
            <a:lvl5pPr marL="2057400" indent="-228600" defTabSz="371475">
              <a:defRPr kumimoji="1" sz="1400">
                <a:solidFill>
                  <a:schemeClr val="bg1"/>
                </a:solidFill>
                <a:latin typeface="FrutigerNext LT Regular" charset="0"/>
                <a:ea typeface="ＭＳ Ｐゴシック" charset="0"/>
                <a:cs typeface="ＭＳ Ｐゴシック" charset="0"/>
              </a:defRPr>
            </a:lvl5pPr>
            <a:lvl6pPr marL="25146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371475"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buClr>
                <a:srgbClr val="808080"/>
              </a:buClr>
              <a:buSzPct val="90000"/>
              <a:buFont typeface="Monotype Sorts" charset="0"/>
              <a:buNone/>
            </a:pPr>
            <a:r>
              <a:rPr kumimoji="0" lang="zh-CN" altLang="en-US" sz="1800" b="1" dirty="0">
                <a:solidFill>
                  <a:srgbClr val="000000"/>
                </a:solidFill>
                <a:latin typeface="FrutigerNext LT Medium" charset="0"/>
                <a:ea typeface="华文细黑" charset="0"/>
                <a:cs typeface="华文细黑" charset="0"/>
              </a:rPr>
              <a:t>客户满意</a:t>
            </a:r>
            <a:endParaRPr kumimoji="0" lang="en-US" altLang="zh-CN" sz="1800" b="1" dirty="0">
              <a:solidFill>
                <a:srgbClr val="000000"/>
              </a:solidFill>
              <a:latin typeface="FrutigerNext LT Medium" charset="0"/>
              <a:ea typeface="华文细黑" charset="0"/>
              <a:cs typeface="华文细黑" charset="0"/>
            </a:endParaRPr>
          </a:p>
        </p:txBody>
      </p:sp>
      <p:pic>
        <p:nvPicPr>
          <p:cNvPr id="36" name="Picture 16" descr="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008" y="5009745"/>
            <a:ext cx="863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utoShape 17"/>
          <p:cNvSpPr>
            <a:spLocks noChangeArrowheads="1"/>
          </p:cNvSpPr>
          <p:nvPr/>
        </p:nvSpPr>
        <p:spPr bwMode="auto">
          <a:xfrm>
            <a:off x="4209167" y="2104732"/>
            <a:ext cx="1547812" cy="468312"/>
          </a:xfrm>
          <a:prstGeom prst="chevron">
            <a:avLst>
              <a:gd name="adj" fmla="val 82627"/>
            </a:avLst>
          </a:prstGeom>
          <a:gradFill rotWithShape="1">
            <a:gsLst>
              <a:gs pos="0">
                <a:srgbClr val="EAEAEA"/>
              </a:gs>
              <a:gs pos="100000">
                <a:srgbClr val="FFFF99"/>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产品开发</a:t>
            </a:r>
          </a:p>
        </p:txBody>
      </p:sp>
      <p:sp>
        <p:nvSpPr>
          <p:cNvPr id="38" name="AutoShape 19"/>
          <p:cNvSpPr>
            <a:spLocks noChangeArrowheads="1"/>
          </p:cNvSpPr>
          <p:nvPr/>
        </p:nvSpPr>
        <p:spPr bwMode="auto">
          <a:xfrm>
            <a:off x="906773" y="4137796"/>
            <a:ext cx="3736666" cy="468313"/>
          </a:xfrm>
          <a:prstGeom prst="homePlate">
            <a:avLst>
              <a:gd name="adj" fmla="val 95713"/>
            </a:avLst>
          </a:prstGeom>
          <a:gradFill rotWithShape="1">
            <a:gsLst>
              <a:gs pos="0">
                <a:srgbClr val="9999FF"/>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r" defTabSz="671395"/>
            <a:r>
              <a:rPr kumimoji="0" lang="zh-CN" altLang="en-US" dirty="0">
                <a:solidFill>
                  <a:srgbClr val="000000"/>
                </a:solidFill>
                <a:latin typeface="华文细黑" charset="0"/>
                <a:ea typeface="华文细黑" charset="0"/>
              </a:rPr>
              <a:t>客户投诉、网上问题   </a:t>
            </a:r>
          </a:p>
        </p:txBody>
      </p:sp>
      <p:sp>
        <p:nvSpPr>
          <p:cNvPr id="39" name="AutoShape 20"/>
          <p:cNvSpPr>
            <a:spLocks noChangeArrowheads="1"/>
          </p:cNvSpPr>
          <p:nvPr/>
        </p:nvSpPr>
        <p:spPr bwMode="auto">
          <a:xfrm>
            <a:off x="4263016" y="4137796"/>
            <a:ext cx="1738312" cy="468313"/>
          </a:xfrm>
          <a:prstGeom prst="chevron">
            <a:avLst>
              <a:gd name="adj" fmla="val 92796"/>
            </a:avLst>
          </a:prstGeom>
          <a:gradFill rotWithShape="1">
            <a:gsLst>
              <a:gs pos="0">
                <a:srgbClr val="EAEAEA"/>
              </a:gs>
              <a:gs pos="100000">
                <a:srgbClr val="FFFF99"/>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a:t>
            </a:r>
          </a:p>
        </p:txBody>
      </p:sp>
      <p:sp>
        <p:nvSpPr>
          <p:cNvPr id="40" name="AutoShape 21"/>
          <p:cNvSpPr>
            <a:spLocks noChangeArrowheads="1"/>
          </p:cNvSpPr>
          <p:nvPr/>
        </p:nvSpPr>
        <p:spPr bwMode="auto">
          <a:xfrm>
            <a:off x="5452052" y="4137796"/>
            <a:ext cx="1593850" cy="468313"/>
          </a:xfrm>
          <a:prstGeom prst="chevron">
            <a:avLst>
              <a:gd name="adj" fmla="val 85085"/>
            </a:avLst>
          </a:prstGeom>
          <a:gradFill rotWithShape="1">
            <a:gsLst>
              <a:gs pos="0">
                <a:srgbClr val="FFFF99"/>
              </a:gs>
              <a:gs pos="100000">
                <a:srgbClr val="FFCC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r" defTabSz="671395"/>
            <a:r>
              <a:rPr kumimoji="0" lang="zh-CN" altLang="en-US" dirty="0">
                <a:solidFill>
                  <a:srgbClr val="000000"/>
                </a:solidFill>
                <a:latin typeface="华文细黑" charset="0"/>
                <a:ea typeface="华文细黑" charset="0"/>
              </a:rPr>
              <a:t>   问题解决    </a:t>
            </a:r>
          </a:p>
        </p:txBody>
      </p:sp>
      <p:sp>
        <p:nvSpPr>
          <p:cNvPr id="41" name="AutoShape 22"/>
          <p:cNvSpPr>
            <a:spLocks noChangeArrowheads="1"/>
          </p:cNvSpPr>
          <p:nvPr/>
        </p:nvSpPr>
        <p:spPr bwMode="auto">
          <a:xfrm>
            <a:off x="6398203" y="4139383"/>
            <a:ext cx="1900112" cy="468312"/>
          </a:xfrm>
          <a:prstGeom prst="chevron">
            <a:avLst>
              <a:gd name="adj" fmla="val 88390"/>
            </a:avLst>
          </a:prstGeom>
          <a:gradFill rotWithShape="1">
            <a:gsLst>
              <a:gs pos="0">
                <a:srgbClr val="FFCC00"/>
              </a:gs>
              <a:gs pos="100000">
                <a:srgbClr val="FF99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8328" tIns="39164" rIns="78328" bIns="39164" anchor="ctr"/>
          <a:lstStyle/>
          <a:p>
            <a:pPr algn="ctr" defTabSz="671395"/>
            <a:r>
              <a:rPr kumimoji="0" lang="zh-CN" altLang="en-US" dirty="0">
                <a:solidFill>
                  <a:srgbClr val="000000"/>
                </a:solidFill>
                <a:latin typeface="华文细黑" charset="0"/>
                <a:ea typeface="华文细黑" charset="0"/>
              </a:rPr>
              <a:t>       </a:t>
            </a:r>
          </a:p>
        </p:txBody>
      </p:sp>
      <p:sp>
        <p:nvSpPr>
          <p:cNvPr id="42" name="矩形 41"/>
          <p:cNvSpPr/>
          <p:nvPr/>
        </p:nvSpPr>
        <p:spPr>
          <a:xfrm>
            <a:off x="967860" y="1131258"/>
            <a:ext cx="6841758" cy="418726"/>
          </a:xfrm>
          <a:prstGeom prst="rect">
            <a:avLst/>
          </a:prstGeom>
        </p:spPr>
        <p:txBody>
          <a:bodyPr wrap="square" lIns="80147" tIns="40074" rIns="80147" bIns="40074">
            <a:spAutoFit/>
          </a:bodyPr>
          <a:lstStyle/>
          <a:p>
            <a:r>
              <a:rPr lang="zh-CN" altLang="en-US" sz="2100" dirty="0">
                <a:latin typeface="黑体" pitchFamily="2" charset="-122"/>
              </a:rPr>
              <a:t>从公司层面看，为客户创造价值的主业务流只有三个</a:t>
            </a:r>
            <a:endParaRPr lang="zh-CN" altLang="en-US" dirty="0"/>
          </a:p>
        </p:txBody>
      </p:sp>
    </p:spTree>
    <p:extLst>
      <p:ext uri="{BB962C8B-B14F-4D97-AF65-F5344CB8AC3E}">
        <p14:creationId xmlns:p14="http://schemas.microsoft.com/office/powerpoint/2010/main" val="46901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23</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的整体构架</a:t>
            </a:r>
            <a:endParaRPr lang="en-US" altLang="zh-CN" sz="2800">
              <a:solidFill>
                <a:schemeClr val="tx1"/>
              </a:solidFill>
              <a:latin typeface="微软雅黑" pitchFamily="34" charset="-122"/>
              <a:ea typeface="微软雅黑" pitchFamily="34" charset="-122"/>
            </a:endParaRPr>
          </a:p>
        </p:txBody>
      </p:sp>
      <p:sp>
        <p:nvSpPr>
          <p:cNvPr id="25" name="矩形 24"/>
          <p:cNvSpPr/>
          <p:nvPr/>
        </p:nvSpPr>
        <p:spPr>
          <a:xfrm>
            <a:off x="2983735" y="1355603"/>
            <a:ext cx="2993269" cy="712730"/>
          </a:xfrm>
          <a:prstGeom prst="rect">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r>
              <a:rPr lang="zh-CN" altLang="en-US" sz="2100" b="1" dirty="0"/>
              <a:t>四个核心思想</a:t>
            </a:r>
          </a:p>
        </p:txBody>
      </p:sp>
      <p:sp>
        <p:nvSpPr>
          <p:cNvPr id="26" name="矩形 25"/>
          <p:cNvSpPr/>
          <p:nvPr/>
        </p:nvSpPr>
        <p:spPr>
          <a:xfrm>
            <a:off x="1395469" y="2845857"/>
            <a:ext cx="6291974" cy="1619841"/>
          </a:xfrm>
          <a:prstGeom prst="rect">
            <a:avLst/>
          </a:prstGeom>
          <a:solidFill>
            <a:srgbClr val="CFE8D0">
              <a:alpha val="40000"/>
            </a:srgbClr>
          </a:solidFill>
          <a:ln>
            <a:solidFill>
              <a:srgbClr val="00B050"/>
            </a:solidFill>
          </a:ln>
          <a:effectLst/>
        </p:spPr>
        <p:style>
          <a:lnRef idx="1">
            <a:schemeClr val="accent5"/>
          </a:lnRef>
          <a:fillRef idx="3">
            <a:schemeClr val="accent5"/>
          </a:fillRef>
          <a:effectRef idx="2">
            <a:schemeClr val="accent5"/>
          </a:effectRef>
          <a:fontRef idx="minor">
            <a:schemeClr val="lt1"/>
          </a:fontRef>
        </p:style>
        <p:txBody>
          <a:bodyPr wrap="square" lIns="80147" tIns="40074" rIns="80147" bIns="40074" rtlCol="0" anchor="t">
            <a:noAutofit/>
          </a:bodyPr>
          <a:lstStyle/>
          <a:p>
            <a:pPr algn="ctr"/>
            <a:r>
              <a:rPr lang="zh-CN" altLang="en-US" sz="2100" b="1" dirty="0">
                <a:solidFill>
                  <a:schemeClr val="tx1"/>
                </a:solidFill>
              </a:rPr>
              <a:t>核心业务</a:t>
            </a:r>
            <a:r>
              <a:rPr lang="en-US" altLang="zh-CN" sz="2100" b="1" dirty="0">
                <a:solidFill>
                  <a:schemeClr val="tx1"/>
                </a:solidFill>
              </a:rPr>
              <a:t>×N</a:t>
            </a:r>
            <a:endParaRPr lang="zh-CN" altLang="en-US" sz="2100" b="1" dirty="0">
              <a:solidFill>
                <a:schemeClr val="tx1"/>
              </a:solidFill>
            </a:endParaRPr>
          </a:p>
        </p:txBody>
      </p:sp>
      <p:sp>
        <p:nvSpPr>
          <p:cNvPr id="27" name="矩形 26"/>
          <p:cNvSpPr/>
          <p:nvPr/>
        </p:nvSpPr>
        <p:spPr>
          <a:xfrm>
            <a:off x="1639818" y="5048841"/>
            <a:ext cx="2810008" cy="71273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solidFill>
              <a:srgbClr val="0070C0"/>
            </a:solid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r>
              <a:rPr lang="zh-CN" altLang="en-US" sz="2100" b="1" dirty="0"/>
              <a:t>支撑流程</a:t>
            </a:r>
          </a:p>
        </p:txBody>
      </p:sp>
      <p:sp>
        <p:nvSpPr>
          <p:cNvPr id="28" name="矩形 27"/>
          <p:cNvSpPr/>
          <p:nvPr/>
        </p:nvSpPr>
        <p:spPr>
          <a:xfrm>
            <a:off x="4144390" y="3623381"/>
            <a:ext cx="916307" cy="647936"/>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方法</a:t>
            </a:r>
          </a:p>
        </p:txBody>
      </p:sp>
      <p:sp>
        <p:nvSpPr>
          <p:cNvPr id="46" name="矩形 45"/>
          <p:cNvSpPr/>
          <p:nvPr/>
        </p:nvSpPr>
        <p:spPr>
          <a:xfrm>
            <a:off x="1761992" y="3623381"/>
            <a:ext cx="1099568" cy="647936"/>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业务指导思想</a:t>
            </a:r>
          </a:p>
        </p:txBody>
      </p:sp>
      <p:sp>
        <p:nvSpPr>
          <p:cNvPr id="50" name="矩形 49"/>
          <p:cNvSpPr/>
          <p:nvPr/>
        </p:nvSpPr>
        <p:spPr>
          <a:xfrm>
            <a:off x="3044822" y="3623381"/>
            <a:ext cx="916307" cy="647936"/>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流程</a:t>
            </a:r>
          </a:p>
        </p:txBody>
      </p:sp>
      <p:sp>
        <p:nvSpPr>
          <p:cNvPr id="51" name="矩形 50"/>
          <p:cNvSpPr/>
          <p:nvPr/>
        </p:nvSpPr>
        <p:spPr>
          <a:xfrm>
            <a:off x="5243958" y="3623381"/>
            <a:ext cx="916307" cy="647936"/>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组织</a:t>
            </a:r>
          </a:p>
        </p:txBody>
      </p:sp>
      <p:sp>
        <p:nvSpPr>
          <p:cNvPr id="52" name="矩形 51"/>
          <p:cNvSpPr/>
          <p:nvPr/>
        </p:nvSpPr>
        <p:spPr>
          <a:xfrm>
            <a:off x="6404614" y="3623381"/>
            <a:ext cx="916307" cy="647936"/>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工具</a:t>
            </a:r>
          </a:p>
        </p:txBody>
      </p:sp>
      <p:sp>
        <p:nvSpPr>
          <p:cNvPr id="53" name="矩形 52"/>
          <p:cNvSpPr/>
          <p:nvPr/>
        </p:nvSpPr>
        <p:spPr>
          <a:xfrm>
            <a:off x="4877435" y="5048841"/>
            <a:ext cx="2687834" cy="71273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solidFill>
              <a:srgbClr val="0070C0"/>
            </a:solid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r>
              <a:rPr lang="zh-CN" altLang="en-US" sz="2100" b="1" dirty="0"/>
              <a:t>使能流程</a:t>
            </a:r>
          </a:p>
        </p:txBody>
      </p:sp>
      <p:sp>
        <p:nvSpPr>
          <p:cNvPr id="54" name="上箭头 53"/>
          <p:cNvSpPr/>
          <p:nvPr/>
        </p:nvSpPr>
        <p:spPr>
          <a:xfrm>
            <a:off x="4205477" y="2197920"/>
            <a:ext cx="671958" cy="453556"/>
          </a:xfrm>
          <a:prstGeom prst="up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55" name="上箭头 54"/>
          <p:cNvSpPr/>
          <p:nvPr/>
        </p:nvSpPr>
        <p:spPr>
          <a:xfrm>
            <a:off x="2861561" y="4530491"/>
            <a:ext cx="671958" cy="453556"/>
          </a:xfrm>
          <a:prstGeom prst="up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56" name="上箭头 55"/>
          <p:cNvSpPr/>
          <p:nvPr/>
        </p:nvSpPr>
        <p:spPr>
          <a:xfrm>
            <a:off x="5793743" y="4530491"/>
            <a:ext cx="671958" cy="453556"/>
          </a:xfrm>
          <a:prstGeom prst="up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18" name="椭圆 17"/>
          <p:cNvSpPr/>
          <p:nvPr/>
        </p:nvSpPr>
        <p:spPr>
          <a:xfrm>
            <a:off x="601337" y="966841"/>
            <a:ext cx="7696978" cy="3952412"/>
          </a:xfrm>
          <a:prstGeom prst="ellipse">
            <a:avLst/>
          </a:prstGeom>
          <a:noFill/>
          <a:ln>
            <a:solidFill>
              <a:schemeClr val="bg1">
                <a:lumMod val="85000"/>
              </a:schemeClr>
            </a:solidFill>
          </a:ln>
        </p:spPr>
        <p:txBody>
          <a:bodyPr wrap="square" lIns="80147" tIns="40074" rIns="80147" bIns="40074" rtlCol="0" anchor="ctr">
            <a:noAutofit/>
          </a:bodyPr>
          <a:lstStyle/>
          <a:p>
            <a:pPr algn="ctr"/>
            <a:endParaRPr lang="zh-CN" altLang="en-US" sz="2100" b="1" dirty="0"/>
          </a:p>
        </p:txBody>
      </p:sp>
      <p:sp>
        <p:nvSpPr>
          <p:cNvPr id="19" name="矩形 18"/>
          <p:cNvSpPr/>
          <p:nvPr/>
        </p:nvSpPr>
        <p:spPr>
          <a:xfrm>
            <a:off x="6526788" y="1744365"/>
            <a:ext cx="1771527" cy="647936"/>
          </a:xfrm>
          <a:prstGeom prst="rect">
            <a:avLst/>
          </a:prstGeom>
          <a:noFill/>
          <a:ln>
            <a:noFill/>
          </a:ln>
        </p:spPr>
        <p:txBody>
          <a:bodyPr wrap="square" lIns="80147" tIns="40074" rIns="80147" bIns="40074" rtlCol="0" anchor="ctr">
            <a:noAutofit/>
          </a:bodyPr>
          <a:lstStyle/>
          <a:p>
            <a:pPr algn="ctr"/>
            <a:r>
              <a:rPr lang="zh-CN" altLang="en-US" sz="2100" b="1" dirty="0">
                <a:solidFill>
                  <a:srgbClr val="C00000"/>
                </a:solidFill>
              </a:rPr>
              <a:t>本课程重点：</a:t>
            </a:r>
            <a:endParaRPr lang="en-US" altLang="zh-CN" sz="2100" b="1" dirty="0">
              <a:solidFill>
                <a:srgbClr val="C00000"/>
              </a:solidFill>
            </a:endParaRPr>
          </a:p>
          <a:p>
            <a:pPr algn="ctr"/>
            <a:r>
              <a:rPr lang="zh-CN" altLang="en-US" sz="2100" b="1" dirty="0">
                <a:solidFill>
                  <a:srgbClr val="C00000"/>
                </a:solidFill>
              </a:rPr>
              <a:t>概念引入</a:t>
            </a:r>
          </a:p>
        </p:txBody>
      </p:sp>
    </p:spTree>
    <p:extLst>
      <p:ext uri="{BB962C8B-B14F-4D97-AF65-F5344CB8AC3E}">
        <p14:creationId xmlns:p14="http://schemas.microsoft.com/office/powerpoint/2010/main" val="222348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24</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研发之道：</a:t>
            </a:r>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的四个核心思想</a:t>
            </a:r>
            <a:endParaRPr lang="en-US" altLang="zh-CN" sz="2800">
              <a:solidFill>
                <a:schemeClr val="tx1"/>
              </a:solidFill>
              <a:latin typeface="微软雅黑" pitchFamily="34" charset="-122"/>
              <a:ea typeface="微软雅黑" pitchFamily="34" charset="-122"/>
            </a:endParaRPr>
          </a:p>
        </p:txBody>
      </p:sp>
      <p:sp>
        <p:nvSpPr>
          <p:cNvPr id="25" name="圆角矩形 24"/>
          <p:cNvSpPr/>
          <p:nvPr/>
        </p:nvSpPr>
        <p:spPr>
          <a:xfrm>
            <a:off x="1761992" y="1809158"/>
            <a:ext cx="5131319" cy="712730"/>
          </a:xfrm>
          <a:prstGeom prst="round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b="1" kern="0" dirty="0">
                <a:solidFill>
                  <a:prstClr val="black"/>
                </a:solidFill>
                <a:latin typeface="Calibri"/>
                <a:ea typeface="宋体"/>
              </a:rPr>
              <a:t>把产品开发作为投资来管理</a:t>
            </a:r>
          </a:p>
        </p:txBody>
      </p:sp>
      <p:sp>
        <p:nvSpPr>
          <p:cNvPr id="16" name="圆角矩形 15"/>
          <p:cNvSpPr/>
          <p:nvPr/>
        </p:nvSpPr>
        <p:spPr>
          <a:xfrm>
            <a:off x="1761992" y="2716269"/>
            <a:ext cx="5131319" cy="712730"/>
          </a:xfrm>
          <a:prstGeom prst="round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b="1" kern="0" dirty="0">
                <a:solidFill>
                  <a:prstClr val="black"/>
                </a:solidFill>
                <a:latin typeface="Calibri"/>
                <a:ea typeface="宋体"/>
              </a:rPr>
              <a:t>由市场驱动产品开发</a:t>
            </a:r>
          </a:p>
        </p:txBody>
      </p:sp>
      <p:sp>
        <p:nvSpPr>
          <p:cNvPr id="17" name="圆角矩形 16"/>
          <p:cNvSpPr/>
          <p:nvPr/>
        </p:nvSpPr>
        <p:spPr>
          <a:xfrm>
            <a:off x="1761992" y="3688174"/>
            <a:ext cx="5131319" cy="712730"/>
          </a:xfrm>
          <a:prstGeom prst="round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b="1" kern="0" dirty="0">
                <a:solidFill>
                  <a:prstClr val="black"/>
                </a:solidFill>
                <a:latin typeface="Calibri"/>
                <a:ea typeface="宋体"/>
              </a:rPr>
              <a:t>快速高效的推出产品</a:t>
            </a:r>
          </a:p>
        </p:txBody>
      </p:sp>
      <p:sp>
        <p:nvSpPr>
          <p:cNvPr id="18" name="圆角矩形 17"/>
          <p:cNvSpPr/>
          <p:nvPr/>
        </p:nvSpPr>
        <p:spPr>
          <a:xfrm>
            <a:off x="1761992" y="4660079"/>
            <a:ext cx="5131319" cy="712730"/>
          </a:xfrm>
          <a:prstGeom prst="round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b="1" kern="0" dirty="0">
                <a:solidFill>
                  <a:prstClr val="black"/>
                </a:solidFill>
                <a:latin typeface="Calibri"/>
                <a:ea typeface="宋体"/>
              </a:rPr>
              <a:t>在设计中构筑质量和成本优势</a:t>
            </a:r>
          </a:p>
        </p:txBody>
      </p:sp>
    </p:spTree>
    <p:extLst>
      <p:ext uri="{BB962C8B-B14F-4D97-AF65-F5344CB8AC3E}">
        <p14:creationId xmlns:p14="http://schemas.microsoft.com/office/powerpoint/2010/main" val="222348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25</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1.</a:t>
            </a:r>
            <a:r>
              <a:rPr lang="zh-CN" altLang="en-US" sz="2800">
                <a:solidFill>
                  <a:schemeClr val="tx1"/>
                </a:solidFill>
                <a:latin typeface="微软雅黑" pitchFamily="34" charset="-122"/>
                <a:ea typeface="微软雅黑" pitchFamily="34" charset="-122"/>
              </a:rPr>
              <a:t>把产品开发当作投资管理</a:t>
            </a:r>
            <a:endParaRPr lang="en-US" altLang="zh-CN" sz="2800">
              <a:solidFill>
                <a:schemeClr val="tx1"/>
              </a:solidFill>
              <a:latin typeface="微软雅黑" pitchFamily="34" charset="-122"/>
              <a:ea typeface="微软雅黑" pitchFamily="34" charset="-122"/>
            </a:endParaRPr>
          </a:p>
        </p:txBody>
      </p:sp>
      <p:sp>
        <p:nvSpPr>
          <p:cNvPr id="10" name="矩形 9"/>
          <p:cNvSpPr/>
          <p:nvPr/>
        </p:nvSpPr>
        <p:spPr>
          <a:xfrm>
            <a:off x="6160265" y="1744365"/>
            <a:ext cx="2138049" cy="777524"/>
          </a:xfrm>
          <a:prstGeom prst="rect">
            <a:avLst/>
          </a:prstGeom>
          <a:solidFill>
            <a:srgbClr val="00B050">
              <a:alpha val="14118"/>
            </a:srgbClr>
          </a:solidFill>
          <a:ln>
            <a:no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产品</a:t>
            </a:r>
            <a:r>
              <a:rPr lang="en-US" altLang="zh-CN" sz="2100" b="1" dirty="0">
                <a:solidFill>
                  <a:schemeClr val="tx1"/>
                </a:solidFill>
              </a:rPr>
              <a:t>1</a:t>
            </a:r>
            <a:r>
              <a:rPr lang="zh-CN" altLang="en-US" sz="2100" b="1" dirty="0">
                <a:solidFill>
                  <a:schemeClr val="tx1"/>
                </a:solidFill>
              </a:rPr>
              <a:t>开发</a:t>
            </a:r>
          </a:p>
        </p:txBody>
      </p:sp>
      <p:sp>
        <p:nvSpPr>
          <p:cNvPr id="21" name="流程图: 手动操作 20"/>
          <p:cNvSpPr/>
          <p:nvPr/>
        </p:nvSpPr>
        <p:spPr>
          <a:xfrm rot="16200000">
            <a:off x="5054175" y="1674973"/>
            <a:ext cx="1295873" cy="916307"/>
          </a:xfrm>
          <a:prstGeom prst="flowChartManualOperation">
            <a:avLst/>
          </a:prstGeom>
          <a:solidFill>
            <a:srgbClr val="00B050">
              <a:alpha val="14118"/>
            </a:srgbClr>
          </a:solidFill>
          <a:ln>
            <a:no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22" name="矩形 21"/>
          <p:cNvSpPr/>
          <p:nvPr/>
        </p:nvSpPr>
        <p:spPr>
          <a:xfrm>
            <a:off x="1884167" y="1420395"/>
            <a:ext cx="2138049" cy="777524"/>
          </a:xfrm>
          <a:prstGeom prst="rect">
            <a:avLst/>
          </a:prstGeom>
          <a:solidFill>
            <a:srgbClr val="0070C0">
              <a:alpha val="32941"/>
            </a:srgbClr>
          </a:solidFill>
          <a:ln>
            <a:no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产品规划</a:t>
            </a:r>
          </a:p>
        </p:txBody>
      </p:sp>
      <p:sp>
        <p:nvSpPr>
          <p:cNvPr id="23" name="流程图: 手动操作 22"/>
          <p:cNvSpPr/>
          <p:nvPr/>
        </p:nvSpPr>
        <p:spPr>
          <a:xfrm rot="16200000">
            <a:off x="778077" y="1351004"/>
            <a:ext cx="1295873" cy="916307"/>
          </a:xfrm>
          <a:prstGeom prst="flowChartManualOperation">
            <a:avLst/>
          </a:prstGeom>
          <a:solidFill>
            <a:srgbClr val="0070C0">
              <a:alpha val="32941"/>
            </a:srgbClr>
          </a:solidFill>
          <a:ln>
            <a:no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24" name="矩形 23"/>
          <p:cNvSpPr/>
          <p:nvPr/>
        </p:nvSpPr>
        <p:spPr>
          <a:xfrm>
            <a:off x="6404614" y="3234618"/>
            <a:ext cx="2138049" cy="777524"/>
          </a:xfrm>
          <a:prstGeom prst="rect">
            <a:avLst/>
          </a:prstGeom>
          <a:solidFill>
            <a:srgbClr val="00B050">
              <a:alpha val="14118"/>
            </a:srgbClr>
          </a:solidFill>
          <a:ln>
            <a:no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r>
              <a:rPr lang="zh-CN" altLang="en-US" sz="2100" b="1" dirty="0">
                <a:solidFill>
                  <a:schemeClr val="tx1"/>
                </a:solidFill>
              </a:rPr>
              <a:t>产品</a:t>
            </a:r>
            <a:r>
              <a:rPr lang="en-US" altLang="zh-CN" sz="2100" b="1" dirty="0">
                <a:solidFill>
                  <a:schemeClr val="tx1"/>
                </a:solidFill>
              </a:rPr>
              <a:t>N</a:t>
            </a:r>
            <a:r>
              <a:rPr lang="zh-CN" altLang="en-US" sz="2100" b="1" dirty="0">
                <a:solidFill>
                  <a:schemeClr val="tx1"/>
                </a:solidFill>
              </a:rPr>
              <a:t>开发</a:t>
            </a:r>
          </a:p>
        </p:txBody>
      </p:sp>
      <p:sp>
        <p:nvSpPr>
          <p:cNvPr id="26" name="流程图: 手动操作 25"/>
          <p:cNvSpPr/>
          <p:nvPr/>
        </p:nvSpPr>
        <p:spPr>
          <a:xfrm rot="16200000">
            <a:off x="5298524" y="3165227"/>
            <a:ext cx="1295873" cy="916307"/>
          </a:xfrm>
          <a:prstGeom prst="flowChartManualOperation">
            <a:avLst/>
          </a:prstGeom>
          <a:solidFill>
            <a:srgbClr val="00B050">
              <a:alpha val="14118"/>
            </a:srgbClr>
          </a:solidFill>
          <a:ln>
            <a:no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endParaRPr lang="zh-CN" altLang="en-US" sz="2100" b="1" dirty="0"/>
          </a:p>
        </p:txBody>
      </p:sp>
      <p:cxnSp>
        <p:nvCxnSpPr>
          <p:cNvPr id="28" name="肘形连接符 27"/>
          <p:cNvCxnSpPr>
            <a:stCxn id="22" idx="3"/>
            <a:endCxn id="21" idx="0"/>
          </p:cNvCxnSpPr>
          <p:nvPr/>
        </p:nvCxnSpPr>
        <p:spPr>
          <a:xfrm>
            <a:off x="4022216" y="1809158"/>
            <a:ext cx="1221743" cy="323969"/>
          </a:xfrm>
          <a:prstGeom prst="bentConnector3">
            <a:avLst>
              <a:gd name="adj1" fmla="val 58911"/>
            </a:avLst>
          </a:prstGeom>
          <a:ln>
            <a:tailEnd type="arrow"/>
          </a:ln>
          <a:effectLst/>
        </p:spPr>
        <p:style>
          <a:lnRef idx="1">
            <a:schemeClr val="dk1"/>
          </a:lnRef>
          <a:fillRef idx="0">
            <a:schemeClr val="dk1"/>
          </a:fillRef>
          <a:effectRef idx="0">
            <a:schemeClr val="dk1"/>
          </a:effectRef>
          <a:fontRef idx="minor">
            <a:schemeClr val="tx1"/>
          </a:fontRef>
        </p:style>
      </p:cxnSp>
      <p:cxnSp>
        <p:nvCxnSpPr>
          <p:cNvPr id="30" name="肘形连接符 29"/>
          <p:cNvCxnSpPr>
            <a:stCxn id="22" idx="3"/>
            <a:endCxn id="26" idx="0"/>
          </p:cNvCxnSpPr>
          <p:nvPr/>
        </p:nvCxnSpPr>
        <p:spPr>
          <a:xfrm>
            <a:off x="4022216" y="1809158"/>
            <a:ext cx="1466091" cy="1814223"/>
          </a:xfrm>
          <a:prstGeom prst="bentConnector3">
            <a:avLst>
              <a:gd name="adj1" fmla="val 50000"/>
            </a:avLst>
          </a:prstGeom>
          <a:ln>
            <a:tailEnd type="arrow"/>
          </a:ln>
          <a:effectLst/>
        </p:spPr>
        <p:style>
          <a:lnRef idx="1">
            <a:schemeClr val="dk1"/>
          </a:lnRef>
          <a:fillRef idx="0">
            <a:schemeClr val="dk1"/>
          </a:fillRef>
          <a:effectRef idx="0">
            <a:schemeClr val="dk1"/>
          </a:effectRef>
          <a:fontRef idx="minor">
            <a:schemeClr val="tx1"/>
          </a:fontRef>
        </p:style>
      </p:cxnSp>
      <p:sp>
        <p:nvSpPr>
          <p:cNvPr id="33" name="等腰三角形 32"/>
          <p:cNvSpPr/>
          <p:nvPr/>
        </p:nvSpPr>
        <p:spPr>
          <a:xfrm flipH="1" flipV="1">
            <a:off x="3838954" y="1031634"/>
            <a:ext cx="244349" cy="453556"/>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
        <p:nvSpPr>
          <p:cNvPr id="34" name="等腰三角形 33"/>
          <p:cNvSpPr/>
          <p:nvPr/>
        </p:nvSpPr>
        <p:spPr>
          <a:xfrm flipH="1" flipV="1">
            <a:off x="6038091" y="1355603"/>
            <a:ext cx="244349" cy="453556"/>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
        <p:nvSpPr>
          <p:cNvPr id="35" name="等腰三角形 34"/>
          <p:cNvSpPr/>
          <p:nvPr/>
        </p:nvSpPr>
        <p:spPr>
          <a:xfrm flipH="1" flipV="1">
            <a:off x="6710049" y="1355603"/>
            <a:ext cx="244349" cy="453556"/>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
        <p:nvSpPr>
          <p:cNvPr id="36" name="等腰三角形 35"/>
          <p:cNvSpPr/>
          <p:nvPr/>
        </p:nvSpPr>
        <p:spPr>
          <a:xfrm flipH="1" flipV="1">
            <a:off x="8115053" y="1355603"/>
            <a:ext cx="244349" cy="453556"/>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
        <p:nvSpPr>
          <p:cNvPr id="37" name="矩形 36"/>
          <p:cNvSpPr/>
          <p:nvPr/>
        </p:nvSpPr>
        <p:spPr>
          <a:xfrm>
            <a:off x="1517644" y="4400904"/>
            <a:ext cx="6108713" cy="647936"/>
          </a:xfrm>
          <a:prstGeom prst="rect">
            <a:avLst/>
          </a:prstGeom>
          <a:noFill/>
          <a:ln>
            <a:noFill/>
          </a:ln>
        </p:spPr>
        <p:txBody>
          <a:bodyPr wrap="square" lIns="80147" tIns="40074" rIns="80147" bIns="40074" rtlCol="0" anchor="ctr">
            <a:noAutofit/>
          </a:bodyPr>
          <a:lstStyle/>
          <a:p>
            <a:r>
              <a:rPr lang="zh-CN" altLang="en-US" b="1" dirty="0"/>
              <a:t>从投资的视角审视预期收益、成本、可行性</a:t>
            </a:r>
          </a:p>
        </p:txBody>
      </p:sp>
      <p:sp>
        <p:nvSpPr>
          <p:cNvPr id="38" name="等腰三角形 37"/>
          <p:cNvSpPr/>
          <p:nvPr/>
        </p:nvSpPr>
        <p:spPr>
          <a:xfrm flipH="1" flipV="1">
            <a:off x="662424" y="4400904"/>
            <a:ext cx="244349" cy="453556"/>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
        <p:nvSpPr>
          <p:cNvPr id="45" name="矩形 44"/>
          <p:cNvSpPr/>
          <p:nvPr/>
        </p:nvSpPr>
        <p:spPr>
          <a:xfrm>
            <a:off x="1578731" y="3234618"/>
            <a:ext cx="2433951" cy="583143"/>
          </a:xfrm>
          <a:prstGeom prst="rect">
            <a:avLst/>
          </a:prstGeom>
          <a:noFill/>
          <a:ln>
            <a:noFill/>
          </a:ln>
        </p:spPr>
        <p:txBody>
          <a:bodyPr wrap="square" lIns="80147" tIns="40074" rIns="80147" bIns="40074" rtlCol="0" anchor="ctr">
            <a:noAutofit/>
          </a:bodyPr>
          <a:lstStyle/>
          <a:p>
            <a:r>
              <a:rPr lang="zh-CN" altLang="en-US" b="1" dirty="0"/>
              <a:t>从多个方案中选优</a:t>
            </a:r>
          </a:p>
        </p:txBody>
      </p:sp>
      <p:sp>
        <p:nvSpPr>
          <p:cNvPr id="46" name="矩形 45"/>
          <p:cNvSpPr/>
          <p:nvPr/>
        </p:nvSpPr>
        <p:spPr>
          <a:xfrm>
            <a:off x="1517643" y="3817761"/>
            <a:ext cx="3665228" cy="583143"/>
          </a:xfrm>
          <a:prstGeom prst="rect">
            <a:avLst/>
          </a:prstGeom>
          <a:noFill/>
          <a:ln>
            <a:noFill/>
          </a:ln>
        </p:spPr>
        <p:txBody>
          <a:bodyPr wrap="square" lIns="80147" tIns="40074" rIns="80147" bIns="40074" rtlCol="0" anchor="ctr">
            <a:noAutofit/>
          </a:bodyPr>
          <a:lstStyle/>
          <a:p>
            <a:r>
              <a:rPr lang="zh-CN" altLang="en-US" b="1" dirty="0"/>
              <a:t>细化</a:t>
            </a:r>
            <a:r>
              <a:rPr lang="en-US" altLang="zh-CN" b="1" dirty="0"/>
              <a:t>/</a:t>
            </a:r>
            <a:r>
              <a:rPr lang="zh-CN" altLang="en-US" b="1" dirty="0"/>
              <a:t>设计</a:t>
            </a:r>
            <a:r>
              <a:rPr lang="en-US" altLang="zh-CN" b="1" dirty="0"/>
              <a:t>/</a:t>
            </a:r>
            <a:r>
              <a:rPr lang="zh-CN" altLang="en-US" b="1" dirty="0"/>
              <a:t>开发既定的选择</a:t>
            </a:r>
          </a:p>
        </p:txBody>
      </p:sp>
      <p:sp>
        <p:nvSpPr>
          <p:cNvPr id="58" name="流程图: 手动操作 57"/>
          <p:cNvSpPr/>
          <p:nvPr/>
        </p:nvSpPr>
        <p:spPr>
          <a:xfrm rot="16200000">
            <a:off x="493028" y="3342929"/>
            <a:ext cx="583143" cy="366522"/>
          </a:xfrm>
          <a:prstGeom prst="flowChartManualOperation">
            <a:avLst/>
          </a:prstGeom>
          <a:no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59" name="矩形 58"/>
          <p:cNvSpPr/>
          <p:nvPr/>
        </p:nvSpPr>
        <p:spPr>
          <a:xfrm>
            <a:off x="601337" y="3947349"/>
            <a:ext cx="671958" cy="32396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31" name="矩形 30"/>
          <p:cNvSpPr/>
          <p:nvPr/>
        </p:nvSpPr>
        <p:spPr>
          <a:xfrm>
            <a:off x="540250" y="5358723"/>
            <a:ext cx="7880239" cy="896539"/>
          </a:xfrm>
          <a:prstGeom prst="rect">
            <a:avLst/>
          </a:prstGeom>
          <a:effectLst/>
        </p:spPr>
        <p:style>
          <a:lnRef idx="2">
            <a:schemeClr val="accent1"/>
          </a:lnRef>
          <a:fillRef idx="1">
            <a:schemeClr val="lt1"/>
          </a:fillRef>
          <a:effectRef idx="0">
            <a:schemeClr val="accent1"/>
          </a:effectRef>
          <a:fontRef idx="minor">
            <a:schemeClr val="dk1"/>
          </a:fontRef>
        </p:style>
        <p:txBody>
          <a:bodyPr wrap="square" lIns="80147" tIns="40074" rIns="80147" bIns="40074">
            <a:spAutoFit/>
          </a:bodyPr>
          <a:lstStyle/>
          <a:p>
            <a:r>
              <a:rPr lang="zh-CN" altLang="en-US" sz="2500" dirty="0"/>
              <a:t>涉及的重要活动：</a:t>
            </a:r>
            <a:endParaRPr lang="en-US" altLang="zh-CN" sz="2500" dirty="0"/>
          </a:p>
          <a:p>
            <a:endParaRPr lang="en-US" altLang="zh-CN" sz="2800" dirty="0"/>
          </a:p>
        </p:txBody>
      </p:sp>
      <p:sp>
        <p:nvSpPr>
          <p:cNvPr id="39" name="矩形 38"/>
          <p:cNvSpPr/>
          <p:nvPr/>
        </p:nvSpPr>
        <p:spPr>
          <a:xfrm>
            <a:off x="2251289" y="5796401"/>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产品规划</a:t>
            </a:r>
          </a:p>
        </p:txBody>
      </p:sp>
      <p:sp>
        <p:nvSpPr>
          <p:cNvPr id="40" name="矩形 39"/>
          <p:cNvSpPr/>
          <p:nvPr/>
        </p:nvSpPr>
        <p:spPr>
          <a:xfrm>
            <a:off x="723511" y="5796401"/>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市场分析</a:t>
            </a:r>
          </a:p>
        </p:txBody>
      </p:sp>
      <p:sp>
        <p:nvSpPr>
          <p:cNvPr id="41" name="矩形 40"/>
          <p:cNvSpPr/>
          <p:nvPr/>
        </p:nvSpPr>
        <p:spPr>
          <a:xfrm>
            <a:off x="3779068" y="5796401"/>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产品开发</a:t>
            </a:r>
          </a:p>
        </p:txBody>
      </p:sp>
      <p:sp>
        <p:nvSpPr>
          <p:cNvPr id="43" name="矩形 42"/>
          <p:cNvSpPr/>
          <p:nvPr/>
        </p:nvSpPr>
        <p:spPr>
          <a:xfrm>
            <a:off x="5366133" y="5796401"/>
            <a:ext cx="925918"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决策</a:t>
            </a:r>
          </a:p>
        </p:txBody>
      </p:sp>
      <p:sp>
        <p:nvSpPr>
          <p:cNvPr id="27" name="矩形 26"/>
          <p:cNvSpPr/>
          <p:nvPr/>
        </p:nvSpPr>
        <p:spPr>
          <a:xfrm>
            <a:off x="6587875" y="5796401"/>
            <a:ext cx="1456557"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生命周期</a:t>
            </a:r>
          </a:p>
        </p:txBody>
      </p:sp>
    </p:spTree>
    <p:extLst>
      <p:ext uri="{BB962C8B-B14F-4D97-AF65-F5344CB8AC3E}">
        <p14:creationId xmlns:p14="http://schemas.microsoft.com/office/powerpoint/2010/main" val="222348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26</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样例：开发项目商业计划提纲</a:t>
            </a:r>
          </a:p>
        </p:txBody>
      </p:sp>
      <p:sp>
        <p:nvSpPr>
          <p:cNvPr id="62" name="矩形 61"/>
          <p:cNvSpPr/>
          <p:nvPr/>
        </p:nvSpPr>
        <p:spPr>
          <a:xfrm>
            <a:off x="540250" y="902048"/>
            <a:ext cx="7941326" cy="727261"/>
          </a:xfrm>
          <a:prstGeom prst="rect">
            <a:avLst/>
          </a:prstGeom>
        </p:spPr>
        <p:txBody>
          <a:bodyPr wrap="square" lIns="80147" tIns="40074" rIns="80147" bIns="40074">
            <a:spAutoFit/>
          </a:bodyPr>
          <a:lstStyle/>
          <a:p>
            <a:r>
              <a:rPr lang="en-US" altLang="zh-CN" sz="2100" dirty="0"/>
              <a:t>H</a:t>
            </a:r>
            <a:r>
              <a:rPr lang="zh-CN" altLang="en-US" sz="2100" dirty="0"/>
              <a:t>公司决策层通过审视产品开发项目组编写的商业计划进行投资决策</a:t>
            </a:r>
          </a:p>
        </p:txBody>
      </p:sp>
      <p:sp>
        <p:nvSpPr>
          <p:cNvPr id="7" name="Text Box 9"/>
          <p:cNvSpPr txBox="1">
            <a:spLocks noChangeArrowheads="1"/>
          </p:cNvSpPr>
          <p:nvPr/>
        </p:nvSpPr>
        <p:spPr bwMode="auto">
          <a:xfrm>
            <a:off x="2250690" y="1420396"/>
            <a:ext cx="4202935" cy="5183492"/>
          </a:xfrm>
          <a:prstGeom prst="snip1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t">
            <a:no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概述</a:t>
            </a: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市场分析</a:t>
            </a:r>
            <a:endParaRPr lang="en-US" altLang="zh-CN" sz="2100" kern="0" dirty="0">
              <a:solidFill>
                <a:prstClr val="black"/>
              </a:solidFill>
              <a:latin typeface="Calibri"/>
              <a:ea typeface="宋体"/>
              <a:cs typeface="+mn-cs"/>
            </a:endParaRP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市场推广策略和计划</a:t>
            </a: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产品版本规划</a:t>
            </a: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产品描述</a:t>
            </a:r>
            <a:endParaRPr lang="en-US" altLang="zh-CN" sz="2100" kern="0" dirty="0">
              <a:solidFill>
                <a:prstClr val="black"/>
              </a:solidFill>
              <a:latin typeface="Calibri"/>
              <a:ea typeface="宋体"/>
              <a:cs typeface="+mn-cs"/>
            </a:endParaRP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商业运营模式</a:t>
            </a:r>
            <a:endParaRPr lang="en-US" altLang="zh-CN" sz="2100" kern="0" dirty="0">
              <a:solidFill>
                <a:prstClr val="black"/>
              </a:solidFill>
              <a:latin typeface="Calibri"/>
              <a:ea typeface="宋体"/>
              <a:cs typeface="+mn-cs"/>
            </a:endParaRP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客户服务策略和计划</a:t>
            </a: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制造策略和计划</a:t>
            </a: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采购策略和计划</a:t>
            </a:r>
            <a:endParaRPr lang="en-US" altLang="zh-CN" sz="2100" kern="0" dirty="0">
              <a:solidFill>
                <a:prstClr val="black"/>
              </a:solidFill>
              <a:latin typeface="Calibri"/>
              <a:ea typeface="宋体"/>
              <a:cs typeface="+mn-cs"/>
            </a:endParaRP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组织建设与资源计划</a:t>
            </a: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财务分析</a:t>
            </a:r>
          </a:p>
          <a:p>
            <a:pPr marL="63108" indent="-315540" defTabSz="801472">
              <a:lnSpc>
                <a:spcPct val="120000"/>
              </a:lnSpc>
              <a:buClr>
                <a:schemeClr val="folHlink"/>
              </a:buClr>
              <a:buSzPct val="60000"/>
              <a:buFont typeface="Wingdings" pitchFamily="2" charset="2"/>
              <a:buChar char="p"/>
              <a:defRPr/>
            </a:pPr>
            <a:r>
              <a:rPr lang="zh-CN" altLang="en-US" sz="2100" kern="0" dirty="0">
                <a:solidFill>
                  <a:prstClr val="black"/>
                </a:solidFill>
                <a:latin typeface="Calibri"/>
                <a:ea typeface="宋体"/>
                <a:cs typeface="+mn-cs"/>
              </a:rPr>
              <a:t>风险及其他</a:t>
            </a:r>
            <a:endParaRPr lang="en-US" altLang="zh-CN" sz="2100" kern="0" dirty="0">
              <a:solidFill>
                <a:prstClr val="black"/>
              </a:solidFill>
              <a:latin typeface="Calibri"/>
              <a:ea typeface="宋体"/>
              <a:cs typeface="+mn-cs"/>
            </a:endParaRPr>
          </a:p>
        </p:txBody>
      </p:sp>
      <p:sp>
        <p:nvSpPr>
          <p:cNvPr id="61" name="圆角矩形 60"/>
          <p:cNvSpPr/>
          <p:nvPr/>
        </p:nvSpPr>
        <p:spPr>
          <a:xfrm rot="2256958">
            <a:off x="4663756" y="1895520"/>
            <a:ext cx="2626746" cy="842317"/>
          </a:xfrm>
          <a:prstGeom prst="roundRect">
            <a:avLst/>
          </a:prstGeom>
          <a:ln>
            <a:solidFill>
              <a:srgbClr val="FF0000"/>
            </a:solidFill>
          </a:ln>
        </p:spPr>
        <p:txBody>
          <a:bodyPr wrap="square" lIns="80147" tIns="40074" rIns="80147" bIns="40074" rtlCol="0" anchor="ctr">
            <a:noAutofit/>
          </a:bodyPr>
          <a:lstStyle/>
          <a:p>
            <a:pPr algn="ctr"/>
            <a:r>
              <a:rPr lang="en-US" altLang="zh-CN" sz="3900" b="1" dirty="0">
                <a:solidFill>
                  <a:srgbClr val="FF0000"/>
                </a:solidFill>
              </a:rPr>
              <a:t>sample</a:t>
            </a:r>
            <a:endParaRPr lang="zh-CN" altLang="en-US" sz="3900" b="1" dirty="0">
              <a:solidFill>
                <a:srgbClr val="FF0000"/>
              </a:solidFill>
            </a:endParaRPr>
          </a:p>
        </p:txBody>
      </p:sp>
      <p:sp>
        <p:nvSpPr>
          <p:cNvPr id="8" name="矩形 7"/>
          <p:cNvSpPr/>
          <p:nvPr/>
        </p:nvSpPr>
        <p:spPr>
          <a:xfrm>
            <a:off x="6893311" y="5631984"/>
            <a:ext cx="1832614" cy="712730"/>
          </a:xfrm>
          <a:prstGeom prst="rect">
            <a:avLst/>
          </a:prstGeom>
          <a:noFill/>
          <a:ln>
            <a:noFill/>
          </a:ln>
        </p:spPr>
        <p:txBody>
          <a:bodyPr wrap="square" lIns="80147" tIns="40074" rIns="80147" bIns="40074" rtlCol="0" anchor="ctr">
            <a:noAutofit/>
          </a:bodyPr>
          <a:lstStyle/>
          <a:p>
            <a:pPr algn="ctr"/>
            <a:r>
              <a:rPr lang="zh-CN" altLang="en-US" sz="1600" dirty="0"/>
              <a:t>商业计划可以根据企业特点进行裁剪</a:t>
            </a:r>
          </a:p>
        </p:txBody>
      </p:sp>
    </p:spTree>
    <p:extLst>
      <p:ext uri="{BB962C8B-B14F-4D97-AF65-F5344CB8AC3E}">
        <p14:creationId xmlns:p14="http://schemas.microsoft.com/office/powerpoint/2010/main" val="222348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27</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2.</a:t>
            </a:r>
            <a:r>
              <a:rPr lang="zh-CN" altLang="en-US" sz="2800">
                <a:solidFill>
                  <a:schemeClr val="tx1"/>
                </a:solidFill>
                <a:latin typeface="微软雅黑" pitchFamily="34" charset="-122"/>
                <a:ea typeface="微软雅黑" pitchFamily="34" charset="-122"/>
              </a:rPr>
              <a:t>由市场驱动产品研发</a:t>
            </a:r>
            <a:endParaRPr lang="en-US" altLang="zh-CN" sz="2800">
              <a:solidFill>
                <a:schemeClr val="tx1"/>
              </a:solidFill>
              <a:latin typeface="微软雅黑" pitchFamily="34" charset="-122"/>
              <a:ea typeface="微软雅黑" pitchFamily="34" charset="-122"/>
            </a:endParaRPr>
          </a:p>
        </p:txBody>
      </p:sp>
      <p:sp>
        <p:nvSpPr>
          <p:cNvPr id="25" name="矩形 24"/>
          <p:cNvSpPr/>
          <p:nvPr/>
        </p:nvSpPr>
        <p:spPr>
          <a:xfrm>
            <a:off x="845685" y="1196819"/>
            <a:ext cx="7208281" cy="2004534"/>
          </a:xfrm>
          <a:prstGeom prst="rect">
            <a:avLst/>
          </a:prstGeom>
        </p:spPr>
        <p:txBody>
          <a:bodyPr wrap="square" lIns="80147" tIns="40074" rIns="80147" bIns="40074">
            <a:spAutoFit/>
          </a:bodyPr>
          <a:lstStyle/>
          <a:p>
            <a:pPr>
              <a:defRPr/>
            </a:pPr>
            <a:r>
              <a:rPr lang="zh-CN" altLang="en-US" sz="2500" dirty="0"/>
              <a:t>理解客户的真正需求，围绕市场需求进行开发，帮助客户获取成功</a:t>
            </a:r>
            <a:endParaRPr lang="en-US" altLang="zh-CN" sz="2500" dirty="0"/>
          </a:p>
          <a:p>
            <a:pPr>
              <a:defRPr/>
            </a:pPr>
            <a:endParaRPr lang="en-US" altLang="zh-CN" sz="2500" dirty="0"/>
          </a:p>
          <a:p>
            <a:pPr>
              <a:defRPr/>
            </a:pPr>
            <a:r>
              <a:rPr lang="zh-CN" altLang="en-US" sz="2500" dirty="0"/>
              <a:t>预测客户需求及行为趋势，以用户为中心设计，并持续的和客户保持沟通以验证产品</a:t>
            </a:r>
            <a:endParaRPr lang="en-US" altLang="zh-CN" sz="2500" dirty="0"/>
          </a:p>
        </p:txBody>
      </p:sp>
      <p:sp>
        <p:nvSpPr>
          <p:cNvPr id="6" name="矩形 5"/>
          <p:cNvSpPr/>
          <p:nvPr/>
        </p:nvSpPr>
        <p:spPr>
          <a:xfrm>
            <a:off x="479163" y="5164342"/>
            <a:ext cx="7941326" cy="896539"/>
          </a:xfrm>
          <a:prstGeom prst="rect">
            <a:avLst/>
          </a:prstGeom>
          <a:effectLst/>
        </p:spPr>
        <p:style>
          <a:lnRef idx="2">
            <a:schemeClr val="accent1"/>
          </a:lnRef>
          <a:fillRef idx="1">
            <a:schemeClr val="lt1"/>
          </a:fillRef>
          <a:effectRef idx="0">
            <a:schemeClr val="accent1"/>
          </a:effectRef>
          <a:fontRef idx="minor">
            <a:schemeClr val="dk1"/>
          </a:fontRef>
        </p:style>
        <p:txBody>
          <a:bodyPr wrap="square" lIns="80147" tIns="40074" rIns="80147" bIns="40074">
            <a:spAutoFit/>
          </a:bodyPr>
          <a:lstStyle/>
          <a:p>
            <a:r>
              <a:rPr lang="zh-CN" altLang="en-US" sz="2500" dirty="0"/>
              <a:t>涉及的重要活动：</a:t>
            </a:r>
            <a:endParaRPr lang="en-US" altLang="zh-CN" sz="2500" dirty="0"/>
          </a:p>
          <a:p>
            <a:endParaRPr lang="en-US" altLang="zh-CN" sz="2800" dirty="0"/>
          </a:p>
        </p:txBody>
      </p:sp>
      <p:sp>
        <p:nvSpPr>
          <p:cNvPr id="7" name="矩形 6">
            <a:hlinkClick r:id="rId2" action="ppaction://hlinkfile"/>
          </p:cNvPr>
          <p:cNvSpPr/>
          <p:nvPr/>
        </p:nvSpPr>
        <p:spPr>
          <a:xfrm>
            <a:off x="3228083" y="3688174"/>
            <a:ext cx="2565659" cy="971905"/>
          </a:xfrm>
          <a:prstGeom prst="rect">
            <a:avLst/>
          </a:prstGeom>
          <a:ln/>
        </p:spPr>
        <p:style>
          <a:lnRef idx="1">
            <a:schemeClr val="accent2"/>
          </a:lnRef>
          <a:fillRef idx="3">
            <a:schemeClr val="accent2"/>
          </a:fillRef>
          <a:effectRef idx="2">
            <a:schemeClr val="accent2"/>
          </a:effectRef>
          <a:fontRef idx="minor">
            <a:schemeClr val="lt1"/>
          </a:fontRef>
        </p:style>
        <p:txBody>
          <a:bodyPr wrap="square" lIns="80147" tIns="40074" rIns="80147" bIns="40074" rtlCol="0" anchor="ctr">
            <a:noAutofit/>
          </a:bodyPr>
          <a:lstStyle/>
          <a:p>
            <a:pPr algn="ctr"/>
            <a:r>
              <a:rPr lang="zh-CN" altLang="en-US" sz="3900" b="1" dirty="0">
                <a:solidFill>
                  <a:schemeClr val="bg1"/>
                </a:solidFill>
                <a:latin typeface="Arial Unicode MS" pitchFamily="34" charset="-122"/>
                <a:ea typeface="Arial Unicode MS" pitchFamily="34" charset="-122"/>
                <a:cs typeface="Arial Unicode MS" pitchFamily="34" charset="-122"/>
              </a:rPr>
              <a:t>市场驱动</a:t>
            </a:r>
            <a:endParaRPr lang="en-US" altLang="zh-CN" sz="3900" b="1" dirty="0">
              <a:solidFill>
                <a:schemeClr val="bg1"/>
              </a:solidFill>
              <a:latin typeface="Arial Unicode MS" pitchFamily="34" charset="-122"/>
              <a:ea typeface="Arial Unicode MS" pitchFamily="34" charset="-122"/>
              <a:cs typeface="Arial Unicode MS" pitchFamily="34" charset="-122"/>
            </a:endParaRPr>
          </a:p>
        </p:txBody>
      </p:sp>
      <p:sp>
        <p:nvSpPr>
          <p:cNvPr id="8" name="矩形 7"/>
          <p:cNvSpPr/>
          <p:nvPr/>
        </p:nvSpPr>
        <p:spPr>
          <a:xfrm>
            <a:off x="2248286" y="5602020"/>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需求分析</a:t>
            </a:r>
          </a:p>
        </p:txBody>
      </p:sp>
      <p:sp>
        <p:nvSpPr>
          <p:cNvPr id="9" name="矩形 8"/>
          <p:cNvSpPr/>
          <p:nvPr/>
        </p:nvSpPr>
        <p:spPr>
          <a:xfrm>
            <a:off x="662424" y="5602020"/>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需求收集</a:t>
            </a:r>
          </a:p>
        </p:txBody>
      </p:sp>
      <p:sp>
        <p:nvSpPr>
          <p:cNvPr id="10" name="矩形 9"/>
          <p:cNvSpPr/>
          <p:nvPr/>
        </p:nvSpPr>
        <p:spPr>
          <a:xfrm>
            <a:off x="3834149" y="5602020"/>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需求分发</a:t>
            </a:r>
          </a:p>
        </p:txBody>
      </p:sp>
      <p:sp>
        <p:nvSpPr>
          <p:cNvPr id="11" name="矩形 10"/>
          <p:cNvSpPr/>
          <p:nvPr/>
        </p:nvSpPr>
        <p:spPr>
          <a:xfrm>
            <a:off x="5420011" y="5602020"/>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产品规划</a:t>
            </a:r>
          </a:p>
        </p:txBody>
      </p:sp>
      <p:sp>
        <p:nvSpPr>
          <p:cNvPr id="12" name="矩形 11"/>
          <p:cNvSpPr/>
          <p:nvPr/>
        </p:nvSpPr>
        <p:spPr>
          <a:xfrm>
            <a:off x="7005874" y="5602020"/>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产品开发</a:t>
            </a:r>
          </a:p>
        </p:txBody>
      </p:sp>
    </p:spTree>
    <p:extLst>
      <p:ext uri="{BB962C8B-B14F-4D97-AF65-F5344CB8AC3E}">
        <p14:creationId xmlns:p14="http://schemas.microsoft.com/office/powerpoint/2010/main" val="222348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28</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案例分享：</a:t>
            </a:r>
            <a:endParaRPr lang="en-US" altLang="zh-CN" sz="2800">
              <a:solidFill>
                <a:schemeClr val="tx1"/>
              </a:solidFill>
              <a:latin typeface="微软雅黑" pitchFamily="34" charset="-122"/>
              <a:ea typeface="微软雅黑" pitchFamily="34" charset="-122"/>
            </a:endParaRPr>
          </a:p>
        </p:txBody>
      </p:sp>
      <p:sp>
        <p:nvSpPr>
          <p:cNvPr id="5" name="矩形 4"/>
          <p:cNvSpPr/>
          <p:nvPr/>
        </p:nvSpPr>
        <p:spPr>
          <a:xfrm>
            <a:off x="1090034" y="1809158"/>
            <a:ext cx="5925451" cy="907111"/>
          </a:xfrm>
          <a:prstGeom prst="rect">
            <a:avLst/>
          </a:prstGeom>
          <a:noFill/>
          <a:ln>
            <a:noFill/>
          </a:ln>
        </p:spPr>
        <p:txBody>
          <a:bodyPr wrap="square" lIns="80147" tIns="40074" rIns="80147" bIns="40074" rtlCol="0" anchor="ctr">
            <a:noAutofit/>
          </a:bodyPr>
          <a:lstStyle/>
          <a:p>
            <a:pPr algn="ctr"/>
            <a:r>
              <a:rPr lang="en-US" altLang="zh-CN" sz="2500" b="1" dirty="0"/>
              <a:t>【</a:t>
            </a:r>
            <a:r>
              <a:rPr lang="zh-CN" altLang="en-US" sz="2500" b="1" dirty="0"/>
              <a:t>案例</a:t>
            </a:r>
            <a:r>
              <a:rPr lang="en-US" altLang="zh-CN" sz="2500" b="1" dirty="0"/>
              <a:t>1】HW</a:t>
            </a:r>
            <a:r>
              <a:rPr lang="zh-CN" altLang="en-US" sz="2500" b="1" dirty="0"/>
              <a:t>在</a:t>
            </a:r>
            <a:r>
              <a:rPr lang="en-US" altLang="zh-CN" sz="2500" b="1" dirty="0"/>
              <a:t>CDMA</a:t>
            </a:r>
            <a:r>
              <a:rPr lang="zh-CN" altLang="en-US" sz="2500" b="1" dirty="0"/>
              <a:t>招标中落选</a:t>
            </a:r>
          </a:p>
        </p:txBody>
      </p:sp>
      <p:sp>
        <p:nvSpPr>
          <p:cNvPr id="6" name="矩形 5"/>
          <p:cNvSpPr/>
          <p:nvPr/>
        </p:nvSpPr>
        <p:spPr>
          <a:xfrm>
            <a:off x="1517644" y="3234619"/>
            <a:ext cx="6902845" cy="907111"/>
          </a:xfrm>
          <a:prstGeom prst="rect">
            <a:avLst/>
          </a:prstGeom>
          <a:noFill/>
          <a:ln>
            <a:noFill/>
          </a:ln>
        </p:spPr>
        <p:txBody>
          <a:bodyPr wrap="square" lIns="80147" tIns="40074" rIns="80147" bIns="40074" rtlCol="0" anchor="ctr">
            <a:noAutofit/>
          </a:bodyPr>
          <a:lstStyle/>
          <a:p>
            <a:pPr algn="ctr"/>
            <a:r>
              <a:rPr lang="en-US" altLang="zh-CN" sz="2500" b="1" dirty="0"/>
              <a:t>【</a:t>
            </a:r>
            <a:r>
              <a:rPr lang="zh-CN" altLang="en-US" sz="2500" b="1" dirty="0"/>
              <a:t>案例</a:t>
            </a:r>
            <a:r>
              <a:rPr lang="en-US" altLang="zh-CN" sz="2500" b="1" dirty="0"/>
              <a:t>2】</a:t>
            </a:r>
            <a:r>
              <a:rPr lang="zh-CN" altLang="en-US" sz="2500" b="1" dirty="0"/>
              <a:t>“一卡通”</a:t>
            </a:r>
            <a:r>
              <a:rPr lang="en-US" altLang="zh-CN" sz="2500" b="1" dirty="0"/>
              <a:t>--</a:t>
            </a:r>
            <a:r>
              <a:rPr lang="zh-CN" altLang="en-US" sz="2500" b="1" dirty="0"/>
              <a:t>招行基于市场的产品创新</a:t>
            </a:r>
          </a:p>
        </p:txBody>
      </p:sp>
    </p:spTree>
    <p:extLst>
      <p:ext uri="{BB962C8B-B14F-4D97-AF65-F5344CB8AC3E}">
        <p14:creationId xmlns:p14="http://schemas.microsoft.com/office/powerpoint/2010/main" val="222348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29</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3.</a:t>
            </a:r>
            <a:r>
              <a:rPr lang="zh-CN" altLang="en-US" sz="2800">
                <a:solidFill>
                  <a:schemeClr val="tx1"/>
                </a:solidFill>
                <a:latin typeface="微软雅黑" pitchFamily="34" charset="-122"/>
                <a:ea typeface="微软雅黑" pitchFamily="34" charset="-122"/>
              </a:rPr>
              <a:t>快速高效的推出产品</a:t>
            </a:r>
            <a:endParaRPr lang="en-US" altLang="zh-CN" sz="2800">
              <a:solidFill>
                <a:schemeClr val="tx1"/>
              </a:solidFill>
              <a:latin typeface="微软雅黑" pitchFamily="34" charset="-122"/>
              <a:ea typeface="微软雅黑" pitchFamily="34" charset="-122"/>
            </a:endParaRPr>
          </a:p>
        </p:txBody>
      </p:sp>
      <p:sp>
        <p:nvSpPr>
          <p:cNvPr id="25" name="矩形 24"/>
          <p:cNvSpPr/>
          <p:nvPr/>
        </p:nvSpPr>
        <p:spPr>
          <a:xfrm>
            <a:off x="662424" y="1694425"/>
            <a:ext cx="7696978" cy="1989145"/>
          </a:xfrm>
          <a:prstGeom prst="rect">
            <a:avLst/>
          </a:prstGeom>
        </p:spPr>
        <p:txBody>
          <a:bodyPr wrap="square" lIns="80147" tIns="40074" rIns="80147" bIns="40074">
            <a:spAutoFit/>
          </a:bodyPr>
          <a:lstStyle/>
          <a:p>
            <a:pPr>
              <a:defRPr/>
            </a:pPr>
            <a:r>
              <a:rPr lang="zh-CN" altLang="en-US" sz="3200" dirty="0">
                <a:solidFill>
                  <a:srgbClr val="0070C0"/>
                </a:solidFill>
              </a:rPr>
              <a:t>快速：</a:t>
            </a:r>
            <a:r>
              <a:rPr lang="zh-CN" altLang="en-US" sz="2800" dirty="0"/>
              <a:t>不求局部快速，但求整体快速</a:t>
            </a:r>
            <a:endParaRPr lang="en-US" altLang="zh-CN" sz="2800" dirty="0"/>
          </a:p>
          <a:p>
            <a:pPr>
              <a:defRPr/>
            </a:pPr>
            <a:endParaRPr lang="en-US" altLang="zh-CN" sz="2800" dirty="0"/>
          </a:p>
          <a:p>
            <a:pPr>
              <a:defRPr/>
            </a:pPr>
            <a:r>
              <a:rPr lang="zh-CN" altLang="en-US" sz="3200" dirty="0">
                <a:solidFill>
                  <a:srgbClr val="0070C0"/>
                </a:solidFill>
              </a:rPr>
              <a:t>高效：</a:t>
            </a:r>
            <a:r>
              <a:rPr lang="zh-CN" altLang="en-US" sz="2800" dirty="0"/>
              <a:t>不求产品多，关键是产品要获取商业成功</a:t>
            </a:r>
            <a:endParaRPr lang="en-US" altLang="zh-CN" sz="2800" dirty="0"/>
          </a:p>
        </p:txBody>
      </p:sp>
      <p:sp>
        <p:nvSpPr>
          <p:cNvPr id="5" name="矩形 4"/>
          <p:cNvSpPr/>
          <p:nvPr/>
        </p:nvSpPr>
        <p:spPr>
          <a:xfrm>
            <a:off x="723511" y="4076937"/>
            <a:ext cx="7513716" cy="681095"/>
          </a:xfrm>
          <a:prstGeom prst="rect">
            <a:avLst/>
          </a:prstGeom>
          <a:solidFill>
            <a:srgbClr val="FF0000"/>
          </a:solidFill>
        </p:spPr>
        <p:txBody>
          <a:bodyPr wrap="square" lIns="80147" tIns="40074" rIns="80147" bIns="40074">
            <a:spAutoFit/>
          </a:bodyPr>
          <a:lstStyle/>
          <a:p>
            <a:pPr algn="ctr">
              <a:defRPr/>
            </a:pPr>
            <a:r>
              <a:rPr lang="zh-CN" altLang="en-US" sz="3900" b="1" dirty="0">
                <a:solidFill>
                  <a:schemeClr val="bg1"/>
                </a:solidFill>
              </a:rPr>
              <a:t>开发出产品原型</a:t>
            </a:r>
            <a:r>
              <a:rPr lang="en-US" altLang="zh-CN" sz="3900" b="1" dirty="0">
                <a:solidFill>
                  <a:schemeClr val="bg1"/>
                </a:solidFill>
              </a:rPr>
              <a:t>≠ </a:t>
            </a:r>
            <a:r>
              <a:rPr lang="zh-CN" altLang="en-US" sz="3900" b="1" dirty="0">
                <a:solidFill>
                  <a:schemeClr val="bg1"/>
                </a:solidFill>
              </a:rPr>
              <a:t>产品成功上市</a:t>
            </a:r>
            <a:endParaRPr lang="zh-CN" altLang="zh-CN" sz="3900" b="1" dirty="0">
              <a:solidFill>
                <a:schemeClr val="bg1"/>
              </a:solidFill>
            </a:endParaRPr>
          </a:p>
        </p:txBody>
      </p:sp>
      <p:sp>
        <p:nvSpPr>
          <p:cNvPr id="6" name="矩形 5"/>
          <p:cNvSpPr/>
          <p:nvPr/>
        </p:nvSpPr>
        <p:spPr>
          <a:xfrm>
            <a:off x="601337" y="5358723"/>
            <a:ext cx="7941326" cy="896539"/>
          </a:xfrm>
          <a:prstGeom prst="rect">
            <a:avLst/>
          </a:prstGeom>
          <a:effectLst/>
        </p:spPr>
        <p:style>
          <a:lnRef idx="2">
            <a:schemeClr val="accent1"/>
          </a:lnRef>
          <a:fillRef idx="1">
            <a:schemeClr val="lt1"/>
          </a:fillRef>
          <a:effectRef idx="0">
            <a:schemeClr val="accent1"/>
          </a:effectRef>
          <a:fontRef idx="minor">
            <a:schemeClr val="dk1"/>
          </a:fontRef>
        </p:style>
        <p:txBody>
          <a:bodyPr wrap="square" lIns="80147" tIns="40074" rIns="80147" bIns="40074">
            <a:spAutoFit/>
          </a:bodyPr>
          <a:lstStyle/>
          <a:p>
            <a:r>
              <a:rPr lang="zh-CN" altLang="en-US" sz="2500" dirty="0"/>
              <a:t>涉及的重要活动：</a:t>
            </a:r>
            <a:endParaRPr lang="en-US" altLang="zh-CN" sz="2500" dirty="0"/>
          </a:p>
          <a:p>
            <a:endParaRPr lang="en-US" altLang="zh-CN" sz="2800" dirty="0"/>
          </a:p>
        </p:txBody>
      </p:sp>
      <p:sp>
        <p:nvSpPr>
          <p:cNvPr id="7" name="矩形 6"/>
          <p:cNvSpPr/>
          <p:nvPr/>
        </p:nvSpPr>
        <p:spPr>
          <a:xfrm>
            <a:off x="2424339" y="5796401"/>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产品开发</a:t>
            </a:r>
          </a:p>
        </p:txBody>
      </p:sp>
      <p:sp>
        <p:nvSpPr>
          <p:cNvPr id="8" name="矩形 7"/>
          <p:cNvSpPr/>
          <p:nvPr/>
        </p:nvSpPr>
        <p:spPr>
          <a:xfrm>
            <a:off x="784598" y="5796401"/>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需求分析</a:t>
            </a:r>
          </a:p>
        </p:txBody>
      </p:sp>
      <p:sp>
        <p:nvSpPr>
          <p:cNvPr id="9" name="矩形 8"/>
          <p:cNvSpPr/>
          <p:nvPr/>
        </p:nvSpPr>
        <p:spPr>
          <a:xfrm>
            <a:off x="3900042" y="5796401"/>
            <a:ext cx="97739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技术</a:t>
            </a:r>
          </a:p>
        </p:txBody>
      </p:sp>
      <p:sp>
        <p:nvSpPr>
          <p:cNvPr id="11" name="矩形 10"/>
          <p:cNvSpPr/>
          <p:nvPr/>
        </p:nvSpPr>
        <p:spPr>
          <a:xfrm>
            <a:off x="5182871" y="5796401"/>
            <a:ext cx="1466091" cy="727261"/>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跨部门团队</a:t>
            </a:r>
          </a:p>
        </p:txBody>
      </p:sp>
      <p:sp>
        <p:nvSpPr>
          <p:cNvPr id="12" name="矩形 11"/>
          <p:cNvSpPr/>
          <p:nvPr/>
        </p:nvSpPr>
        <p:spPr>
          <a:xfrm>
            <a:off x="6954398" y="5796401"/>
            <a:ext cx="1282830"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r>
              <a:rPr lang="zh-CN" altLang="en-US" sz="2100" dirty="0"/>
              <a:t>资源管理</a:t>
            </a:r>
          </a:p>
        </p:txBody>
      </p:sp>
    </p:spTree>
    <p:extLst>
      <p:ext uri="{BB962C8B-B14F-4D97-AF65-F5344CB8AC3E}">
        <p14:creationId xmlns:p14="http://schemas.microsoft.com/office/powerpoint/2010/main" val="222348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a:t>
            </a:fld>
            <a:endParaRPr lang="zh-CN" altLang="en-US"/>
          </a:p>
        </p:txBody>
      </p:sp>
      <p:sp>
        <p:nvSpPr>
          <p:cNvPr id="3" name="标题 2"/>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教材结构</a:t>
            </a:r>
          </a:p>
        </p:txBody>
      </p:sp>
      <p:sp>
        <p:nvSpPr>
          <p:cNvPr id="109" name="副标题 2"/>
          <p:cNvSpPr txBox="1">
            <a:spLocks/>
          </p:cNvSpPr>
          <p:nvPr/>
        </p:nvSpPr>
        <p:spPr>
          <a:xfrm>
            <a:off x="1395469" y="2651476"/>
            <a:ext cx="6230887" cy="2980508"/>
          </a:xfrm>
          <a:prstGeom prst="rect">
            <a:avLst/>
          </a:prstGeom>
          <a:solidFill>
            <a:schemeClr val="accent4">
              <a:lumMod val="20000"/>
              <a:lumOff val="80000"/>
            </a:schemeClr>
          </a:solidFill>
        </p:spPr>
        <p:txBody>
          <a:bodyPr vert="horz" lIns="80147" tIns="40074" rIns="80147" bIns="40074" rtlCol="0" anchor="ctr">
            <a:noAutofit/>
          </a:bodyPr>
          <a:lstStyle/>
          <a:p>
            <a:pPr>
              <a:spcBef>
                <a:spcPct val="20000"/>
              </a:spcBef>
              <a:defRPr/>
            </a:pPr>
            <a:r>
              <a:rPr lang="zh-CN" altLang="en-US" dirty="0">
                <a:latin typeface="+mj-ea"/>
                <a:ea typeface="+mj-ea"/>
              </a:rPr>
              <a:t>核</a:t>
            </a:r>
            <a:endParaRPr lang="en-US" altLang="zh-CN" dirty="0">
              <a:latin typeface="+mj-ea"/>
              <a:ea typeface="+mj-ea"/>
            </a:endParaRPr>
          </a:p>
          <a:p>
            <a:pPr>
              <a:spcBef>
                <a:spcPct val="20000"/>
              </a:spcBef>
              <a:defRPr/>
            </a:pPr>
            <a:r>
              <a:rPr lang="zh-CN" altLang="en-US" dirty="0">
                <a:latin typeface="+mj-ea"/>
                <a:ea typeface="+mj-ea"/>
              </a:rPr>
              <a:t>心</a:t>
            </a:r>
            <a:endParaRPr lang="en-US" altLang="zh-CN" dirty="0">
              <a:latin typeface="+mj-ea"/>
              <a:ea typeface="+mj-ea"/>
            </a:endParaRPr>
          </a:p>
          <a:p>
            <a:pPr>
              <a:spcBef>
                <a:spcPct val="20000"/>
              </a:spcBef>
              <a:defRPr/>
            </a:pPr>
            <a:r>
              <a:rPr lang="zh-CN" altLang="en-US" dirty="0">
                <a:latin typeface="+mj-ea"/>
                <a:ea typeface="+mj-ea"/>
              </a:rPr>
              <a:t>业</a:t>
            </a:r>
            <a:endParaRPr lang="en-US" altLang="zh-CN" dirty="0">
              <a:latin typeface="+mj-ea"/>
              <a:ea typeface="+mj-ea"/>
            </a:endParaRPr>
          </a:p>
          <a:p>
            <a:pPr>
              <a:spcBef>
                <a:spcPct val="20000"/>
              </a:spcBef>
              <a:defRPr/>
            </a:pPr>
            <a:r>
              <a:rPr lang="zh-CN" altLang="en-US" dirty="0">
                <a:latin typeface="+mj-ea"/>
                <a:ea typeface="+mj-ea"/>
              </a:rPr>
              <a:t>务</a:t>
            </a:r>
            <a:endParaRPr lang="en-US" altLang="zh-CN" dirty="0">
              <a:latin typeface="+mj-ea"/>
              <a:ea typeface="+mj-ea"/>
            </a:endParaRPr>
          </a:p>
        </p:txBody>
      </p:sp>
      <p:sp>
        <p:nvSpPr>
          <p:cNvPr id="110" name="标题 1"/>
          <p:cNvSpPr txBox="1">
            <a:spLocks/>
          </p:cNvSpPr>
          <p:nvPr/>
        </p:nvSpPr>
        <p:spPr>
          <a:xfrm>
            <a:off x="1945254" y="2845858"/>
            <a:ext cx="1046651" cy="2526951"/>
          </a:xfrm>
          <a:prstGeom prst="rect">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5400000" scaled="1"/>
            <a:tileRect/>
          </a:gradFill>
        </p:spPr>
        <p:txBody>
          <a:bodyPr vert="horz" lIns="80147" tIns="40074" rIns="80147" bIns="40074" rtlCol="0" anchor="t">
            <a:noAutofit/>
          </a:bodyPr>
          <a:lstStyle/>
          <a:p>
            <a:pPr algn="ctr" defTabSz="801472">
              <a:spcBef>
                <a:spcPct val="0"/>
              </a:spcBef>
              <a:defRPr/>
            </a:pPr>
            <a:r>
              <a:rPr lang="zh-CN" altLang="en-US" kern="0" dirty="0">
                <a:solidFill>
                  <a:sysClr val="windowText" lastClr="000000"/>
                </a:solidFill>
                <a:latin typeface="宋体"/>
                <a:ea typeface="宋体"/>
                <a:cs typeface="+mj-cs"/>
              </a:rPr>
              <a:t>战略管理</a:t>
            </a:r>
            <a:endParaRPr lang="zh-CN" altLang="en-US" dirty="0">
              <a:solidFill>
                <a:sysClr val="windowText" lastClr="000000"/>
              </a:solidFill>
              <a:latin typeface="宋体"/>
              <a:ea typeface="宋体"/>
              <a:cs typeface="+mj-cs"/>
            </a:endParaRPr>
          </a:p>
        </p:txBody>
      </p:sp>
      <p:sp>
        <p:nvSpPr>
          <p:cNvPr id="111" name="标题 1"/>
          <p:cNvSpPr txBox="1">
            <a:spLocks/>
          </p:cNvSpPr>
          <p:nvPr/>
        </p:nvSpPr>
        <p:spPr>
          <a:xfrm>
            <a:off x="1937084" y="2845858"/>
            <a:ext cx="1046651" cy="2526951"/>
          </a:xfrm>
          <a:prstGeom prst="rect">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5400000" scaled="1"/>
            <a:tileRect/>
          </a:gradFill>
        </p:spPr>
        <p:txBody>
          <a:bodyPr vert="horz" lIns="80147" tIns="40074" rIns="80147" bIns="40074" rtlCol="0" anchor="t">
            <a:noAutofit/>
          </a:bodyPr>
          <a:lstStyle/>
          <a:p>
            <a:pPr algn="ctr" defTabSz="801472">
              <a:spcBef>
                <a:spcPct val="0"/>
              </a:spcBef>
              <a:defRPr/>
            </a:pPr>
            <a:r>
              <a:rPr lang="zh-CN" altLang="en-US" dirty="0">
                <a:solidFill>
                  <a:sysClr val="windowText" lastClr="000000"/>
                </a:solidFill>
                <a:latin typeface="宋体"/>
                <a:ea typeface="宋体"/>
                <a:cs typeface="+mj-cs"/>
              </a:rPr>
              <a:t>产品规划</a:t>
            </a:r>
          </a:p>
        </p:txBody>
      </p:sp>
      <p:sp>
        <p:nvSpPr>
          <p:cNvPr id="112" name="标题 1"/>
          <p:cNvSpPr txBox="1">
            <a:spLocks/>
          </p:cNvSpPr>
          <p:nvPr/>
        </p:nvSpPr>
        <p:spPr>
          <a:xfrm>
            <a:off x="2059258" y="3264722"/>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思想</a:t>
            </a:r>
          </a:p>
        </p:txBody>
      </p:sp>
      <p:sp>
        <p:nvSpPr>
          <p:cNvPr id="114" name="标题 1"/>
          <p:cNvSpPr txBox="1">
            <a:spLocks/>
          </p:cNvSpPr>
          <p:nvPr/>
        </p:nvSpPr>
        <p:spPr>
          <a:xfrm>
            <a:off x="2059258" y="378307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方法</a:t>
            </a:r>
          </a:p>
        </p:txBody>
      </p:sp>
      <p:sp>
        <p:nvSpPr>
          <p:cNvPr id="115" name="标题 1"/>
          <p:cNvSpPr txBox="1">
            <a:spLocks/>
          </p:cNvSpPr>
          <p:nvPr/>
        </p:nvSpPr>
        <p:spPr>
          <a:xfrm>
            <a:off x="2059258" y="433611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流程</a:t>
            </a:r>
          </a:p>
        </p:txBody>
      </p:sp>
      <p:sp>
        <p:nvSpPr>
          <p:cNvPr id="116" name="标题 1"/>
          <p:cNvSpPr txBox="1">
            <a:spLocks/>
          </p:cNvSpPr>
          <p:nvPr/>
        </p:nvSpPr>
        <p:spPr>
          <a:xfrm>
            <a:off x="967860" y="1549984"/>
            <a:ext cx="7330455" cy="647936"/>
          </a:xfrm>
          <a:prstGeom prst="rect">
            <a:avLst/>
          </a:prstGeom>
          <a:solidFill>
            <a:schemeClr val="accent4">
              <a:lumMod val="20000"/>
              <a:lumOff val="80000"/>
            </a:schemeClr>
          </a:solidFill>
        </p:spPr>
        <p:txBody>
          <a:bodyPr vert="horz" lIns="80147" tIns="40074" rIns="80147" bIns="40074" rtlCol="0" anchor="ctr">
            <a:noAutofit/>
          </a:bodyPr>
          <a:lstStyle/>
          <a:p>
            <a:pPr>
              <a:spcBef>
                <a:spcPct val="20000"/>
              </a:spcBef>
            </a:pPr>
            <a:r>
              <a:rPr lang="en-US" altLang="zh-CN" dirty="0">
                <a:latin typeface="+mj-ea"/>
                <a:ea typeface="+mj-ea"/>
              </a:rPr>
              <a:t>IPD</a:t>
            </a:r>
            <a:r>
              <a:rPr lang="zh-CN" altLang="en-US" dirty="0">
                <a:latin typeface="+mj-ea"/>
                <a:ea typeface="+mj-ea"/>
              </a:rPr>
              <a:t>概述</a:t>
            </a:r>
            <a:endParaRPr lang="en-US" altLang="zh-CN" dirty="0">
              <a:latin typeface="+mj-ea"/>
              <a:ea typeface="+mj-ea"/>
            </a:endParaRPr>
          </a:p>
        </p:txBody>
      </p:sp>
      <p:sp>
        <p:nvSpPr>
          <p:cNvPr id="117" name="标题 1"/>
          <p:cNvSpPr txBox="1">
            <a:spLocks/>
          </p:cNvSpPr>
          <p:nvPr/>
        </p:nvSpPr>
        <p:spPr>
          <a:xfrm>
            <a:off x="3036652" y="2845858"/>
            <a:ext cx="1046651" cy="2526951"/>
          </a:xfrm>
          <a:prstGeom prst="rect">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5400000" scaled="1"/>
            <a:tileRect/>
          </a:gradFill>
        </p:spPr>
        <p:txBody>
          <a:bodyPr vert="horz" lIns="80147" tIns="40074" rIns="80147" bIns="40074" rtlCol="0" anchor="t">
            <a:noAutofit/>
          </a:bodyPr>
          <a:lstStyle/>
          <a:p>
            <a:pPr algn="ctr" defTabSz="801472">
              <a:spcBef>
                <a:spcPct val="0"/>
              </a:spcBef>
              <a:defRPr/>
            </a:pPr>
            <a:r>
              <a:rPr lang="zh-CN" altLang="en-US" kern="0" dirty="0">
                <a:solidFill>
                  <a:sysClr val="windowText" lastClr="000000"/>
                </a:solidFill>
                <a:latin typeface="宋体"/>
                <a:ea typeface="宋体"/>
                <a:cs typeface="+mj-cs"/>
              </a:rPr>
              <a:t>需求管理</a:t>
            </a:r>
            <a:endParaRPr lang="zh-CN" altLang="en-US" dirty="0">
              <a:solidFill>
                <a:sysClr val="windowText" lastClr="000000"/>
              </a:solidFill>
              <a:latin typeface="宋体"/>
              <a:ea typeface="宋体"/>
              <a:cs typeface="+mj-cs"/>
            </a:endParaRPr>
          </a:p>
        </p:txBody>
      </p:sp>
      <p:sp>
        <p:nvSpPr>
          <p:cNvPr id="118" name="标题 1"/>
          <p:cNvSpPr txBox="1">
            <a:spLocks/>
          </p:cNvSpPr>
          <p:nvPr/>
        </p:nvSpPr>
        <p:spPr>
          <a:xfrm>
            <a:off x="3158827" y="3264722"/>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思想</a:t>
            </a:r>
          </a:p>
        </p:txBody>
      </p:sp>
      <p:sp>
        <p:nvSpPr>
          <p:cNvPr id="119" name="标题 1"/>
          <p:cNvSpPr txBox="1">
            <a:spLocks/>
          </p:cNvSpPr>
          <p:nvPr/>
        </p:nvSpPr>
        <p:spPr>
          <a:xfrm>
            <a:off x="3158827" y="378307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方法</a:t>
            </a:r>
          </a:p>
        </p:txBody>
      </p:sp>
      <p:sp>
        <p:nvSpPr>
          <p:cNvPr id="120" name="标题 1"/>
          <p:cNvSpPr txBox="1">
            <a:spLocks/>
          </p:cNvSpPr>
          <p:nvPr/>
        </p:nvSpPr>
        <p:spPr>
          <a:xfrm>
            <a:off x="3158827" y="433611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流程</a:t>
            </a:r>
          </a:p>
        </p:txBody>
      </p:sp>
      <p:sp>
        <p:nvSpPr>
          <p:cNvPr id="122" name="标题 1"/>
          <p:cNvSpPr txBox="1">
            <a:spLocks/>
          </p:cNvSpPr>
          <p:nvPr/>
        </p:nvSpPr>
        <p:spPr>
          <a:xfrm>
            <a:off x="2006341" y="1744365"/>
            <a:ext cx="831164"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spcBef>
                <a:spcPct val="0"/>
              </a:spcBef>
              <a:defRPr/>
            </a:pPr>
            <a:r>
              <a:rPr lang="zh-CN" altLang="en-US" dirty="0">
                <a:solidFill>
                  <a:sysClr val="windowText" lastClr="000000"/>
                </a:solidFill>
                <a:latin typeface="宋体"/>
                <a:ea typeface="宋体"/>
                <a:cs typeface="+mj-cs"/>
              </a:rPr>
              <a:t>概念</a:t>
            </a:r>
          </a:p>
        </p:txBody>
      </p:sp>
      <p:sp>
        <p:nvSpPr>
          <p:cNvPr id="123" name="标题 1"/>
          <p:cNvSpPr txBox="1">
            <a:spLocks/>
          </p:cNvSpPr>
          <p:nvPr/>
        </p:nvSpPr>
        <p:spPr>
          <a:xfrm>
            <a:off x="3985185" y="1744365"/>
            <a:ext cx="831164"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spcBef>
                <a:spcPct val="0"/>
              </a:spcBef>
              <a:defRPr/>
            </a:pPr>
            <a:r>
              <a:rPr lang="zh-CN" altLang="en-US" dirty="0">
                <a:solidFill>
                  <a:sysClr val="windowText" lastClr="000000"/>
                </a:solidFill>
                <a:latin typeface="宋体"/>
                <a:ea typeface="宋体"/>
                <a:cs typeface="+mj-cs"/>
              </a:rPr>
              <a:t>定位</a:t>
            </a:r>
          </a:p>
        </p:txBody>
      </p:sp>
      <p:sp>
        <p:nvSpPr>
          <p:cNvPr id="124" name="标题 1"/>
          <p:cNvSpPr txBox="1">
            <a:spLocks/>
          </p:cNvSpPr>
          <p:nvPr/>
        </p:nvSpPr>
        <p:spPr>
          <a:xfrm>
            <a:off x="4986634" y="1744365"/>
            <a:ext cx="831164"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spcBef>
                <a:spcPct val="0"/>
              </a:spcBef>
              <a:defRPr/>
            </a:pPr>
            <a:r>
              <a:rPr lang="zh-CN" altLang="en-US" dirty="0">
                <a:solidFill>
                  <a:sysClr val="windowText" lastClr="000000"/>
                </a:solidFill>
                <a:latin typeface="宋体"/>
                <a:ea typeface="宋体"/>
                <a:cs typeface="+mj-cs"/>
              </a:rPr>
              <a:t>价值</a:t>
            </a:r>
          </a:p>
        </p:txBody>
      </p:sp>
      <p:sp>
        <p:nvSpPr>
          <p:cNvPr id="125" name="标题 1"/>
          <p:cNvSpPr txBox="1">
            <a:spLocks/>
          </p:cNvSpPr>
          <p:nvPr/>
        </p:nvSpPr>
        <p:spPr>
          <a:xfrm>
            <a:off x="5939973" y="1744365"/>
            <a:ext cx="1075512" cy="32396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spcBef>
                <a:spcPct val="0"/>
              </a:spcBef>
              <a:defRPr/>
            </a:pPr>
            <a:r>
              <a:rPr lang="zh-CN" altLang="en-US" dirty="0">
                <a:solidFill>
                  <a:sysClr val="windowText" lastClr="000000"/>
                </a:solidFill>
                <a:latin typeface="宋体"/>
                <a:ea typeface="宋体"/>
                <a:cs typeface="+mj-cs"/>
              </a:rPr>
              <a:t>核心思想</a:t>
            </a:r>
          </a:p>
        </p:txBody>
      </p:sp>
      <p:sp>
        <p:nvSpPr>
          <p:cNvPr id="126" name="标题 1"/>
          <p:cNvSpPr txBox="1">
            <a:spLocks/>
          </p:cNvSpPr>
          <p:nvPr/>
        </p:nvSpPr>
        <p:spPr>
          <a:xfrm>
            <a:off x="7161715" y="1744365"/>
            <a:ext cx="831164"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spcBef>
                <a:spcPct val="0"/>
              </a:spcBef>
              <a:defRPr/>
            </a:pPr>
            <a:r>
              <a:rPr lang="zh-CN" altLang="en-US" dirty="0">
                <a:solidFill>
                  <a:sysClr val="windowText" lastClr="000000"/>
                </a:solidFill>
                <a:latin typeface="宋体"/>
                <a:ea typeface="宋体"/>
                <a:cs typeface="+mj-cs"/>
              </a:rPr>
              <a:t>框架</a:t>
            </a:r>
          </a:p>
        </p:txBody>
      </p:sp>
      <p:sp>
        <p:nvSpPr>
          <p:cNvPr id="127" name="标题 1"/>
          <p:cNvSpPr txBox="1">
            <a:spLocks/>
          </p:cNvSpPr>
          <p:nvPr/>
        </p:nvSpPr>
        <p:spPr>
          <a:xfrm>
            <a:off x="4136220" y="2845858"/>
            <a:ext cx="1046651" cy="2526951"/>
          </a:xfrm>
          <a:prstGeom prst="rect">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5400000" scaled="1"/>
            <a:tileRect/>
          </a:gradFill>
        </p:spPr>
        <p:txBody>
          <a:bodyPr vert="horz" lIns="80147" tIns="40074" rIns="80147" bIns="40074" rtlCol="0" anchor="t">
            <a:noAutofit/>
          </a:bodyPr>
          <a:lstStyle/>
          <a:p>
            <a:pPr algn="ctr" defTabSz="801472">
              <a:spcBef>
                <a:spcPct val="0"/>
              </a:spcBef>
              <a:defRPr/>
            </a:pPr>
            <a:r>
              <a:rPr lang="zh-CN" altLang="en-US" dirty="0">
                <a:solidFill>
                  <a:sysClr val="windowText" lastClr="000000"/>
                </a:solidFill>
                <a:latin typeface="宋体"/>
                <a:ea typeface="宋体"/>
                <a:cs typeface="+mj-cs"/>
              </a:rPr>
              <a:t>产品开发</a:t>
            </a:r>
          </a:p>
        </p:txBody>
      </p:sp>
      <p:sp>
        <p:nvSpPr>
          <p:cNvPr id="128" name="标题 1"/>
          <p:cNvSpPr txBox="1">
            <a:spLocks/>
          </p:cNvSpPr>
          <p:nvPr/>
        </p:nvSpPr>
        <p:spPr>
          <a:xfrm>
            <a:off x="4282931" y="3264722"/>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思想</a:t>
            </a:r>
          </a:p>
        </p:txBody>
      </p:sp>
      <p:sp>
        <p:nvSpPr>
          <p:cNvPr id="129" name="标题 1"/>
          <p:cNvSpPr txBox="1">
            <a:spLocks/>
          </p:cNvSpPr>
          <p:nvPr/>
        </p:nvSpPr>
        <p:spPr>
          <a:xfrm>
            <a:off x="4282931" y="378307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方法</a:t>
            </a:r>
          </a:p>
        </p:txBody>
      </p:sp>
      <p:sp>
        <p:nvSpPr>
          <p:cNvPr id="130" name="标题 1"/>
          <p:cNvSpPr txBox="1">
            <a:spLocks/>
          </p:cNvSpPr>
          <p:nvPr/>
        </p:nvSpPr>
        <p:spPr>
          <a:xfrm>
            <a:off x="4282931" y="433611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流程</a:t>
            </a:r>
          </a:p>
        </p:txBody>
      </p:sp>
      <p:sp>
        <p:nvSpPr>
          <p:cNvPr id="131" name="标题 1"/>
          <p:cNvSpPr txBox="1">
            <a:spLocks/>
          </p:cNvSpPr>
          <p:nvPr/>
        </p:nvSpPr>
        <p:spPr>
          <a:xfrm>
            <a:off x="5235789" y="2845857"/>
            <a:ext cx="1046651" cy="2526952"/>
          </a:xfrm>
          <a:prstGeom prst="rect">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5400000" scaled="1"/>
            <a:tileRect/>
          </a:gradFill>
        </p:spPr>
        <p:txBody>
          <a:bodyPr vert="horz" lIns="80147" tIns="40074" rIns="80147" bIns="40074" rtlCol="0" anchor="t">
            <a:noAutofit/>
          </a:bodyPr>
          <a:lstStyle/>
          <a:p>
            <a:pPr algn="ctr" defTabSz="801472">
              <a:spcBef>
                <a:spcPct val="0"/>
              </a:spcBef>
              <a:defRPr/>
            </a:pPr>
            <a:r>
              <a:rPr lang="zh-CN" altLang="en-US" dirty="0">
                <a:solidFill>
                  <a:sysClr val="windowText" lastClr="000000"/>
                </a:solidFill>
                <a:latin typeface="宋体"/>
                <a:ea typeface="宋体"/>
                <a:cs typeface="+mj-cs"/>
              </a:rPr>
              <a:t>决策</a:t>
            </a:r>
          </a:p>
        </p:txBody>
      </p:sp>
      <p:sp>
        <p:nvSpPr>
          <p:cNvPr id="132" name="标题 1"/>
          <p:cNvSpPr txBox="1">
            <a:spLocks/>
          </p:cNvSpPr>
          <p:nvPr/>
        </p:nvSpPr>
        <p:spPr>
          <a:xfrm>
            <a:off x="5382499" y="3264722"/>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思想</a:t>
            </a:r>
          </a:p>
        </p:txBody>
      </p:sp>
      <p:sp>
        <p:nvSpPr>
          <p:cNvPr id="133" name="标题 1"/>
          <p:cNvSpPr txBox="1">
            <a:spLocks/>
          </p:cNvSpPr>
          <p:nvPr/>
        </p:nvSpPr>
        <p:spPr>
          <a:xfrm>
            <a:off x="5382499" y="378307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方法</a:t>
            </a:r>
          </a:p>
        </p:txBody>
      </p:sp>
      <p:sp>
        <p:nvSpPr>
          <p:cNvPr id="134" name="标题 1"/>
          <p:cNvSpPr txBox="1">
            <a:spLocks/>
          </p:cNvSpPr>
          <p:nvPr/>
        </p:nvSpPr>
        <p:spPr>
          <a:xfrm>
            <a:off x="5382499" y="433611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流程</a:t>
            </a:r>
          </a:p>
        </p:txBody>
      </p:sp>
      <p:sp>
        <p:nvSpPr>
          <p:cNvPr id="135" name="标题 1"/>
          <p:cNvSpPr txBox="1">
            <a:spLocks/>
          </p:cNvSpPr>
          <p:nvPr/>
        </p:nvSpPr>
        <p:spPr>
          <a:xfrm>
            <a:off x="6327187" y="2845857"/>
            <a:ext cx="1046651" cy="2526952"/>
          </a:xfrm>
          <a:prstGeom prst="rect">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5400000" scaled="1"/>
            <a:tileRect/>
          </a:gradFill>
        </p:spPr>
        <p:txBody>
          <a:bodyPr vert="horz" lIns="80147" tIns="40074" rIns="80147" bIns="40074" rtlCol="0" anchor="t">
            <a:noAutofit/>
          </a:bodyPr>
          <a:lstStyle/>
          <a:p>
            <a:pPr algn="just" defTabSz="801472">
              <a:spcBef>
                <a:spcPct val="0"/>
              </a:spcBef>
              <a:defRPr/>
            </a:pPr>
            <a:r>
              <a:rPr lang="zh-CN" altLang="en-US" dirty="0">
                <a:solidFill>
                  <a:sysClr val="windowText" lastClr="000000"/>
                </a:solidFill>
                <a:latin typeface="宋体"/>
                <a:ea typeface="宋体"/>
                <a:cs typeface="+mj-cs"/>
              </a:rPr>
              <a:t>技术实现</a:t>
            </a:r>
          </a:p>
        </p:txBody>
      </p:sp>
      <p:sp>
        <p:nvSpPr>
          <p:cNvPr id="136" name="标题 1"/>
          <p:cNvSpPr txBox="1">
            <a:spLocks/>
          </p:cNvSpPr>
          <p:nvPr/>
        </p:nvSpPr>
        <p:spPr>
          <a:xfrm>
            <a:off x="6473898" y="3264722"/>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思想</a:t>
            </a:r>
          </a:p>
        </p:txBody>
      </p:sp>
      <p:sp>
        <p:nvSpPr>
          <p:cNvPr id="137" name="标题 1"/>
          <p:cNvSpPr txBox="1">
            <a:spLocks/>
          </p:cNvSpPr>
          <p:nvPr/>
        </p:nvSpPr>
        <p:spPr>
          <a:xfrm>
            <a:off x="6473898" y="378307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方法</a:t>
            </a:r>
          </a:p>
        </p:txBody>
      </p:sp>
      <p:sp>
        <p:nvSpPr>
          <p:cNvPr id="138" name="标题 1"/>
          <p:cNvSpPr txBox="1">
            <a:spLocks/>
          </p:cNvSpPr>
          <p:nvPr/>
        </p:nvSpPr>
        <p:spPr>
          <a:xfrm>
            <a:off x="6473898" y="4336111"/>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流程</a:t>
            </a:r>
          </a:p>
        </p:txBody>
      </p:sp>
      <p:sp>
        <p:nvSpPr>
          <p:cNvPr id="153" name="矩形 152"/>
          <p:cNvSpPr/>
          <p:nvPr/>
        </p:nvSpPr>
        <p:spPr>
          <a:xfrm>
            <a:off x="1945254" y="4789666"/>
            <a:ext cx="5436754" cy="7127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p:spPr>
        <p:txBody>
          <a:bodyPr lIns="80147" tIns="40074" rIns="80147" bIns="40074" rtlCol="0" anchor="b"/>
          <a:lstStyle/>
          <a:p>
            <a:pPr algn="ctr" defTabSz="801472">
              <a:defRPr/>
            </a:pPr>
            <a:r>
              <a:rPr lang="zh-CN" altLang="en-US" sz="1600" kern="0" dirty="0">
                <a:solidFill>
                  <a:sysClr val="windowText" lastClr="000000"/>
                </a:solidFill>
                <a:latin typeface="Calibri"/>
                <a:ea typeface="宋体"/>
              </a:rPr>
              <a:t>重量级团队</a:t>
            </a:r>
          </a:p>
        </p:txBody>
      </p:sp>
      <p:sp>
        <p:nvSpPr>
          <p:cNvPr id="154" name="标题 1"/>
          <p:cNvSpPr txBox="1">
            <a:spLocks/>
          </p:cNvSpPr>
          <p:nvPr/>
        </p:nvSpPr>
        <p:spPr>
          <a:xfrm>
            <a:off x="3007791" y="1744365"/>
            <a:ext cx="831164"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spcBef>
                <a:spcPct val="0"/>
              </a:spcBef>
              <a:defRPr/>
            </a:pPr>
            <a:r>
              <a:rPr lang="zh-CN" altLang="en-US" dirty="0">
                <a:solidFill>
                  <a:sysClr val="windowText" lastClr="000000"/>
                </a:solidFill>
                <a:latin typeface="宋体"/>
                <a:ea typeface="宋体"/>
                <a:cs typeface="+mj-cs"/>
              </a:rPr>
              <a:t>历史</a:t>
            </a:r>
          </a:p>
        </p:txBody>
      </p:sp>
      <p:sp>
        <p:nvSpPr>
          <p:cNvPr id="155" name="标题 1"/>
          <p:cNvSpPr txBox="1">
            <a:spLocks/>
          </p:cNvSpPr>
          <p:nvPr/>
        </p:nvSpPr>
        <p:spPr>
          <a:xfrm>
            <a:off x="2059258" y="4884563"/>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组织</a:t>
            </a:r>
          </a:p>
        </p:txBody>
      </p:sp>
      <p:sp>
        <p:nvSpPr>
          <p:cNvPr id="156" name="标题 1"/>
          <p:cNvSpPr txBox="1">
            <a:spLocks/>
          </p:cNvSpPr>
          <p:nvPr/>
        </p:nvSpPr>
        <p:spPr>
          <a:xfrm>
            <a:off x="3158827" y="4884563"/>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组织</a:t>
            </a:r>
          </a:p>
        </p:txBody>
      </p:sp>
      <p:sp>
        <p:nvSpPr>
          <p:cNvPr id="157" name="标题 1"/>
          <p:cNvSpPr txBox="1">
            <a:spLocks/>
          </p:cNvSpPr>
          <p:nvPr/>
        </p:nvSpPr>
        <p:spPr>
          <a:xfrm>
            <a:off x="4282931" y="4884563"/>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组织</a:t>
            </a:r>
          </a:p>
        </p:txBody>
      </p:sp>
      <p:sp>
        <p:nvSpPr>
          <p:cNvPr id="158" name="标题 1"/>
          <p:cNvSpPr txBox="1">
            <a:spLocks/>
          </p:cNvSpPr>
          <p:nvPr/>
        </p:nvSpPr>
        <p:spPr>
          <a:xfrm>
            <a:off x="5382499" y="4884563"/>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组织</a:t>
            </a:r>
          </a:p>
        </p:txBody>
      </p:sp>
      <p:sp>
        <p:nvSpPr>
          <p:cNvPr id="159" name="标题 1"/>
          <p:cNvSpPr txBox="1">
            <a:spLocks/>
          </p:cNvSpPr>
          <p:nvPr/>
        </p:nvSpPr>
        <p:spPr>
          <a:xfrm>
            <a:off x="6473898" y="4884563"/>
            <a:ext cx="769596" cy="29386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vert="horz" lIns="80147" tIns="40074" rIns="80147" bIns="40074" rtlCol="0" anchor="ctr">
            <a:noAutofit/>
          </a:bodyPr>
          <a:lstStyle/>
          <a:p>
            <a:pPr algn="ctr" defTabSz="801472">
              <a:defRPr/>
            </a:pPr>
            <a:r>
              <a:rPr lang="zh-CN" altLang="en-US" dirty="0">
                <a:solidFill>
                  <a:sysClr val="windowText" lastClr="000000"/>
                </a:solidFill>
                <a:latin typeface="宋体"/>
                <a:ea typeface="宋体"/>
                <a:cs typeface="+mj-cs"/>
              </a:rPr>
              <a:t>组织</a:t>
            </a:r>
          </a:p>
        </p:txBody>
      </p:sp>
    </p:spTree>
    <p:extLst>
      <p:ext uri="{BB962C8B-B14F-4D97-AF65-F5344CB8AC3E}">
        <p14:creationId xmlns:p14="http://schemas.microsoft.com/office/powerpoint/2010/main" val="1124543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30</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案例：</a:t>
            </a:r>
            <a:r>
              <a:rPr lang="en-US" altLang="zh-CN" sz="2800">
                <a:solidFill>
                  <a:schemeClr val="tx1"/>
                </a:solidFill>
                <a:latin typeface="微软雅黑" pitchFamily="34" charset="-122"/>
                <a:ea typeface="微软雅黑" pitchFamily="34" charset="-122"/>
              </a:rPr>
              <a:t>R</a:t>
            </a:r>
            <a:r>
              <a:rPr lang="zh-CN" altLang="en-US" sz="2800">
                <a:solidFill>
                  <a:schemeClr val="tx1"/>
                </a:solidFill>
                <a:latin typeface="微软雅黑" pitchFamily="34" charset="-122"/>
                <a:ea typeface="微软雅黑" pitchFamily="34" charset="-122"/>
              </a:rPr>
              <a:t>公司</a:t>
            </a:r>
            <a:endParaRPr lang="en-US" altLang="zh-CN" sz="2800">
              <a:solidFill>
                <a:schemeClr val="tx1"/>
              </a:solidFill>
              <a:latin typeface="微软雅黑" pitchFamily="34" charset="-122"/>
              <a:ea typeface="微软雅黑" pitchFamily="34" charset="-122"/>
            </a:endParaRPr>
          </a:p>
        </p:txBody>
      </p:sp>
      <p:sp>
        <p:nvSpPr>
          <p:cNvPr id="9" name="矩形 8"/>
          <p:cNvSpPr/>
          <p:nvPr/>
        </p:nvSpPr>
        <p:spPr>
          <a:xfrm>
            <a:off x="1273295" y="1739242"/>
            <a:ext cx="6230887" cy="942705"/>
          </a:xfrm>
          <a:prstGeom prst="rect">
            <a:avLst/>
          </a:prstGeom>
        </p:spPr>
        <p:txBody>
          <a:bodyPr wrap="square" lIns="80147" tIns="40074" rIns="80147" bIns="40074">
            <a:spAutoFit/>
          </a:bodyPr>
          <a:lstStyle/>
          <a:p>
            <a:r>
              <a:rPr kumimoji="1" lang="zh-CN" altLang="en-US" sz="2800" dirty="0">
                <a:latin typeface="黑体" pitchFamily="2" charset="-122"/>
                <a:ea typeface="黑体" pitchFamily="2" charset="-122"/>
              </a:rPr>
              <a:t>奇怪又普遍的现象：</a:t>
            </a:r>
            <a:endParaRPr kumimoji="1" lang="en-US" altLang="zh-CN" sz="2800" dirty="0">
              <a:latin typeface="黑体" pitchFamily="2" charset="-122"/>
              <a:ea typeface="黑体" pitchFamily="2" charset="-122"/>
            </a:endParaRPr>
          </a:p>
          <a:p>
            <a:r>
              <a:rPr kumimoji="1" lang="zh-CN" altLang="en-US" sz="2800" dirty="0">
                <a:latin typeface="黑体" pitchFamily="2" charset="-122"/>
                <a:ea typeface="黑体" pitchFamily="2" charset="-122"/>
              </a:rPr>
              <a:t>有时间一改再改，就是没时间一次做好</a:t>
            </a:r>
            <a:endParaRPr lang="zh-CN" altLang="en-US" sz="2100" dirty="0"/>
          </a:p>
        </p:txBody>
      </p:sp>
      <p:sp>
        <p:nvSpPr>
          <p:cNvPr id="5" name="矩形 4"/>
          <p:cNvSpPr/>
          <p:nvPr/>
        </p:nvSpPr>
        <p:spPr>
          <a:xfrm>
            <a:off x="1212208" y="3558587"/>
            <a:ext cx="6963932" cy="511818"/>
          </a:xfrm>
          <a:prstGeom prst="rect">
            <a:avLst/>
          </a:prstGeom>
        </p:spPr>
        <p:txBody>
          <a:bodyPr wrap="square" lIns="80147" tIns="40074" rIns="80147" bIns="40074">
            <a:spAutoFit/>
          </a:bodyPr>
          <a:lstStyle/>
          <a:p>
            <a:r>
              <a:rPr kumimoji="1" lang="en-US" altLang="zh-CN" sz="2800" dirty="0">
                <a:latin typeface="黑体" pitchFamily="2" charset="-122"/>
                <a:ea typeface="黑体" pitchFamily="2" charset="-122"/>
              </a:rPr>
              <a:t>【</a:t>
            </a:r>
            <a:r>
              <a:rPr kumimoji="1" lang="zh-CN" altLang="en-US" sz="2800" dirty="0">
                <a:latin typeface="黑体" pitchFamily="2" charset="-122"/>
                <a:ea typeface="黑体" pitchFamily="2" charset="-122"/>
              </a:rPr>
              <a:t>案例</a:t>
            </a:r>
            <a:r>
              <a:rPr kumimoji="1" lang="en-US" altLang="zh-CN" sz="2800" dirty="0">
                <a:latin typeface="黑体" pitchFamily="2" charset="-122"/>
                <a:ea typeface="黑体" pitchFamily="2" charset="-122"/>
              </a:rPr>
              <a:t>3】R</a:t>
            </a:r>
            <a:r>
              <a:rPr kumimoji="1" lang="zh-CN" altLang="en-US" sz="2800" dirty="0">
                <a:latin typeface="黑体" pitchFamily="2" charset="-122"/>
                <a:ea typeface="黑体" pitchFamily="2" charset="-122"/>
              </a:rPr>
              <a:t>公司高端交换机错失市场良机</a:t>
            </a:r>
            <a:endParaRPr kumimoji="1" lang="en-US" altLang="zh-CN" sz="2800" dirty="0">
              <a:latin typeface="黑体" pitchFamily="2" charset="-122"/>
              <a:ea typeface="黑体" pitchFamily="2" charset="-122"/>
            </a:endParaRPr>
          </a:p>
        </p:txBody>
      </p:sp>
    </p:spTree>
    <p:extLst>
      <p:ext uri="{BB962C8B-B14F-4D97-AF65-F5344CB8AC3E}">
        <p14:creationId xmlns:p14="http://schemas.microsoft.com/office/powerpoint/2010/main" val="222348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31</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4.</a:t>
            </a:r>
            <a:r>
              <a:rPr lang="zh-CN" altLang="en-US" sz="2800">
                <a:solidFill>
                  <a:schemeClr val="tx1"/>
                </a:solidFill>
                <a:latin typeface="微软雅黑" pitchFamily="34" charset="-122"/>
                <a:ea typeface="微软雅黑" pitchFamily="34" charset="-122"/>
              </a:rPr>
              <a:t>在设计中构筑质量和成本优势</a:t>
            </a:r>
            <a:endParaRPr lang="en-US" altLang="zh-CN" sz="2800">
              <a:solidFill>
                <a:schemeClr val="tx1"/>
              </a:solidFill>
              <a:latin typeface="微软雅黑" pitchFamily="34" charset="-122"/>
              <a:ea typeface="微软雅黑" pitchFamily="34" charset="-122"/>
            </a:endParaRPr>
          </a:p>
        </p:txBody>
      </p:sp>
      <p:sp>
        <p:nvSpPr>
          <p:cNvPr id="25" name="矩形 24"/>
          <p:cNvSpPr/>
          <p:nvPr/>
        </p:nvSpPr>
        <p:spPr>
          <a:xfrm>
            <a:off x="671959" y="1873953"/>
            <a:ext cx="8115053" cy="2296922"/>
          </a:xfrm>
          <a:prstGeom prst="rect">
            <a:avLst/>
          </a:prstGeom>
        </p:spPr>
        <p:txBody>
          <a:bodyPr wrap="square" lIns="80147" tIns="40074" rIns="80147" bIns="40074">
            <a:spAutoFit/>
          </a:bodyPr>
          <a:lstStyle/>
          <a:p>
            <a:pPr>
              <a:defRPr/>
            </a:pPr>
            <a:r>
              <a:rPr lang="en-US" altLang="zh-CN" sz="2800" dirty="0"/>
              <a:t> </a:t>
            </a:r>
            <a:r>
              <a:rPr lang="zh-CN" altLang="en-US" sz="2800" b="1" dirty="0">
                <a:solidFill>
                  <a:srgbClr val="0070C0"/>
                </a:solidFill>
              </a:rPr>
              <a:t>技术及产品</a:t>
            </a:r>
            <a:r>
              <a:rPr lang="zh-CN" altLang="en-US" sz="2800" dirty="0"/>
              <a:t>的共享，</a:t>
            </a:r>
            <a:r>
              <a:rPr lang="en-US" altLang="zh-CN" sz="2800" dirty="0"/>
              <a:t> </a:t>
            </a:r>
            <a:r>
              <a:rPr lang="zh-CN" altLang="en-US" sz="2800" dirty="0"/>
              <a:t>产品平台、共用组件（</a:t>
            </a:r>
            <a:r>
              <a:rPr lang="en-US" altLang="zh-CN" sz="2800" dirty="0"/>
              <a:t>CBB</a:t>
            </a:r>
            <a:r>
              <a:rPr lang="zh-CN" altLang="en-US" sz="2800" dirty="0"/>
              <a:t>）</a:t>
            </a:r>
            <a:endParaRPr lang="en-US" altLang="zh-CN" sz="2800" dirty="0"/>
          </a:p>
          <a:p>
            <a:pPr>
              <a:defRPr/>
            </a:pPr>
            <a:endParaRPr lang="en-US" altLang="zh-CN" sz="2800" dirty="0"/>
          </a:p>
          <a:p>
            <a:pPr>
              <a:defRPr/>
            </a:pPr>
            <a:r>
              <a:rPr lang="zh-CN" altLang="en-US" sz="2800" b="1" dirty="0">
                <a:solidFill>
                  <a:srgbClr val="0070C0"/>
                </a:solidFill>
              </a:rPr>
              <a:t>人力资源</a:t>
            </a:r>
            <a:r>
              <a:rPr lang="zh-CN" altLang="en-US" sz="2800" dirty="0"/>
              <a:t>的共享，专业细分、管道管理</a:t>
            </a:r>
            <a:r>
              <a:rPr lang="en-US" altLang="zh-CN" sz="2800" dirty="0"/>
              <a:t>    </a:t>
            </a:r>
          </a:p>
          <a:p>
            <a:pPr>
              <a:defRPr/>
            </a:pPr>
            <a:r>
              <a:rPr lang="en-US" altLang="zh-CN" sz="2800" dirty="0"/>
              <a:t>    </a:t>
            </a:r>
          </a:p>
          <a:p>
            <a:pPr>
              <a:defRPr/>
            </a:pPr>
            <a:r>
              <a:rPr lang="zh-CN" altLang="en-US" sz="2800" b="1" dirty="0">
                <a:solidFill>
                  <a:srgbClr val="0070C0"/>
                </a:solidFill>
              </a:rPr>
              <a:t>知识</a:t>
            </a:r>
            <a:r>
              <a:rPr lang="zh-CN" altLang="en-US" sz="2800" dirty="0"/>
              <a:t>的共享，经验和教训的积累和和传承</a:t>
            </a:r>
            <a:endParaRPr lang="en-US" altLang="zh-CN" sz="2800" dirty="0"/>
          </a:p>
        </p:txBody>
      </p:sp>
      <p:sp>
        <p:nvSpPr>
          <p:cNvPr id="5" name="矩形 4"/>
          <p:cNvSpPr/>
          <p:nvPr/>
        </p:nvSpPr>
        <p:spPr>
          <a:xfrm>
            <a:off x="601337" y="5178428"/>
            <a:ext cx="7941326" cy="896539"/>
          </a:xfrm>
          <a:prstGeom prst="rect">
            <a:avLst/>
          </a:prstGeom>
          <a:effectLst/>
        </p:spPr>
        <p:style>
          <a:lnRef idx="2">
            <a:schemeClr val="accent1"/>
          </a:lnRef>
          <a:fillRef idx="1">
            <a:schemeClr val="lt1"/>
          </a:fillRef>
          <a:effectRef idx="0">
            <a:schemeClr val="accent1"/>
          </a:effectRef>
          <a:fontRef idx="minor">
            <a:schemeClr val="dk1"/>
          </a:fontRef>
        </p:style>
        <p:txBody>
          <a:bodyPr wrap="square" lIns="80147" tIns="40074" rIns="80147" bIns="40074">
            <a:spAutoFit/>
          </a:bodyPr>
          <a:lstStyle/>
          <a:p>
            <a:r>
              <a:rPr lang="zh-CN" altLang="en-US" sz="2500" dirty="0"/>
              <a:t>涉及的重要活动：</a:t>
            </a:r>
            <a:endParaRPr lang="en-US" altLang="zh-CN" sz="2500" dirty="0"/>
          </a:p>
          <a:p>
            <a:endParaRPr lang="en-US" altLang="zh-CN" sz="2800" dirty="0"/>
          </a:p>
        </p:txBody>
      </p:sp>
      <p:sp>
        <p:nvSpPr>
          <p:cNvPr id="6" name="矩形 5"/>
          <p:cNvSpPr/>
          <p:nvPr/>
        </p:nvSpPr>
        <p:spPr>
          <a:xfrm>
            <a:off x="2424339" y="5616106"/>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en-US" altLang="zh-CN" sz="2100" dirty="0"/>
              <a:t>CBB</a:t>
            </a:r>
            <a:endParaRPr lang="zh-CN" altLang="en-US" sz="2100" dirty="0"/>
          </a:p>
        </p:txBody>
      </p:sp>
      <p:sp>
        <p:nvSpPr>
          <p:cNvPr id="7" name="矩形 6"/>
          <p:cNvSpPr/>
          <p:nvPr/>
        </p:nvSpPr>
        <p:spPr>
          <a:xfrm>
            <a:off x="784598" y="5616106"/>
            <a:ext cx="1231354"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管道管理</a:t>
            </a:r>
          </a:p>
        </p:txBody>
      </p:sp>
      <p:sp>
        <p:nvSpPr>
          <p:cNvPr id="8" name="矩形 7"/>
          <p:cNvSpPr/>
          <p:nvPr/>
        </p:nvSpPr>
        <p:spPr>
          <a:xfrm>
            <a:off x="3900041" y="5616106"/>
            <a:ext cx="1221743"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平台</a:t>
            </a:r>
          </a:p>
        </p:txBody>
      </p:sp>
      <p:sp>
        <p:nvSpPr>
          <p:cNvPr id="10" name="矩形 9"/>
          <p:cNvSpPr/>
          <p:nvPr/>
        </p:nvSpPr>
        <p:spPr>
          <a:xfrm>
            <a:off x="5366132" y="5616106"/>
            <a:ext cx="1282830"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知识管理</a:t>
            </a:r>
          </a:p>
        </p:txBody>
      </p:sp>
      <p:sp>
        <p:nvSpPr>
          <p:cNvPr id="11" name="矩形 10"/>
          <p:cNvSpPr/>
          <p:nvPr/>
        </p:nvSpPr>
        <p:spPr>
          <a:xfrm>
            <a:off x="6954398" y="5616106"/>
            <a:ext cx="1282830" cy="418726"/>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lIns="80147" tIns="40074" rIns="80147" bIns="40074">
            <a:spAutoFit/>
          </a:bodyPr>
          <a:lstStyle/>
          <a:p>
            <a:pPr algn="ctr"/>
            <a:r>
              <a:rPr lang="zh-CN" altLang="en-US" sz="2100" dirty="0"/>
              <a:t>资源池</a:t>
            </a:r>
          </a:p>
        </p:txBody>
      </p:sp>
    </p:spTree>
    <p:extLst>
      <p:ext uri="{BB962C8B-B14F-4D97-AF65-F5344CB8AC3E}">
        <p14:creationId xmlns:p14="http://schemas.microsoft.com/office/powerpoint/2010/main" val="2223488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32</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的核心业务</a:t>
            </a:r>
            <a:endParaRPr lang="en-US" altLang="zh-CN" sz="2800">
              <a:solidFill>
                <a:schemeClr val="tx1"/>
              </a:solidFill>
              <a:latin typeface="微软雅黑" pitchFamily="34" charset="-122"/>
              <a:ea typeface="微软雅黑" pitchFamily="34" charset="-122"/>
            </a:endParaRPr>
          </a:p>
        </p:txBody>
      </p:sp>
      <p:sp>
        <p:nvSpPr>
          <p:cNvPr id="5" name="Rectangle 12"/>
          <p:cNvSpPr>
            <a:spLocks noChangeArrowheads="1"/>
          </p:cNvSpPr>
          <p:nvPr/>
        </p:nvSpPr>
        <p:spPr bwMode="gray">
          <a:xfrm>
            <a:off x="1688678" y="1226016"/>
            <a:ext cx="3157505" cy="908544"/>
          </a:xfrm>
          <a:prstGeom prst="homePlate">
            <a:avLst>
              <a:gd name="adj" fmla="val 16733"/>
            </a:avLst>
          </a:pr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2"/>
          </a:lnRef>
          <a:fillRef idx="2">
            <a:schemeClr val="accent2"/>
          </a:fillRef>
          <a:effectRef idx="1">
            <a:schemeClr val="accent2"/>
          </a:effectRef>
          <a:fontRef idx="minor">
            <a:schemeClr val="dk1"/>
          </a:fontRef>
        </p:style>
        <p:txBody>
          <a:bodyPr lIns="15774" tIns="9464" rIns="15774" bIns="9464" anchor="ctr"/>
          <a:lstStyle/>
          <a:p>
            <a:pPr algn="ctr" eaLnBrk="0" hangingPunct="0">
              <a:defRPr/>
            </a:pPr>
            <a:r>
              <a:rPr lang="zh-CN" altLang="en-US" sz="1600" b="1" dirty="0">
                <a:latin typeface="Times New Roman" pitchFamily="18" charset="0"/>
              </a:rPr>
              <a:t>战略管理（产品规划）</a:t>
            </a:r>
            <a:endParaRPr lang="en-US" altLang="zh-CN" sz="1600" b="1" dirty="0">
              <a:latin typeface="Times New Roman" pitchFamily="18" charset="0"/>
            </a:endParaRPr>
          </a:p>
        </p:txBody>
      </p:sp>
      <p:sp>
        <p:nvSpPr>
          <p:cNvPr id="6" name="圆角矩形 5"/>
          <p:cNvSpPr>
            <a:spLocks noChangeArrowheads="1"/>
          </p:cNvSpPr>
          <p:nvPr/>
        </p:nvSpPr>
        <p:spPr bwMode="auto">
          <a:xfrm>
            <a:off x="3468338" y="2814166"/>
            <a:ext cx="4779694" cy="2299469"/>
          </a:xfrm>
          <a:prstGeom prst="roundRect">
            <a:avLst>
              <a:gd name="adj" fmla="val 11824"/>
            </a:avLst>
          </a:prstGeom>
          <a:solidFill>
            <a:srgbClr val="31859C">
              <a:alpha val="18823"/>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80133" tIns="40067" rIns="80133" bIns="40067" anchor="ctr"/>
          <a:lstStyle/>
          <a:p>
            <a:pPr algn="ctr">
              <a:defRPr/>
            </a:pPr>
            <a:endParaRPr lang="zh-CN" altLang="en-US" sz="1600" b="1" dirty="0">
              <a:solidFill>
                <a:schemeClr val="bg1"/>
              </a:solidFill>
            </a:endParaRPr>
          </a:p>
        </p:txBody>
      </p:sp>
      <p:sp>
        <p:nvSpPr>
          <p:cNvPr id="9" name="AutoShape 9"/>
          <p:cNvSpPr>
            <a:spLocks noChangeArrowheads="1"/>
          </p:cNvSpPr>
          <p:nvPr/>
        </p:nvSpPr>
        <p:spPr bwMode="auto">
          <a:xfrm>
            <a:off x="3593226" y="2910651"/>
            <a:ext cx="4581502" cy="1231079"/>
          </a:xfrm>
          <a:prstGeom prst="homePlate">
            <a:avLst>
              <a:gd name="adj" fmla="val 17644"/>
            </a:avLst>
          </a:pr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2"/>
          </a:lnRef>
          <a:fillRef idx="2">
            <a:schemeClr val="accent2"/>
          </a:fillRef>
          <a:effectRef idx="1">
            <a:schemeClr val="accent2"/>
          </a:effectRef>
          <a:fontRef idx="minor">
            <a:schemeClr val="dk1"/>
          </a:fontRef>
        </p:style>
        <p:txBody>
          <a:bodyPr lIns="15774" tIns="9464" rIns="15774" bIns="9464" anchor="t"/>
          <a:lstStyle/>
          <a:p>
            <a:pPr algn="ctr" eaLnBrk="0" hangingPunct="0">
              <a:defRPr/>
            </a:pPr>
            <a:r>
              <a:rPr lang="zh-CN" altLang="en-US" sz="1600" b="1" dirty="0">
                <a:solidFill>
                  <a:schemeClr val="tx1"/>
                </a:solidFill>
                <a:latin typeface="Times New Roman" pitchFamily="18" charset="0"/>
              </a:rPr>
              <a:t>产品实现</a:t>
            </a:r>
          </a:p>
        </p:txBody>
      </p:sp>
      <p:sp>
        <p:nvSpPr>
          <p:cNvPr id="12" name="AutoShape 6"/>
          <p:cNvSpPr>
            <a:spLocks noChangeArrowheads="1"/>
          </p:cNvSpPr>
          <p:nvPr/>
        </p:nvSpPr>
        <p:spPr bwMode="gray">
          <a:xfrm>
            <a:off x="2560137" y="2445594"/>
            <a:ext cx="693673" cy="789025"/>
          </a:xfrm>
          <a:prstGeom prst="flowChartDocument">
            <a:avLst/>
          </a:prstGeom>
          <a:ln>
            <a:headEnd/>
            <a:tailEnd/>
          </a:ln>
          <a:effectLst/>
        </p:spPr>
        <p:style>
          <a:lnRef idx="1">
            <a:schemeClr val="accent2"/>
          </a:lnRef>
          <a:fillRef idx="3">
            <a:schemeClr val="accent2"/>
          </a:fillRef>
          <a:effectRef idx="2">
            <a:schemeClr val="accent2"/>
          </a:effectRef>
          <a:fontRef idx="minor">
            <a:schemeClr val="lt1"/>
          </a:fontRef>
        </p:style>
        <p:txBody>
          <a:bodyPr lIns="31549" tIns="40067" rIns="31549" bIns="40067" anchor="ctr"/>
          <a:lstStyle/>
          <a:p>
            <a:pPr algn="ctr" fontAlgn="t"/>
            <a:r>
              <a:rPr lang="zh-CN" altLang="en-US" sz="1600" dirty="0">
                <a:solidFill>
                  <a:schemeClr val="bg1"/>
                </a:solidFill>
              </a:rPr>
              <a:t>产品</a:t>
            </a:r>
            <a:endParaRPr lang="en-US" altLang="zh-CN" sz="1600" dirty="0">
              <a:solidFill>
                <a:schemeClr val="bg1"/>
              </a:solidFill>
            </a:endParaRPr>
          </a:p>
          <a:p>
            <a:pPr algn="ctr" fontAlgn="t"/>
            <a:r>
              <a:rPr lang="zh-CN" altLang="en-US" sz="1600" dirty="0">
                <a:solidFill>
                  <a:schemeClr val="bg1"/>
                </a:solidFill>
              </a:rPr>
              <a:t>路标</a:t>
            </a:r>
          </a:p>
        </p:txBody>
      </p:sp>
      <p:sp>
        <p:nvSpPr>
          <p:cNvPr id="15" name="Rectangle 12"/>
          <p:cNvSpPr>
            <a:spLocks noChangeArrowheads="1"/>
          </p:cNvSpPr>
          <p:nvPr/>
        </p:nvSpPr>
        <p:spPr bwMode="gray">
          <a:xfrm>
            <a:off x="692258" y="2323204"/>
            <a:ext cx="961125" cy="2207288"/>
          </a:xfrm>
          <a:prstGeom prst="roundRect">
            <a:avLst>
              <a:gd name="adj" fmla="val 16667"/>
            </a:avLst>
          </a:pr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2"/>
          </a:lnRef>
          <a:fillRef idx="2">
            <a:schemeClr val="accent2"/>
          </a:fillRef>
          <a:effectRef idx="1">
            <a:schemeClr val="accent2"/>
          </a:effectRef>
          <a:fontRef idx="minor">
            <a:schemeClr val="dk1"/>
          </a:fontRef>
        </p:style>
        <p:txBody>
          <a:bodyPr lIns="15774" tIns="9464" rIns="15774" bIns="9464" anchor="ctr"/>
          <a:lstStyle/>
          <a:p>
            <a:pPr algn="ctr" eaLnBrk="0" hangingPunct="0">
              <a:defRPr/>
            </a:pPr>
            <a:r>
              <a:rPr lang="zh-CN" altLang="en-US" sz="1600" b="1" dirty="0">
                <a:solidFill>
                  <a:schemeClr val="tx1"/>
                </a:solidFill>
                <a:latin typeface="Times New Roman" pitchFamily="18" charset="0"/>
              </a:rPr>
              <a:t>需求</a:t>
            </a:r>
          </a:p>
          <a:p>
            <a:pPr algn="ctr" eaLnBrk="0" hangingPunct="0">
              <a:defRPr/>
            </a:pPr>
            <a:r>
              <a:rPr lang="zh-CN" altLang="en-US" sz="1600" b="1" dirty="0">
                <a:solidFill>
                  <a:schemeClr val="tx1"/>
                </a:solidFill>
                <a:latin typeface="Times New Roman" pitchFamily="18" charset="0"/>
              </a:rPr>
              <a:t>管理</a:t>
            </a:r>
            <a:endParaRPr lang="en-US" altLang="zh-CN" sz="1600" b="1" dirty="0">
              <a:solidFill>
                <a:schemeClr val="tx1"/>
              </a:solidFill>
              <a:latin typeface="Times New Roman" pitchFamily="18" charset="0"/>
            </a:endParaRPr>
          </a:p>
          <a:p>
            <a:pPr algn="ctr" eaLnBrk="0" hangingPunct="0">
              <a:defRPr/>
            </a:pPr>
            <a:r>
              <a:rPr lang="zh-CN" altLang="en-US" sz="1600" b="1" dirty="0">
                <a:solidFill>
                  <a:schemeClr val="tx1"/>
                </a:solidFill>
                <a:latin typeface="Times New Roman" pitchFamily="18" charset="0"/>
              </a:rPr>
              <a:t>（</a:t>
            </a:r>
            <a:r>
              <a:rPr lang="en-US" altLang="zh-CN" sz="1600" b="1" dirty="0">
                <a:solidFill>
                  <a:schemeClr val="tx1"/>
                </a:solidFill>
                <a:latin typeface="Times New Roman" pitchFamily="18" charset="0"/>
              </a:rPr>
              <a:t>OR</a:t>
            </a:r>
            <a:r>
              <a:rPr lang="zh-CN" altLang="en-US" sz="1200" b="1" dirty="0">
                <a:solidFill>
                  <a:schemeClr val="tx1"/>
                </a:solidFill>
                <a:latin typeface="Times New Roman" pitchFamily="18" charset="0"/>
              </a:rPr>
              <a:t>）</a:t>
            </a:r>
            <a:endParaRPr lang="en-US" altLang="zh-CN" sz="1200" b="1" dirty="0">
              <a:solidFill>
                <a:schemeClr val="tx1"/>
              </a:solidFill>
              <a:latin typeface="Times New Roman" pitchFamily="18" charset="0"/>
            </a:endParaRPr>
          </a:p>
        </p:txBody>
      </p:sp>
      <p:sp>
        <p:nvSpPr>
          <p:cNvPr id="16" name="Line 13"/>
          <p:cNvSpPr>
            <a:spLocks noChangeShapeType="1"/>
          </p:cNvSpPr>
          <p:nvPr/>
        </p:nvSpPr>
        <p:spPr bwMode="gray">
          <a:xfrm>
            <a:off x="1335682" y="1875385"/>
            <a:ext cx="308148" cy="0"/>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p>
        </p:txBody>
      </p:sp>
      <p:sp>
        <p:nvSpPr>
          <p:cNvPr id="18" name="Text Box 15"/>
          <p:cNvSpPr txBox="1">
            <a:spLocks noChangeArrowheads="1"/>
          </p:cNvSpPr>
          <p:nvPr/>
        </p:nvSpPr>
        <p:spPr bwMode="gray">
          <a:xfrm>
            <a:off x="605349" y="2088475"/>
            <a:ext cx="547012"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需求</a:t>
            </a:r>
          </a:p>
        </p:txBody>
      </p:sp>
      <p:sp>
        <p:nvSpPr>
          <p:cNvPr id="19" name="Text Box 17"/>
          <p:cNvSpPr txBox="1">
            <a:spLocks noChangeArrowheads="1"/>
          </p:cNvSpPr>
          <p:nvPr/>
        </p:nvSpPr>
        <p:spPr bwMode="gray">
          <a:xfrm>
            <a:off x="1536640" y="2611147"/>
            <a:ext cx="985532"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中期需求</a:t>
            </a:r>
          </a:p>
        </p:txBody>
      </p:sp>
      <p:sp>
        <p:nvSpPr>
          <p:cNvPr id="20" name="Text Box 18"/>
          <p:cNvSpPr txBox="1">
            <a:spLocks noChangeArrowheads="1"/>
          </p:cNvSpPr>
          <p:nvPr/>
        </p:nvSpPr>
        <p:spPr bwMode="gray">
          <a:xfrm>
            <a:off x="1684606" y="3515371"/>
            <a:ext cx="959739"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产品包需求</a:t>
            </a:r>
          </a:p>
        </p:txBody>
      </p:sp>
      <p:sp>
        <p:nvSpPr>
          <p:cNvPr id="21" name="Text Box 19"/>
          <p:cNvSpPr txBox="1">
            <a:spLocks noChangeArrowheads="1"/>
          </p:cNvSpPr>
          <p:nvPr/>
        </p:nvSpPr>
        <p:spPr bwMode="gray">
          <a:xfrm>
            <a:off x="1658814" y="3947349"/>
            <a:ext cx="862002"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紧急需求</a:t>
            </a:r>
          </a:p>
        </p:txBody>
      </p:sp>
      <p:sp>
        <p:nvSpPr>
          <p:cNvPr id="22" name="Line 20"/>
          <p:cNvSpPr>
            <a:spLocks noChangeShapeType="1"/>
          </p:cNvSpPr>
          <p:nvPr/>
        </p:nvSpPr>
        <p:spPr bwMode="gray">
          <a:xfrm>
            <a:off x="1220347" y="1744360"/>
            <a:ext cx="433036" cy="0"/>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p>
        </p:txBody>
      </p:sp>
      <p:sp>
        <p:nvSpPr>
          <p:cNvPr id="23" name="Line 21"/>
          <p:cNvSpPr>
            <a:spLocks noChangeShapeType="1"/>
          </p:cNvSpPr>
          <p:nvPr/>
        </p:nvSpPr>
        <p:spPr bwMode="gray">
          <a:xfrm>
            <a:off x="1220347" y="1547101"/>
            <a:ext cx="433036" cy="0"/>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p>
        </p:txBody>
      </p:sp>
      <p:sp>
        <p:nvSpPr>
          <p:cNvPr id="24" name="Text Box 22"/>
          <p:cNvSpPr txBox="1">
            <a:spLocks noChangeArrowheads="1"/>
          </p:cNvSpPr>
          <p:nvPr/>
        </p:nvSpPr>
        <p:spPr bwMode="gray">
          <a:xfrm>
            <a:off x="606765" y="1611894"/>
            <a:ext cx="628514"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技术</a:t>
            </a:r>
          </a:p>
        </p:txBody>
      </p:sp>
      <p:sp>
        <p:nvSpPr>
          <p:cNvPr id="26" name="Text Box 23"/>
          <p:cNvSpPr txBox="1">
            <a:spLocks noChangeArrowheads="1"/>
          </p:cNvSpPr>
          <p:nvPr/>
        </p:nvSpPr>
        <p:spPr bwMode="gray">
          <a:xfrm>
            <a:off x="295901" y="1244733"/>
            <a:ext cx="1049334"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商业战略</a:t>
            </a:r>
          </a:p>
        </p:txBody>
      </p:sp>
      <p:sp>
        <p:nvSpPr>
          <p:cNvPr id="27" name="Line 24"/>
          <p:cNvSpPr>
            <a:spLocks noChangeShapeType="1"/>
          </p:cNvSpPr>
          <p:nvPr/>
        </p:nvSpPr>
        <p:spPr bwMode="gray">
          <a:xfrm>
            <a:off x="1223063" y="1375759"/>
            <a:ext cx="430321" cy="0"/>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p>
        </p:txBody>
      </p:sp>
      <p:sp>
        <p:nvSpPr>
          <p:cNvPr id="28" name="Text Box 25"/>
          <p:cNvSpPr txBox="1">
            <a:spLocks noChangeArrowheads="1"/>
          </p:cNvSpPr>
          <p:nvPr/>
        </p:nvSpPr>
        <p:spPr bwMode="gray">
          <a:xfrm>
            <a:off x="295901" y="1440553"/>
            <a:ext cx="1049334"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历史数据</a:t>
            </a:r>
          </a:p>
        </p:txBody>
      </p:sp>
      <p:sp>
        <p:nvSpPr>
          <p:cNvPr id="29" name="Line 43"/>
          <p:cNvSpPr>
            <a:spLocks noChangeShapeType="1"/>
          </p:cNvSpPr>
          <p:nvPr/>
        </p:nvSpPr>
        <p:spPr bwMode="gray">
          <a:xfrm flipV="1">
            <a:off x="1653384" y="2819924"/>
            <a:ext cx="806344" cy="72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0" name="Line 44"/>
          <p:cNvSpPr>
            <a:spLocks noChangeShapeType="1"/>
          </p:cNvSpPr>
          <p:nvPr/>
        </p:nvSpPr>
        <p:spPr bwMode="gray">
          <a:xfrm flipV="1">
            <a:off x="1669653" y="3695337"/>
            <a:ext cx="2154325" cy="17278"/>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latin typeface="+mn-lt"/>
              <a:ea typeface="+mn-ea"/>
            </a:endParaRPr>
          </a:p>
        </p:txBody>
      </p:sp>
      <p:sp>
        <p:nvSpPr>
          <p:cNvPr id="39" name="Line 62"/>
          <p:cNvSpPr>
            <a:spLocks noChangeShapeType="1"/>
          </p:cNvSpPr>
          <p:nvPr/>
        </p:nvSpPr>
        <p:spPr bwMode="gray">
          <a:xfrm flipV="1">
            <a:off x="5839858" y="3935808"/>
            <a:ext cx="0" cy="336925"/>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p>
        </p:txBody>
      </p:sp>
      <p:sp>
        <p:nvSpPr>
          <p:cNvPr id="41" name="Text Box 66"/>
          <p:cNvSpPr txBox="1">
            <a:spLocks noChangeArrowheads="1"/>
          </p:cNvSpPr>
          <p:nvPr/>
        </p:nvSpPr>
        <p:spPr bwMode="auto">
          <a:xfrm>
            <a:off x="5100013" y="1226016"/>
            <a:ext cx="1186439" cy="334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9" tIns="40060" rIns="80119" bIns="40060">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a:spcBef>
                <a:spcPct val="50000"/>
              </a:spcBef>
            </a:pPr>
            <a:r>
              <a:rPr lang="zh-CN" altLang="en-US" sz="1600" b="1" dirty="0">
                <a:solidFill>
                  <a:srgbClr val="C00000"/>
                </a:solidFill>
                <a:ea typeface="华文细黑" pitchFamily="2" charset="-122"/>
              </a:rPr>
              <a:t>做正确的事</a:t>
            </a:r>
          </a:p>
        </p:txBody>
      </p:sp>
      <p:sp>
        <p:nvSpPr>
          <p:cNvPr id="42" name="Line 67"/>
          <p:cNvSpPr>
            <a:spLocks noChangeShapeType="1"/>
          </p:cNvSpPr>
          <p:nvPr/>
        </p:nvSpPr>
        <p:spPr bwMode="auto">
          <a:xfrm flipH="1">
            <a:off x="4893673" y="1493832"/>
            <a:ext cx="162898" cy="18574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3" name="Text Box 68"/>
          <p:cNvSpPr txBox="1">
            <a:spLocks noChangeArrowheads="1"/>
          </p:cNvSpPr>
          <p:nvPr/>
        </p:nvSpPr>
        <p:spPr bwMode="auto">
          <a:xfrm>
            <a:off x="5003622" y="2316524"/>
            <a:ext cx="1485069" cy="334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19" tIns="40060" rIns="80119" bIns="40060">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a:spcBef>
                <a:spcPct val="50000"/>
              </a:spcBef>
            </a:pPr>
            <a:r>
              <a:rPr lang="zh-CN" altLang="en-US" sz="1600" b="1" dirty="0">
                <a:solidFill>
                  <a:srgbClr val="C00000"/>
                </a:solidFill>
                <a:ea typeface="华文细黑" pitchFamily="2" charset="-122"/>
              </a:rPr>
              <a:t>正确地做事</a:t>
            </a:r>
          </a:p>
        </p:txBody>
      </p:sp>
      <p:sp>
        <p:nvSpPr>
          <p:cNvPr id="44" name="Line 69"/>
          <p:cNvSpPr>
            <a:spLocks noChangeShapeType="1"/>
          </p:cNvSpPr>
          <p:nvPr/>
        </p:nvSpPr>
        <p:spPr bwMode="auto">
          <a:xfrm>
            <a:off x="6081490" y="2631305"/>
            <a:ext cx="184618" cy="118068"/>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cxnSp>
        <p:nvCxnSpPr>
          <p:cNvPr id="48" name="直接连接符 47"/>
          <p:cNvCxnSpPr/>
          <p:nvPr/>
        </p:nvCxnSpPr>
        <p:spPr>
          <a:xfrm>
            <a:off x="2891407" y="3181327"/>
            <a:ext cx="0" cy="408917"/>
          </a:xfrm>
          <a:prstGeom prst="line">
            <a:avLst/>
          </a:prstGeom>
          <a:effectLst/>
        </p:spPr>
        <p:style>
          <a:lnRef idx="1">
            <a:schemeClr val="accent2"/>
          </a:lnRef>
          <a:fillRef idx="0">
            <a:schemeClr val="accent2"/>
          </a:fillRef>
          <a:effectRef idx="0">
            <a:schemeClr val="accent2"/>
          </a:effectRef>
          <a:fontRef idx="minor">
            <a:schemeClr val="tx1"/>
          </a:fontRef>
        </p:style>
      </p:cxnSp>
      <p:sp>
        <p:nvSpPr>
          <p:cNvPr id="59" name="矩形 58"/>
          <p:cNvSpPr>
            <a:spLocks noChangeArrowheads="1"/>
          </p:cNvSpPr>
          <p:nvPr/>
        </p:nvSpPr>
        <p:spPr bwMode="auto">
          <a:xfrm>
            <a:off x="2649771" y="4634170"/>
            <a:ext cx="582325" cy="67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defRPr/>
            </a:pPr>
            <a:r>
              <a:rPr lang="zh-CN" altLang="en-US" sz="1200" b="1" dirty="0">
                <a:solidFill>
                  <a:schemeClr val="accent3">
                    <a:lumMod val="75000"/>
                  </a:schemeClr>
                </a:solidFill>
              </a:rPr>
              <a:t>客户要求</a:t>
            </a:r>
          </a:p>
        </p:txBody>
      </p:sp>
      <p:sp>
        <p:nvSpPr>
          <p:cNvPr id="60" name="矩形 59"/>
          <p:cNvSpPr>
            <a:spLocks noChangeArrowheads="1"/>
          </p:cNvSpPr>
          <p:nvPr/>
        </p:nvSpPr>
        <p:spPr bwMode="auto">
          <a:xfrm>
            <a:off x="8668849" y="4530492"/>
            <a:ext cx="479163" cy="544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defRPr/>
            </a:pPr>
            <a:r>
              <a:rPr lang="zh-CN" altLang="en-US" sz="1200" b="1" dirty="0">
                <a:solidFill>
                  <a:schemeClr val="accent3">
                    <a:lumMod val="75000"/>
                  </a:schemeClr>
                </a:solidFill>
              </a:rPr>
              <a:t>客户满意</a:t>
            </a:r>
          </a:p>
        </p:txBody>
      </p:sp>
      <p:sp>
        <p:nvSpPr>
          <p:cNvPr id="61" name="Line 43"/>
          <p:cNvSpPr>
            <a:spLocks noChangeShapeType="1"/>
          </p:cNvSpPr>
          <p:nvPr/>
        </p:nvSpPr>
        <p:spPr bwMode="gray">
          <a:xfrm>
            <a:off x="3225309" y="4968199"/>
            <a:ext cx="184618" cy="10078"/>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p>
        </p:txBody>
      </p:sp>
      <p:sp>
        <p:nvSpPr>
          <p:cNvPr id="64" name="Text Box 15"/>
          <p:cNvSpPr txBox="1">
            <a:spLocks noChangeArrowheads="1"/>
          </p:cNvSpPr>
          <p:nvPr/>
        </p:nvSpPr>
        <p:spPr bwMode="gray">
          <a:xfrm>
            <a:off x="8235813" y="4465698"/>
            <a:ext cx="555211" cy="38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000" i="1" dirty="0">
                <a:solidFill>
                  <a:srgbClr val="000000"/>
                </a:solidFill>
              </a:rPr>
              <a:t>产品和服务</a:t>
            </a:r>
          </a:p>
        </p:txBody>
      </p:sp>
      <p:sp>
        <p:nvSpPr>
          <p:cNvPr id="65" name="AutoShape 9"/>
          <p:cNvSpPr>
            <a:spLocks noChangeArrowheads="1"/>
          </p:cNvSpPr>
          <p:nvPr/>
        </p:nvSpPr>
        <p:spPr bwMode="auto">
          <a:xfrm>
            <a:off x="4022216" y="4395148"/>
            <a:ext cx="3761579" cy="588899"/>
          </a:xfrm>
          <a:prstGeom prst="roundRect">
            <a:avLst>
              <a:gd name="adj" fmla="val 16667"/>
            </a:avLst>
          </a:pr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2"/>
          </a:lnRef>
          <a:fillRef idx="2">
            <a:schemeClr val="accent2"/>
          </a:fillRef>
          <a:effectRef idx="1">
            <a:schemeClr val="accent2"/>
          </a:effectRef>
          <a:fontRef idx="minor">
            <a:schemeClr val="dk1"/>
          </a:fontRef>
        </p:style>
        <p:txBody>
          <a:bodyPr lIns="15774" tIns="9464" rIns="15774" bIns="9464" anchor="ctr"/>
          <a:lstStyle/>
          <a:p>
            <a:pPr algn="ctr" eaLnBrk="0" hangingPunct="0">
              <a:defRPr/>
            </a:pPr>
            <a:r>
              <a:rPr lang="zh-CN" altLang="en-US" sz="1600" b="1" dirty="0">
                <a:latin typeface="Times New Roman" pitchFamily="18" charset="0"/>
              </a:rPr>
              <a:t> 技术实现</a:t>
            </a:r>
            <a:endParaRPr lang="en-US" altLang="zh-CN" sz="1600" b="1" dirty="0">
              <a:latin typeface="Times New Roman" pitchFamily="18" charset="0"/>
            </a:endParaRPr>
          </a:p>
          <a:p>
            <a:pPr algn="ctr" eaLnBrk="0" hangingPunct="0">
              <a:defRPr/>
            </a:pPr>
            <a:r>
              <a:rPr lang="zh-CN" altLang="en-US" sz="1600" b="1" dirty="0">
                <a:latin typeface="Times New Roman" pitchFamily="18" charset="0"/>
              </a:rPr>
              <a:t>（平台、技术、共用组件）</a:t>
            </a:r>
          </a:p>
        </p:txBody>
      </p:sp>
      <p:sp>
        <p:nvSpPr>
          <p:cNvPr id="76" name="AutoShape 6"/>
          <p:cNvSpPr>
            <a:spLocks noChangeArrowheads="1"/>
          </p:cNvSpPr>
          <p:nvPr/>
        </p:nvSpPr>
        <p:spPr bwMode="gray">
          <a:xfrm>
            <a:off x="2621225" y="3986202"/>
            <a:ext cx="600007" cy="604736"/>
          </a:xfrm>
          <a:prstGeom prst="flowChartDocument">
            <a:avLst/>
          </a:prstGeom>
          <a:ln>
            <a:headEnd/>
            <a:tailEnd/>
          </a:ln>
          <a:effectLst/>
        </p:spPr>
        <p:style>
          <a:lnRef idx="1">
            <a:schemeClr val="accent2"/>
          </a:lnRef>
          <a:fillRef idx="3">
            <a:schemeClr val="accent2"/>
          </a:fillRef>
          <a:effectRef idx="2">
            <a:schemeClr val="accent2"/>
          </a:effectRef>
          <a:fontRef idx="minor">
            <a:schemeClr val="lt1"/>
          </a:fontRef>
        </p:style>
        <p:txBody>
          <a:bodyPr lIns="31549" tIns="40067" rIns="31549" bIns="40067" anchor="ctr"/>
          <a:lstStyle/>
          <a:p>
            <a:pPr algn="ctr" fontAlgn="t"/>
            <a:r>
              <a:rPr lang="en-US" altLang="zh-CN" sz="1600" dirty="0">
                <a:solidFill>
                  <a:schemeClr val="bg1"/>
                </a:solidFill>
              </a:rPr>
              <a:t>PCR</a:t>
            </a:r>
          </a:p>
        </p:txBody>
      </p:sp>
      <p:cxnSp>
        <p:nvCxnSpPr>
          <p:cNvPr id="122" name="直接箭头连接符 121"/>
          <p:cNvCxnSpPr/>
          <p:nvPr/>
        </p:nvCxnSpPr>
        <p:spPr>
          <a:xfrm rot="16200000" flipH="1">
            <a:off x="2797072" y="2262716"/>
            <a:ext cx="259177" cy="1"/>
          </a:xfrm>
          <a:prstGeom prst="straightConnector1">
            <a:avLst/>
          </a:prstGeom>
          <a:ln>
            <a:headEnd type="none" w="med" len="med"/>
            <a:tailEnd type="triangle" w="med" len="med"/>
          </a:ln>
          <a:effectLst/>
        </p:spPr>
        <p:style>
          <a:lnRef idx="1">
            <a:schemeClr val="accent2"/>
          </a:lnRef>
          <a:fillRef idx="0">
            <a:schemeClr val="accent2"/>
          </a:fillRef>
          <a:effectRef idx="0">
            <a:schemeClr val="accent2"/>
          </a:effectRef>
          <a:fontRef idx="minor">
            <a:schemeClr val="tx1"/>
          </a:fontRef>
        </p:style>
      </p:cxnSp>
      <p:sp>
        <p:nvSpPr>
          <p:cNvPr id="124" name="五边形 123"/>
          <p:cNvSpPr/>
          <p:nvPr/>
        </p:nvSpPr>
        <p:spPr>
          <a:xfrm>
            <a:off x="3868789" y="3371368"/>
            <a:ext cx="1343917" cy="583143"/>
          </a:xfrm>
          <a:prstGeom prst="homePlate">
            <a:avLst/>
          </a:prstGeom>
          <a:ln/>
          <a:effectLst/>
        </p:spPr>
        <p:style>
          <a:lnRef idx="1">
            <a:schemeClr val="accent4"/>
          </a:lnRef>
          <a:fillRef idx="2">
            <a:schemeClr val="accent4"/>
          </a:fillRef>
          <a:effectRef idx="1">
            <a:schemeClr val="accent4"/>
          </a:effectRef>
          <a:fontRef idx="minor">
            <a:schemeClr val="dk1"/>
          </a:fontRef>
        </p:style>
        <p:txBody>
          <a:bodyPr wrap="square" lIns="80147" tIns="40074" rIns="80147" bIns="40074" rtlCol="0" anchor="ctr">
            <a:noAutofit/>
          </a:bodyPr>
          <a:lstStyle/>
          <a:p>
            <a:pPr algn="ctr"/>
            <a:r>
              <a:rPr lang="zh-CN" altLang="en-US" sz="1600" b="1" dirty="0"/>
              <a:t>项目任务书</a:t>
            </a:r>
            <a:endParaRPr lang="en-US" altLang="zh-CN" sz="1600" b="1" dirty="0"/>
          </a:p>
          <a:p>
            <a:pPr algn="ctr"/>
            <a:r>
              <a:rPr lang="zh-CN" altLang="en-US" sz="1600" b="1" dirty="0"/>
              <a:t>开发</a:t>
            </a:r>
            <a:endParaRPr lang="en-US" altLang="zh-CN" sz="1600" b="1" dirty="0"/>
          </a:p>
        </p:txBody>
      </p:sp>
      <p:sp>
        <p:nvSpPr>
          <p:cNvPr id="125" name="五边形 124"/>
          <p:cNvSpPr/>
          <p:nvPr/>
        </p:nvSpPr>
        <p:spPr>
          <a:xfrm>
            <a:off x="5273793" y="3371368"/>
            <a:ext cx="1527178" cy="583143"/>
          </a:xfrm>
          <a:prstGeom prst="homePlate">
            <a:avLst/>
          </a:prstGeom>
          <a:ln/>
          <a:effectLst/>
        </p:spPr>
        <p:style>
          <a:lnRef idx="1">
            <a:schemeClr val="accent4"/>
          </a:lnRef>
          <a:fillRef idx="2">
            <a:schemeClr val="accent4"/>
          </a:fillRef>
          <a:effectRef idx="1">
            <a:schemeClr val="accent4"/>
          </a:effectRef>
          <a:fontRef idx="minor">
            <a:schemeClr val="dk1"/>
          </a:fontRef>
        </p:style>
        <p:txBody>
          <a:bodyPr wrap="square" lIns="80147" tIns="40074" rIns="80147" bIns="40074" rtlCol="0" anchor="ctr">
            <a:noAutofit/>
          </a:bodyPr>
          <a:lstStyle/>
          <a:p>
            <a:pPr algn="ctr"/>
            <a:r>
              <a:rPr lang="zh-CN" altLang="en-US" sz="1600" b="1" dirty="0"/>
              <a:t>产品开发</a:t>
            </a:r>
            <a:endParaRPr lang="en-US" altLang="zh-CN" sz="1600" b="1" dirty="0"/>
          </a:p>
        </p:txBody>
      </p:sp>
      <p:sp>
        <p:nvSpPr>
          <p:cNvPr id="126" name="五边形 125"/>
          <p:cNvSpPr/>
          <p:nvPr/>
        </p:nvSpPr>
        <p:spPr>
          <a:xfrm>
            <a:off x="6862058" y="3371368"/>
            <a:ext cx="1282830" cy="583143"/>
          </a:xfrm>
          <a:prstGeom prst="homePlate">
            <a:avLst/>
          </a:prstGeom>
          <a:ln/>
          <a:effectLst/>
        </p:spPr>
        <p:style>
          <a:lnRef idx="1">
            <a:schemeClr val="accent4"/>
          </a:lnRef>
          <a:fillRef idx="2">
            <a:schemeClr val="accent4"/>
          </a:fillRef>
          <a:effectRef idx="1">
            <a:schemeClr val="accent4"/>
          </a:effectRef>
          <a:fontRef idx="minor">
            <a:schemeClr val="dk1"/>
          </a:fontRef>
        </p:style>
        <p:txBody>
          <a:bodyPr wrap="square" lIns="80147" tIns="40074" rIns="80147" bIns="40074" rtlCol="0" anchor="ctr">
            <a:noAutofit/>
          </a:bodyPr>
          <a:lstStyle/>
          <a:p>
            <a:pPr algn="ctr"/>
            <a:r>
              <a:rPr lang="zh-CN" altLang="en-US" sz="1600" b="1" dirty="0"/>
              <a:t>生命周期管理</a:t>
            </a:r>
            <a:endParaRPr lang="en-US" altLang="zh-CN" sz="1600" b="1" dirty="0"/>
          </a:p>
        </p:txBody>
      </p:sp>
      <p:cxnSp>
        <p:nvCxnSpPr>
          <p:cNvPr id="63" name="直接箭头连接符 62"/>
          <p:cNvCxnSpPr/>
          <p:nvPr/>
        </p:nvCxnSpPr>
        <p:spPr>
          <a:xfrm flipV="1">
            <a:off x="2891395" y="3558587"/>
            <a:ext cx="890484" cy="7163"/>
          </a:xfrm>
          <a:prstGeom prst="straightConnector1">
            <a:avLst/>
          </a:prstGeom>
          <a:ln>
            <a:headEnd type="none" w="med" len="med"/>
            <a:tailEnd type="triangle" w="med" len="med"/>
          </a:ln>
          <a:effectLst/>
        </p:spPr>
        <p:style>
          <a:lnRef idx="1">
            <a:schemeClr val="accent2"/>
          </a:lnRef>
          <a:fillRef idx="0">
            <a:schemeClr val="accent2"/>
          </a:fillRef>
          <a:effectRef idx="0">
            <a:schemeClr val="accent2"/>
          </a:effectRef>
          <a:fontRef idx="minor">
            <a:schemeClr val="tx1"/>
          </a:fontRef>
        </p:style>
      </p:cxnSp>
      <p:sp>
        <p:nvSpPr>
          <p:cNvPr id="58" name="AutoShape 9"/>
          <p:cNvSpPr>
            <a:spLocks noChangeArrowheads="1"/>
          </p:cNvSpPr>
          <p:nvPr/>
        </p:nvSpPr>
        <p:spPr bwMode="auto">
          <a:xfrm>
            <a:off x="483175" y="5308015"/>
            <a:ext cx="7880239" cy="453556"/>
          </a:xfrm>
          <a:prstGeom prst="roundRect">
            <a:avLst>
              <a:gd name="adj" fmla="val 16667"/>
            </a:avLst>
          </a:pr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6"/>
          </a:lnRef>
          <a:fillRef idx="2">
            <a:schemeClr val="accent6"/>
          </a:fillRef>
          <a:effectRef idx="1">
            <a:schemeClr val="accent6"/>
          </a:effectRef>
          <a:fontRef idx="minor">
            <a:schemeClr val="dk1"/>
          </a:fontRef>
        </p:style>
        <p:txBody>
          <a:bodyPr lIns="15774" tIns="9464" rIns="15774" bIns="9464" anchor="ctr"/>
          <a:lstStyle/>
          <a:p>
            <a:pPr algn="ctr" eaLnBrk="0" hangingPunct="0">
              <a:defRPr/>
            </a:pPr>
            <a:r>
              <a:rPr lang="zh-CN" altLang="en-US" b="1" dirty="0">
                <a:solidFill>
                  <a:schemeClr val="tx1"/>
                </a:solidFill>
                <a:latin typeface="Times New Roman" pitchFamily="18" charset="0"/>
              </a:rPr>
              <a:t>跨部门团队</a:t>
            </a:r>
            <a:endParaRPr lang="en-US" altLang="zh-CN" b="1" dirty="0">
              <a:solidFill>
                <a:schemeClr val="tx1"/>
              </a:solidFill>
              <a:latin typeface="Times New Roman" pitchFamily="18" charset="0"/>
            </a:endParaRPr>
          </a:p>
        </p:txBody>
      </p:sp>
      <p:cxnSp>
        <p:nvCxnSpPr>
          <p:cNvPr id="67" name="直接连接符 66"/>
          <p:cNvCxnSpPr>
            <a:stCxn id="16" idx="0"/>
          </p:cNvCxnSpPr>
          <p:nvPr/>
        </p:nvCxnSpPr>
        <p:spPr>
          <a:xfrm rot="16200000" flipH="1">
            <a:off x="1141618" y="2069449"/>
            <a:ext cx="389482" cy="1354"/>
          </a:xfrm>
          <a:prstGeom prst="line">
            <a:avLst/>
          </a:prstGeom>
          <a:effectLst/>
        </p:spPr>
        <p:style>
          <a:lnRef idx="1">
            <a:schemeClr val="accent2"/>
          </a:lnRef>
          <a:fillRef idx="0">
            <a:schemeClr val="accent2"/>
          </a:fillRef>
          <a:effectRef idx="0">
            <a:schemeClr val="accent2"/>
          </a:effectRef>
          <a:fontRef idx="minor">
            <a:schemeClr val="tx1"/>
          </a:fontRef>
        </p:style>
      </p:cxnSp>
      <p:sp>
        <p:nvSpPr>
          <p:cNvPr id="81" name="Text Box 15"/>
          <p:cNvSpPr txBox="1">
            <a:spLocks noChangeArrowheads="1"/>
          </p:cNvSpPr>
          <p:nvPr/>
        </p:nvSpPr>
        <p:spPr bwMode="gray">
          <a:xfrm>
            <a:off x="723511" y="5955952"/>
            <a:ext cx="1725375"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fontAlgn="t">
              <a:spcBef>
                <a:spcPct val="50000"/>
              </a:spcBef>
            </a:pPr>
            <a:r>
              <a:rPr lang="en-US" altLang="zh-CN" sz="1200" i="1" dirty="0">
                <a:solidFill>
                  <a:srgbClr val="000000"/>
                </a:solidFill>
              </a:rPr>
              <a:t>PCR:</a:t>
            </a:r>
            <a:r>
              <a:rPr lang="zh-CN" altLang="en-US" sz="1200" i="1" dirty="0">
                <a:solidFill>
                  <a:srgbClr val="000000"/>
                </a:solidFill>
              </a:rPr>
              <a:t>项目变更请求</a:t>
            </a:r>
            <a:endParaRPr lang="en-US" altLang="zh-CN" sz="1200" i="1" dirty="0">
              <a:solidFill>
                <a:srgbClr val="000000"/>
              </a:solidFill>
            </a:endParaRPr>
          </a:p>
        </p:txBody>
      </p:sp>
      <p:cxnSp>
        <p:nvCxnSpPr>
          <p:cNvPr id="85" name="直接连接符 84"/>
          <p:cNvCxnSpPr/>
          <p:nvPr/>
        </p:nvCxnSpPr>
        <p:spPr>
          <a:xfrm>
            <a:off x="1704917" y="4271317"/>
            <a:ext cx="855220" cy="1440"/>
          </a:xfrm>
          <a:prstGeom prst="line">
            <a:avLst/>
          </a:prstGeom>
          <a:effectLst/>
        </p:spPr>
        <p:style>
          <a:lnRef idx="1">
            <a:schemeClr val="accent2"/>
          </a:lnRef>
          <a:fillRef idx="0">
            <a:schemeClr val="accent2"/>
          </a:fillRef>
          <a:effectRef idx="0">
            <a:schemeClr val="accent2"/>
          </a:effectRef>
          <a:fontRef idx="minor">
            <a:schemeClr val="tx1"/>
          </a:fontRef>
        </p:style>
      </p:cxnSp>
      <p:cxnSp>
        <p:nvCxnSpPr>
          <p:cNvPr id="86" name="直接连接符 85"/>
          <p:cNvCxnSpPr>
            <a:endCxn id="39" idx="0"/>
          </p:cNvCxnSpPr>
          <p:nvPr/>
        </p:nvCxnSpPr>
        <p:spPr>
          <a:xfrm>
            <a:off x="3232095" y="4271317"/>
            <a:ext cx="2607763" cy="1415"/>
          </a:xfrm>
          <a:prstGeom prst="line">
            <a:avLst/>
          </a:prstGeom>
          <a:effectLst/>
        </p:spPr>
        <p:style>
          <a:lnRef idx="1">
            <a:schemeClr val="accent2"/>
          </a:lnRef>
          <a:fillRef idx="0">
            <a:schemeClr val="accent2"/>
          </a:fillRef>
          <a:effectRef idx="0">
            <a:schemeClr val="accent2"/>
          </a:effectRef>
          <a:fontRef idx="minor">
            <a:schemeClr val="tx1"/>
          </a:fontRef>
        </p:style>
      </p:cxnSp>
      <p:sp>
        <p:nvSpPr>
          <p:cNvPr id="89" name="Line 43"/>
          <p:cNvSpPr>
            <a:spLocks noChangeShapeType="1"/>
          </p:cNvSpPr>
          <p:nvPr/>
        </p:nvSpPr>
        <p:spPr bwMode="gray">
          <a:xfrm>
            <a:off x="8363414" y="4854460"/>
            <a:ext cx="184618" cy="10078"/>
          </a:xfrm>
          <a:prstGeom prst="line">
            <a:avLst/>
          </a:prstGeom>
          <a:ln>
            <a:headEnd type="none" w="med" len="med"/>
            <a:tailEnd type="triangle" w="med" len="med"/>
          </a:ln>
          <a:effectLst/>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txBody>
          <a:bodyPr lIns="80147" tIns="40074" rIns="80147" bIns="40074"/>
          <a:lstStyle/>
          <a:p>
            <a:endParaRPr lang="zh-CN" altLang="en-US"/>
          </a:p>
        </p:txBody>
      </p:sp>
      <p:sp>
        <p:nvSpPr>
          <p:cNvPr id="45" name="等腰三角形 44"/>
          <p:cNvSpPr/>
          <p:nvPr/>
        </p:nvSpPr>
        <p:spPr>
          <a:xfrm flipH="1" flipV="1">
            <a:off x="5488307" y="3234619"/>
            <a:ext cx="183261" cy="194381"/>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
        <p:nvSpPr>
          <p:cNvPr id="46" name="等腰三角形 45"/>
          <p:cNvSpPr/>
          <p:nvPr/>
        </p:nvSpPr>
        <p:spPr>
          <a:xfrm flipH="1" flipV="1">
            <a:off x="784598" y="6279920"/>
            <a:ext cx="183261" cy="194381"/>
          </a:xfrm>
          <a:prstGeom prst="triangle">
            <a:avLst/>
          </a:prstGeom>
          <a:solidFill>
            <a:srgbClr val="FF0000"/>
          </a:solidFill>
          <a:ln>
            <a:noFill/>
          </a:ln>
        </p:spPr>
        <p:txBody>
          <a:bodyPr wrap="square" lIns="80147" tIns="40074" rIns="80147" bIns="40074" rtlCol="0" anchor="ctr">
            <a:noAutofit/>
          </a:bodyPr>
          <a:lstStyle/>
          <a:p>
            <a:pPr algn="ctr"/>
            <a:endParaRPr lang="zh-CN" altLang="en-US" sz="1200" b="1" dirty="0"/>
          </a:p>
        </p:txBody>
      </p:sp>
      <p:sp>
        <p:nvSpPr>
          <p:cNvPr id="47" name="Text Box 15"/>
          <p:cNvSpPr txBox="1">
            <a:spLocks noChangeArrowheads="1"/>
          </p:cNvSpPr>
          <p:nvPr/>
        </p:nvSpPr>
        <p:spPr bwMode="gray">
          <a:xfrm>
            <a:off x="723511" y="6279920"/>
            <a:ext cx="1725375"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just" fontAlgn="t">
              <a:spcBef>
                <a:spcPct val="50000"/>
              </a:spcBef>
            </a:pPr>
            <a:r>
              <a:rPr lang="en-US" altLang="zh-CN" sz="1200" i="1" dirty="0">
                <a:solidFill>
                  <a:srgbClr val="000000"/>
                </a:solidFill>
              </a:rPr>
              <a:t>        </a:t>
            </a:r>
            <a:r>
              <a:rPr lang="zh-CN" altLang="en-US" sz="1200" i="1" dirty="0">
                <a:solidFill>
                  <a:srgbClr val="000000"/>
                </a:solidFill>
              </a:rPr>
              <a:t>决策评审点</a:t>
            </a:r>
            <a:endParaRPr lang="en-US" altLang="zh-CN" sz="1200" i="1" dirty="0">
              <a:solidFill>
                <a:srgbClr val="000000"/>
              </a:solidFill>
            </a:endParaRPr>
          </a:p>
        </p:txBody>
      </p:sp>
      <p:sp>
        <p:nvSpPr>
          <p:cNvPr id="49" name="等腰三角形 48"/>
          <p:cNvSpPr/>
          <p:nvPr/>
        </p:nvSpPr>
        <p:spPr>
          <a:xfrm flipH="1" flipV="1">
            <a:off x="7748531" y="3234619"/>
            <a:ext cx="183261" cy="194381"/>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
        <p:nvSpPr>
          <p:cNvPr id="50" name="等腰三角形 49"/>
          <p:cNvSpPr/>
          <p:nvPr/>
        </p:nvSpPr>
        <p:spPr>
          <a:xfrm flipH="1" flipV="1">
            <a:off x="3228083" y="1096428"/>
            <a:ext cx="183261" cy="194381"/>
          </a:xfrm>
          <a:prstGeom prst="triangle">
            <a:avLst/>
          </a:prstGeom>
          <a:solidFill>
            <a:srgbClr val="FF0000"/>
          </a:solidFill>
          <a:ln>
            <a:noFill/>
          </a:ln>
        </p:spPr>
        <p:txBody>
          <a:bodyPr wrap="square" lIns="80147" tIns="40074" rIns="80147" bIns="40074" rtlCol="0" anchor="ctr">
            <a:noAutofit/>
          </a:bodyPr>
          <a:lstStyle/>
          <a:p>
            <a:pPr algn="ctr"/>
            <a:endParaRPr lang="zh-CN" altLang="en-US" sz="2100" b="1" dirty="0"/>
          </a:p>
        </p:txBody>
      </p:sp>
    </p:spTree>
    <p:extLst>
      <p:ext uri="{BB962C8B-B14F-4D97-AF65-F5344CB8AC3E}">
        <p14:creationId xmlns:p14="http://schemas.microsoft.com/office/powerpoint/2010/main" val="2223488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33</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IPD</a:t>
            </a:r>
            <a:r>
              <a:rPr lang="zh-CN" altLang="en-US" sz="2800">
                <a:solidFill>
                  <a:schemeClr val="tx1"/>
                </a:solidFill>
                <a:latin typeface="微软雅黑" pitchFamily="34" charset="-122"/>
                <a:ea typeface="微软雅黑" pitchFamily="34" charset="-122"/>
              </a:rPr>
              <a:t>的整体业务框架</a:t>
            </a:r>
            <a:endParaRPr lang="en-US" altLang="zh-CN" sz="2800">
              <a:solidFill>
                <a:schemeClr val="tx1"/>
              </a:solidFill>
              <a:latin typeface="微软雅黑" pitchFamily="34" charset="-122"/>
              <a:ea typeface="微软雅黑" pitchFamily="34" charset="-122"/>
            </a:endParaRPr>
          </a:p>
        </p:txBody>
      </p:sp>
      <p:sp>
        <p:nvSpPr>
          <p:cNvPr id="5" name="Rectangle 12"/>
          <p:cNvSpPr>
            <a:spLocks noChangeArrowheads="1"/>
          </p:cNvSpPr>
          <p:nvPr/>
        </p:nvSpPr>
        <p:spPr bwMode="gray">
          <a:xfrm>
            <a:off x="1658844" y="1113004"/>
            <a:ext cx="3050263" cy="908544"/>
          </a:xfrm>
          <a:prstGeom prst="homePlate">
            <a:avLst>
              <a:gd name="adj" fmla="val 16733"/>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lstStyle/>
          <a:p>
            <a:pPr algn="ctr" eaLnBrk="0" hangingPunct="0">
              <a:defRPr/>
            </a:pPr>
            <a:r>
              <a:rPr lang="zh-CN" altLang="en-US" sz="1200" b="1" dirty="0">
                <a:solidFill>
                  <a:schemeClr val="bg1">
                    <a:lumMod val="95000"/>
                  </a:schemeClr>
                </a:solidFill>
                <a:latin typeface="Times New Roman" pitchFamily="18" charset="0"/>
              </a:rPr>
              <a:t>战略管理</a:t>
            </a:r>
          </a:p>
        </p:txBody>
      </p:sp>
      <p:sp>
        <p:nvSpPr>
          <p:cNvPr id="6" name="圆角矩形 5"/>
          <p:cNvSpPr>
            <a:spLocks noChangeArrowheads="1"/>
          </p:cNvSpPr>
          <p:nvPr/>
        </p:nvSpPr>
        <p:spPr bwMode="auto">
          <a:xfrm>
            <a:off x="3438503" y="3154709"/>
            <a:ext cx="4779694" cy="3474355"/>
          </a:xfrm>
          <a:prstGeom prst="roundRect">
            <a:avLst>
              <a:gd name="adj" fmla="val 11824"/>
            </a:avLst>
          </a:prstGeom>
          <a:solidFill>
            <a:srgbClr val="31859C">
              <a:alpha val="18823"/>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80133" tIns="40067" rIns="80133" bIns="40067" anchor="ctr"/>
          <a:lstStyle/>
          <a:p>
            <a:pPr algn="ctr">
              <a:defRPr/>
            </a:pPr>
            <a:endParaRPr lang="zh-CN" altLang="en-US" sz="1600" b="1" dirty="0">
              <a:solidFill>
                <a:schemeClr val="bg1"/>
              </a:solidFill>
            </a:endParaRPr>
          </a:p>
        </p:txBody>
      </p:sp>
      <p:sp>
        <p:nvSpPr>
          <p:cNvPr id="7" name="AutoShape 9"/>
          <p:cNvSpPr>
            <a:spLocks noChangeArrowheads="1"/>
          </p:cNvSpPr>
          <p:nvPr/>
        </p:nvSpPr>
        <p:spPr bwMode="auto">
          <a:xfrm>
            <a:off x="3586468" y="4669430"/>
            <a:ext cx="4501411" cy="620574"/>
          </a:xfrm>
          <a:prstGeom prst="roundRect">
            <a:avLst>
              <a:gd name="adj" fmla="val 16667"/>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nchor="ctr"/>
          <a:lstStyle/>
          <a:p>
            <a:pPr eaLnBrk="0" hangingPunct="0">
              <a:defRPr/>
            </a:pPr>
            <a:r>
              <a:rPr lang="zh-CN" altLang="en-US" sz="1200" b="1" dirty="0">
                <a:solidFill>
                  <a:schemeClr val="bg1">
                    <a:lumMod val="95000"/>
                  </a:schemeClr>
                </a:solidFill>
                <a:latin typeface="Times New Roman" pitchFamily="18" charset="0"/>
              </a:rPr>
              <a:t>使能流程</a:t>
            </a:r>
          </a:p>
        </p:txBody>
      </p:sp>
      <p:sp>
        <p:nvSpPr>
          <p:cNvPr id="8" name="AutoShape 9"/>
          <p:cNvSpPr>
            <a:spLocks noChangeArrowheads="1"/>
          </p:cNvSpPr>
          <p:nvPr/>
        </p:nvSpPr>
        <p:spPr bwMode="auto">
          <a:xfrm>
            <a:off x="3556604" y="5323121"/>
            <a:ext cx="4531276" cy="587458"/>
          </a:xfrm>
          <a:prstGeom prst="roundRect">
            <a:avLst>
              <a:gd name="adj" fmla="val 16667"/>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lstStyle/>
          <a:p>
            <a:pPr eaLnBrk="0" hangingPunct="0">
              <a:defRPr/>
            </a:pPr>
            <a:r>
              <a:rPr lang="zh-CN" altLang="en-US" sz="1200" b="1" dirty="0">
                <a:solidFill>
                  <a:schemeClr val="bg1">
                    <a:lumMod val="95000"/>
                  </a:schemeClr>
                </a:solidFill>
                <a:latin typeface="Times New Roman" pitchFamily="18" charset="0"/>
              </a:rPr>
              <a:t>功能领域支撑流程</a:t>
            </a:r>
          </a:p>
        </p:txBody>
      </p:sp>
      <p:sp>
        <p:nvSpPr>
          <p:cNvPr id="9" name="AutoShape 9"/>
          <p:cNvSpPr>
            <a:spLocks noChangeArrowheads="1"/>
          </p:cNvSpPr>
          <p:nvPr/>
        </p:nvSpPr>
        <p:spPr bwMode="auto">
          <a:xfrm>
            <a:off x="3563391" y="3313820"/>
            <a:ext cx="4581502" cy="1281465"/>
          </a:xfrm>
          <a:prstGeom prst="homePlate">
            <a:avLst>
              <a:gd name="adj" fmla="val 17644"/>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lstStyle/>
          <a:p>
            <a:pPr eaLnBrk="0" hangingPunct="0">
              <a:defRPr/>
            </a:pPr>
            <a:r>
              <a:rPr lang="zh-CN" altLang="en-US" sz="1200" b="1" dirty="0">
                <a:solidFill>
                  <a:schemeClr val="bg1">
                    <a:lumMod val="95000"/>
                  </a:schemeClr>
                </a:solidFill>
                <a:latin typeface="Times New Roman" pitchFamily="18" charset="0"/>
              </a:rPr>
              <a:t>产品实现流程</a:t>
            </a:r>
          </a:p>
        </p:txBody>
      </p:sp>
      <p:sp>
        <p:nvSpPr>
          <p:cNvPr id="10" name="Rectangle 3"/>
          <p:cNvSpPr>
            <a:spLocks noChangeArrowheads="1"/>
          </p:cNvSpPr>
          <p:nvPr/>
        </p:nvSpPr>
        <p:spPr bwMode="auto">
          <a:xfrm>
            <a:off x="5379703" y="3884712"/>
            <a:ext cx="1767442" cy="408917"/>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endParaRPr lang="zh-CN" altLang="en-US" sz="900" dirty="0">
              <a:solidFill>
                <a:srgbClr val="000000"/>
              </a:solidFill>
            </a:endParaRPr>
          </a:p>
        </p:txBody>
      </p:sp>
      <p:sp>
        <p:nvSpPr>
          <p:cNvPr id="11" name="AutoShape 4"/>
          <p:cNvSpPr>
            <a:spLocks noChangeArrowheads="1"/>
          </p:cNvSpPr>
          <p:nvPr/>
        </p:nvSpPr>
        <p:spPr bwMode="auto">
          <a:xfrm rot="-5400000">
            <a:off x="4490627" y="3620531"/>
            <a:ext cx="827913" cy="950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9C3"/>
          </a:solidFill>
          <a:ln w="9525" algn="ctr">
            <a:solidFill>
              <a:srgbClr val="948A54"/>
            </a:solidFill>
            <a:miter lim="800000"/>
            <a:headEnd/>
            <a:tailEnd/>
          </a:ln>
          <a:effectLst/>
        </p:spPr>
        <p:txBody>
          <a:bodyPr vert="eaVert" wrap="none" lIns="80133" tIns="40067" rIns="80133" bIns="40067" anchor="ctr"/>
          <a:lstStyle/>
          <a:p>
            <a:pPr algn="ctr">
              <a:defRPr/>
            </a:pPr>
            <a:endParaRPr lang="zh-CN" altLang="en-US" sz="900" dirty="0">
              <a:solidFill>
                <a:srgbClr val="000000"/>
              </a:solidFill>
            </a:endParaRPr>
          </a:p>
        </p:txBody>
      </p:sp>
      <p:sp>
        <p:nvSpPr>
          <p:cNvPr id="12" name="AutoShape 6"/>
          <p:cNvSpPr>
            <a:spLocks noChangeArrowheads="1"/>
          </p:cNvSpPr>
          <p:nvPr/>
        </p:nvSpPr>
        <p:spPr bwMode="gray">
          <a:xfrm>
            <a:off x="2490980" y="2971848"/>
            <a:ext cx="693673" cy="614816"/>
          </a:xfrm>
          <a:prstGeom prst="flowChartDocument">
            <a:avLst/>
          </a:prstGeom>
          <a:solidFill>
            <a:srgbClr val="969696"/>
          </a:solidFill>
          <a:ln w="9525">
            <a:solidFill>
              <a:schemeClr val="tx1"/>
            </a:solidFill>
            <a:miter lim="800000"/>
            <a:headEnd/>
            <a:tailEnd/>
          </a:ln>
          <a:effectLst/>
        </p:spPr>
        <p:txBody>
          <a:bodyPr wrap="none" lIns="80133" tIns="40067" rIns="80133" bIns="40067" anchor="ctr"/>
          <a:lstStyle/>
          <a:p>
            <a:pPr algn="ctr" fontAlgn="t"/>
            <a:r>
              <a:rPr lang="zh-CN" altLang="en-US" sz="1200" dirty="0">
                <a:solidFill>
                  <a:srgbClr val="FFFFFF"/>
                </a:solidFill>
              </a:rPr>
              <a:t>产品路标</a:t>
            </a:r>
          </a:p>
        </p:txBody>
      </p:sp>
      <p:sp>
        <p:nvSpPr>
          <p:cNvPr id="13" name="Line 10"/>
          <p:cNvSpPr>
            <a:spLocks noChangeShapeType="1"/>
          </p:cNvSpPr>
          <p:nvPr/>
        </p:nvSpPr>
        <p:spPr bwMode="gray">
          <a:xfrm flipH="1">
            <a:off x="2799128" y="1877563"/>
            <a:ext cx="0" cy="109428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4" name="Line 11"/>
          <p:cNvSpPr>
            <a:spLocks noChangeShapeType="1"/>
          </p:cNvSpPr>
          <p:nvPr/>
        </p:nvSpPr>
        <p:spPr bwMode="gray">
          <a:xfrm>
            <a:off x="1113136" y="4669430"/>
            <a:ext cx="4690101" cy="5759"/>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5" name="Rectangle 12"/>
          <p:cNvSpPr>
            <a:spLocks noChangeArrowheads="1"/>
          </p:cNvSpPr>
          <p:nvPr/>
        </p:nvSpPr>
        <p:spPr bwMode="gray">
          <a:xfrm>
            <a:off x="890509" y="2624845"/>
            <a:ext cx="733040" cy="2207288"/>
          </a:xfrm>
          <a:prstGeom prst="roundRect">
            <a:avLst>
              <a:gd name="adj" fmla="val 16667"/>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nchor="ctr"/>
          <a:lstStyle/>
          <a:p>
            <a:pPr algn="ctr" eaLnBrk="0" hangingPunct="0">
              <a:defRPr/>
            </a:pPr>
            <a:r>
              <a:rPr lang="zh-CN" altLang="en-US" sz="1200" b="1" dirty="0">
                <a:solidFill>
                  <a:schemeClr val="bg1">
                    <a:lumMod val="95000"/>
                  </a:schemeClr>
                </a:solidFill>
                <a:latin typeface="Times New Roman" pitchFamily="18" charset="0"/>
              </a:rPr>
              <a:t>需求</a:t>
            </a:r>
          </a:p>
          <a:p>
            <a:pPr algn="ctr" eaLnBrk="0" hangingPunct="0">
              <a:defRPr/>
            </a:pPr>
            <a:r>
              <a:rPr lang="zh-CN" altLang="en-US" sz="1200" b="1" dirty="0">
                <a:solidFill>
                  <a:schemeClr val="bg1">
                    <a:lumMod val="95000"/>
                  </a:schemeClr>
                </a:solidFill>
                <a:latin typeface="Times New Roman" pitchFamily="18" charset="0"/>
              </a:rPr>
              <a:t>管理</a:t>
            </a:r>
            <a:endParaRPr lang="en-US" altLang="zh-CN" sz="1200" b="1" dirty="0">
              <a:solidFill>
                <a:schemeClr val="bg1">
                  <a:lumMod val="95000"/>
                </a:schemeClr>
              </a:solidFill>
              <a:latin typeface="Times New Roman" pitchFamily="18" charset="0"/>
            </a:endParaRPr>
          </a:p>
          <a:p>
            <a:pPr algn="ctr" eaLnBrk="0" hangingPunct="0">
              <a:defRPr/>
            </a:pPr>
            <a:r>
              <a:rPr lang="zh-CN" altLang="en-US" sz="1200" b="1" dirty="0">
                <a:solidFill>
                  <a:schemeClr val="bg1">
                    <a:lumMod val="95000"/>
                  </a:schemeClr>
                </a:solidFill>
                <a:latin typeface="Times New Roman" pitchFamily="18" charset="0"/>
              </a:rPr>
              <a:t>（</a:t>
            </a:r>
            <a:r>
              <a:rPr lang="en-US" altLang="zh-CN" sz="1200" b="1" dirty="0">
                <a:solidFill>
                  <a:schemeClr val="bg1">
                    <a:lumMod val="95000"/>
                  </a:schemeClr>
                </a:solidFill>
                <a:latin typeface="Times New Roman" pitchFamily="18" charset="0"/>
              </a:rPr>
              <a:t>OR</a:t>
            </a:r>
            <a:r>
              <a:rPr lang="zh-CN" altLang="en-US" sz="1200" b="1" dirty="0">
                <a:solidFill>
                  <a:schemeClr val="bg1">
                    <a:lumMod val="95000"/>
                  </a:schemeClr>
                </a:solidFill>
                <a:latin typeface="Times New Roman" pitchFamily="18" charset="0"/>
              </a:rPr>
              <a:t>）</a:t>
            </a:r>
          </a:p>
        </p:txBody>
      </p:sp>
      <p:sp>
        <p:nvSpPr>
          <p:cNvPr id="16" name="Line 13"/>
          <p:cNvSpPr>
            <a:spLocks noChangeShapeType="1"/>
          </p:cNvSpPr>
          <p:nvPr/>
        </p:nvSpPr>
        <p:spPr bwMode="gray">
          <a:xfrm>
            <a:off x="1315401" y="1840127"/>
            <a:ext cx="308148" cy="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7" name="Line 14"/>
          <p:cNvSpPr>
            <a:spLocks noChangeShapeType="1"/>
          </p:cNvSpPr>
          <p:nvPr/>
        </p:nvSpPr>
        <p:spPr bwMode="gray">
          <a:xfrm flipH="1">
            <a:off x="1330333" y="1840127"/>
            <a:ext cx="0" cy="784718"/>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18" name="Text Box 15"/>
          <p:cNvSpPr txBox="1">
            <a:spLocks noChangeArrowheads="1"/>
          </p:cNvSpPr>
          <p:nvPr/>
        </p:nvSpPr>
        <p:spPr bwMode="gray">
          <a:xfrm>
            <a:off x="761548" y="2297999"/>
            <a:ext cx="760190"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需求</a:t>
            </a:r>
          </a:p>
        </p:txBody>
      </p:sp>
      <p:sp>
        <p:nvSpPr>
          <p:cNvPr id="19" name="Text Box 17"/>
          <p:cNvSpPr txBox="1">
            <a:spLocks noChangeArrowheads="1"/>
          </p:cNvSpPr>
          <p:nvPr/>
        </p:nvSpPr>
        <p:spPr bwMode="gray">
          <a:xfrm>
            <a:off x="1506806" y="3016484"/>
            <a:ext cx="985532"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中期需求</a:t>
            </a:r>
          </a:p>
        </p:txBody>
      </p:sp>
      <p:sp>
        <p:nvSpPr>
          <p:cNvPr id="20" name="Text Box 18"/>
          <p:cNvSpPr txBox="1">
            <a:spLocks noChangeArrowheads="1"/>
          </p:cNvSpPr>
          <p:nvPr/>
        </p:nvSpPr>
        <p:spPr bwMode="gray">
          <a:xfrm>
            <a:off x="1654771" y="3920709"/>
            <a:ext cx="959739"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产品包需求</a:t>
            </a:r>
          </a:p>
        </p:txBody>
      </p:sp>
      <p:sp>
        <p:nvSpPr>
          <p:cNvPr id="21" name="Text Box 19"/>
          <p:cNvSpPr txBox="1">
            <a:spLocks noChangeArrowheads="1"/>
          </p:cNvSpPr>
          <p:nvPr/>
        </p:nvSpPr>
        <p:spPr bwMode="gray">
          <a:xfrm>
            <a:off x="1628979" y="4464971"/>
            <a:ext cx="862002"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紧急需求</a:t>
            </a:r>
          </a:p>
        </p:txBody>
      </p:sp>
      <p:sp>
        <p:nvSpPr>
          <p:cNvPr id="22" name="Line 20"/>
          <p:cNvSpPr>
            <a:spLocks noChangeShapeType="1"/>
          </p:cNvSpPr>
          <p:nvPr/>
        </p:nvSpPr>
        <p:spPr bwMode="gray">
          <a:xfrm>
            <a:off x="1190512" y="1696142"/>
            <a:ext cx="433036"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3" name="Line 21"/>
          <p:cNvSpPr>
            <a:spLocks noChangeShapeType="1"/>
          </p:cNvSpPr>
          <p:nvPr/>
        </p:nvSpPr>
        <p:spPr bwMode="gray">
          <a:xfrm>
            <a:off x="1190512" y="1498883"/>
            <a:ext cx="433036"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4" name="Text Box 22"/>
          <p:cNvSpPr txBox="1">
            <a:spLocks noChangeArrowheads="1"/>
          </p:cNvSpPr>
          <p:nvPr/>
        </p:nvSpPr>
        <p:spPr bwMode="gray">
          <a:xfrm>
            <a:off x="576930" y="1563676"/>
            <a:ext cx="628514"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技术</a:t>
            </a:r>
          </a:p>
        </p:txBody>
      </p:sp>
      <p:sp>
        <p:nvSpPr>
          <p:cNvPr id="26" name="Text Box 23"/>
          <p:cNvSpPr txBox="1">
            <a:spLocks noChangeArrowheads="1"/>
          </p:cNvSpPr>
          <p:nvPr/>
        </p:nvSpPr>
        <p:spPr bwMode="gray">
          <a:xfrm>
            <a:off x="266067" y="1196515"/>
            <a:ext cx="1049334"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商业战略</a:t>
            </a:r>
          </a:p>
        </p:txBody>
      </p:sp>
      <p:sp>
        <p:nvSpPr>
          <p:cNvPr id="27" name="Line 24"/>
          <p:cNvSpPr>
            <a:spLocks noChangeShapeType="1"/>
          </p:cNvSpPr>
          <p:nvPr/>
        </p:nvSpPr>
        <p:spPr bwMode="gray">
          <a:xfrm>
            <a:off x="1193228" y="1327541"/>
            <a:ext cx="43032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28" name="Text Box 25"/>
          <p:cNvSpPr txBox="1">
            <a:spLocks noChangeArrowheads="1"/>
          </p:cNvSpPr>
          <p:nvPr/>
        </p:nvSpPr>
        <p:spPr bwMode="gray">
          <a:xfrm>
            <a:off x="266067" y="1392334"/>
            <a:ext cx="1049334" cy="265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200" i="1" dirty="0">
                <a:solidFill>
                  <a:srgbClr val="000000"/>
                </a:solidFill>
              </a:rPr>
              <a:t>历史数据</a:t>
            </a:r>
          </a:p>
        </p:txBody>
      </p:sp>
      <p:sp>
        <p:nvSpPr>
          <p:cNvPr id="29" name="Line 43"/>
          <p:cNvSpPr>
            <a:spLocks noChangeShapeType="1"/>
          </p:cNvSpPr>
          <p:nvPr/>
        </p:nvSpPr>
        <p:spPr bwMode="gray">
          <a:xfrm flipV="1">
            <a:off x="1623549" y="3225261"/>
            <a:ext cx="806344" cy="72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0" name="Line 44"/>
          <p:cNvSpPr>
            <a:spLocks noChangeShapeType="1"/>
          </p:cNvSpPr>
          <p:nvPr/>
        </p:nvSpPr>
        <p:spPr bwMode="gray">
          <a:xfrm flipV="1">
            <a:off x="1623549" y="4174122"/>
            <a:ext cx="2154325" cy="17278"/>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31" name="Rectangle 45"/>
          <p:cNvSpPr>
            <a:spLocks noChangeArrowheads="1"/>
          </p:cNvSpPr>
          <p:nvPr/>
        </p:nvSpPr>
        <p:spPr bwMode="auto">
          <a:xfrm>
            <a:off x="4912729" y="3999900"/>
            <a:ext cx="439824" cy="20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300" dirty="0">
                <a:solidFill>
                  <a:srgbClr val="000000"/>
                </a:solidFill>
              </a:rPr>
              <a:t>计划</a:t>
            </a:r>
            <a:endParaRPr lang="zh-CN" altLang="en-US" sz="2200" dirty="0">
              <a:solidFill>
                <a:srgbClr val="000000"/>
              </a:solidFill>
            </a:endParaRPr>
          </a:p>
        </p:txBody>
      </p:sp>
      <p:sp>
        <p:nvSpPr>
          <p:cNvPr id="32" name="Rectangle 46"/>
          <p:cNvSpPr>
            <a:spLocks noChangeArrowheads="1"/>
          </p:cNvSpPr>
          <p:nvPr/>
        </p:nvSpPr>
        <p:spPr bwMode="auto">
          <a:xfrm>
            <a:off x="5512735" y="3999900"/>
            <a:ext cx="333426"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rPr>
              <a:t>开发</a:t>
            </a:r>
            <a:endParaRPr lang="zh-CN" altLang="en-US" sz="2200" dirty="0">
              <a:solidFill>
                <a:srgbClr val="000000"/>
              </a:solidFill>
            </a:endParaRPr>
          </a:p>
        </p:txBody>
      </p:sp>
      <p:sp>
        <p:nvSpPr>
          <p:cNvPr id="33" name="Rectangle 47"/>
          <p:cNvSpPr>
            <a:spLocks noChangeArrowheads="1"/>
          </p:cNvSpPr>
          <p:nvPr/>
        </p:nvSpPr>
        <p:spPr bwMode="auto">
          <a:xfrm>
            <a:off x="6107313" y="3999900"/>
            <a:ext cx="333426"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rPr>
              <a:t>验证</a:t>
            </a:r>
            <a:endParaRPr lang="zh-CN" altLang="en-US" sz="2200" dirty="0">
              <a:solidFill>
                <a:srgbClr val="000000"/>
              </a:solidFill>
            </a:endParaRPr>
          </a:p>
        </p:txBody>
      </p:sp>
      <p:sp>
        <p:nvSpPr>
          <p:cNvPr id="34" name="Rectangle 48"/>
          <p:cNvSpPr>
            <a:spLocks noChangeArrowheads="1"/>
          </p:cNvSpPr>
          <p:nvPr/>
        </p:nvSpPr>
        <p:spPr bwMode="auto">
          <a:xfrm>
            <a:off x="6676097" y="3999900"/>
            <a:ext cx="333426"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rPr>
              <a:t>发布</a:t>
            </a:r>
            <a:endParaRPr lang="zh-CN" altLang="en-US" sz="2200" dirty="0">
              <a:solidFill>
                <a:srgbClr val="000000"/>
              </a:solidFill>
            </a:endParaRPr>
          </a:p>
        </p:txBody>
      </p:sp>
      <p:sp>
        <p:nvSpPr>
          <p:cNvPr id="35" name="Rectangle 49"/>
          <p:cNvSpPr>
            <a:spLocks noChangeArrowheads="1"/>
          </p:cNvSpPr>
          <p:nvPr/>
        </p:nvSpPr>
        <p:spPr bwMode="auto">
          <a:xfrm>
            <a:off x="7288323" y="3871754"/>
            <a:ext cx="734397" cy="421875"/>
          </a:xfrm>
          <a:prstGeom prst="rect">
            <a:avLst/>
          </a:prstGeom>
          <a:solidFill>
            <a:srgbClr val="DDD9C3"/>
          </a:solidFill>
          <a:ln w="9525" algn="ctr">
            <a:solidFill>
              <a:srgbClr val="98B954"/>
            </a:solidFill>
            <a:miter lim="800000"/>
            <a:headEnd/>
            <a:tailEnd/>
          </a:ln>
          <a:effectLst/>
        </p:spPr>
        <p:txBody>
          <a:bodyPr lIns="80133" tIns="40067" rIns="80133" bIns="40067" anchor="ctr"/>
          <a:lstStyle/>
          <a:p>
            <a:pPr algn="ctr">
              <a:defRPr/>
            </a:pPr>
            <a:r>
              <a:rPr lang="zh-CN" altLang="en-US" sz="1200" dirty="0">
                <a:solidFill>
                  <a:srgbClr val="000000"/>
                </a:solidFill>
              </a:rPr>
              <a:t>生命周期管理</a:t>
            </a:r>
          </a:p>
        </p:txBody>
      </p:sp>
      <p:sp>
        <p:nvSpPr>
          <p:cNvPr id="36" name="Line 50"/>
          <p:cNvSpPr>
            <a:spLocks noChangeShapeType="1"/>
          </p:cNvSpPr>
          <p:nvPr/>
        </p:nvSpPr>
        <p:spPr bwMode="auto">
          <a:xfrm flipV="1">
            <a:off x="5994641" y="3899111"/>
            <a:ext cx="0" cy="390199"/>
          </a:xfrm>
          <a:prstGeom prst="line">
            <a:avLst/>
          </a:prstGeom>
          <a:noFill/>
          <a:ln w="9525">
            <a:solidFill>
              <a:schemeClr val="bg2">
                <a:lumMod val="50000"/>
              </a:schemeClr>
            </a:solidFill>
            <a:round/>
            <a:headEnd/>
            <a:tailEnd/>
          </a:ln>
          <a:effectLst/>
        </p:spPr>
        <p:txBody>
          <a:bodyPr lIns="80147" tIns="40074" rIns="80147" bIns="40074"/>
          <a:lstStyle/>
          <a:p>
            <a:pPr>
              <a:defRPr/>
            </a:pPr>
            <a:endParaRPr lang="zh-CN" altLang="en-US"/>
          </a:p>
        </p:txBody>
      </p:sp>
      <p:sp>
        <p:nvSpPr>
          <p:cNvPr id="37" name="Rectangle 55"/>
          <p:cNvSpPr>
            <a:spLocks noChangeArrowheads="1"/>
          </p:cNvSpPr>
          <p:nvPr/>
        </p:nvSpPr>
        <p:spPr bwMode="auto">
          <a:xfrm>
            <a:off x="4498696" y="3999900"/>
            <a:ext cx="333426"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300" dirty="0">
                <a:solidFill>
                  <a:srgbClr val="000000"/>
                </a:solidFill>
              </a:rPr>
              <a:t>概念</a:t>
            </a:r>
            <a:endParaRPr lang="zh-CN" altLang="en-US" sz="2200" dirty="0">
              <a:solidFill>
                <a:srgbClr val="000000"/>
              </a:solidFill>
            </a:endParaRPr>
          </a:p>
        </p:txBody>
      </p:sp>
      <p:sp>
        <p:nvSpPr>
          <p:cNvPr id="38" name="Line 58"/>
          <p:cNvSpPr>
            <a:spLocks noChangeShapeType="1"/>
          </p:cNvSpPr>
          <p:nvPr/>
        </p:nvSpPr>
        <p:spPr bwMode="auto">
          <a:xfrm>
            <a:off x="4870646" y="3773845"/>
            <a:ext cx="2715" cy="636413"/>
          </a:xfrm>
          <a:prstGeom prst="line">
            <a:avLst/>
          </a:prstGeom>
          <a:ln>
            <a:solidFill>
              <a:schemeClr val="bg2">
                <a:lumMod val="50000"/>
              </a:schemeClr>
            </a:solidFill>
            <a:headEnd/>
            <a:tailEnd/>
          </a:ln>
          <a:effectLst/>
        </p:spPr>
        <p:style>
          <a:lnRef idx="1">
            <a:schemeClr val="accent1"/>
          </a:lnRef>
          <a:fillRef idx="0">
            <a:schemeClr val="accent1"/>
          </a:fillRef>
          <a:effectRef idx="0">
            <a:schemeClr val="accent1"/>
          </a:effectRef>
          <a:fontRef idx="minor">
            <a:schemeClr val="tx1"/>
          </a:fontRef>
        </p:style>
        <p:txBody>
          <a:bodyPr lIns="80147" tIns="40074" rIns="80147" bIns="40074"/>
          <a:lstStyle/>
          <a:p>
            <a:pPr>
              <a:defRPr/>
            </a:pPr>
            <a:endParaRPr lang="zh-CN" altLang="en-US"/>
          </a:p>
        </p:txBody>
      </p:sp>
      <p:sp>
        <p:nvSpPr>
          <p:cNvPr id="39" name="Line 62"/>
          <p:cNvSpPr>
            <a:spLocks noChangeShapeType="1"/>
          </p:cNvSpPr>
          <p:nvPr/>
        </p:nvSpPr>
        <p:spPr bwMode="gray">
          <a:xfrm flipV="1">
            <a:off x="5810024" y="4341145"/>
            <a:ext cx="0" cy="336925"/>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0" name="Text Box 63"/>
          <p:cNvSpPr txBox="1">
            <a:spLocks noChangeArrowheads="1"/>
          </p:cNvSpPr>
          <p:nvPr/>
        </p:nvSpPr>
        <p:spPr bwMode="auto">
          <a:xfrm>
            <a:off x="5003022" y="3494310"/>
            <a:ext cx="3017152" cy="250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spcBef>
                <a:spcPct val="50000"/>
              </a:spcBef>
            </a:pPr>
            <a:r>
              <a:rPr lang="zh-CN" altLang="en-US" sz="1100" dirty="0">
                <a:solidFill>
                  <a:srgbClr val="D9D9D9"/>
                </a:solidFill>
                <a:latin typeface="华文细黑" pitchFamily="2" charset="-122"/>
                <a:ea typeface="华文细黑" pitchFamily="2" charset="-122"/>
              </a:rPr>
              <a:t>产品开发流程（含解决方案、平台开发、服务）</a:t>
            </a:r>
          </a:p>
        </p:txBody>
      </p:sp>
      <p:sp>
        <p:nvSpPr>
          <p:cNvPr id="41" name="Text Box 66"/>
          <p:cNvSpPr txBox="1">
            <a:spLocks noChangeArrowheads="1"/>
          </p:cNvSpPr>
          <p:nvPr/>
        </p:nvSpPr>
        <p:spPr bwMode="auto">
          <a:xfrm>
            <a:off x="4691459" y="1124522"/>
            <a:ext cx="1186439" cy="265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9" tIns="40060" rIns="80119" bIns="40060">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a:spcBef>
                <a:spcPct val="50000"/>
              </a:spcBef>
            </a:pPr>
            <a:r>
              <a:rPr lang="zh-CN" altLang="en-US" sz="1200" b="1" dirty="0">
                <a:solidFill>
                  <a:srgbClr val="C00000"/>
                </a:solidFill>
                <a:ea typeface="华文细黑" pitchFamily="2" charset="-122"/>
              </a:rPr>
              <a:t>做正确的事</a:t>
            </a:r>
          </a:p>
        </p:txBody>
      </p:sp>
      <p:sp>
        <p:nvSpPr>
          <p:cNvPr id="42" name="Line 67"/>
          <p:cNvSpPr>
            <a:spLocks noChangeShapeType="1"/>
          </p:cNvSpPr>
          <p:nvPr/>
        </p:nvSpPr>
        <p:spPr bwMode="auto">
          <a:xfrm flipH="1">
            <a:off x="4729468" y="1349139"/>
            <a:ext cx="162898" cy="18574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3" name="Text Box 68"/>
          <p:cNvSpPr txBox="1">
            <a:spLocks noChangeArrowheads="1"/>
          </p:cNvSpPr>
          <p:nvPr/>
        </p:nvSpPr>
        <p:spPr bwMode="auto">
          <a:xfrm>
            <a:off x="5076984" y="2888337"/>
            <a:ext cx="1107705" cy="265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9" tIns="40060" rIns="80119" bIns="40060">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a:spcBef>
                <a:spcPct val="50000"/>
              </a:spcBef>
            </a:pPr>
            <a:r>
              <a:rPr lang="zh-CN" altLang="en-US" sz="1200" b="1" dirty="0">
                <a:solidFill>
                  <a:srgbClr val="C00000"/>
                </a:solidFill>
                <a:ea typeface="华文细黑" pitchFamily="2" charset="-122"/>
              </a:rPr>
              <a:t>正确地做事</a:t>
            </a:r>
          </a:p>
        </p:txBody>
      </p:sp>
      <p:sp>
        <p:nvSpPr>
          <p:cNvPr id="44" name="Line 69"/>
          <p:cNvSpPr>
            <a:spLocks noChangeShapeType="1"/>
          </p:cNvSpPr>
          <p:nvPr/>
        </p:nvSpPr>
        <p:spPr bwMode="auto">
          <a:xfrm>
            <a:off x="6051655" y="3036642"/>
            <a:ext cx="184618" cy="118068"/>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5" name="Rectangle 12"/>
          <p:cNvSpPr>
            <a:spLocks noChangeArrowheads="1"/>
          </p:cNvSpPr>
          <p:nvPr/>
        </p:nvSpPr>
        <p:spPr bwMode="gray">
          <a:xfrm>
            <a:off x="3777874" y="3709050"/>
            <a:ext cx="551138" cy="80055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en-US" altLang="zh-CN" sz="1200" dirty="0">
                <a:solidFill>
                  <a:srgbClr val="000000"/>
                </a:solidFill>
              </a:rPr>
              <a:t>Charter</a:t>
            </a:r>
          </a:p>
          <a:p>
            <a:pPr algn="ctr">
              <a:defRPr/>
            </a:pPr>
            <a:r>
              <a:rPr lang="zh-CN" altLang="en-US" sz="1200" dirty="0">
                <a:solidFill>
                  <a:srgbClr val="000000"/>
                </a:solidFill>
              </a:rPr>
              <a:t>流程</a:t>
            </a:r>
          </a:p>
        </p:txBody>
      </p:sp>
      <p:sp>
        <p:nvSpPr>
          <p:cNvPr id="46" name="Line 44"/>
          <p:cNvSpPr>
            <a:spLocks noChangeShapeType="1"/>
          </p:cNvSpPr>
          <p:nvPr/>
        </p:nvSpPr>
        <p:spPr bwMode="gray">
          <a:xfrm>
            <a:off x="4329011" y="4077652"/>
            <a:ext cx="124888" cy="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47" name="Line 44"/>
          <p:cNvSpPr>
            <a:spLocks noChangeShapeType="1"/>
          </p:cNvSpPr>
          <p:nvPr/>
        </p:nvSpPr>
        <p:spPr bwMode="gray">
          <a:xfrm>
            <a:off x="7160720" y="4077652"/>
            <a:ext cx="127603" cy="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cxnSp>
        <p:nvCxnSpPr>
          <p:cNvPr id="48" name="直接连接符 47"/>
          <p:cNvCxnSpPr/>
          <p:nvPr/>
        </p:nvCxnSpPr>
        <p:spPr>
          <a:xfrm>
            <a:off x="2861572" y="3586664"/>
            <a:ext cx="0" cy="408917"/>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9" name="直接箭头连接符 46"/>
          <p:cNvCxnSpPr>
            <a:cxnSpLocks noChangeShapeType="1"/>
          </p:cNvCxnSpPr>
          <p:nvPr/>
        </p:nvCxnSpPr>
        <p:spPr bwMode="auto">
          <a:xfrm>
            <a:off x="2881935" y="3995581"/>
            <a:ext cx="89593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Lst>
        </p:spPr>
      </p:cxnSp>
      <p:sp>
        <p:nvSpPr>
          <p:cNvPr id="50" name="AutoShape 9"/>
          <p:cNvSpPr>
            <a:spLocks noChangeArrowheads="1"/>
          </p:cNvSpPr>
          <p:nvPr/>
        </p:nvSpPr>
        <p:spPr bwMode="auto">
          <a:xfrm>
            <a:off x="3414069" y="2181372"/>
            <a:ext cx="1456578" cy="855270"/>
          </a:xfrm>
          <a:prstGeom prst="roundRect">
            <a:avLst>
              <a:gd name="adj" fmla="val 16667"/>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lstStyle/>
          <a:p>
            <a:pPr algn="ctr" eaLnBrk="0" hangingPunct="0">
              <a:defRPr/>
            </a:pPr>
            <a:r>
              <a:rPr lang="zh-CN" altLang="en-US" sz="1200" b="1" dirty="0">
                <a:solidFill>
                  <a:schemeClr val="bg1">
                    <a:lumMod val="95000"/>
                  </a:schemeClr>
                </a:solidFill>
                <a:latin typeface="Times New Roman" pitchFamily="18" charset="0"/>
              </a:rPr>
              <a:t>资源管理</a:t>
            </a:r>
          </a:p>
        </p:txBody>
      </p:sp>
      <p:sp>
        <p:nvSpPr>
          <p:cNvPr id="51" name="Rectangle 51"/>
          <p:cNvSpPr>
            <a:spLocks noChangeArrowheads="1"/>
          </p:cNvSpPr>
          <p:nvPr/>
        </p:nvSpPr>
        <p:spPr bwMode="auto">
          <a:xfrm>
            <a:off x="6726325" y="5583734"/>
            <a:ext cx="616297" cy="302368"/>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技术服务</a:t>
            </a:r>
          </a:p>
        </p:txBody>
      </p:sp>
      <p:sp>
        <p:nvSpPr>
          <p:cNvPr id="52" name="Rectangle 52"/>
          <p:cNvSpPr>
            <a:spLocks noChangeArrowheads="1"/>
          </p:cNvSpPr>
          <p:nvPr/>
        </p:nvSpPr>
        <p:spPr bwMode="auto">
          <a:xfrm>
            <a:off x="5064767" y="5583734"/>
            <a:ext cx="936663" cy="302368"/>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供应</a:t>
            </a:r>
            <a:r>
              <a:rPr lang="en-US" altLang="zh-CN" sz="900" dirty="0">
                <a:solidFill>
                  <a:srgbClr val="000000"/>
                </a:solidFill>
              </a:rPr>
              <a:t>/</a:t>
            </a:r>
            <a:r>
              <a:rPr lang="zh-CN" altLang="en-US" sz="900" dirty="0">
                <a:solidFill>
                  <a:srgbClr val="000000"/>
                </a:solidFill>
              </a:rPr>
              <a:t>制造</a:t>
            </a:r>
            <a:r>
              <a:rPr lang="en-US" altLang="zh-CN" sz="900" dirty="0">
                <a:solidFill>
                  <a:srgbClr val="000000"/>
                </a:solidFill>
              </a:rPr>
              <a:t>/</a:t>
            </a:r>
          </a:p>
          <a:p>
            <a:pPr algn="ctr">
              <a:defRPr/>
            </a:pPr>
            <a:r>
              <a:rPr lang="zh-CN" altLang="en-US" sz="900" dirty="0">
                <a:solidFill>
                  <a:srgbClr val="000000"/>
                </a:solidFill>
              </a:rPr>
              <a:t>新产品导入（</a:t>
            </a:r>
            <a:r>
              <a:rPr lang="en-US" altLang="zh-CN" sz="900" dirty="0">
                <a:solidFill>
                  <a:srgbClr val="000000"/>
                </a:solidFill>
              </a:rPr>
              <a:t>NPI</a:t>
            </a:r>
            <a:r>
              <a:rPr lang="zh-CN" altLang="en-US" sz="900" dirty="0">
                <a:solidFill>
                  <a:srgbClr val="000000"/>
                </a:solidFill>
              </a:rPr>
              <a:t>）</a:t>
            </a:r>
          </a:p>
        </p:txBody>
      </p:sp>
      <p:sp>
        <p:nvSpPr>
          <p:cNvPr id="53" name="Rectangle 53"/>
          <p:cNvSpPr>
            <a:spLocks noChangeArrowheads="1"/>
          </p:cNvSpPr>
          <p:nvPr/>
        </p:nvSpPr>
        <p:spPr bwMode="auto">
          <a:xfrm>
            <a:off x="4481050" y="5583734"/>
            <a:ext cx="522630" cy="302368"/>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研发</a:t>
            </a:r>
          </a:p>
        </p:txBody>
      </p:sp>
      <p:sp>
        <p:nvSpPr>
          <p:cNvPr id="54" name="Rectangle 54"/>
          <p:cNvSpPr>
            <a:spLocks noChangeArrowheads="1"/>
          </p:cNvSpPr>
          <p:nvPr/>
        </p:nvSpPr>
        <p:spPr bwMode="auto">
          <a:xfrm>
            <a:off x="3784660" y="5583734"/>
            <a:ext cx="614940" cy="302368"/>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营销</a:t>
            </a:r>
          </a:p>
        </p:txBody>
      </p:sp>
      <p:sp>
        <p:nvSpPr>
          <p:cNvPr id="55" name="Rectangle 55"/>
          <p:cNvSpPr>
            <a:spLocks noChangeArrowheads="1"/>
          </p:cNvSpPr>
          <p:nvPr/>
        </p:nvSpPr>
        <p:spPr bwMode="auto">
          <a:xfrm>
            <a:off x="6048941" y="5583734"/>
            <a:ext cx="616297" cy="302368"/>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采购</a:t>
            </a:r>
            <a:endParaRPr lang="en-US" altLang="zh-CN" sz="900" dirty="0">
              <a:solidFill>
                <a:srgbClr val="000000"/>
              </a:solidFill>
            </a:endParaRPr>
          </a:p>
          <a:p>
            <a:pPr algn="ctr">
              <a:defRPr/>
            </a:pPr>
            <a:r>
              <a:rPr lang="zh-CN" altLang="en-US" sz="900" dirty="0"/>
              <a:t>（</a:t>
            </a:r>
            <a:r>
              <a:rPr lang="en-US" altLang="zh-CN" sz="900" dirty="0"/>
              <a:t>Sourcing</a:t>
            </a:r>
            <a:r>
              <a:rPr lang="zh-CN" altLang="en-US" sz="900" dirty="0"/>
              <a:t>）</a:t>
            </a:r>
          </a:p>
        </p:txBody>
      </p:sp>
      <p:sp>
        <p:nvSpPr>
          <p:cNvPr id="56" name="AutoShape 9"/>
          <p:cNvSpPr>
            <a:spLocks noChangeArrowheads="1"/>
          </p:cNvSpPr>
          <p:nvPr/>
        </p:nvSpPr>
        <p:spPr bwMode="auto">
          <a:xfrm>
            <a:off x="5076984" y="1730698"/>
            <a:ext cx="1417211" cy="1108684"/>
          </a:xfrm>
          <a:prstGeom prst="roundRect">
            <a:avLst>
              <a:gd name="adj" fmla="val 16667"/>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lstStyle/>
          <a:p>
            <a:pPr algn="ctr" eaLnBrk="0" hangingPunct="0">
              <a:defRPr/>
            </a:pPr>
            <a:r>
              <a:rPr lang="zh-CN" altLang="en-US" sz="1200" b="1" dirty="0">
                <a:solidFill>
                  <a:schemeClr val="bg1">
                    <a:lumMod val="95000"/>
                  </a:schemeClr>
                </a:solidFill>
                <a:latin typeface="Times New Roman" pitchFamily="18" charset="0"/>
              </a:rPr>
              <a:t>跨部门团队</a:t>
            </a:r>
          </a:p>
        </p:txBody>
      </p:sp>
      <p:sp>
        <p:nvSpPr>
          <p:cNvPr id="57" name="AutoShape 9"/>
          <p:cNvSpPr>
            <a:spLocks noChangeArrowheads="1"/>
          </p:cNvSpPr>
          <p:nvPr/>
        </p:nvSpPr>
        <p:spPr bwMode="auto">
          <a:xfrm>
            <a:off x="6864788" y="2185691"/>
            <a:ext cx="1353409" cy="868229"/>
          </a:xfrm>
          <a:prstGeom prst="roundRect">
            <a:avLst>
              <a:gd name="adj" fmla="val 16667"/>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lstStyle/>
          <a:p>
            <a:pPr algn="ctr" eaLnBrk="0" hangingPunct="0">
              <a:defRPr/>
            </a:pPr>
            <a:r>
              <a:rPr lang="zh-CN" altLang="en-US" sz="1200" b="1" dirty="0">
                <a:solidFill>
                  <a:schemeClr val="bg1">
                    <a:lumMod val="95000"/>
                  </a:schemeClr>
                </a:solidFill>
                <a:latin typeface="Times New Roman" pitchFamily="18" charset="0"/>
              </a:rPr>
              <a:t>度量、分析和改进</a:t>
            </a:r>
          </a:p>
        </p:txBody>
      </p:sp>
      <p:sp>
        <p:nvSpPr>
          <p:cNvPr id="58" name="Line 50"/>
          <p:cNvSpPr>
            <a:spLocks noChangeShapeType="1"/>
          </p:cNvSpPr>
          <p:nvPr/>
        </p:nvSpPr>
        <p:spPr bwMode="auto">
          <a:xfrm flipV="1">
            <a:off x="6556639" y="3899111"/>
            <a:ext cx="0" cy="390199"/>
          </a:xfrm>
          <a:prstGeom prst="line">
            <a:avLst/>
          </a:prstGeom>
          <a:noFill/>
          <a:ln w="9525">
            <a:solidFill>
              <a:schemeClr val="bg2">
                <a:lumMod val="50000"/>
              </a:schemeClr>
            </a:solidFill>
            <a:round/>
            <a:headEnd/>
            <a:tailEnd/>
          </a:ln>
          <a:effectLst/>
        </p:spPr>
        <p:txBody>
          <a:bodyPr lIns="80147" tIns="40074" rIns="80147" bIns="40074"/>
          <a:lstStyle/>
          <a:p>
            <a:pPr>
              <a:defRPr/>
            </a:pPr>
            <a:endParaRPr lang="zh-CN" altLang="en-US"/>
          </a:p>
        </p:txBody>
      </p:sp>
      <p:sp>
        <p:nvSpPr>
          <p:cNvPr id="59" name="矩形 58"/>
          <p:cNvSpPr>
            <a:spLocks noChangeArrowheads="1"/>
          </p:cNvSpPr>
          <p:nvPr/>
        </p:nvSpPr>
        <p:spPr bwMode="auto">
          <a:xfrm>
            <a:off x="2698675" y="5045230"/>
            <a:ext cx="367878" cy="119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defRPr/>
            </a:pPr>
            <a:r>
              <a:rPr lang="zh-CN" altLang="en-US" sz="1200" b="1" dirty="0">
                <a:solidFill>
                  <a:schemeClr val="accent3">
                    <a:lumMod val="75000"/>
                  </a:schemeClr>
                </a:solidFill>
              </a:rPr>
              <a:t>客户要求</a:t>
            </a:r>
          </a:p>
        </p:txBody>
      </p:sp>
      <p:sp>
        <p:nvSpPr>
          <p:cNvPr id="60" name="矩形 59"/>
          <p:cNvSpPr>
            <a:spLocks noChangeArrowheads="1"/>
          </p:cNvSpPr>
          <p:nvPr/>
        </p:nvSpPr>
        <p:spPr bwMode="auto">
          <a:xfrm>
            <a:off x="8575215" y="4958839"/>
            <a:ext cx="369235" cy="119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defRPr/>
            </a:pPr>
            <a:r>
              <a:rPr lang="zh-CN" altLang="en-US" sz="1200" b="1" dirty="0">
                <a:solidFill>
                  <a:schemeClr val="accent3">
                    <a:lumMod val="75000"/>
                  </a:schemeClr>
                </a:solidFill>
              </a:rPr>
              <a:t>客户满意</a:t>
            </a:r>
          </a:p>
        </p:txBody>
      </p:sp>
      <p:sp>
        <p:nvSpPr>
          <p:cNvPr id="61" name="Line 43"/>
          <p:cNvSpPr>
            <a:spLocks noChangeShapeType="1"/>
          </p:cNvSpPr>
          <p:nvPr/>
        </p:nvSpPr>
        <p:spPr bwMode="gray">
          <a:xfrm>
            <a:off x="3162933" y="5639888"/>
            <a:ext cx="184618" cy="10078"/>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2" name="Text Box 15"/>
          <p:cNvSpPr txBox="1">
            <a:spLocks noChangeArrowheads="1"/>
          </p:cNvSpPr>
          <p:nvPr/>
        </p:nvSpPr>
        <p:spPr bwMode="gray">
          <a:xfrm>
            <a:off x="3014969" y="5357678"/>
            <a:ext cx="399100" cy="388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000" i="1" dirty="0">
                <a:solidFill>
                  <a:srgbClr val="000000"/>
                </a:solidFill>
              </a:rPr>
              <a:t>需求</a:t>
            </a:r>
          </a:p>
        </p:txBody>
      </p:sp>
      <p:sp>
        <p:nvSpPr>
          <p:cNvPr id="63" name="Line 43"/>
          <p:cNvSpPr>
            <a:spLocks noChangeShapeType="1"/>
          </p:cNvSpPr>
          <p:nvPr/>
        </p:nvSpPr>
        <p:spPr bwMode="gray">
          <a:xfrm>
            <a:off x="8218198" y="5622610"/>
            <a:ext cx="420819" cy="5759"/>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4" name="Text Box 15"/>
          <p:cNvSpPr txBox="1">
            <a:spLocks noChangeArrowheads="1"/>
          </p:cNvSpPr>
          <p:nvPr/>
        </p:nvSpPr>
        <p:spPr bwMode="gray">
          <a:xfrm>
            <a:off x="8144893" y="5236731"/>
            <a:ext cx="555211" cy="38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000" i="1" dirty="0">
                <a:solidFill>
                  <a:srgbClr val="000000"/>
                </a:solidFill>
              </a:rPr>
              <a:t>产品和服务</a:t>
            </a:r>
          </a:p>
        </p:txBody>
      </p:sp>
      <p:sp>
        <p:nvSpPr>
          <p:cNvPr id="65" name="AutoShape 9"/>
          <p:cNvSpPr>
            <a:spLocks noChangeArrowheads="1"/>
          </p:cNvSpPr>
          <p:nvPr/>
        </p:nvSpPr>
        <p:spPr bwMode="auto">
          <a:xfrm>
            <a:off x="3563391" y="5975372"/>
            <a:ext cx="4524488" cy="588899"/>
          </a:xfrm>
          <a:prstGeom prst="roundRect">
            <a:avLst>
              <a:gd name="adj" fmla="val 16667"/>
            </a:avLst>
          </a:prstGeom>
          <a:solidFill>
            <a:srgbClr val="31859C"/>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15774" tIns="9464" rIns="15774" bIns="9464"/>
          <a:lstStyle/>
          <a:p>
            <a:pPr eaLnBrk="0" hangingPunct="0">
              <a:defRPr/>
            </a:pPr>
            <a:r>
              <a:rPr lang="zh-CN" altLang="en-US" sz="1200" b="1" dirty="0">
                <a:solidFill>
                  <a:schemeClr val="bg1">
                    <a:lumMod val="95000"/>
                  </a:schemeClr>
                </a:solidFill>
                <a:latin typeface="Times New Roman" pitchFamily="18" charset="0"/>
              </a:rPr>
              <a:t> 技术体系流程</a:t>
            </a:r>
          </a:p>
        </p:txBody>
      </p:sp>
      <p:sp>
        <p:nvSpPr>
          <p:cNvPr id="66" name="Rectangle 49"/>
          <p:cNvSpPr>
            <a:spLocks noChangeArrowheads="1"/>
          </p:cNvSpPr>
          <p:nvPr/>
        </p:nvSpPr>
        <p:spPr bwMode="auto">
          <a:xfrm>
            <a:off x="3784661" y="6237425"/>
            <a:ext cx="677384" cy="22893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业务分层</a:t>
            </a:r>
          </a:p>
        </p:txBody>
      </p:sp>
      <p:sp>
        <p:nvSpPr>
          <p:cNvPr id="67" name="Rectangle 49"/>
          <p:cNvSpPr>
            <a:spLocks noChangeArrowheads="1"/>
          </p:cNvSpPr>
          <p:nvPr/>
        </p:nvSpPr>
        <p:spPr bwMode="auto">
          <a:xfrm>
            <a:off x="4646662" y="6234546"/>
            <a:ext cx="677383" cy="22749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技术开发</a:t>
            </a:r>
          </a:p>
        </p:txBody>
      </p:sp>
      <p:sp>
        <p:nvSpPr>
          <p:cNvPr id="68" name="Rectangle 49"/>
          <p:cNvSpPr>
            <a:spLocks noChangeArrowheads="1"/>
          </p:cNvSpPr>
          <p:nvPr/>
        </p:nvSpPr>
        <p:spPr bwMode="auto">
          <a:xfrm>
            <a:off x="5508663" y="6234546"/>
            <a:ext cx="677384" cy="22749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en-US" altLang="zh-CN" sz="900" dirty="0">
                <a:solidFill>
                  <a:srgbClr val="000000"/>
                </a:solidFill>
              </a:rPr>
              <a:t>CBB</a:t>
            </a:r>
            <a:endParaRPr lang="zh-CN" altLang="en-US" sz="900" dirty="0">
              <a:solidFill>
                <a:srgbClr val="000000"/>
              </a:solidFill>
            </a:endParaRPr>
          </a:p>
        </p:txBody>
      </p:sp>
      <p:sp>
        <p:nvSpPr>
          <p:cNvPr id="69" name="Rectangle 49"/>
          <p:cNvSpPr>
            <a:spLocks noChangeArrowheads="1"/>
          </p:cNvSpPr>
          <p:nvPr/>
        </p:nvSpPr>
        <p:spPr bwMode="auto">
          <a:xfrm>
            <a:off x="6370664" y="6228786"/>
            <a:ext cx="677383" cy="22893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技术预研</a:t>
            </a:r>
          </a:p>
        </p:txBody>
      </p:sp>
      <p:sp>
        <p:nvSpPr>
          <p:cNvPr id="70" name="AutoShape 16"/>
          <p:cNvSpPr>
            <a:spLocks noChangeArrowheads="1"/>
          </p:cNvSpPr>
          <p:nvPr/>
        </p:nvSpPr>
        <p:spPr bwMode="auto">
          <a:xfrm flipH="1">
            <a:off x="4631729" y="1861725"/>
            <a:ext cx="1195942" cy="6018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77" y="10502"/>
                </a:moveTo>
                <a:cubicBezTo>
                  <a:pt x="17626" y="6971"/>
                  <a:pt x="14862" y="4109"/>
                  <a:pt x="11339" y="3836"/>
                </a:cubicBezTo>
                <a:lnTo>
                  <a:pt x="11634" y="32"/>
                </a:lnTo>
                <a:cubicBezTo>
                  <a:pt x="17082" y="454"/>
                  <a:pt x="21357" y="4879"/>
                  <a:pt x="21590" y="10339"/>
                </a:cubicBezTo>
                <a:lnTo>
                  <a:pt x="24287" y="10223"/>
                </a:lnTo>
                <a:lnTo>
                  <a:pt x="19880" y="15023"/>
                </a:lnTo>
                <a:lnTo>
                  <a:pt x="15080" y="10617"/>
                </a:lnTo>
                <a:lnTo>
                  <a:pt x="17777" y="10502"/>
                </a:lnTo>
                <a:close/>
              </a:path>
            </a:pathLst>
          </a:custGeom>
          <a:solidFill>
            <a:srgbClr val="DBEEF4"/>
          </a:solidFill>
          <a:ln w="9525">
            <a:solidFill>
              <a:srgbClr val="31859C"/>
            </a:solidFill>
            <a:miter lim="800000"/>
            <a:headEnd/>
            <a:tailEnd/>
          </a:ln>
          <a:effectLst/>
        </p:spPr>
        <p:txBody>
          <a:bodyPr lIns="80133" tIns="40067" rIns="80133" bIns="40067"/>
          <a:lstStyle/>
          <a:p>
            <a:pPr>
              <a:defRPr/>
            </a:pPr>
            <a:endParaRPr lang="zh-CN" altLang="en-US"/>
          </a:p>
        </p:txBody>
      </p:sp>
      <p:sp>
        <p:nvSpPr>
          <p:cNvPr id="71" name="AutoShape 17"/>
          <p:cNvSpPr>
            <a:spLocks noChangeArrowheads="1"/>
          </p:cNvSpPr>
          <p:nvPr/>
        </p:nvSpPr>
        <p:spPr bwMode="auto">
          <a:xfrm rot="6437265" flipH="1">
            <a:off x="6053458" y="1674933"/>
            <a:ext cx="862470" cy="11755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28" y="10114"/>
                </a:moveTo>
                <a:cubicBezTo>
                  <a:pt x="17494" y="7752"/>
                  <a:pt x="16073" y="5671"/>
                  <a:pt x="13957" y="4595"/>
                </a:cubicBezTo>
                <a:lnTo>
                  <a:pt x="15698" y="1174"/>
                </a:lnTo>
                <a:cubicBezTo>
                  <a:pt x="18980" y="2844"/>
                  <a:pt x="21184" y="6071"/>
                  <a:pt x="21547" y="9735"/>
                </a:cubicBezTo>
                <a:lnTo>
                  <a:pt x="24234" y="9469"/>
                </a:lnTo>
                <a:lnTo>
                  <a:pt x="20092" y="14521"/>
                </a:lnTo>
                <a:lnTo>
                  <a:pt x="15041" y="10380"/>
                </a:lnTo>
                <a:lnTo>
                  <a:pt x="17728" y="10114"/>
                </a:lnTo>
                <a:close/>
              </a:path>
            </a:pathLst>
          </a:custGeom>
          <a:solidFill>
            <a:srgbClr val="DBEEF4"/>
          </a:solidFill>
          <a:ln w="9525">
            <a:solidFill>
              <a:srgbClr val="31859C"/>
            </a:solidFill>
            <a:miter lim="800000"/>
            <a:headEnd/>
            <a:tailEnd/>
          </a:ln>
          <a:effectLst/>
        </p:spPr>
        <p:txBody>
          <a:bodyPr rot="10800000" vert="eaVert" lIns="80133" tIns="40067" rIns="80133" bIns="40067"/>
          <a:lstStyle/>
          <a:p>
            <a:pPr>
              <a:defRPr/>
            </a:pPr>
            <a:endParaRPr lang="zh-CN" altLang="en-US"/>
          </a:p>
        </p:txBody>
      </p:sp>
      <p:sp>
        <p:nvSpPr>
          <p:cNvPr id="72" name="AutoShape 22"/>
          <p:cNvSpPr>
            <a:spLocks noChangeArrowheads="1"/>
          </p:cNvSpPr>
          <p:nvPr/>
        </p:nvSpPr>
        <p:spPr bwMode="auto">
          <a:xfrm rot="18314722" flipH="1">
            <a:off x="4671109" y="2371342"/>
            <a:ext cx="853831" cy="104118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31" y="12060"/>
                </a:moveTo>
                <a:cubicBezTo>
                  <a:pt x="17312" y="11645"/>
                  <a:pt x="17354" y="11223"/>
                  <a:pt x="17354" y="10800"/>
                </a:cubicBezTo>
                <a:cubicBezTo>
                  <a:pt x="17354" y="9090"/>
                  <a:pt x="16686" y="7448"/>
                  <a:pt x="15492" y="6224"/>
                </a:cubicBezTo>
                <a:lnTo>
                  <a:pt x="18533" y="3260"/>
                </a:lnTo>
                <a:cubicBezTo>
                  <a:pt x="20499" y="5277"/>
                  <a:pt x="21600" y="7983"/>
                  <a:pt x="21600" y="10800"/>
                </a:cubicBezTo>
                <a:cubicBezTo>
                  <a:pt x="21600" y="11497"/>
                  <a:pt x="21532" y="12193"/>
                  <a:pt x="21398" y="12877"/>
                </a:cubicBezTo>
                <a:lnTo>
                  <a:pt x="24047" y="13397"/>
                </a:lnTo>
                <a:lnTo>
                  <a:pt x="18386" y="17201"/>
                </a:lnTo>
                <a:lnTo>
                  <a:pt x="14582" y="11541"/>
                </a:lnTo>
                <a:lnTo>
                  <a:pt x="17231" y="12060"/>
                </a:lnTo>
                <a:close/>
              </a:path>
            </a:pathLst>
          </a:custGeom>
          <a:solidFill>
            <a:srgbClr val="DBEEF4"/>
          </a:solidFill>
          <a:ln w="9525">
            <a:solidFill>
              <a:srgbClr val="31859C"/>
            </a:solidFill>
            <a:miter lim="800000"/>
            <a:headEnd/>
            <a:tailEnd/>
          </a:ln>
          <a:effectLst/>
        </p:spPr>
        <p:txBody>
          <a:bodyPr vert="eaVert" lIns="80133" tIns="40067" rIns="80133" bIns="40067"/>
          <a:lstStyle/>
          <a:p>
            <a:pPr>
              <a:defRPr/>
            </a:pPr>
            <a:endParaRPr lang="zh-CN" altLang="en-US"/>
          </a:p>
        </p:txBody>
      </p:sp>
      <p:sp>
        <p:nvSpPr>
          <p:cNvPr id="73" name="AutoShape 23"/>
          <p:cNvSpPr>
            <a:spLocks noChangeArrowheads="1"/>
          </p:cNvSpPr>
          <p:nvPr/>
        </p:nvSpPr>
        <p:spPr bwMode="auto">
          <a:xfrm rot="11652944" flipH="1">
            <a:off x="6134462" y="2679559"/>
            <a:ext cx="851141" cy="73288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31" y="12060"/>
                </a:moveTo>
                <a:cubicBezTo>
                  <a:pt x="17312" y="11645"/>
                  <a:pt x="17354" y="11223"/>
                  <a:pt x="17354" y="10800"/>
                </a:cubicBezTo>
                <a:cubicBezTo>
                  <a:pt x="17354" y="8915"/>
                  <a:pt x="16543" y="7122"/>
                  <a:pt x="15128" y="5878"/>
                </a:cubicBezTo>
                <a:lnTo>
                  <a:pt x="17932" y="2690"/>
                </a:lnTo>
                <a:cubicBezTo>
                  <a:pt x="20263" y="4740"/>
                  <a:pt x="21600" y="7695"/>
                  <a:pt x="21600" y="10800"/>
                </a:cubicBezTo>
                <a:cubicBezTo>
                  <a:pt x="21600" y="11497"/>
                  <a:pt x="21532" y="12193"/>
                  <a:pt x="21398" y="12877"/>
                </a:cubicBezTo>
                <a:lnTo>
                  <a:pt x="24047" y="13397"/>
                </a:lnTo>
                <a:lnTo>
                  <a:pt x="18386" y="17201"/>
                </a:lnTo>
                <a:lnTo>
                  <a:pt x="14582" y="11541"/>
                </a:lnTo>
                <a:lnTo>
                  <a:pt x="17231" y="12060"/>
                </a:lnTo>
                <a:close/>
              </a:path>
            </a:pathLst>
          </a:custGeom>
          <a:solidFill>
            <a:srgbClr val="DBEEF4"/>
          </a:solidFill>
          <a:ln w="9525">
            <a:solidFill>
              <a:srgbClr val="31859C"/>
            </a:solidFill>
            <a:miter lim="800000"/>
            <a:headEnd/>
            <a:tailEnd/>
          </a:ln>
          <a:effectLst/>
        </p:spPr>
        <p:txBody>
          <a:bodyPr rot="10800000" lIns="80133" tIns="40067" rIns="80133" bIns="40067"/>
          <a:lstStyle/>
          <a:p>
            <a:pPr>
              <a:defRPr/>
            </a:pPr>
            <a:endParaRPr lang="zh-CN" altLang="en-US"/>
          </a:p>
        </p:txBody>
      </p:sp>
      <p:sp>
        <p:nvSpPr>
          <p:cNvPr id="74" name="Text Box 6"/>
          <p:cNvSpPr>
            <a:spLocks noChangeArrowheads="1"/>
          </p:cNvSpPr>
          <p:nvPr/>
        </p:nvSpPr>
        <p:spPr bwMode="auto">
          <a:xfrm>
            <a:off x="6001429" y="1012214"/>
            <a:ext cx="2056585" cy="656571"/>
          </a:xfrm>
          <a:prstGeom prst="roundRect">
            <a:avLst>
              <a:gd name="adj" fmla="val 16667"/>
            </a:avLst>
          </a:prstGeom>
          <a:solidFill>
            <a:srgbClr val="77933C"/>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lstStyle>
            <a:lvl1pPr>
              <a:defRPr kumimoji="1" sz="1400">
                <a:solidFill>
                  <a:schemeClr val="bg1"/>
                </a:solidFill>
                <a:latin typeface="FrutigerNext LT Regular" pitchFamily="34" charset="0"/>
                <a:ea typeface="宋体" pitchFamily="2" charset="-122"/>
              </a:defRPr>
            </a:lvl1pPr>
            <a:lvl2pPr marL="742950" indent="-285750">
              <a:defRPr kumimoji="1" sz="1400">
                <a:solidFill>
                  <a:schemeClr val="bg1"/>
                </a:solidFill>
                <a:latin typeface="FrutigerNext LT Regular" pitchFamily="34" charset="0"/>
                <a:ea typeface="宋体" pitchFamily="2" charset="-122"/>
              </a:defRPr>
            </a:lvl2pPr>
            <a:lvl3pPr marL="1143000" indent="-228600">
              <a:defRPr kumimoji="1" sz="1400">
                <a:solidFill>
                  <a:schemeClr val="bg1"/>
                </a:solidFill>
                <a:latin typeface="FrutigerNext LT Regular" pitchFamily="34" charset="0"/>
                <a:ea typeface="宋体" pitchFamily="2" charset="-122"/>
              </a:defRPr>
            </a:lvl3pPr>
            <a:lvl4pPr marL="1600200" indent="-228600">
              <a:defRPr kumimoji="1" sz="1400">
                <a:solidFill>
                  <a:schemeClr val="bg1"/>
                </a:solidFill>
                <a:latin typeface="FrutigerNext LT Regular" pitchFamily="34" charset="0"/>
                <a:ea typeface="宋体" pitchFamily="2" charset="-122"/>
              </a:defRPr>
            </a:lvl4pPr>
            <a:lvl5pPr marL="2057400" indent="-228600">
              <a:defRPr kumimoji="1" sz="1400">
                <a:solidFill>
                  <a:schemeClr val="bg1"/>
                </a:solidFill>
                <a:latin typeface="FrutigerNext LT Regular" pitchFamily="34" charset="0"/>
                <a:ea typeface="宋体" pitchFamily="2" charset="-122"/>
              </a:defRPr>
            </a:lvl5pPr>
            <a:lvl6pPr marL="2514600" indent="-228600" fontAlgn="base">
              <a:spcBef>
                <a:spcPct val="0"/>
              </a:spcBef>
              <a:spcAft>
                <a:spcPct val="0"/>
              </a:spcAft>
              <a:defRPr kumimoji="1" sz="1400">
                <a:solidFill>
                  <a:schemeClr val="bg1"/>
                </a:solidFill>
                <a:latin typeface="FrutigerNext LT Regular" pitchFamily="34" charset="0"/>
                <a:ea typeface="宋体" pitchFamily="2" charset="-122"/>
              </a:defRPr>
            </a:lvl6pPr>
            <a:lvl7pPr marL="2971800" indent="-228600" fontAlgn="base">
              <a:spcBef>
                <a:spcPct val="0"/>
              </a:spcBef>
              <a:spcAft>
                <a:spcPct val="0"/>
              </a:spcAft>
              <a:defRPr kumimoji="1" sz="1400">
                <a:solidFill>
                  <a:schemeClr val="bg1"/>
                </a:solidFill>
                <a:latin typeface="FrutigerNext LT Regular" pitchFamily="34" charset="0"/>
                <a:ea typeface="宋体" pitchFamily="2" charset="-122"/>
              </a:defRPr>
            </a:lvl7pPr>
            <a:lvl8pPr marL="3429000" indent="-228600" fontAlgn="base">
              <a:spcBef>
                <a:spcPct val="0"/>
              </a:spcBef>
              <a:spcAft>
                <a:spcPct val="0"/>
              </a:spcAft>
              <a:defRPr kumimoji="1" sz="1400">
                <a:solidFill>
                  <a:schemeClr val="bg1"/>
                </a:solidFill>
                <a:latin typeface="FrutigerNext LT Regular" pitchFamily="34" charset="0"/>
                <a:ea typeface="宋体" pitchFamily="2" charset="-122"/>
              </a:defRPr>
            </a:lvl8pPr>
            <a:lvl9pPr marL="3886200" indent="-228600" fontAlgn="base">
              <a:spcBef>
                <a:spcPct val="0"/>
              </a:spcBef>
              <a:spcAft>
                <a:spcPct val="0"/>
              </a:spcAft>
              <a:defRPr kumimoji="1" sz="1400">
                <a:solidFill>
                  <a:schemeClr val="bg1"/>
                </a:solidFill>
                <a:latin typeface="FrutigerNext LT Regular" pitchFamily="34" charset="0"/>
                <a:ea typeface="宋体" pitchFamily="2" charset="-122"/>
              </a:defRPr>
            </a:lvl9pPr>
          </a:lstStyle>
          <a:p>
            <a:pPr algn="ctr" eaLnBrk="0" hangingPunct="0">
              <a:spcBef>
                <a:spcPts val="679"/>
              </a:spcBef>
              <a:defRPr/>
            </a:pPr>
            <a:r>
              <a:rPr kumimoji="0" lang="en-US" altLang="zh-CN" b="1" dirty="0">
                <a:solidFill>
                  <a:schemeClr val="bg1">
                    <a:lumMod val="95000"/>
                  </a:schemeClr>
                </a:solidFill>
                <a:latin typeface="+mn-ea"/>
                <a:ea typeface="+mn-ea"/>
                <a:cs typeface="Arial" pitchFamily="34" charset="0"/>
              </a:rPr>
              <a:t>IPD</a:t>
            </a:r>
            <a:r>
              <a:rPr kumimoji="0" lang="zh-CN" altLang="en-US" b="1" dirty="0">
                <a:solidFill>
                  <a:schemeClr val="bg1">
                    <a:lumMod val="95000"/>
                  </a:schemeClr>
                </a:solidFill>
                <a:latin typeface="+mn-ea"/>
                <a:ea typeface="+mn-ea"/>
              </a:rPr>
              <a:t>持续改进</a:t>
            </a:r>
          </a:p>
        </p:txBody>
      </p:sp>
      <p:sp>
        <p:nvSpPr>
          <p:cNvPr id="75" name="AutoShape 46"/>
          <p:cNvSpPr>
            <a:spLocks noChangeArrowheads="1"/>
          </p:cNvSpPr>
          <p:nvPr/>
        </p:nvSpPr>
        <p:spPr bwMode="auto">
          <a:xfrm rot="6507817" flipH="1">
            <a:off x="7233534" y="1713284"/>
            <a:ext cx="1108684" cy="84978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28" y="10114"/>
                </a:moveTo>
                <a:cubicBezTo>
                  <a:pt x="17400" y="6801"/>
                  <a:pt x="14772" y="4184"/>
                  <a:pt x="11458" y="3869"/>
                </a:cubicBezTo>
                <a:lnTo>
                  <a:pt x="11821" y="48"/>
                </a:lnTo>
                <a:cubicBezTo>
                  <a:pt x="16962" y="536"/>
                  <a:pt x="21038" y="4596"/>
                  <a:pt x="21547" y="9735"/>
                </a:cubicBezTo>
                <a:lnTo>
                  <a:pt x="24234" y="9469"/>
                </a:lnTo>
                <a:lnTo>
                  <a:pt x="20092" y="14521"/>
                </a:lnTo>
                <a:lnTo>
                  <a:pt x="15041" y="10380"/>
                </a:lnTo>
                <a:lnTo>
                  <a:pt x="17728" y="10114"/>
                </a:lnTo>
                <a:close/>
              </a:path>
            </a:pathLst>
          </a:custGeom>
          <a:solidFill>
            <a:srgbClr val="DBEEF4"/>
          </a:solidFill>
          <a:ln w="9525">
            <a:solidFill>
              <a:srgbClr val="31859C"/>
            </a:solidFill>
            <a:miter lim="800000"/>
            <a:headEnd/>
            <a:tailEnd/>
          </a:ln>
          <a:effectLst/>
        </p:spPr>
        <p:txBody>
          <a:bodyPr rot="10800000" vert="eaVert" lIns="80133" tIns="40067" rIns="80133" bIns="40067"/>
          <a:lstStyle/>
          <a:p>
            <a:pPr>
              <a:defRPr/>
            </a:pPr>
            <a:endParaRPr lang="zh-CN" altLang="en-US"/>
          </a:p>
        </p:txBody>
      </p:sp>
      <p:sp>
        <p:nvSpPr>
          <p:cNvPr id="76" name="AutoShape 6"/>
          <p:cNvSpPr>
            <a:spLocks noChangeArrowheads="1"/>
          </p:cNvSpPr>
          <p:nvPr/>
        </p:nvSpPr>
        <p:spPr bwMode="gray">
          <a:xfrm>
            <a:off x="2614511" y="4391539"/>
            <a:ext cx="600007" cy="604736"/>
          </a:xfrm>
          <a:prstGeom prst="flowChartDocument">
            <a:avLst/>
          </a:prstGeom>
          <a:solidFill>
            <a:srgbClr val="969696"/>
          </a:solidFill>
          <a:ln w="9525">
            <a:solidFill>
              <a:schemeClr val="tx1"/>
            </a:solidFill>
            <a:miter lim="800000"/>
            <a:headEnd/>
            <a:tailEnd/>
          </a:ln>
          <a:effectLst/>
        </p:spPr>
        <p:txBody>
          <a:bodyPr lIns="31549" tIns="40067" rIns="31549" bIns="40067"/>
          <a:lstStyle/>
          <a:p>
            <a:pPr algn="ctr" fontAlgn="t"/>
            <a:r>
              <a:rPr lang="en-US" altLang="zh-CN" sz="900" dirty="0">
                <a:solidFill>
                  <a:schemeClr val="bg1"/>
                </a:solidFill>
              </a:rPr>
              <a:t>PCR</a:t>
            </a:r>
          </a:p>
          <a:p>
            <a:pPr algn="ctr" fontAlgn="t"/>
            <a:r>
              <a:rPr lang="zh-CN" altLang="en-US" sz="900" dirty="0">
                <a:solidFill>
                  <a:schemeClr val="bg1"/>
                </a:solidFill>
              </a:rPr>
              <a:t>（计划变更请求）</a:t>
            </a:r>
          </a:p>
        </p:txBody>
      </p:sp>
      <p:sp>
        <p:nvSpPr>
          <p:cNvPr id="77" name="Rectangle 51"/>
          <p:cNvSpPr>
            <a:spLocks noChangeArrowheads="1"/>
          </p:cNvSpPr>
          <p:nvPr/>
        </p:nvSpPr>
        <p:spPr bwMode="auto">
          <a:xfrm>
            <a:off x="7403708" y="5583734"/>
            <a:ext cx="616297" cy="302368"/>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财经</a:t>
            </a:r>
          </a:p>
        </p:txBody>
      </p:sp>
      <p:sp>
        <p:nvSpPr>
          <p:cNvPr id="78" name="Rectangle 49"/>
          <p:cNvSpPr>
            <a:spLocks noChangeArrowheads="1"/>
          </p:cNvSpPr>
          <p:nvPr/>
        </p:nvSpPr>
        <p:spPr bwMode="auto">
          <a:xfrm>
            <a:off x="7232666" y="6228786"/>
            <a:ext cx="677384" cy="22893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架构技术规划</a:t>
            </a:r>
          </a:p>
        </p:txBody>
      </p:sp>
      <p:sp>
        <p:nvSpPr>
          <p:cNvPr id="79" name="Rectangle 26"/>
          <p:cNvSpPr>
            <a:spLocks noChangeArrowheads="1"/>
          </p:cNvSpPr>
          <p:nvPr/>
        </p:nvSpPr>
        <p:spPr bwMode="auto">
          <a:xfrm>
            <a:off x="7304612" y="4735664"/>
            <a:ext cx="715393"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产品数据管理</a:t>
            </a:r>
          </a:p>
        </p:txBody>
      </p:sp>
      <p:sp>
        <p:nvSpPr>
          <p:cNvPr id="80" name="Rectangle 26"/>
          <p:cNvSpPr>
            <a:spLocks noChangeArrowheads="1"/>
          </p:cNvSpPr>
          <p:nvPr/>
        </p:nvSpPr>
        <p:spPr bwMode="auto">
          <a:xfrm>
            <a:off x="5064766" y="4996275"/>
            <a:ext cx="715393" cy="23181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产品版本管理</a:t>
            </a:r>
          </a:p>
        </p:txBody>
      </p:sp>
      <p:sp>
        <p:nvSpPr>
          <p:cNvPr id="81" name="Rectangle 26"/>
          <p:cNvSpPr>
            <a:spLocks noChangeArrowheads="1"/>
          </p:cNvSpPr>
          <p:nvPr/>
        </p:nvSpPr>
        <p:spPr bwMode="auto">
          <a:xfrm>
            <a:off x="5793734" y="4735664"/>
            <a:ext cx="704534"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产品成本管理</a:t>
            </a:r>
          </a:p>
        </p:txBody>
      </p:sp>
      <p:sp>
        <p:nvSpPr>
          <p:cNvPr id="82" name="Rectangle 26"/>
          <p:cNvSpPr>
            <a:spLocks noChangeArrowheads="1"/>
          </p:cNvSpPr>
          <p:nvPr/>
        </p:nvSpPr>
        <p:spPr bwMode="auto">
          <a:xfrm>
            <a:off x="6517272" y="4735664"/>
            <a:ext cx="764262"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产品配置管理</a:t>
            </a:r>
          </a:p>
        </p:txBody>
      </p:sp>
      <p:sp>
        <p:nvSpPr>
          <p:cNvPr id="83" name="Rectangle 26"/>
          <p:cNvSpPr>
            <a:spLocks noChangeArrowheads="1"/>
          </p:cNvSpPr>
          <p:nvPr/>
        </p:nvSpPr>
        <p:spPr bwMode="auto">
          <a:xfrm>
            <a:off x="3807737" y="2477981"/>
            <a:ext cx="642089" cy="23325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管道管理</a:t>
            </a:r>
          </a:p>
        </p:txBody>
      </p:sp>
      <p:sp>
        <p:nvSpPr>
          <p:cNvPr id="85" name="Rectangle 26"/>
          <p:cNvSpPr>
            <a:spLocks noChangeArrowheads="1"/>
          </p:cNvSpPr>
          <p:nvPr/>
        </p:nvSpPr>
        <p:spPr bwMode="auto">
          <a:xfrm>
            <a:off x="3807737" y="2740033"/>
            <a:ext cx="642089"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知识管理</a:t>
            </a:r>
          </a:p>
        </p:txBody>
      </p:sp>
      <p:sp>
        <p:nvSpPr>
          <p:cNvPr id="86" name="Rectangle 26"/>
          <p:cNvSpPr>
            <a:spLocks noChangeArrowheads="1"/>
          </p:cNvSpPr>
          <p:nvPr/>
        </p:nvSpPr>
        <p:spPr bwMode="auto">
          <a:xfrm>
            <a:off x="7232665" y="2484455"/>
            <a:ext cx="640732"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度量指标</a:t>
            </a:r>
          </a:p>
        </p:txBody>
      </p:sp>
      <p:sp>
        <p:nvSpPr>
          <p:cNvPr id="87" name="Rectangle 26"/>
          <p:cNvSpPr>
            <a:spLocks noChangeArrowheads="1"/>
          </p:cNvSpPr>
          <p:nvPr/>
        </p:nvSpPr>
        <p:spPr bwMode="auto">
          <a:xfrm>
            <a:off x="7232665" y="2742189"/>
            <a:ext cx="640732" cy="23325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度量分析</a:t>
            </a:r>
          </a:p>
        </p:txBody>
      </p:sp>
      <p:sp>
        <p:nvSpPr>
          <p:cNvPr id="88" name="Rectangle 26"/>
          <p:cNvSpPr>
            <a:spLocks noChangeArrowheads="1"/>
          </p:cNvSpPr>
          <p:nvPr/>
        </p:nvSpPr>
        <p:spPr bwMode="auto">
          <a:xfrm>
            <a:off x="5125853" y="2021548"/>
            <a:ext cx="639375" cy="23325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团队架构</a:t>
            </a:r>
          </a:p>
        </p:txBody>
      </p:sp>
      <p:sp>
        <p:nvSpPr>
          <p:cNvPr id="89" name="Rectangle 26"/>
          <p:cNvSpPr>
            <a:spLocks noChangeArrowheads="1"/>
          </p:cNvSpPr>
          <p:nvPr/>
        </p:nvSpPr>
        <p:spPr bwMode="auto">
          <a:xfrm>
            <a:off x="5803237" y="2021548"/>
            <a:ext cx="639374" cy="23325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职责</a:t>
            </a:r>
          </a:p>
        </p:txBody>
      </p:sp>
      <p:sp>
        <p:nvSpPr>
          <p:cNvPr id="90" name="Rectangle 26"/>
          <p:cNvSpPr>
            <a:spLocks noChangeArrowheads="1"/>
          </p:cNvSpPr>
          <p:nvPr/>
        </p:nvSpPr>
        <p:spPr bwMode="auto">
          <a:xfrm>
            <a:off x="5803237" y="2282161"/>
            <a:ext cx="639374"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运作规则</a:t>
            </a:r>
          </a:p>
        </p:txBody>
      </p:sp>
      <p:sp>
        <p:nvSpPr>
          <p:cNvPr id="91" name="Rectangle 26"/>
          <p:cNvSpPr>
            <a:spLocks noChangeArrowheads="1"/>
          </p:cNvSpPr>
          <p:nvPr/>
        </p:nvSpPr>
        <p:spPr bwMode="auto">
          <a:xfrm>
            <a:off x="5125853" y="2282161"/>
            <a:ext cx="639375"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考核机制</a:t>
            </a:r>
          </a:p>
        </p:txBody>
      </p:sp>
      <p:sp>
        <p:nvSpPr>
          <p:cNvPr id="92" name="Rectangle 26"/>
          <p:cNvSpPr>
            <a:spLocks noChangeArrowheads="1"/>
          </p:cNvSpPr>
          <p:nvPr/>
        </p:nvSpPr>
        <p:spPr bwMode="auto">
          <a:xfrm>
            <a:off x="6089666" y="1324662"/>
            <a:ext cx="1198657" cy="23325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变革进展度评估（</a:t>
            </a:r>
            <a:r>
              <a:rPr lang="en-US" altLang="zh-CN" sz="900" dirty="0">
                <a:solidFill>
                  <a:srgbClr val="000000"/>
                </a:solidFill>
              </a:rPr>
              <a:t>TPM</a:t>
            </a:r>
            <a:r>
              <a:rPr lang="zh-CN" altLang="en-US" sz="900" dirty="0">
                <a:solidFill>
                  <a:srgbClr val="000000"/>
                </a:solidFill>
              </a:rPr>
              <a:t>）</a:t>
            </a:r>
          </a:p>
        </p:txBody>
      </p:sp>
      <p:sp>
        <p:nvSpPr>
          <p:cNvPr id="93" name="Rectangle 26"/>
          <p:cNvSpPr>
            <a:spLocks noChangeArrowheads="1"/>
          </p:cNvSpPr>
          <p:nvPr/>
        </p:nvSpPr>
        <p:spPr bwMode="auto">
          <a:xfrm>
            <a:off x="7342622" y="1324662"/>
            <a:ext cx="677383" cy="23325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改进流程</a:t>
            </a:r>
          </a:p>
        </p:txBody>
      </p:sp>
      <p:sp>
        <p:nvSpPr>
          <p:cNvPr id="94" name="Rectangle 54"/>
          <p:cNvSpPr>
            <a:spLocks noChangeArrowheads="1"/>
          </p:cNvSpPr>
          <p:nvPr/>
        </p:nvSpPr>
        <p:spPr bwMode="auto">
          <a:xfrm>
            <a:off x="1813597" y="1403854"/>
            <a:ext cx="616297" cy="463631"/>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r>
              <a:rPr lang="zh-CN" altLang="en-US" sz="1100" dirty="0">
                <a:solidFill>
                  <a:srgbClr val="000000"/>
                </a:solidFill>
                <a:latin typeface="Calibri" pitchFamily="34" charset="0"/>
              </a:rPr>
              <a:t>战略规划</a:t>
            </a:r>
            <a:endParaRPr lang="en-US" altLang="zh-CN" sz="1100" dirty="0">
              <a:solidFill>
                <a:srgbClr val="000000"/>
              </a:solidFill>
              <a:latin typeface="Calibri" pitchFamily="34" charset="0"/>
            </a:endParaRPr>
          </a:p>
          <a:p>
            <a:pPr algn="ctr"/>
            <a:r>
              <a:rPr lang="en-US" altLang="zh-CN" sz="1100" dirty="0">
                <a:solidFill>
                  <a:srgbClr val="000000"/>
                </a:solidFill>
                <a:latin typeface="Calibri" pitchFamily="34" charset="0"/>
              </a:rPr>
              <a:t>(SP)</a:t>
            </a:r>
            <a:endParaRPr lang="zh-CN" altLang="en-US" sz="1100" dirty="0">
              <a:solidFill>
                <a:srgbClr val="000000"/>
              </a:solidFill>
              <a:latin typeface="Calibri" pitchFamily="34" charset="0"/>
            </a:endParaRPr>
          </a:p>
        </p:txBody>
      </p:sp>
      <p:sp>
        <p:nvSpPr>
          <p:cNvPr id="95" name="Rectangle 54"/>
          <p:cNvSpPr>
            <a:spLocks noChangeArrowheads="1"/>
          </p:cNvSpPr>
          <p:nvPr/>
        </p:nvSpPr>
        <p:spPr bwMode="auto">
          <a:xfrm>
            <a:off x="2429893" y="1403854"/>
            <a:ext cx="862002" cy="463631"/>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r>
              <a:rPr lang="zh-CN" altLang="en-US" sz="1100" dirty="0">
                <a:solidFill>
                  <a:srgbClr val="000000"/>
                </a:solidFill>
                <a:latin typeface="Calibri" pitchFamily="34" charset="0"/>
              </a:rPr>
              <a:t>年度商业计划</a:t>
            </a:r>
            <a:endParaRPr lang="en-US" altLang="zh-CN" sz="1100" dirty="0">
              <a:solidFill>
                <a:srgbClr val="000000"/>
              </a:solidFill>
              <a:latin typeface="Calibri" pitchFamily="34" charset="0"/>
            </a:endParaRPr>
          </a:p>
          <a:p>
            <a:pPr algn="ctr"/>
            <a:r>
              <a:rPr lang="en-US" altLang="zh-CN" sz="1100" dirty="0">
                <a:solidFill>
                  <a:srgbClr val="000000"/>
                </a:solidFill>
                <a:latin typeface="Calibri" pitchFamily="34" charset="0"/>
              </a:rPr>
              <a:t>(BP)</a:t>
            </a:r>
            <a:endParaRPr lang="zh-CN" altLang="en-US" sz="1100" dirty="0">
              <a:solidFill>
                <a:srgbClr val="000000"/>
              </a:solidFill>
              <a:latin typeface="Calibri" pitchFamily="34" charset="0"/>
            </a:endParaRPr>
          </a:p>
        </p:txBody>
      </p:sp>
      <p:sp>
        <p:nvSpPr>
          <p:cNvPr id="96" name="Rectangle 54"/>
          <p:cNvSpPr>
            <a:spLocks noChangeArrowheads="1"/>
          </p:cNvSpPr>
          <p:nvPr/>
        </p:nvSpPr>
        <p:spPr bwMode="auto">
          <a:xfrm>
            <a:off x="3291895" y="1403854"/>
            <a:ext cx="677383" cy="463631"/>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r>
              <a:rPr lang="zh-CN" altLang="en-US" sz="1100" dirty="0">
                <a:solidFill>
                  <a:srgbClr val="000000"/>
                </a:solidFill>
                <a:latin typeface="Calibri" pitchFamily="34" charset="0"/>
              </a:rPr>
              <a:t>执行与监控</a:t>
            </a:r>
            <a:endParaRPr lang="en-US" altLang="zh-CN" sz="1100" dirty="0">
              <a:solidFill>
                <a:srgbClr val="000000"/>
              </a:solidFill>
              <a:latin typeface="Calibri" pitchFamily="34" charset="0"/>
            </a:endParaRPr>
          </a:p>
        </p:txBody>
      </p:sp>
      <p:sp>
        <p:nvSpPr>
          <p:cNvPr id="97" name="Rectangle 54"/>
          <p:cNvSpPr>
            <a:spLocks noChangeArrowheads="1"/>
          </p:cNvSpPr>
          <p:nvPr/>
        </p:nvSpPr>
        <p:spPr bwMode="auto">
          <a:xfrm>
            <a:off x="3969278" y="1403854"/>
            <a:ext cx="617655" cy="463631"/>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r>
              <a:rPr lang="zh-CN" altLang="en-US" sz="1100" dirty="0">
                <a:solidFill>
                  <a:srgbClr val="000000"/>
                </a:solidFill>
                <a:latin typeface="Calibri" pitchFamily="34" charset="0"/>
              </a:rPr>
              <a:t>业绩评估</a:t>
            </a:r>
            <a:endParaRPr lang="en-US" altLang="zh-CN" sz="1100" dirty="0">
              <a:solidFill>
                <a:srgbClr val="000000"/>
              </a:solidFill>
              <a:latin typeface="Calibri" pitchFamily="34" charset="0"/>
            </a:endParaRPr>
          </a:p>
        </p:txBody>
      </p:sp>
      <p:sp>
        <p:nvSpPr>
          <p:cNvPr id="98" name="Rectangle 26"/>
          <p:cNvSpPr>
            <a:spLocks noChangeArrowheads="1"/>
          </p:cNvSpPr>
          <p:nvPr/>
        </p:nvSpPr>
        <p:spPr bwMode="auto">
          <a:xfrm>
            <a:off x="4331726" y="4742862"/>
            <a:ext cx="733040" cy="485229"/>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以客户为中心</a:t>
            </a:r>
            <a:endParaRPr lang="en-US" altLang="zh-CN" sz="900" dirty="0">
              <a:solidFill>
                <a:srgbClr val="000000"/>
              </a:solidFill>
            </a:endParaRPr>
          </a:p>
          <a:p>
            <a:pPr algn="ctr">
              <a:defRPr/>
            </a:pPr>
            <a:r>
              <a:rPr lang="zh-CN" altLang="en-US" sz="900" dirty="0">
                <a:solidFill>
                  <a:srgbClr val="000000"/>
                </a:solidFill>
              </a:rPr>
              <a:t>的设计（</a:t>
            </a:r>
            <a:r>
              <a:rPr lang="en-US" altLang="zh-CN" sz="900" dirty="0">
                <a:solidFill>
                  <a:srgbClr val="000000"/>
                </a:solidFill>
              </a:rPr>
              <a:t>UCD</a:t>
            </a:r>
            <a:r>
              <a:rPr lang="zh-CN" altLang="en-US" sz="900" dirty="0">
                <a:solidFill>
                  <a:srgbClr val="000000"/>
                </a:solidFill>
              </a:rPr>
              <a:t>）</a:t>
            </a:r>
          </a:p>
        </p:txBody>
      </p:sp>
      <p:sp>
        <p:nvSpPr>
          <p:cNvPr id="99" name="Rectangle 26"/>
          <p:cNvSpPr>
            <a:spLocks noChangeArrowheads="1"/>
          </p:cNvSpPr>
          <p:nvPr/>
        </p:nvSpPr>
        <p:spPr bwMode="auto">
          <a:xfrm>
            <a:off x="5793734" y="4996275"/>
            <a:ext cx="1487800" cy="23181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产品基本信息管理（</a:t>
            </a:r>
            <a:r>
              <a:rPr lang="en-US" altLang="zh-CN" sz="900" dirty="0">
                <a:solidFill>
                  <a:srgbClr val="000000"/>
                </a:solidFill>
              </a:rPr>
              <a:t>PBI</a:t>
            </a:r>
            <a:r>
              <a:rPr lang="zh-CN" altLang="en-US" sz="900" dirty="0">
                <a:solidFill>
                  <a:srgbClr val="000000"/>
                </a:solidFill>
              </a:rPr>
              <a:t>）</a:t>
            </a:r>
          </a:p>
        </p:txBody>
      </p:sp>
      <p:sp>
        <p:nvSpPr>
          <p:cNvPr id="100" name="Rectangle 26"/>
          <p:cNvSpPr>
            <a:spLocks noChangeArrowheads="1"/>
          </p:cNvSpPr>
          <p:nvPr/>
        </p:nvSpPr>
        <p:spPr bwMode="auto">
          <a:xfrm>
            <a:off x="5064767" y="4735664"/>
            <a:ext cx="714036"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合作管理</a:t>
            </a:r>
          </a:p>
        </p:txBody>
      </p:sp>
      <p:sp>
        <p:nvSpPr>
          <p:cNvPr id="101" name="Rectangle 26"/>
          <p:cNvSpPr>
            <a:spLocks noChangeArrowheads="1"/>
          </p:cNvSpPr>
          <p:nvPr/>
        </p:nvSpPr>
        <p:spPr bwMode="auto">
          <a:xfrm>
            <a:off x="7304612" y="4996275"/>
            <a:ext cx="715393" cy="23181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en-US" altLang="zh-CN" sz="900" dirty="0">
                <a:solidFill>
                  <a:srgbClr val="000000"/>
                </a:solidFill>
              </a:rPr>
              <a:t>License</a:t>
            </a:r>
            <a:r>
              <a:rPr lang="zh-CN" altLang="en-US" sz="900" dirty="0">
                <a:solidFill>
                  <a:srgbClr val="000000"/>
                </a:solidFill>
              </a:rPr>
              <a:t>管理</a:t>
            </a:r>
          </a:p>
        </p:txBody>
      </p:sp>
      <p:sp>
        <p:nvSpPr>
          <p:cNvPr id="102" name="Rectangle 26"/>
          <p:cNvSpPr>
            <a:spLocks noChangeArrowheads="1"/>
          </p:cNvSpPr>
          <p:nvPr/>
        </p:nvSpPr>
        <p:spPr bwMode="auto">
          <a:xfrm>
            <a:off x="5803237" y="2544214"/>
            <a:ext cx="640732"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资源池建设</a:t>
            </a:r>
          </a:p>
        </p:txBody>
      </p:sp>
      <p:sp>
        <p:nvSpPr>
          <p:cNvPr id="103" name="Rectangle 26"/>
          <p:cNvSpPr>
            <a:spLocks noChangeArrowheads="1"/>
          </p:cNvSpPr>
          <p:nvPr/>
        </p:nvSpPr>
        <p:spPr bwMode="auto">
          <a:xfrm>
            <a:off x="5125853" y="2544214"/>
            <a:ext cx="639375" cy="23181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800" dirty="0">
                <a:solidFill>
                  <a:srgbClr val="000000"/>
                </a:solidFill>
              </a:rPr>
              <a:t>决策管理机制</a:t>
            </a:r>
          </a:p>
        </p:txBody>
      </p:sp>
      <p:sp>
        <p:nvSpPr>
          <p:cNvPr id="104" name="Rectangle 26"/>
          <p:cNvSpPr>
            <a:spLocks noChangeArrowheads="1"/>
          </p:cNvSpPr>
          <p:nvPr/>
        </p:nvSpPr>
        <p:spPr bwMode="auto">
          <a:xfrm>
            <a:off x="6566142" y="4359862"/>
            <a:ext cx="715393" cy="231816"/>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投资组合管理</a:t>
            </a:r>
          </a:p>
        </p:txBody>
      </p:sp>
      <p:sp>
        <p:nvSpPr>
          <p:cNvPr id="105" name="等腰三角形 1"/>
          <p:cNvSpPr>
            <a:spLocks noChangeArrowheads="1"/>
          </p:cNvSpPr>
          <p:nvPr/>
        </p:nvSpPr>
        <p:spPr bwMode="auto">
          <a:xfrm rot="10800000">
            <a:off x="4821777" y="3772404"/>
            <a:ext cx="119458" cy="129586"/>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10800000" lIns="80133" tIns="40067" rIns="80133" bIns="40067" anchor="ctr"/>
          <a:lstStyle/>
          <a:p>
            <a:pPr algn="ctr"/>
            <a:endParaRPr lang="zh-CN" altLang="en-US" sz="2100" b="1" dirty="0"/>
          </a:p>
        </p:txBody>
      </p:sp>
      <p:sp>
        <p:nvSpPr>
          <p:cNvPr id="106" name="等腰三角形 116"/>
          <p:cNvSpPr>
            <a:spLocks noChangeArrowheads="1"/>
          </p:cNvSpPr>
          <p:nvPr/>
        </p:nvSpPr>
        <p:spPr bwMode="auto">
          <a:xfrm>
            <a:off x="4715893" y="4410257"/>
            <a:ext cx="120816" cy="131026"/>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endParaRPr lang="zh-CN" altLang="en-US" sz="2100" b="1" dirty="0"/>
          </a:p>
        </p:txBody>
      </p:sp>
      <p:sp>
        <p:nvSpPr>
          <p:cNvPr id="107" name="等腰三角形 117"/>
          <p:cNvSpPr>
            <a:spLocks noChangeArrowheads="1"/>
          </p:cNvSpPr>
          <p:nvPr/>
        </p:nvSpPr>
        <p:spPr bwMode="auto">
          <a:xfrm rot="10800000">
            <a:off x="5333548" y="3837197"/>
            <a:ext cx="119458" cy="131026"/>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10800000" lIns="80133" tIns="40067" rIns="80133" bIns="40067" anchor="ctr"/>
          <a:lstStyle/>
          <a:p>
            <a:pPr algn="ctr"/>
            <a:endParaRPr lang="zh-CN" altLang="en-US" sz="2100" b="1" dirty="0"/>
          </a:p>
        </p:txBody>
      </p:sp>
      <p:sp>
        <p:nvSpPr>
          <p:cNvPr id="108" name="等腰三角形 118"/>
          <p:cNvSpPr>
            <a:spLocks noChangeArrowheads="1"/>
          </p:cNvSpPr>
          <p:nvPr/>
        </p:nvSpPr>
        <p:spPr bwMode="auto">
          <a:xfrm rot="10800000">
            <a:off x="6480620" y="3837197"/>
            <a:ext cx="120816" cy="131026"/>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10800000" lIns="80133" tIns="40067" rIns="80133" bIns="40067" anchor="ctr"/>
          <a:lstStyle/>
          <a:p>
            <a:pPr algn="ctr"/>
            <a:endParaRPr lang="zh-CN" altLang="en-US" sz="2100" b="1" dirty="0"/>
          </a:p>
        </p:txBody>
      </p:sp>
      <p:sp>
        <p:nvSpPr>
          <p:cNvPr id="109" name="等腰三角形 119"/>
          <p:cNvSpPr>
            <a:spLocks noChangeArrowheads="1"/>
          </p:cNvSpPr>
          <p:nvPr/>
        </p:nvSpPr>
        <p:spPr bwMode="auto">
          <a:xfrm>
            <a:off x="5003680" y="4359862"/>
            <a:ext cx="119458" cy="131027"/>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endParaRPr lang="zh-CN" altLang="en-US" sz="2100" b="1" dirty="0"/>
          </a:p>
        </p:txBody>
      </p:sp>
      <p:sp>
        <p:nvSpPr>
          <p:cNvPr id="110" name="等腰三角形 120"/>
          <p:cNvSpPr>
            <a:spLocks noChangeArrowheads="1"/>
          </p:cNvSpPr>
          <p:nvPr/>
        </p:nvSpPr>
        <p:spPr bwMode="auto">
          <a:xfrm>
            <a:off x="5188298" y="4293629"/>
            <a:ext cx="118101" cy="131027"/>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endParaRPr lang="zh-CN" altLang="en-US" sz="2100" b="1" dirty="0"/>
          </a:p>
        </p:txBody>
      </p:sp>
      <p:sp>
        <p:nvSpPr>
          <p:cNvPr id="111" name="等腰三角形 121"/>
          <p:cNvSpPr>
            <a:spLocks noChangeArrowheads="1"/>
          </p:cNvSpPr>
          <p:nvPr/>
        </p:nvSpPr>
        <p:spPr bwMode="auto">
          <a:xfrm>
            <a:off x="5622691" y="4279231"/>
            <a:ext cx="119458" cy="131027"/>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endParaRPr lang="zh-CN" altLang="en-US" sz="2100" b="1" dirty="0"/>
          </a:p>
        </p:txBody>
      </p:sp>
      <p:sp>
        <p:nvSpPr>
          <p:cNvPr id="112" name="等腰三角形 122"/>
          <p:cNvSpPr>
            <a:spLocks noChangeArrowheads="1"/>
          </p:cNvSpPr>
          <p:nvPr/>
        </p:nvSpPr>
        <p:spPr bwMode="auto">
          <a:xfrm>
            <a:off x="6362520" y="4293629"/>
            <a:ext cx="120815" cy="131027"/>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endParaRPr lang="zh-CN" altLang="en-US" sz="2100" b="1" dirty="0"/>
          </a:p>
        </p:txBody>
      </p:sp>
      <p:sp>
        <p:nvSpPr>
          <p:cNvPr id="113" name="等腰三角形 123"/>
          <p:cNvSpPr>
            <a:spLocks noChangeArrowheads="1"/>
          </p:cNvSpPr>
          <p:nvPr/>
        </p:nvSpPr>
        <p:spPr bwMode="auto">
          <a:xfrm>
            <a:off x="5854821" y="4279231"/>
            <a:ext cx="119458" cy="131027"/>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endParaRPr lang="zh-CN" altLang="en-US" sz="2100" b="1" dirty="0"/>
          </a:p>
        </p:txBody>
      </p:sp>
      <p:sp>
        <p:nvSpPr>
          <p:cNvPr id="114" name="等腰三角形 124"/>
          <p:cNvSpPr>
            <a:spLocks noChangeArrowheads="1"/>
          </p:cNvSpPr>
          <p:nvPr/>
        </p:nvSpPr>
        <p:spPr bwMode="auto">
          <a:xfrm rot="10800000">
            <a:off x="7813668" y="3806961"/>
            <a:ext cx="119458" cy="129586"/>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10800000" lIns="80133" tIns="40067" rIns="80133" bIns="40067" anchor="ctr"/>
          <a:lstStyle/>
          <a:p>
            <a:pPr algn="ctr"/>
            <a:endParaRPr lang="zh-CN" altLang="en-US" sz="2100" b="1" dirty="0"/>
          </a:p>
        </p:txBody>
      </p:sp>
      <p:sp>
        <p:nvSpPr>
          <p:cNvPr id="115" name="等腰三角形 125"/>
          <p:cNvSpPr>
            <a:spLocks noChangeArrowheads="1"/>
          </p:cNvSpPr>
          <p:nvPr/>
        </p:nvSpPr>
        <p:spPr bwMode="auto">
          <a:xfrm rot="10800000">
            <a:off x="1221734" y="5517501"/>
            <a:ext cx="119458" cy="131027"/>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10800000" lIns="80133" tIns="40067" rIns="80133" bIns="40067" anchor="ctr"/>
          <a:lstStyle/>
          <a:p>
            <a:pPr algn="ctr"/>
            <a:endParaRPr lang="zh-CN" altLang="en-US" sz="2100" b="1" dirty="0"/>
          </a:p>
        </p:txBody>
      </p:sp>
      <p:sp>
        <p:nvSpPr>
          <p:cNvPr id="116" name="等腰三角形 126"/>
          <p:cNvSpPr>
            <a:spLocks noChangeArrowheads="1"/>
          </p:cNvSpPr>
          <p:nvPr/>
        </p:nvSpPr>
        <p:spPr bwMode="auto">
          <a:xfrm>
            <a:off x="1221734" y="5756516"/>
            <a:ext cx="119458" cy="129586"/>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algn="ctr"/>
            <a:endParaRPr lang="zh-CN" altLang="en-US" sz="2100" b="1" dirty="0"/>
          </a:p>
        </p:txBody>
      </p:sp>
      <p:sp>
        <p:nvSpPr>
          <p:cNvPr id="117" name="Text Box 15"/>
          <p:cNvSpPr txBox="1">
            <a:spLocks noChangeArrowheads="1"/>
          </p:cNvSpPr>
          <p:nvPr/>
        </p:nvSpPr>
        <p:spPr bwMode="gray">
          <a:xfrm>
            <a:off x="1395492" y="5454147"/>
            <a:ext cx="635302" cy="388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000" i="1" dirty="0">
                <a:solidFill>
                  <a:srgbClr val="000000"/>
                </a:solidFill>
              </a:rPr>
              <a:t>决策评审</a:t>
            </a:r>
          </a:p>
        </p:txBody>
      </p:sp>
      <p:sp>
        <p:nvSpPr>
          <p:cNvPr id="118" name="Text Box 15"/>
          <p:cNvSpPr txBox="1">
            <a:spLocks noChangeArrowheads="1"/>
          </p:cNvSpPr>
          <p:nvPr/>
        </p:nvSpPr>
        <p:spPr bwMode="gray">
          <a:xfrm>
            <a:off x="1406351" y="5714760"/>
            <a:ext cx="635302" cy="388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defRPr sz="2100">
                <a:solidFill>
                  <a:schemeClr val="tx1"/>
                </a:solidFill>
                <a:latin typeface="Arial" pitchFamily="34" charset="0"/>
                <a:ea typeface="宋体" pitchFamily="2" charset="-122"/>
              </a:defRPr>
            </a:lvl1pPr>
            <a:lvl2pPr marL="742950" indent="-287338">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ctr" fontAlgn="t">
              <a:spcBef>
                <a:spcPct val="50000"/>
              </a:spcBef>
            </a:pPr>
            <a:r>
              <a:rPr lang="zh-CN" altLang="en-US" sz="1000" i="1" dirty="0">
                <a:solidFill>
                  <a:srgbClr val="000000"/>
                </a:solidFill>
              </a:rPr>
              <a:t>技术评审</a:t>
            </a:r>
          </a:p>
        </p:txBody>
      </p:sp>
      <p:sp>
        <p:nvSpPr>
          <p:cNvPr id="119" name="圆角矩形 118"/>
          <p:cNvSpPr>
            <a:spLocks noChangeArrowheads="1"/>
          </p:cNvSpPr>
          <p:nvPr/>
        </p:nvSpPr>
        <p:spPr bwMode="auto">
          <a:xfrm>
            <a:off x="982817" y="5140260"/>
            <a:ext cx="1372415" cy="1228191"/>
          </a:xfrm>
          <a:prstGeom prst="roundRect">
            <a:avLst>
              <a:gd name="adj" fmla="val 16667"/>
            </a:avLst>
          </a:prstGeom>
          <a:noFill/>
          <a:ln w="9525">
            <a:solidFill>
              <a:srgbClr val="A6A6A6"/>
            </a:solidFill>
            <a:round/>
            <a:headEnd/>
            <a:tailEnd/>
          </a:ln>
          <a:effectLst/>
          <a:extLst>
            <a:ext uri="{909E8E84-426E-40DD-AFC4-6F175D3DCCD1}">
              <a14:hiddenFill xmlns:a14="http://schemas.microsoft.com/office/drawing/2010/main">
                <a:solidFill>
                  <a:srgbClr val="FFFFFF"/>
                </a:solidFill>
              </a14:hiddenFill>
            </a:ext>
          </a:extLst>
        </p:spPr>
        <p:txBody>
          <a:bodyPr lIns="80133" tIns="40067" rIns="80133" bIns="40067"/>
          <a:lstStyle/>
          <a:p>
            <a:pPr>
              <a:defRPr/>
            </a:pPr>
            <a:r>
              <a:rPr lang="zh-CN" altLang="en-US" sz="900" b="1" dirty="0"/>
              <a:t>备注：</a:t>
            </a:r>
          </a:p>
        </p:txBody>
      </p:sp>
      <p:sp>
        <p:nvSpPr>
          <p:cNvPr id="120" name="Rectangle 26"/>
          <p:cNvSpPr>
            <a:spLocks noChangeArrowheads="1"/>
          </p:cNvSpPr>
          <p:nvPr/>
        </p:nvSpPr>
        <p:spPr bwMode="auto">
          <a:xfrm>
            <a:off x="7320920" y="4362030"/>
            <a:ext cx="640732" cy="233255"/>
          </a:xfrm>
          <a:prstGeom prst="rect">
            <a:avLst/>
          </a:prstGeom>
          <a:solidFill>
            <a:srgbClr val="DDD9C3"/>
          </a:solidFill>
          <a:ln w="9525" algn="ctr">
            <a:solidFill>
              <a:srgbClr val="98B954"/>
            </a:solidFill>
            <a:miter lim="800000"/>
            <a:headEnd/>
            <a:tailEnd/>
          </a:ln>
          <a:effectLst/>
        </p:spPr>
        <p:txBody>
          <a:bodyPr wrap="none" lIns="80133" tIns="40067" rIns="80133" bIns="40067" anchor="ctr"/>
          <a:lstStyle/>
          <a:p>
            <a:pPr algn="ctr">
              <a:defRPr/>
            </a:pPr>
            <a:r>
              <a:rPr lang="zh-CN" altLang="en-US" sz="900" dirty="0">
                <a:solidFill>
                  <a:srgbClr val="000000"/>
                </a:solidFill>
              </a:rPr>
              <a:t>项目管理</a:t>
            </a:r>
          </a:p>
        </p:txBody>
      </p:sp>
    </p:spTree>
    <p:extLst>
      <p:ext uri="{BB962C8B-B14F-4D97-AF65-F5344CB8AC3E}">
        <p14:creationId xmlns:p14="http://schemas.microsoft.com/office/powerpoint/2010/main" val="2223488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16"/>
          <p:cNvSpPr>
            <a:spLocks noChangeArrowheads="1"/>
          </p:cNvSpPr>
          <p:nvPr/>
        </p:nvSpPr>
        <p:spPr bwMode="gray">
          <a:xfrm>
            <a:off x="1151121" y="1290810"/>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的集成包含哪些方面？</a:t>
            </a:r>
            <a:endParaRPr lang="en-US" altLang="zh-CN" sz="2100" kern="0" dirty="0">
              <a:solidFill>
                <a:prstClr val="black"/>
              </a:solidFill>
              <a:latin typeface="Calibri"/>
              <a:ea typeface="宋体"/>
            </a:endParaRP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34</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本章回顾</a:t>
            </a:r>
          </a:p>
        </p:txBody>
      </p:sp>
      <p:sp>
        <p:nvSpPr>
          <p:cNvPr id="84" name="AutoShape 13"/>
          <p:cNvSpPr>
            <a:spLocks noChangeArrowheads="1"/>
          </p:cNvSpPr>
          <p:nvPr/>
        </p:nvSpPr>
        <p:spPr bwMode="gray">
          <a:xfrm>
            <a:off x="1151121" y="2197921"/>
            <a:ext cx="6536322"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为什么</a:t>
            </a:r>
            <a:r>
              <a:rPr lang="en-US" altLang="zh-CN" sz="2100" kern="0" dirty="0">
                <a:solidFill>
                  <a:prstClr val="black"/>
                </a:solidFill>
                <a:latin typeface="Calibri"/>
                <a:ea typeface="宋体"/>
              </a:rPr>
              <a:t>IBM</a:t>
            </a:r>
            <a:r>
              <a:rPr lang="zh-CN" altLang="en-US" sz="2100" kern="0" dirty="0">
                <a:solidFill>
                  <a:prstClr val="black"/>
                </a:solidFill>
                <a:latin typeface="Calibri"/>
                <a:ea typeface="宋体"/>
              </a:rPr>
              <a:t>和华为公司如此重视研发？</a:t>
            </a:r>
            <a:endParaRPr lang="en-US" altLang="zh-CN" sz="2100" kern="0" dirty="0">
              <a:solidFill>
                <a:prstClr val="black"/>
              </a:solidFill>
              <a:latin typeface="Calibri"/>
              <a:ea typeface="宋体"/>
            </a:endParaRPr>
          </a:p>
        </p:txBody>
      </p:sp>
      <p:sp>
        <p:nvSpPr>
          <p:cNvPr id="96" name="AutoShape 16"/>
          <p:cNvSpPr>
            <a:spLocks noChangeArrowheads="1"/>
          </p:cNvSpPr>
          <p:nvPr/>
        </p:nvSpPr>
        <p:spPr bwMode="gray">
          <a:xfrm>
            <a:off x="1151121" y="3105033"/>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流程的价值是什么？</a:t>
            </a:r>
            <a:endParaRPr lang="en-US" altLang="zh-CN" sz="2100" kern="0" dirty="0">
              <a:solidFill>
                <a:prstClr val="black"/>
              </a:solidFill>
              <a:latin typeface="Calibri"/>
              <a:ea typeface="宋体"/>
            </a:endParaRPr>
          </a:p>
        </p:txBody>
      </p:sp>
      <p:sp>
        <p:nvSpPr>
          <p:cNvPr id="98" name="AutoShape 13"/>
          <p:cNvSpPr>
            <a:spLocks noChangeArrowheads="1"/>
          </p:cNvSpPr>
          <p:nvPr/>
        </p:nvSpPr>
        <p:spPr bwMode="gray">
          <a:xfrm>
            <a:off x="1151121" y="4076937"/>
            <a:ext cx="6536322"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的四个核心思想分别是什么？</a:t>
            </a:r>
          </a:p>
        </p:txBody>
      </p:sp>
      <p:sp>
        <p:nvSpPr>
          <p:cNvPr id="100" name="AutoShape 16"/>
          <p:cNvSpPr>
            <a:spLocks noChangeArrowheads="1"/>
          </p:cNvSpPr>
          <p:nvPr/>
        </p:nvSpPr>
        <p:spPr bwMode="gray">
          <a:xfrm>
            <a:off x="1151121" y="4958125"/>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核心业务流程包括哪些？彼此的关系如何？</a:t>
            </a:r>
            <a:endParaRPr lang="en-US" altLang="zh-CN" sz="2100" kern="0" dirty="0">
              <a:solidFill>
                <a:prstClr val="black"/>
              </a:solidFill>
              <a:latin typeface="Calibri"/>
              <a:ea typeface="宋体"/>
            </a:endParaRPr>
          </a:p>
        </p:txBody>
      </p:sp>
    </p:spTree>
    <p:extLst>
      <p:ext uri="{BB962C8B-B14F-4D97-AF65-F5344CB8AC3E}">
        <p14:creationId xmlns:p14="http://schemas.microsoft.com/office/powerpoint/2010/main" val="2223488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35</a:t>
            </a:fld>
            <a:endParaRPr lang="zh-CN" altLang="en-US"/>
          </a:p>
        </p:txBody>
      </p:sp>
      <p:sp>
        <p:nvSpPr>
          <p:cNvPr id="2" name="标题 1"/>
          <p:cNvSpPr>
            <a:spLocks noGrp="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目录</a:t>
            </a:r>
          </a:p>
        </p:txBody>
      </p:sp>
      <p:sp>
        <p:nvSpPr>
          <p:cNvPr id="15" name="矩形 14"/>
          <p:cNvSpPr/>
          <p:nvPr/>
        </p:nvSpPr>
        <p:spPr>
          <a:xfrm>
            <a:off x="3228083" y="1226015"/>
            <a:ext cx="5009144" cy="4470762"/>
          </a:xfrm>
          <a:prstGeom prst="rect">
            <a:avLst/>
          </a:prstGeom>
          <a:solidFill>
            <a:srgbClr val="00B050">
              <a:alpha val="23137"/>
            </a:srgbClr>
          </a:solidFill>
          <a:ln>
            <a:noFill/>
          </a:ln>
        </p:spPr>
        <p:txBody>
          <a:bodyPr wrap="square" lIns="80147" tIns="40074" rIns="80147" bIns="40074">
            <a:noAutofit/>
          </a:bodyPr>
          <a:lstStyle/>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战略管理的意义</a:t>
            </a: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战略管理流程构架</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制定</a:t>
            </a:r>
            <a:r>
              <a:rPr lang="en-US" altLang="zh-CN" sz="2100" dirty="0">
                <a:ea typeface="黑体" pitchFamily="49" charset="-122"/>
                <a:cs typeface="Arial" pitchFamily="34" charset="0"/>
              </a:rPr>
              <a:t>SP</a:t>
            </a:r>
            <a:r>
              <a:rPr lang="zh-CN" altLang="en-US" sz="2100" dirty="0">
                <a:ea typeface="黑体" pitchFamily="49" charset="-122"/>
                <a:cs typeface="Arial" pitchFamily="34" charset="0"/>
              </a:rPr>
              <a:t>的目地</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价值驱动业务设计</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价值转移趋势</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制定</a:t>
            </a:r>
            <a:r>
              <a:rPr lang="en-US" altLang="zh-CN" sz="2100" dirty="0">
                <a:ea typeface="黑体" pitchFamily="49" charset="-122"/>
                <a:cs typeface="Arial" pitchFamily="34" charset="0"/>
              </a:rPr>
              <a:t>BP</a:t>
            </a:r>
            <a:r>
              <a:rPr lang="zh-CN" altLang="en-US" sz="2100" dirty="0">
                <a:ea typeface="黑体" pitchFamily="49" charset="-122"/>
                <a:cs typeface="Arial" pitchFamily="34" charset="0"/>
              </a:rPr>
              <a:t>的目地</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en-US" altLang="zh-CN" sz="2100" dirty="0">
                <a:ea typeface="黑体" pitchFamily="49" charset="-122"/>
                <a:cs typeface="Arial" pitchFamily="34" charset="0"/>
              </a:rPr>
              <a:t>SP</a:t>
            </a:r>
            <a:r>
              <a:rPr lang="zh-CN" altLang="en-US" sz="2100" dirty="0">
                <a:ea typeface="黑体" pitchFamily="49" charset="-122"/>
                <a:cs typeface="Arial" pitchFamily="34" charset="0"/>
              </a:rPr>
              <a:t>和</a:t>
            </a:r>
            <a:r>
              <a:rPr lang="en-US" altLang="zh-CN" sz="2100" dirty="0">
                <a:ea typeface="黑体" pitchFamily="49" charset="-122"/>
                <a:cs typeface="Arial" pitchFamily="34" charset="0"/>
              </a:rPr>
              <a:t>BP</a:t>
            </a:r>
            <a:r>
              <a:rPr lang="zh-CN" altLang="en-US" sz="2100" dirty="0">
                <a:ea typeface="黑体" pitchFamily="49" charset="-122"/>
                <a:cs typeface="Arial" pitchFamily="34" charset="0"/>
              </a:rPr>
              <a:t>的区别</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路标的价值和流程定位</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路标管理流程</a:t>
            </a:r>
            <a:endParaRPr lang="en-US" altLang="zh-CN" sz="2100" dirty="0">
              <a:ea typeface="黑体" pitchFamily="49" charset="-122"/>
              <a:cs typeface="Arial" pitchFamily="34" charset="0"/>
            </a:endParaRPr>
          </a:p>
          <a:p>
            <a:pPr marL="315540" lvl="1" indent="-315540">
              <a:lnSpc>
                <a:spcPct val="120000"/>
              </a:lnSpc>
              <a:spcBef>
                <a:spcPts val="526"/>
              </a:spcBef>
            </a:pPr>
            <a:endParaRPr lang="en-US" altLang="zh-CN" sz="2100" kern="0" dirty="0">
              <a:solidFill>
                <a:prstClr val="black"/>
              </a:solidFill>
              <a:latin typeface="Calibri"/>
              <a:ea typeface="宋体"/>
            </a:endParaRPr>
          </a:p>
        </p:txBody>
      </p:sp>
      <p:sp>
        <p:nvSpPr>
          <p:cNvPr id="17" name="Text Box 7"/>
          <p:cNvSpPr txBox="1">
            <a:spLocks noChangeArrowheads="1"/>
          </p:cNvSpPr>
          <p:nvPr/>
        </p:nvSpPr>
        <p:spPr bwMode="auto">
          <a:xfrm>
            <a:off x="967860" y="1161222"/>
            <a:ext cx="2138049" cy="498911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dist="35921" dir="2700000" algn="ctr" rotWithShape="0">
                    <a:schemeClr val="bg2">
                      <a:alpha val="71999"/>
                    </a:schemeClr>
                  </a:outerShdw>
                </a:effectLst>
              </a14:hiddenEffects>
            </a:ext>
          </a:extLst>
        </p:spPr>
        <p:txBody>
          <a:bodyPr wrap="square" lIns="80147" tIns="40074" rIns="80147" bIns="40074">
            <a:no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前言</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en-US" altLang="zh-CN" kern="0" dirty="0">
                <a:solidFill>
                  <a:prstClr val="black"/>
                </a:solidFill>
                <a:latin typeface="黑体" pitchFamily="49" charset="-122"/>
                <a:ea typeface="黑体" pitchFamily="49" charset="-122"/>
              </a:rPr>
              <a:t>IPD</a:t>
            </a:r>
            <a:r>
              <a:rPr lang="zh-CN" altLang="en-US" kern="0" dirty="0">
                <a:solidFill>
                  <a:prstClr val="black"/>
                </a:solidFill>
                <a:latin typeface="黑体" pitchFamily="49" charset="-122"/>
                <a:ea typeface="黑体" pitchFamily="49" charset="-122"/>
              </a:rPr>
              <a:t>概要</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战略管理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产品开发</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决策评审</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需求管理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技术实现</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总结与答疑</a:t>
            </a:r>
            <a:endParaRPr lang="en-US" altLang="zh-CN" kern="0" dirty="0">
              <a:solidFill>
                <a:prstClr val="black"/>
              </a:solidFill>
              <a:latin typeface="黑体" pitchFamily="49" charset="-122"/>
              <a:ea typeface="黑体" pitchFamily="49" charset="-122"/>
            </a:endParaRPr>
          </a:p>
        </p:txBody>
      </p:sp>
      <p:sp>
        <p:nvSpPr>
          <p:cNvPr id="18" name="矩形 17"/>
          <p:cNvSpPr/>
          <p:nvPr/>
        </p:nvSpPr>
        <p:spPr>
          <a:xfrm>
            <a:off x="479162" y="2118563"/>
            <a:ext cx="2748921" cy="518349"/>
          </a:xfrm>
          <a:prstGeom prst="rect">
            <a:avLst/>
          </a:prstGeom>
          <a:solidFill>
            <a:srgbClr val="00B050">
              <a:alpha val="23137"/>
            </a:srgbClr>
          </a:solidFill>
          <a:ln>
            <a:noFill/>
          </a:ln>
        </p:spPr>
        <p:txBody>
          <a:bodyPr wrap="square" lIns="80147" tIns="40074" rIns="80147" bIns="40074" anchor="ctr">
            <a:noAutofit/>
          </a:bodyPr>
          <a:lstStyle/>
          <a:p>
            <a:pPr marL="0" lvl="1">
              <a:spcBef>
                <a:spcPts val="526"/>
              </a:spcBef>
            </a:pPr>
            <a:r>
              <a:rPr lang="en-US" altLang="zh-CN" sz="2100" dirty="0">
                <a:solidFill>
                  <a:srgbClr val="FF0000"/>
                </a:solidFill>
                <a:ea typeface="黑体" pitchFamily="49" charset="-122"/>
                <a:cs typeface="Arial" pitchFamily="34" charset="0"/>
              </a:rPr>
              <a:t>★</a:t>
            </a:r>
            <a:endParaRPr lang="zh-CN" altLang="en-US" sz="2100" dirty="0">
              <a:solidFill>
                <a:srgbClr val="FF0000"/>
              </a:solidFill>
              <a:ea typeface="黑体" pitchFamily="49" charset="-122"/>
              <a:cs typeface="Arial" pitchFamily="34" charset="0"/>
            </a:endParaRPr>
          </a:p>
        </p:txBody>
      </p:sp>
    </p:spTree>
    <p:extLst>
      <p:ext uri="{BB962C8B-B14F-4D97-AF65-F5344CB8AC3E}">
        <p14:creationId xmlns:p14="http://schemas.microsoft.com/office/powerpoint/2010/main" val="2223488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22"/>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36</a:t>
            </a:fld>
            <a:endParaRPr lang="zh-CN" altLang="en-US"/>
          </a:p>
        </p:txBody>
      </p:sp>
      <p:sp>
        <p:nvSpPr>
          <p:cNvPr id="23553" name="Rectangle 2"/>
          <p:cNvSpPr>
            <a:spLocks noGrp="1" noChangeArrowheads="1"/>
          </p:cNvSpPr>
          <p:nvPr>
            <p:ph type="title" idx="4294967295"/>
          </p:nvPr>
        </p:nvSpPr>
        <p:spPr>
          <a:xfrm>
            <a:off x="179015" y="260648"/>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战略管理是实现管理体系集成的基础</a:t>
            </a:r>
          </a:p>
        </p:txBody>
      </p:sp>
      <p:sp>
        <p:nvSpPr>
          <p:cNvPr id="23566" name="AutoShape 4"/>
          <p:cNvSpPr>
            <a:spLocks noChangeArrowheads="1"/>
          </p:cNvSpPr>
          <p:nvPr/>
        </p:nvSpPr>
        <p:spPr bwMode="invGray">
          <a:xfrm>
            <a:off x="1334383" y="1593087"/>
            <a:ext cx="1466091" cy="620712"/>
          </a:xfrm>
          <a:prstGeom prst="rightArrow">
            <a:avLst>
              <a:gd name="adj1" fmla="val 100000"/>
              <a:gd name="adj2" fmla="val 30435"/>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kumimoji="0" lang="zh-CN" altLang="ca-ES" b="1" dirty="0">
                <a:solidFill>
                  <a:schemeClr val="tx1"/>
                </a:solidFill>
                <a:ea typeface="宋体" charset="0"/>
                <a:cs typeface="宋体" charset="0"/>
              </a:rPr>
              <a:t>战略制订</a:t>
            </a:r>
            <a:endParaRPr kumimoji="0" lang="ca-ES" b="1" dirty="0">
              <a:solidFill>
                <a:schemeClr val="tx1"/>
              </a:solidFill>
              <a:latin typeface="Arial" charset="0"/>
              <a:ea typeface="华文楷体" charset="0"/>
              <a:cs typeface="华文楷体" charset="0"/>
            </a:endParaRPr>
          </a:p>
        </p:txBody>
      </p:sp>
      <p:sp>
        <p:nvSpPr>
          <p:cNvPr id="23567" name="Text Box 5"/>
          <p:cNvSpPr txBox="1">
            <a:spLocks noChangeArrowheads="1"/>
          </p:cNvSpPr>
          <p:nvPr/>
        </p:nvSpPr>
        <p:spPr bwMode="auto">
          <a:xfrm>
            <a:off x="356988" y="1677224"/>
            <a:ext cx="7223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630238">
              <a:defRPr kumimoji="1" sz="1400">
                <a:solidFill>
                  <a:schemeClr val="bg1"/>
                </a:solidFill>
                <a:latin typeface="FrutigerNext LT Regular" charset="0"/>
                <a:ea typeface="ＭＳ Ｐゴシック" charset="0"/>
                <a:cs typeface="ＭＳ Ｐゴシック" charset="0"/>
              </a:defRPr>
            </a:lvl1pPr>
            <a:lvl2pPr marL="742950" indent="-285750" defTabSz="630238">
              <a:defRPr kumimoji="1" sz="1400">
                <a:solidFill>
                  <a:schemeClr val="bg1"/>
                </a:solidFill>
                <a:latin typeface="FrutigerNext LT Regular" charset="0"/>
                <a:ea typeface="ＭＳ Ｐゴシック" charset="0"/>
                <a:cs typeface="ＭＳ Ｐゴシック" charset="0"/>
              </a:defRPr>
            </a:lvl2pPr>
            <a:lvl3pPr marL="1143000" indent="-228600" defTabSz="630238">
              <a:defRPr kumimoji="1" sz="1400">
                <a:solidFill>
                  <a:schemeClr val="bg1"/>
                </a:solidFill>
                <a:latin typeface="FrutigerNext LT Regular" charset="0"/>
                <a:ea typeface="ＭＳ Ｐゴシック" charset="0"/>
                <a:cs typeface="ＭＳ Ｐゴシック" charset="0"/>
              </a:defRPr>
            </a:lvl3pPr>
            <a:lvl4pPr marL="1600200" indent="-228600" defTabSz="630238">
              <a:defRPr kumimoji="1" sz="1400">
                <a:solidFill>
                  <a:schemeClr val="bg1"/>
                </a:solidFill>
                <a:latin typeface="FrutigerNext LT Regular" charset="0"/>
                <a:ea typeface="ＭＳ Ｐゴシック" charset="0"/>
                <a:cs typeface="ＭＳ Ｐゴシック" charset="0"/>
              </a:defRPr>
            </a:lvl4pPr>
            <a:lvl5pPr marL="2057400" indent="-228600" defTabSz="630238">
              <a:defRPr kumimoji="1" sz="1400">
                <a:solidFill>
                  <a:schemeClr val="bg1"/>
                </a:solidFill>
                <a:latin typeface="FrutigerNext LT Regular" charset="0"/>
                <a:ea typeface="ＭＳ Ｐゴシック" charset="0"/>
                <a:cs typeface="ＭＳ Ｐゴシック" charset="0"/>
              </a:defRPr>
            </a:lvl5pPr>
            <a:lvl6pPr marL="2514600" indent="-228600" defTabSz="6302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6302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6302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63023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eaLnBrk="0" hangingPunct="0"/>
            <a:r>
              <a:rPr kumimoji="0" lang="zh-CN" altLang="en-US" b="1" dirty="0">
                <a:solidFill>
                  <a:srgbClr val="006699"/>
                </a:solidFill>
                <a:latin typeface="Arial" charset="0"/>
                <a:ea typeface="华文楷体" charset="0"/>
                <a:cs typeface="华文楷体" charset="0"/>
              </a:rPr>
              <a:t>战略管理流程</a:t>
            </a:r>
          </a:p>
        </p:txBody>
      </p:sp>
      <p:sp>
        <p:nvSpPr>
          <p:cNvPr id="23569" name="AutoShape 7"/>
          <p:cNvSpPr>
            <a:spLocks noChangeArrowheads="1"/>
          </p:cNvSpPr>
          <p:nvPr/>
        </p:nvSpPr>
        <p:spPr bwMode="invGray">
          <a:xfrm>
            <a:off x="2678299" y="1593087"/>
            <a:ext cx="1671452" cy="617538"/>
          </a:xfrm>
          <a:prstGeom prst="chevron">
            <a:avLst>
              <a:gd name="adj" fmla="val 30079"/>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lang="zh-CN" altLang="ca-ES" b="1" dirty="0">
                <a:latin typeface="+mn-lt"/>
                <a:ea typeface="宋体" charset="0"/>
                <a:cs typeface="宋体" charset="0"/>
              </a:rPr>
              <a:t>战略展开</a:t>
            </a:r>
            <a:endParaRPr lang="zh-CN" altLang="en-US" b="1" dirty="0">
              <a:latin typeface="+mn-lt"/>
              <a:ea typeface="宋体" charset="0"/>
              <a:cs typeface="宋体" charset="0"/>
            </a:endParaRPr>
          </a:p>
        </p:txBody>
      </p:sp>
      <p:sp>
        <p:nvSpPr>
          <p:cNvPr id="23570" name="AutoShape 8"/>
          <p:cNvSpPr>
            <a:spLocks noChangeArrowheads="1"/>
          </p:cNvSpPr>
          <p:nvPr/>
        </p:nvSpPr>
        <p:spPr bwMode="invGray">
          <a:xfrm>
            <a:off x="4205288" y="1593087"/>
            <a:ext cx="2305050" cy="617538"/>
          </a:xfrm>
          <a:prstGeom prst="chevron">
            <a:avLst>
              <a:gd name="adj" fmla="val 28271"/>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lang="zh-CN" altLang="ca-ES" b="1" dirty="0">
                <a:latin typeface="+mn-lt"/>
                <a:ea typeface="宋体" charset="0"/>
                <a:cs typeface="宋体" charset="0"/>
              </a:rPr>
              <a:t>战略执行与监控</a:t>
            </a:r>
            <a:endParaRPr lang="zh-CN" altLang="en-US" b="1" dirty="0">
              <a:latin typeface="+mn-lt"/>
              <a:ea typeface="宋体" charset="0"/>
              <a:cs typeface="宋体" charset="0"/>
            </a:endParaRPr>
          </a:p>
        </p:txBody>
      </p:sp>
      <p:sp>
        <p:nvSpPr>
          <p:cNvPr id="23571" name="AutoShape 9"/>
          <p:cNvSpPr>
            <a:spLocks noChangeArrowheads="1"/>
          </p:cNvSpPr>
          <p:nvPr/>
        </p:nvSpPr>
        <p:spPr bwMode="invGray">
          <a:xfrm>
            <a:off x="6365876" y="1593087"/>
            <a:ext cx="1512888" cy="617538"/>
          </a:xfrm>
          <a:prstGeom prst="chevron">
            <a:avLst>
              <a:gd name="adj" fmla="val 30079"/>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lang="zh-CN" altLang="en-US" b="1" dirty="0">
                <a:latin typeface="+mn-lt"/>
                <a:ea typeface="宋体" charset="0"/>
                <a:cs typeface="宋体" charset="0"/>
              </a:rPr>
              <a:t>战略评估</a:t>
            </a:r>
          </a:p>
        </p:txBody>
      </p:sp>
      <p:sp>
        <p:nvSpPr>
          <p:cNvPr id="23556" name="Rectangle 13"/>
          <p:cNvSpPr>
            <a:spLocks noChangeArrowheads="1"/>
          </p:cNvSpPr>
          <p:nvPr/>
        </p:nvSpPr>
        <p:spPr bwMode="auto">
          <a:xfrm>
            <a:off x="1334384" y="2452923"/>
            <a:ext cx="1282829" cy="1619250"/>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defRPr/>
            </a:pPr>
            <a:r>
              <a:rPr lang="zh-CN" altLang="en-US" kern="0" dirty="0">
                <a:solidFill>
                  <a:prstClr val="black"/>
                </a:solidFill>
                <a:latin typeface="Calibri"/>
                <a:ea typeface="宋体"/>
              </a:rPr>
              <a:t>战略规划</a:t>
            </a:r>
          </a:p>
          <a:p>
            <a:pPr marL="400736" indent="-400736" defTabSz="801472">
              <a:defRPr/>
            </a:pPr>
            <a:r>
              <a:rPr lang="zh-CN" altLang="en-US" kern="0" dirty="0">
                <a:solidFill>
                  <a:prstClr val="black"/>
                </a:solidFill>
                <a:latin typeface="Calibri"/>
                <a:ea typeface="宋体"/>
              </a:rPr>
              <a:t>（</a:t>
            </a:r>
            <a:r>
              <a:rPr lang="en-US" altLang="zh-CN" kern="0" dirty="0">
                <a:solidFill>
                  <a:prstClr val="black"/>
                </a:solidFill>
                <a:latin typeface="Calibri"/>
                <a:ea typeface="宋体"/>
              </a:rPr>
              <a:t>SP</a:t>
            </a:r>
            <a:r>
              <a:rPr lang="zh-CN" altLang="en-US" kern="0" dirty="0">
                <a:solidFill>
                  <a:prstClr val="black"/>
                </a:solidFill>
                <a:latin typeface="Calibri"/>
                <a:ea typeface="宋体"/>
              </a:rPr>
              <a:t>）</a:t>
            </a:r>
          </a:p>
        </p:txBody>
      </p:sp>
      <p:sp>
        <p:nvSpPr>
          <p:cNvPr id="23557" name="Rectangle 14"/>
          <p:cNvSpPr>
            <a:spLocks noChangeArrowheads="1"/>
          </p:cNvSpPr>
          <p:nvPr/>
        </p:nvSpPr>
        <p:spPr bwMode="auto">
          <a:xfrm>
            <a:off x="2678299" y="2457686"/>
            <a:ext cx="1466664" cy="1619250"/>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defRPr/>
            </a:pPr>
            <a:r>
              <a:rPr lang="zh-CN" altLang="en-US" kern="0" dirty="0">
                <a:solidFill>
                  <a:prstClr val="black"/>
                </a:solidFill>
                <a:latin typeface="Calibri"/>
                <a:ea typeface="宋体"/>
              </a:rPr>
              <a:t>年度商业计划</a:t>
            </a:r>
          </a:p>
          <a:p>
            <a:pPr marL="400736" indent="-400736" defTabSz="801472">
              <a:defRPr/>
            </a:pPr>
            <a:r>
              <a:rPr lang="zh-CN" altLang="en-US" kern="0" dirty="0">
                <a:solidFill>
                  <a:prstClr val="black"/>
                </a:solidFill>
                <a:latin typeface="Calibri"/>
                <a:ea typeface="宋体"/>
              </a:rPr>
              <a:t>（</a:t>
            </a:r>
            <a:r>
              <a:rPr lang="en-US" altLang="zh-CN" kern="0" dirty="0">
                <a:solidFill>
                  <a:prstClr val="black"/>
                </a:solidFill>
                <a:latin typeface="Calibri"/>
                <a:ea typeface="宋体"/>
              </a:rPr>
              <a:t>BP</a:t>
            </a:r>
            <a:r>
              <a:rPr lang="zh-CN" altLang="en-US" kern="0" dirty="0">
                <a:solidFill>
                  <a:prstClr val="black"/>
                </a:solidFill>
                <a:latin typeface="Calibri"/>
                <a:ea typeface="宋体"/>
              </a:rPr>
              <a:t>）</a:t>
            </a:r>
          </a:p>
        </p:txBody>
      </p:sp>
      <p:sp>
        <p:nvSpPr>
          <p:cNvPr id="23558" name="Rectangle 15"/>
          <p:cNvSpPr>
            <a:spLocks noChangeArrowheads="1"/>
          </p:cNvSpPr>
          <p:nvPr/>
        </p:nvSpPr>
        <p:spPr bwMode="auto">
          <a:xfrm>
            <a:off x="6372226" y="2452924"/>
            <a:ext cx="1620653" cy="1008063"/>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defRPr/>
            </a:pPr>
            <a:r>
              <a:rPr lang="zh-CN" altLang="en-US" kern="0" dirty="0">
                <a:solidFill>
                  <a:prstClr val="black"/>
                </a:solidFill>
                <a:latin typeface="Calibri"/>
                <a:ea typeface="宋体"/>
              </a:rPr>
              <a:t>业绩评估</a:t>
            </a:r>
          </a:p>
        </p:txBody>
      </p:sp>
      <p:sp>
        <p:nvSpPr>
          <p:cNvPr id="23559" name="Rectangle 16"/>
          <p:cNvSpPr>
            <a:spLocks noChangeArrowheads="1"/>
          </p:cNvSpPr>
          <p:nvPr/>
        </p:nvSpPr>
        <p:spPr bwMode="auto">
          <a:xfrm>
            <a:off x="6372226" y="3534012"/>
            <a:ext cx="1620653" cy="528637"/>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defRPr/>
            </a:pPr>
            <a:r>
              <a:rPr lang="zh-CN" altLang="en-US" kern="0" dirty="0">
                <a:solidFill>
                  <a:prstClr val="black"/>
                </a:solidFill>
                <a:latin typeface="Calibri"/>
                <a:ea typeface="宋体"/>
              </a:rPr>
              <a:t>管理体系评估</a:t>
            </a:r>
          </a:p>
        </p:txBody>
      </p:sp>
      <p:sp>
        <p:nvSpPr>
          <p:cNvPr id="23560" name="Rectangle 17"/>
          <p:cNvSpPr>
            <a:spLocks noChangeArrowheads="1"/>
          </p:cNvSpPr>
          <p:nvPr/>
        </p:nvSpPr>
        <p:spPr bwMode="auto">
          <a:xfrm>
            <a:off x="4202113" y="2452923"/>
            <a:ext cx="2112962" cy="1619250"/>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defRPr/>
            </a:pPr>
            <a:r>
              <a:rPr lang="en-US" altLang="zh-CN" kern="0" dirty="0">
                <a:solidFill>
                  <a:prstClr val="black"/>
                </a:solidFill>
                <a:latin typeface="Calibri"/>
                <a:ea typeface="宋体"/>
              </a:rPr>
              <a:t>BP</a:t>
            </a:r>
            <a:r>
              <a:rPr lang="zh-CN" altLang="en-US" kern="0" dirty="0">
                <a:solidFill>
                  <a:prstClr val="black"/>
                </a:solidFill>
                <a:latin typeface="Calibri"/>
                <a:ea typeface="宋体"/>
              </a:rPr>
              <a:t>执行与监控闭环</a:t>
            </a:r>
          </a:p>
        </p:txBody>
      </p:sp>
      <p:sp>
        <p:nvSpPr>
          <p:cNvPr id="23562" name="Text Box 32"/>
          <p:cNvSpPr txBox="1">
            <a:spLocks noChangeArrowheads="1"/>
          </p:cNvSpPr>
          <p:nvPr/>
        </p:nvSpPr>
        <p:spPr bwMode="auto">
          <a:xfrm>
            <a:off x="418076" y="4336111"/>
            <a:ext cx="8459787" cy="206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186" tIns="39593" rIns="79186" bIns="3959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50000"/>
              </a:spcBef>
            </a:pPr>
            <a:r>
              <a:rPr kumimoji="0" lang="zh-CN" altLang="en-US" sz="1800" dirty="0">
                <a:solidFill>
                  <a:srgbClr val="000000"/>
                </a:solidFill>
                <a:ea typeface="华文细黑" charset="0"/>
                <a:cs typeface="华文细黑" charset="0"/>
              </a:rPr>
              <a:t>战略管理是企业的领导价值流，</a:t>
            </a:r>
            <a:r>
              <a:rPr kumimoji="0" lang="zh-CN" altLang="en-US" sz="1800" dirty="0">
                <a:solidFill>
                  <a:srgbClr val="3333FF"/>
                </a:solidFill>
                <a:ea typeface="华文细黑" charset="0"/>
                <a:cs typeface="华文细黑" charset="0"/>
              </a:rPr>
              <a:t>管理体系的集成</a:t>
            </a:r>
            <a:r>
              <a:rPr kumimoji="0" lang="zh-CN" altLang="en-US" sz="1800" dirty="0">
                <a:solidFill>
                  <a:srgbClr val="000000"/>
                </a:solidFill>
                <a:ea typeface="华文细黑" charset="0"/>
                <a:cs typeface="华文细黑" charset="0"/>
              </a:rPr>
              <a:t>是通过战略管理流程来实现的；</a:t>
            </a:r>
            <a:br>
              <a:rPr kumimoji="0" lang="zh-CN" altLang="en-US" sz="1800" dirty="0">
                <a:solidFill>
                  <a:srgbClr val="000000"/>
                </a:solidFill>
                <a:ea typeface="华文细黑" charset="0"/>
                <a:cs typeface="华文细黑" charset="0"/>
              </a:rPr>
            </a:br>
            <a:br>
              <a:rPr kumimoji="0" lang="zh-CN" altLang="en-US" sz="1800" dirty="0">
                <a:solidFill>
                  <a:srgbClr val="000000"/>
                </a:solidFill>
                <a:ea typeface="华文细黑" charset="0"/>
                <a:cs typeface="华文细黑" charset="0"/>
              </a:rPr>
            </a:br>
            <a:r>
              <a:rPr kumimoji="0" lang="en-US" altLang="zh-CN" sz="1800" dirty="0">
                <a:solidFill>
                  <a:srgbClr val="000000"/>
                </a:solidFill>
                <a:ea typeface="华文细黑" charset="0"/>
                <a:cs typeface="华文细黑" charset="0"/>
              </a:rPr>
              <a:t>IPD</a:t>
            </a:r>
            <a:r>
              <a:rPr kumimoji="0" lang="zh-CN" altLang="en-US" sz="1800" dirty="0">
                <a:solidFill>
                  <a:srgbClr val="000000"/>
                </a:solidFill>
                <a:ea typeface="华文细黑" charset="0"/>
                <a:cs typeface="华文细黑" charset="0"/>
              </a:rPr>
              <a:t>实现了各功能部门在产品开发上的集成与协同，则</a:t>
            </a:r>
            <a:r>
              <a:rPr kumimoji="0" lang="zh-CN" altLang="en-US" sz="1800" dirty="0">
                <a:solidFill>
                  <a:srgbClr val="3333FF"/>
                </a:solidFill>
                <a:ea typeface="华文细黑" charset="0"/>
                <a:cs typeface="华文细黑" charset="0"/>
              </a:rPr>
              <a:t>战略管理流是管理的</a:t>
            </a:r>
            <a:r>
              <a:rPr kumimoji="0" lang="zh-CN" altLang="en-US" sz="1800" dirty="0">
                <a:solidFill>
                  <a:srgbClr val="3333FF"/>
                </a:solidFill>
                <a:latin typeface="华文细黑" charset="0"/>
                <a:ea typeface="华文细黑" charset="0"/>
                <a:cs typeface="华文细黑" charset="0"/>
              </a:rPr>
              <a:t>“</a:t>
            </a:r>
            <a:r>
              <a:rPr kumimoji="0" lang="en-US" altLang="zh-CN" sz="1800" dirty="0">
                <a:solidFill>
                  <a:srgbClr val="3333FF"/>
                </a:solidFill>
                <a:ea typeface="华文细黑" charset="0"/>
                <a:cs typeface="华文细黑" charset="0"/>
              </a:rPr>
              <a:t>IPD</a:t>
            </a:r>
            <a:r>
              <a:rPr kumimoji="0" lang="en-US" altLang="zh-CN" sz="1800" dirty="0">
                <a:solidFill>
                  <a:srgbClr val="3333FF"/>
                </a:solidFill>
                <a:latin typeface="华文细黑" charset="0"/>
                <a:ea typeface="华文细黑" charset="0"/>
                <a:cs typeface="华文细黑" charset="0"/>
              </a:rPr>
              <a:t>”</a:t>
            </a:r>
            <a:r>
              <a:rPr kumimoji="0" lang="zh-CN" altLang="en-US" sz="1800" dirty="0">
                <a:solidFill>
                  <a:srgbClr val="3333FF"/>
                </a:solidFill>
                <a:ea typeface="华文细黑" charset="0"/>
                <a:cs typeface="华文细黑" charset="0"/>
              </a:rPr>
              <a:t>流程</a:t>
            </a:r>
            <a:r>
              <a:rPr kumimoji="0" lang="zh-CN" altLang="en-US" sz="1800" dirty="0">
                <a:solidFill>
                  <a:srgbClr val="000000"/>
                </a:solidFill>
                <a:ea typeface="华文细黑" charset="0"/>
                <a:cs typeface="华文细黑" charset="0"/>
              </a:rPr>
              <a:t>，其把各功能部门（战略、</a:t>
            </a:r>
            <a:r>
              <a:rPr kumimoji="0" lang="en-US" altLang="zh-CN" sz="1800" dirty="0">
                <a:solidFill>
                  <a:srgbClr val="000000"/>
                </a:solidFill>
                <a:ea typeface="华文细黑" charset="0"/>
                <a:cs typeface="华文细黑" charset="0"/>
              </a:rPr>
              <a:t>HR</a:t>
            </a:r>
            <a:r>
              <a:rPr kumimoji="0" lang="zh-CN" altLang="en-US" sz="1800" dirty="0">
                <a:solidFill>
                  <a:srgbClr val="000000"/>
                </a:solidFill>
                <a:ea typeface="华文细黑" charset="0"/>
                <a:cs typeface="华文细黑" charset="0"/>
              </a:rPr>
              <a:t>、财经、质量）的管理实现了有机的集成与协同</a:t>
            </a:r>
            <a:r>
              <a:rPr kumimoji="0" lang="zh-CN" altLang="en-US" sz="1800" dirty="0">
                <a:solidFill>
                  <a:srgbClr val="990000"/>
                </a:solidFill>
                <a:ea typeface="华文细黑" charset="0"/>
                <a:cs typeface="华文细黑" charset="0"/>
              </a:rPr>
              <a:t>；</a:t>
            </a:r>
            <a:br>
              <a:rPr kumimoji="0" lang="zh-CN" altLang="en-US" sz="1800" dirty="0">
                <a:solidFill>
                  <a:srgbClr val="990000"/>
                </a:solidFill>
                <a:ea typeface="华文细黑" charset="0"/>
                <a:cs typeface="华文细黑" charset="0"/>
              </a:rPr>
            </a:br>
            <a:br>
              <a:rPr kumimoji="0" lang="zh-CN" altLang="en-US" sz="1800" dirty="0">
                <a:solidFill>
                  <a:srgbClr val="990000"/>
                </a:solidFill>
                <a:ea typeface="华文细黑" charset="0"/>
                <a:cs typeface="华文细黑" charset="0"/>
              </a:rPr>
            </a:br>
            <a:r>
              <a:rPr kumimoji="0" lang="zh-CN" altLang="en-US" sz="1800" dirty="0">
                <a:solidFill>
                  <a:srgbClr val="000000"/>
                </a:solidFill>
                <a:ea typeface="华文细黑" charset="0"/>
                <a:cs typeface="华文细黑" charset="0"/>
              </a:rPr>
              <a:t>战略管理流就是</a:t>
            </a:r>
            <a:r>
              <a:rPr kumimoji="0" lang="zh-CN" altLang="en-US" sz="1800" dirty="0">
                <a:solidFill>
                  <a:srgbClr val="3333FF"/>
                </a:solidFill>
                <a:ea typeface="华文细黑" charset="0"/>
                <a:cs typeface="华文细黑" charset="0"/>
              </a:rPr>
              <a:t>组织的绩效管理流程。</a:t>
            </a:r>
          </a:p>
        </p:txBody>
      </p:sp>
      <p:grpSp>
        <p:nvGrpSpPr>
          <p:cNvPr id="2" name="Group 31"/>
          <p:cNvGrpSpPr>
            <a:grpSpLocks/>
          </p:cNvGrpSpPr>
          <p:nvPr/>
        </p:nvGrpSpPr>
        <p:grpSpPr bwMode="auto">
          <a:xfrm>
            <a:off x="1904565" y="707667"/>
            <a:ext cx="3731718" cy="414270"/>
            <a:chOff x="703" y="15"/>
            <a:chExt cx="2749" cy="327"/>
          </a:xfrm>
        </p:grpSpPr>
        <p:sp>
          <p:nvSpPr>
            <p:cNvPr id="25" name="Freeform 27"/>
            <p:cNvSpPr>
              <a:spLocks/>
            </p:cNvSpPr>
            <p:nvPr/>
          </p:nvSpPr>
          <p:spPr bwMode="auto">
            <a:xfrm>
              <a:off x="703" y="60"/>
              <a:ext cx="118" cy="282"/>
            </a:xfrm>
            <a:custGeom>
              <a:avLst/>
              <a:gdLst>
                <a:gd name="T0" fmla="*/ 0 w 1225"/>
                <a:gd name="T1" fmla="*/ 695 h 1761"/>
                <a:gd name="T2" fmla="*/ 317 w 1225"/>
                <a:gd name="T3" fmla="*/ 151 h 1761"/>
                <a:gd name="T4" fmla="*/ 816 w 1225"/>
                <a:gd name="T5" fmla="*/ 1602 h 1761"/>
                <a:gd name="T6" fmla="*/ 1225 w 1225"/>
                <a:gd name="T7" fmla="*/ 1103 h 1761"/>
                <a:gd name="T8" fmla="*/ 0 60000 65536"/>
                <a:gd name="T9" fmla="*/ 0 60000 65536"/>
                <a:gd name="T10" fmla="*/ 0 60000 65536"/>
                <a:gd name="T11" fmla="*/ 0 60000 65536"/>
                <a:gd name="T12" fmla="*/ 0 w 1225"/>
                <a:gd name="T13" fmla="*/ 0 h 1761"/>
                <a:gd name="T14" fmla="*/ 1225 w 1225"/>
                <a:gd name="T15" fmla="*/ 1761 h 1761"/>
              </a:gdLst>
              <a:ahLst/>
              <a:cxnLst>
                <a:cxn ang="T8">
                  <a:pos x="T0" y="T1"/>
                </a:cxn>
                <a:cxn ang="T9">
                  <a:pos x="T2" y="T3"/>
                </a:cxn>
                <a:cxn ang="T10">
                  <a:pos x="T4" y="T5"/>
                </a:cxn>
                <a:cxn ang="T11">
                  <a:pos x="T6" y="T7"/>
                </a:cxn>
              </a:cxnLst>
              <a:rect l="T12" t="T13" r="T14" b="T15"/>
              <a:pathLst>
                <a:path w="1225" h="1761">
                  <a:moveTo>
                    <a:pt x="0" y="695"/>
                  </a:moveTo>
                  <a:cubicBezTo>
                    <a:pt x="90" y="347"/>
                    <a:pt x="181" y="0"/>
                    <a:pt x="317" y="151"/>
                  </a:cubicBezTo>
                  <a:cubicBezTo>
                    <a:pt x="453" y="302"/>
                    <a:pt x="665" y="1443"/>
                    <a:pt x="816" y="1602"/>
                  </a:cubicBezTo>
                  <a:cubicBezTo>
                    <a:pt x="967" y="1761"/>
                    <a:pt x="1096" y="1432"/>
                    <a:pt x="1225" y="1103"/>
                  </a:cubicBezTo>
                </a:path>
              </a:pathLst>
            </a:custGeom>
            <a:noFill/>
            <a:ln w="76200" cap="flat" cmpd="sng">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lIns="79200" tIns="39600" rIns="79200" bIns="39600" anchor="ctr">
              <a:spAutoFit/>
            </a:bodyPr>
            <a:lstStyle/>
            <a:p>
              <a:endParaRPr lang="zh-CN" altLang="en-US"/>
            </a:p>
          </p:txBody>
        </p:sp>
        <p:sp>
          <p:nvSpPr>
            <p:cNvPr id="26" name="Freeform 28"/>
            <p:cNvSpPr>
              <a:spLocks/>
            </p:cNvSpPr>
            <p:nvPr/>
          </p:nvSpPr>
          <p:spPr bwMode="auto">
            <a:xfrm>
              <a:off x="2109" y="15"/>
              <a:ext cx="118" cy="282"/>
            </a:xfrm>
            <a:custGeom>
              <a:avLst/>
              <a:gdLst>
                <a:gd name="T0" fmla="*/ 0 w 1134"/>
                <a:gd name="T1" fmla="*/ 749 h 1868"/>
                <a:gd name="T2" fmla="*/ 227 w 1134"/>
                <a:gd name="T3" fmla="*/ 159 h 1868"/>
                <a:gd name="T4" fmla="*/ 726 w 1134"/>
                <a:gd name="T5" fmla="*/ 1702 h 1868"/>
                <a:gd name="T6" fmla="*/ 1134 w 1134"/>
                <a:gd name="T7" fmla="*/ 1157 h 1868"/>
                <a:gd name="T8" fmla="*/ 0 60000 65536"/>
                <a:gd name="T9" fmla="*/ 0 60000 65536"/>
                <a:gd name="T10" fmla="*/ 0 60000 65536"/>
                <a:gd name="T11" fmla="*/ 0 60000 65536"/>
                <a:gd name="T12" fmla="*/ 0 w 1134"/>
                <a:gd name="T13" fmla="*/ 0 h 1868"/>
                <a:gd name="T14" fmla="*/ 1134 w 1134"/>
                <a:gd name="T15" fmla="*/ 1868 h 1868"/>
              </a:gdLst>
              <a:ahLst/>
              <a:cxnLst>
                <a:cxn ang="T8">
                  <a:pos x="T0" y="T1"/>
                </a:cxn>
                <a:cxn ang="T9">
                  <a:pos x="T2" y="T3"/>
                </a:cxn>
                <a:cxn ang="T10">
                  <a:pos x="T4" y="T5"/>
                </a:cxn>
                <a:cxn ang="T11">
                  <a:pos x="T6" y="T7"/>
                </a:cxn>
              </a:cxnLst>
              <a:rect l="T12" t="T13" r="T14" b="T15"/>
              <a:pathLst>
                <a:path w="1134" h="1868">
                  <a:moveTo>
                    <a:pt x="0" y="749"/>
                  </a:moveTo>
                  <a:cubicBezTo>
                    <a:pt x="53" y="374"/>
                    <a:pt x="106" y="0"/>
                    <a:pt x="227" y="159"/>
                  </a:cubicBezTo>
                  <a:cubicBezTo>
                    <a:pt x="348" y="318"/>
                    <a:pt x="575" y="1536"/>
                    <a:pt x="726" y="1702"/>
                  </a:cubicBezTo>
                  <a:cubicBezTo>
                    <a:pt x="877" y="1868"/>
                    <a:pt x="1005" y="1512"/>
                    <a:pt x="1134" y="1157"/>
                  </a:cubicBezTo>
                </a:path>
              </a:pathLst>
            </a:custGeom>
            <a:noFill/>
            <a:ln w="76200" cap="flat" cmpd="sng">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lIns="79200" tIns="39600" rIns="79200" bIns="39600" anchor="ctr">
              <a:spAutoFit/>
            </a:bodyPr>
            <a:lstStyle/>
            <a:p>
              <a:endParaRPr lang="zh-CN" altLang="en-US"/>
            </a:p>
          </p:txBody>
        </p:sp>
        <p:sp>
          <p:nvSpPr>
            <p:cNvPr id="27" name="Freeform 29"/>
            <p:cNvSpPr>
              <a:spLocks/>
            </p:cNvSpPr>
            <p:nvPr/>
          </p:nvSpPr>
          <p:spPr bwMode="auto">
            <a:xfrm>
              <a:off x="3334" y="20"/>
              <a:ext cx="118" cy="282"/>
            </a:xfrm>
            <a:custGeom>
              <a:avLst/>
              <a:gdLst>
                <a:gd name="T0" fmla="*/ 0 w 1134"/>
                <a:gd name="T1" fmla="*/ 749 h 1868"/>
                <a:gd name="T2" fmla="*/ 227 w 1134"/>
                <a:gd name="T3" fmla="*/ 159 h 1868"/>
                <a:gd name="T4" fmla="*/ 726 w 1134"/>
                <a:gd name="T5" fmla="*/ 1702 h 1868"/>
                <a:gd name="T6" fmla="*/ 1134 w 1134"/>
                <a:gd name="T7" fmla="*/ 1157 h 1868"/>
                <a:gd name="T8" fmla="*/ 0 60000 65536"/>
                <a:gd name="T9" fmla="*/ 0 60000 65536"/>
                <a:gd name="T10" fmla="*/ 0 60000 65536"/>
                <a:gd name="T11" fmla="*/ 0 60000 65536"/>
                <a:gd name="T12" fmla="*/ 0 w 1134"/>
                <a:gd name="T13" fmla="*/ 0 h 1868"/>
                <a:gd name="T14" fmla="*/ 1134 w 1134"/>
                <a:gd name="T15" fmla="*/ 1868 h 1868"/>
              </a:gdLst>
              <a:ahLst/>
              <a:cxnLst>
                <a:cxn ang="T8">
                  <a:pos x="T0" y="T1"/>
                </a:cxn>
                <a:cxn ang="T9">
                  <a:pos x="T2" y="T3"/>
                </a:cxn>
                <a:cxn ang="T10">
                  <a:pos x="T4" y="T5"/>
                </a:cxn>
                <a:cxn ang="T11">
                  <a:pos x="T6" y="T7"/>
                </a:cxn>
              </a:cxnLst>
              <a:rect l="T12" t="T13" r="T14" b="T15"/>
              <a:pathLst>
                <a:path w="1134" h="1868">
                  <a:moveTo>
                    <a:pt x="0" y="749"/>
                  </a:moveTo>
                  <a:cubicBezTo>
                    <a:pt x="53" y="374"/>
                    <a:pt x="106" y="0"/>
                    <a:pt x="227" y="159"/>
                  </a:cubicBezTo>
                  <a:cubicBezTo>
                    <a:pt x="348" y="318"/>
                    <a:pt x="575" y="1536"/>
                    <a:pt x="726" y="1702"/>
                  </a:cubicBezTo>
                  <a:cubicBezTo>
                    <a:pt x="877" y="1868"/>
                    <a:pt x="1005" y="1512"/>
                    <a:pt x="1134" y="1157"/>
                  </a:cubicBezTo>
                </a:path>
              </a:pathLst>
            </a:custGeom>
            <a:noFill/>
            <a:ln w="76200" cap="flat" cmpd="sng">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none" lIns="79200" tIns="39600" rIns="79200" bIns="39600" anchor="ctr">
              <a:spAutoFit/>
            </a:bodyPr>
            <a:lstStyle/>
            <a:p>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49"/>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37</a:t>
            </a:fld>
            <a:endParaRPr lang="zh-CN" altLang="en-US"/>
          </a:p>
        </p:txBody>
      </p:sp>
      <p:sp>
        <p:nvSpPr>
          <p:cNvPr id="24577" name="Rectangle 10"/>
          <p:cNvSpPr>
            <a:spLocks noGrp="1" noChangeArrowheads="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战略管理流程架构</a:t>
            </a:r>
          </a:p>
        </p:txBody>
      </p:sp>
      <p:sp>
        <p:nvSpPr>
          <p:cNvPr id="24623" name="Rectangle 3"/>
          <p:cNvSpPr>
            <a:spLocks noChangeArrowheads="1"/>
          </p:cNvSpPr>
          <p:nvPr/>
        </p:nvSpPr>
        <p:spPr bwMode="auto">
          <a:xfrm>
            <a:off x="2260600" y="1882774"/>
            <a:ext cx="2128838" cy="4073177"/>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t">
            <a:noAutofit/>
          </a:bodyPr>
          <a:lstStyle/>
          <a:p>
            <a:pPr marL="400736" indent="-400736" algn="ctr" defTabSz="801472">
              <a:buClr>
                <a:srgbClr val="000000"/>
              </a:buClr>
              <a:buSzPct val="50000"/>
              <a:defRPr/>
            </a:pPr>
            <a:r>
              <a:rPr lang="en-US" altLang="zh-CN" kern="0" dirty="0">
                <a:solidFill>
                  <a:prstClr val="black"/>
                </a:solidFill>
                <a:latin typeface="+mn-ea"/>
              </a:rPr>
              <a:t>BP</a:t>
            </a:r>
            <a:endParaRPr lang="zh-CN" altLang="en-US" kern="0" dirty="0">
              <a:solidFill>
                <a:prstClr val="black"/>
              </a:solidFill>
              <a:latin typeface="+mn-ea"/>
            </a:endParaRPr>
          </a:p>
        </p:txBody>
      </p:sp>
      <p:sp>
        <p:nvSpPr>
          <p:cNvPr id="24621" name="Rectangle 6"/>
          <p:cNvSpPr>
            <a:spLocks noChangeArrowheads="1"/>
          </p:cNvSpPr>
          <p:nvPr/>
        </p:nvSpPr>
        <p:spPr bwMode="auto">
          <a:xfrm>
            <a:off x="34925" y="1882779"/>
            <a:ext cx="2128838" cy="4073173"/>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t">
            <a:noAutofit/>
          </a:bodyPr>
          <a:lstStyle/>
          <a:p>
            <a:pPr marL="400736" indent="-400736" algn="ctr" defTabSz="801472">
              <a:buClr>
                <a:srgbClr val="000000"/>
              </a:buClr>
              <a:buSzPct val="50000"/>
              <a:defRPr/>
            </a:pPr>
            <a:r>
              <a:rPr lang="en-US" altLang="zh-CN" kern="0" dirty="0">
                <a:solidFill>
                  <a:prstClr val="black"/>
                </a:solidFill>
                <a:latin typeface="+mn-ea"/>
              </a:rPr>
              <a:t>SP</a:t>
            </a:r>
            <a:endParaRPr lang="zh-CN" altLang="en-US" kern="0" dirty="0">
              <a:solidFill>
                <a:prstClr val="black"/>
              </a:solidFill>
              <a:latin typeface="+mn-ea"/>
            </a:endParaRPr>
          </a:p>
        </p:txBody>
      </p:sp>
      <p:sp>
        <p:nvSpPr>
          <p:cNvPr id="24581" name="Rectangle 8"/>
          <p:cNvSpPr>
            <a:spLocks noChangeArrowheads="1"/>
          </p:cNvSpPr>
          <p:nvPr/>
        </p:nvSpPr>
        <p:spPr bwMode="auto">
          <a:xfrm>
            <a:off x="6694489" y="1882776"/>
            <a:ext cx="1406525" cy="3490913"/>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t">
            <a:noAutofit/>
          </a:bodyPr>
          <a:lstStyle/>
          <a:p>
            <a:pPr marL="400736" indent="-400736" algn="ctr" defTabSz="801472">
              <a:buClr>
                <a:srgbClr val="000000"/>
              </a:buClr>
              <a:buSzPct val="50000"/>
              <a:defRPr/>
            </a:pPr>
            <a:endParaRPr lang="zh-CN" altLang="en-US" kern="0" dirty="0">
              <a:solidFill>
                <a:prstClr val="black"/>
              </a:solidFill>
              <a:latin typeface="+mn-ea"/>
            </a:endParaRPr>
          </a:p>
        </p:txBody>
      </p:sp>
      <p:sp>
        <p:nvSpPr>
          <p:cNvPr id="24582" name="Rectangle 9"/>
          <p:cNvSpPr>
            <a:spLocks noChangeArrowheads="1"/>
          </p:cNvSpPr>
          <p:nvPr/>
        </p:nvSpPr>
        <p:spPr bwMode="auto">
          <a:xfrm>
            <a:off x="4449826" y="3364206"/>
            <a:ext cx="2138049" cy="2591745"/>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buFont typeface="Wingdings" charset="0"/>
              <a:buChar char="p"/>
            </a:pPr>
            <a:endParaRPr lang="zh-CN" altLang="en-US" sz="1400" dirty="0">
              <a:solidFill>
                <a:srgbClr val="000000"/>
              </a:solidFill>
              <a:latin typeface="Arial" pitchFamily="34" charset="0"/>
              <a:ea typeface="宋体" pitchFamily="2" charset="-122"/>
            </a:endParaRPr>
          </a:p>
        </p:txBody>
      </p:sp>
      <p:sp>
        <p:nvSpPr>
          <p:cNvPr id="24583" name="AutoShape 11"/>
          <p:cNvSpPr>
            <a:spLocks noChangeArrowheads="1"/>
          </p:cNvSpPr>
          <p:nvPr/>
        </p:nvSpPr>
        <p:spPr bwMode="auto">
          <a:xfrm>
            <a:off x="684214" y="1268413"/>
            <a:ext cx="1165225" cy="431800"/>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lang="zh-CN" altLang="en-US" b="1" dirty="0">
                <a:latin typeface="+mn-lt"/>
                <a:ea typeface="宋体" charset="0"/>
                <a:cs typeface="宋体" charset="0"/>
              </a:rPr>
              <a:t>战略制订</a:t>
            </a:r>
          </a:p>
        </p:txBody>
      </p:sp>
      <p:sp>
        <p:nvSpPr>
          <p:cNvPr id="24584" name="AutoShape 12"/>
          <p:cNvSpPr>
            <a:spLocks noChangeArrowheads="1"/>
          </p:cNvSpPr>
          <p:nvPr/>
        </p:nvSpPr>
        <p:spPr bwMode="auto">
          <a:xfrm>
            <a:off x="4500563" y="1268413"/>
            <a:ext cx="2087562" cy="431800"/>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lang="zh-CN" altLang="en-US" b="1" dirty="0">
                <a:latin typeface="+mn-lt"/>
                <a:ea typeface="宋体" charset="0"/>
                <a:cs typeface="宋体" charset="0"/>
              </a:rPr>
              <a:t>战略执行与监控</a:t>
            </a:r>
          </a:p>
        </p:txBody>
      </p:sp>
      <p:sp>
        <p:nvSpPr>
          <p:cNvPr id="24585" name="Rectangle 13"/>
          <p:cNvSpPr>
            <a:spLocks noChangeArrowheads="1"/>
          </p:cNvSpPr>
          <p:nvPr/>
        </p:nvSpPr>
        <p:spPr bwMode="auto">
          <a:xfrm>
            <a:off x="95250" y="2295526"/>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战略方向</a:t>
            </a:r>
          </a:p>
        </p:txBody>
      </p:sp>
      <p:sp>
        <p:nvSpPr>
          <p:cNvPr id="24586" name="Rectangle 14"/>
          <p:cNvSpPr>
            <a:spLocks noChangeArrowheads="1"/>
          </p:cNvSpPr>
          <p:nvPr/>
        </p:nvSpPr>
        <p:spPr bwMode="auto">
          <a:xfrm>
            <a:off x="95250" y="2817813"/>
            <a:ext cx="2016125" cy="1368425"/>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业务战略</a:t>
            </a:r>
            <a:endParaRPr lang="en-US" altLang="zh-CN" sz="1400" dirty="0">
              <a:solidFill>
                <a:srgbClr val="000000"/>
              </a:solidFill>
              <a:latin typeface="Arial" pitchFamily="34" charset="0"/>
              <a:ea typeface="宋体" pitchFamily="2" charset="-122"/>
            </a:endParaRPr>
          </a:p>
        </p:txBody>
      </p:sp>
      <p:sp>
        <p:nvSpPr>
          <p:cNvPr id="24587" name="Rectangle 15"/>
          <p:cNvSpPr>
            <a:spLocks noChangeArrowheads="1"/>
          </p:cNvSpPr>
          <p:nvPr/>
        </p:nvSpPr>
        <p:spPr bwMode="auto">
          <a:xfrm>
            <a:off x="79375" y="4400905"/>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组织战略</a:t>
            </a:r>
          </a:p>
        </p:txBody>
      </p:sp>
      <p:sp>
        <p:nvSpPr>
          <p:cNvPr id="24588" name="AutoShape 16"/>
          <p:cNvSpPr>
            <a:spLocks noChangeArrowheads="1"/>
          </p:cNvSpPr>
          <p:nvPr/>
        </p:nvSpPr>
        <p:spPr bwMode="auto">
          <a:xfrm>
            <a:off x="2411413" y="1268413"/>
            <a:ext cx="1236662" cy="431800"/>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lang="zh-CN" altLang="en-US" b="1" dirty="0">
                <a:latin typeface="+mn-lt"/>
                <a:ea typeface="宋体" charset="0"/>
                <a:cs typeface="宋体" charset="0"/>
              </a:rPr>
              <a:t>战略展开</a:t>
            </a:r>
          </a:p>
        </p:txBody>
      </p:sp>
      <p:sp>
        <p:nvSpPr>
          <p:cNvPr id="24589" name="Rectangle 17"/>
          <p:cNvSpPr>
            <a:spLocks noChangeArrowheads="1"/>
          </p:cNvSpPr>
          <p:nvPr/>
        </p:nvSpPr>
        <p:spPr bwMode="auto">
          <a:xfrm>
            <a:off x="2306639" y="3364206"/>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年度订货预测</a:t>
            </a:r>
          </a:p>
        </p:txBody>
      </p:sp>
      <p:sp>
        <p:nvSpPr>
          <p:cNvPr id="24590" name="Rectangle 18"/>
          <p:cNvSpPr>
            <a:spLocks noChangeArrowheads="1"/>
          </p:cNvSpPr>
          <p:nvPr/>
        </p:nvSpPr>
        <p:spPr bwMode="auto">
          <a:xfrm>
            <a:off x="2306639" y="3825876"/>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年度全预算</a:t>
            </a:r>
            <a:endParaRPr lang="en-US" altLang="zh-CN" sz="1400" dirty="0">
              <a:solidFill>
                <a:srgbClr val="000000"/>
              </a:solidFill>
              <a:latin typeface="Arial" pitchFamily="34" charset="0"/>
              <a:ea typeface="宋体" pitchFamily="2" charset="-122"/>
            </a:endParaRPr>
          </a:p>
        </p:txBody>
      </p:sp>
      <p:sp>
        <p:nvSpPr>
          <p:cNvPr id="24591" name="Rectangle 19"/>
          <p:cNvSpPr>
            <a:spLocks noChangeArrowheads="1"/>
          </p:cNvSpPr>
          <p:nvPr/>
        </p:nvSpPr>
        <p:spPr bwMode="auto">
          <a:xfrm>
            <a:off x="2311401" y="4400905"/>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年度组织规划</a:t>
            </a:r>
            <a:endParaRPr lang="en-US" altLang="zh-CN" sz="1400" dirty="0">
              <a:solidFill>
                <a:srgbClr val="000000"/>
              </a:solidFill>
              <a:latin typeface="Arial" pitchFamily="34" charset="0"/>
              <a:ea typeface="宋体" pitchFamily="2" charset="-122"/>
            </a:endParaRPr>
          </a:p>
        </p:txBody>
      </p:sp>
      <p:sp>
        <p:nvSpPr>
          <p:cNvPr id="24592" name="Rectangle 20"/>
          <p:cNvSpPr>
            <a:spLocks noChangeArrowheads="1"/>
          </p:cNvSpPr>
          <p:nvPr/>
        </p:nvSpPr>
        <p:spPr bwMode="auto">
          <a:xfrm>
            <a:off x="2306639" y="4978401"/>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年度人才规划</a:t>
            </a:r>
          </a:p>
        </p:txBody>
      </p:sp>
      <p:sp>
        <p:nvSpPr>
          <p:cNvPr id="24593" name="Rectangle 21"/>
          <p:cNvSpPr>
            <a:spLocks noChangeArrowheads="1"/>
          </p:cNvSpPr>
          <p:nvPr/>
        </p:nvSpPr>
        <p:spPr bwMode="auto">
          <a:xfrm>
            <a:off x="2306639" y="5502397"/>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流程与</a:t>
            </a:r>
            <a:r>
              <a:rPr lang="en-US" altLang="zh-CN" sz="1400" dirty="0">
                <a:solidFill>
                  <a:srgbClr val="000000"/>
                </a:solidFill>
                <a:latin typeface="Arial" pitchFamily="34" charset="0"/>
                <a:ea typeface="宋体" pitchFamily="2" charset="-122"/>
              </a:rPr>
              <a:t>IT</a:t>
            </a:r>
            <a:r>
              <a:rPr lang="zh-CN" altLang="en-US" sz="1400" dirty="0">
                <a:solidFill>
                  <a:srgbClr val="000000"/>
                </a:solidFill>
                <a:latin typeface="Arial" pitchFamily="34" charset="0"/>
                <a:ea typeface="宋体" pitchFamily="2" charset="-122"/>
              </a:rPr>
              <a:t>规划</a:t>
            </a:r>
            <a:endParaRPr lang="en-US" altLang="zh-CN" sz="1400" dirty="0">
              <a:solidFill>
                <a:srgbClr val="000000"/>
              </a:solidFill>
              <a:latin typeface="Arial" pitchFamily="34" charset="0"/>
              <a:ea typeface="宋体" pitchFamily="2" charset="-122"/>
            </a:endParaRPr>
          </a:p>
        </p:txBody>
      </p:sp>
      <p:sp>
        <p:nvSpPr>
          <p:cNvPr id="24617" name="Rectangle 23"/>
          <p:cNvSpPr>
            <a:spLocks noChangeArrowheads="1"/>
          </p:cNvSpPr>
          <p:nvPr/>
        </p:nvSpPr>
        <p:spPr bwMode="auto">
          <a:xfrm>
            <a:off x="2311527" y="2845857"/>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年度平台与技术规划</a:t>
            </a:r>
          </a:p>
        </p:txBody>
      </p:sp>
      <p:sp>
        <p:nvSpPr>
          <p:cNvPr id="24618" name="Rectangle 24"/>
          <p:cNvSpPr>
            <a:spLocks noChangeArrowheads="1"/>
          </p:cNvSpPr>
          <p:nvPr/>
        </p:nvSpPr>
        <p:spPr bwMode="auto">
          <a:xfrm>
            <a:off x="2306638" y="2262714"/>
            <a:ext cx="2016125" cy="4696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年度产品与</a:t>
            </a:r>
            <a:endParaRPr lang="en-US" altLang="zh-CN" sz="1400" dirty="0">
              <a:solidFill>
                <a:srgbClr val="000000"/>
              </a:solidFill>
              <a:latin typeface="Arial" pitchFamily="34" charset="0"/>
              <a:ea typeface="宋体" pitchFamily="2" charset="-122"/>
            </a:endParaRPr>
          </a:p>
          <a:p>
            <a:pPr algn="ctr" eaLnBrk="0" hangingPunct="0"/>
            <a:r>
              <a:rPr lang="zh-CN" altLang="en-US" sz="1400" dirty="0">
                <a:solidFill>
                  <a:srgbClr val="000000"/>
                </a:solidFill>
                <a:latin typeface="Arial" pitchFamily="34" charset="0"/>
                <a:ea typeface="宋体" pitchFamily="2" charset="-122"/>
              </a:rPr>
              <a:t>解决方案规划</a:t>
            </a:r>
          </a:p>
        </p:txBody>
      </p:sp>
      <p:sp>
        <p:nvSpPr>
          <p:cNvPr id="24619" name="Rectangle 25"/>
          <p:cNvSpPr>
            <a:spLocks noChangeArrowheads="1"/>
          </p:cNvSpPr>
          <p:nvPr/>
        </p:nvSpPr>
        <p:spPr bwMode="auto">
          <a:xfrm>
            <a:off x="4449826" y="2327508"/>
            <a:ext cx="2138049"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集成产品开发</a:t>
            </a:r>
          </a:p>
        </p:txBody>
      </p:sp>
      <p:sp>
        <p:nvSpPr>
          <p:cNvPr id="24620" name="Rectangle 26"/>
          <p:cNvSpPr>
            <a:spLocks noChangeArrowheads="1"/>
          </p:cNvSpPr>
          <p:nvPr/>
        </p:nvSpPr>
        <p:spPr bwMode="auto">
          <a:xfrm>
            <a:off x="4449826" y="2833920"/>
            <a:ext cx="2138049"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平台、技术开发与研究</a:t>
            </a:r>
          </a:p>
        </p:txBody>
      </p:sp>
      <p:sp>
        <p:nvSpPr>
          <p:cNvPr id="24599" name="AutoShape 31"/>
          <p:cNvSpPr>
            <a:spLocks noChangeArrowheads="1"/>
          </p:cNvSpPr>
          <p:nvPr/>
        </p:nvSpPr>
        <p:spPr bwMode="auto">
          <a:xfrm>
            <a:off x="6804025" y="1268413"/>
            <a:ext cx="1944688" cy="431800"/>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lIns="59008" tIns="29505" rIns="59008" bIns="29505" anchor="ctr"/>
          <a:lstStyle/>
          <a:p>
            <a:pPr algn="ctr" defTabSz="672981">
              <a:lnSpc>
                <a:spcPct val="125000"/>
              </a:lnSpc>
              <a:buClr>
                <a:srgbClr val="777777"/>
              </a:buClr>
              <a:buSzPct val="60000"/>
            </a:pPr>
            <a:r>
              <a:rPr lang="zh-CN" altLang="en-US" b="1" dirty="0">
                <a:latin typeface="+mn-lt"/>
                <a:ea typeface="宋体" charset="0"/>
                <a:cs typeface="宋体" charset="0"/>
              </a:rPr>
              <a:t>战略评估</a:t>
            </a:r>
          </a:p>
        </p:txBody>
      </p:sp>
      <p:sp>
        <p:nvSpPr>
          <p:cNvPr id="24600" name="Rectangle 32"/>
          <p:cNvSpPr>
            <a:spLocks noChangeArrowheads="1"/>
          </p:cNvSpPr>
          <p:nvPr/>
        </p:nvSpPr>
        <p:spPr bwMode="auto">
          <a:xfrm>
            <a:off x="95250" y="4978401"/>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人才战略</a:t>
            </a:r>
          </a:p>
        </p:txBody>
      </p:sp>
      <p:sp>
        <p:nvSpPr>
          <p:cNvPr id="24601" name="Rectangle 33"/>
          <p:cNvSpPr>
            <a:spLocks noChangeArrowheads="1"/>
          </p:cNvSpPr>
          <p:nvPr/>
        </p:nvSpPr>
        <p:spPr bwMode="auto">
          <a:xfrm>
            <a:off x="95250" y="5502397"/>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变革战略</a:t>
            </a:r>
          </a:p>
        </p:txBody>
      </p:sp>
      <p:sp>
        <p:nvSpPr>
          <p:cNvPr id="24602" name="Rectangle 34"/>
          <p:cNvSpPr>
            <a:spLocks noChangeArrowheads="1"/>
          </p:cNvSpPr>
          <p:nvPr/>
        </p:nvSpPr>
        <p:spPr bwMode="auto">
          <a:xfrm>
            <a:off x="6772275" y="2351089"/>
            <a:ext cx="1295400" cy="755650"/>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项目绩效审视</a:t>
            </a:r>
          </a:p>
        </p:txBody>
      </p:sp>
      <p:sp>
        <p:nvSpPr>
          <p:cNvPr id="24603" name="Text Box 35"/>
          <p:cNvSpPr txBox="1">
            <a:spLocks noChangeArrowheads="1"/>
          </p:cNvSpPr>
          <p:nvPr/>
        </p:nvSpPr>
        <p:spPr bwMode="auto">
          <a:xfrm>
            <a:off x="5095875" y="3364206"/>
            <a:ext cx="878064" cy="29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186" tIns="39593" rIns="79186" bIns="3959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dirty="0">
                <a:solidFill>
                  <a:srgbClr val="000000"/>
                </a:solidFill>
                <a:latin typeface="+mn-ea"/>
                <a:ea typeface="+mn-ea"/>
                <a:cs typeface="华文细黑" charset="0"/>
              </a:rPr>
              <a:t>运营管理</a:t>
            </a:r>
          </a:p>
        </p:txBody>
      </p:sp>
      <p:sp>
        <p:nvSpPr>
          <p:cNvPr id="24604" name="Text Box 36"/>
          <p:cNvSpPr txBox="1">
            <a:spLocks noChangeArrowheads="1"/>
          </p:cNvSpPr>
          <p:nvPr/>
        </p:nvSpPr>
        <p:spPr bwMode="auto">
          <a:xfrm>
            <a:off x="6988176" y="1963738"/>
            <a:ext cx="980656" cy="32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186" tIns="39593" rIns="79186" bIns="3959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600" dirty="0">
                <a:solidFill>
                  <a:srgbClr val="000000"/>
                </a:solidFill>
                <a:latin typeface="+mn-ea"/>
                <a:ea typeface="+mn-ea"/>
                <a:cs typeface="华文细黑" charset="0"/>
              </a:rPr>
              <a:t>绩效审视</a:t>
            </a:r>
          </a:p>
        </p:txBody>
      </p:sp>
      <p:sp>
        <p:nvSpPr>
          <p:cNvPr id="24605" name="Rectangle 37"/>
          <p:cNvSpPr>
            <a:spLocks noChangeArrowheads="1"/>
          </p:cNvSpPr>
          <p:nvPr/>
        </p:nvSpPr>
        <p:spPr bwMode="auto">
          <a:xfrm>
            <a:off x="6772275" y="3322639"/>
            <a:ext cx="1295400" cy="1546225"/>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团队与组织</a:t>
            </a:r>
            <a:endParaRPr lang="en-US" altLang="zh-CN" sz="1400" dirty="0">
              <a:solidFill>
                <a:srgbClr val="000000"/>
              </a:solidFill>
              <a:latin typeface="Arial" pitchFamily="34" charset="0"/>
              <a:ea typeface="宋体" pitchFamily="2" charset="-122"/>
            </a:endParaRPr>
          </a:p>
          <a:p>
            <a:pPr algn="ctr" eaLnBrk="0" hangingPunct="0"/>
            <a:r>
              <a:rPr lang="zh-CN" altLang="en-US" sz="1400" dirty="0">
                <a:solidFill>
                  <a:srgbClr val="000000"/>
                </a:solidFill>
                <a:latin typeface="Arial" pitchFamily="34" charset="0"/>
                <a:ea typeface="宋体" pitchFamily="2" charset="-122"/>
              </a:rPr>
              <a:t>绩效管理</a:t>
            </a:r>
          </a:p>
        </p:txBody>
      </p:sp>
      <p:sp>
        <p:nvSpPr>
          <p:cNvPr id="24606" name="Text Box 39"/>
          <p:cNvSpPr txBox="1">
            <a:spLocks noChangeArrowheads="1"/>
          </p:cNvSpPr>
          <p:nvPr/>
        </p:nvSpPr>
        <p:spPr bwMode="auto">
          <a:xfrm>
            <a:off x="362149" y="6150333"/>
            <a:ext cx="8424863" cy="5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186" tIns="39593" rIns="79186" bIns="3959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600" dirty="0">
                <a:solidFill>
                  <a:schemeClr val="tx1"/>
                </a:solidFill>
                <a:latin typeface="+mn-ea"/>
                <a:ea typeface="+mn-ea"/>
                <a:cs typeface="华文细黑" charset="0"/>
              </a:rPr>
              <a:t>战略与规划不只是业务的战略与规划，还包括组织、人才、流程及管理体系的变革战略与规划。</a:t>
            </a:r>
          </a:p>
        </p:txBody>
      </p:sp>
      <p:sp>
        <p:nvSpPr>
          <p:cNvPr id="24607" name="Rectangle 41"/>
          <p:cNvSpPr>
            <a:spLocks noChangeArrowheads="1"/>
          </p:cNvSpPr>
          <p:nvPr/>
        </p:nvSpPr>
        <p:spPr bwMode="auto">
          <a:xfrm>
            <a:off x="6732588" y="4941888"/>
            <a:ext cx="1308100" cy="360362"/>
          </a:xfrm>
          <a:prstGeom prst="rect">
            <a:avLst/>
          </a:prstGeom>
          <a:solidFill>
            <a:srgbClr val="B2D1B2">
              <a:alpha val="50195"/>
            </a:srgbClr>
          </a:solidFill>
          <a:ln w="9525" algn="ctr">
            <a:noFill/>
            <a:round/>
            <a:headEnd/>
            <a:tailEnd/>
          </a:ln>
        </p:spPr>
        <p:txBody>
          <a:bodyPr wrap="none" lIns="0" tIns="0" rIns="0" bIns="0" anchor="ctr"/>
          <a:lstStyle/>
          <a:p>
            <a:pPr algn="ctr" eaLnBrk="0" hangingPunct="0"/>
            <a:r>
              <a:rPr lang="zh-CN" altLang="en-US" sz="1400" dirty="0">
                <a:solidFill>
                  <a:srgbClr val="000000"/>
                </a:solidFill>
                <a:latin typeface="Arial" pitchFamily="34" charset="0"/>
                <a:ea typeface="宋体" pitchFamily="2" charset="-122"/>
              </a:rPr>
              <a:t>个人绩效管理</a:t>
            </a:r>
          </a:p>
        </p:txBody>
      </p:sp>
      <p:sp>
        <p:nvSpPr>
          <p:cNvPr id="24608" name="Rectangle 42"/>
          <p:cNvSpPr>
            <a:spLocks noChangeArrowheads="1"/>
          </p:cNvSpPr>
          <p:nvPr/>
        </p:nvSpPr>
        <p:spPr bwMode="auto">
          <a:xfrm>
            <a:off x="6732588" y="5445125"/>
            <a:ext cx="1443553" cy="510827"/>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endParaRPr lang="zh-CN" altLang="en-US" sz="1400" dirty="0">
              <a:solidFill>
                <a:srgbClr val="000000"/>
              </a:solidFill>
            </a:endParaRPr>
          </a:p>
        </p:txBody>
      </p:sp>
      <p:sp>
        <p:nvSpPr>
          <p:cNvPr id="24609" name="DtsShapeName" descr="SLR^G@HM^NQDOB9B4C5D1E40@5CCC@EG089?&lt;c89?&lt;bI47462@!!!!!BIHO@]i47462!!!1@44E61211D15B664000约谜谊帐耀丽餐倔捷ⅸGns!/qqu!!!!!!!!!!!!!!!!!!!!!!!!!!!!!!!!!!!!!!!!!!!!!!!!!!!!!!!!!!!!!!!!!!!!!!!!!!!!!!!!!!!!!!!!!!!!!!!!!!!!!!!!!!!!!!!!!!!!!!!!!!!!!!!!!!!!!!!!!!!!!!!!!!!!!!!!!!!!!!!!!!!!!!!!!!!!!!!!!!!!!!!!!!!!!!!!!!!!!!!!!!!!!!!!!!!!!!!!!!!!!!!!!!!!!!!!!!!!!!!!!!!!!!!!!!!!!!!!!!!!!!!!!!!!!!!!!!!!!!!!!!!!!!!!!!!!!!!!!!!!!!!!!!!!!!!!!!!!!!!!!!!!!!!!!!!!!!!!!!!!!!!!!!!!!!!!!!!!!!!!!!!!!!!!!!!!!!!!!!!!!!!!!!!!!!!!!!!!!!!!!!!!!!!!!!!!!!!!!!!!!!!!!!!!!!!!!!!!!!!!!!!!!!!!!!!!!!!!!!!!!!!!!!!!!!!!!!!!!!!!!!!!!!!!!!!!!!!!!!!!!!!!!!!!!!!!!!!!!!!!!!!!!!!!!!!!!!!!!!!!!!!!!!!!!!!!!!!!!!!!!!!!!!!!!!!!!!!!!!!!!!!!!!!!!!!!!!!!!!!!!!!!!!!!!!!!!!!!!!!!!!!!!!!!!!!!!!!!!!!!!!!!!!!!!!!!!!!!!!!!!!!!!!!!!!!!!!!!!!!!!!!!!!!!!!!!!!!!!!!!!!!!!!!!!!!!!!!!!!!!!!!!!!!!!!!!!!!!!!!!!!!!!!!!!!!!!!!!!!!!!!!!!!!!!!!!!!!!!!!!!!!!!!!!!!!!!!!!!!!!!!!!!!!!!!!!!!!!!!!!!!!!!!!!!!!!!!!!!!!!!!!!!!!!!!!!!!!!!!!!!!!!!!!!!!!!!!!!!!!!!!!!!!!!!!!!!!!!!!!!!!!!!!!!!!!!!!!!!!!!!!!!!!!!!!!!!!!!!!!!!!!!!!!!!!!!!!!!!!!!!!!!!!!!!!!!!!!!!!!!!!!!!!!!!!!!!!!!!!!!!!!!!!!!!!!!!!!!!!!!!!!!!!!!!!!!!!!!!!!!!!!!!!!!!!!!!!!!!!!!!!!!!!!!!!!!!!!!!!!!!!!!!!!!!!!!!!!!!!!!!!!!!!!!!!!!!!!!!!!!!!!!!!!!!!!!!!!!!!!!!!!!!!!!!!!!!!!!!!!!!!!!!!!!!!!!!!!!!!!!!!!!!!!!!!!!!!!!!!!!!!!!!!!!!!!!!!!!!!!!!!!!!!!!!!!!!!!!!!!!!!!!!!!!!!!!!!!!!!!!!!!!!!!!!!!!!!!!!!!!!!!!!!!!!!!!!!!!!!!!!!!!!!!!!!!!!!!!!!!!!!!!!!!!!!!!!!!!!!!!!!!!!!!!!!!!!!!!!!!!!!!!!!!!!!!!!!!!!!!!!!!!!!!!!!!!!!!!!!!!!!!!!!!!!!!!!!!!!!!!!!!!!!!!!!!!!!!!!!!!!!!!!!!!!!!!!!!!!!!!!!!!!!!!!!!!!!!!!!!!!!!!!!!!!!!!!!!!!!!!!!!!!!!!!!!!!!!!!!!!!!!!!!!!!!!!!!!!!!!!!!!!!!!!!!!!!!!!!!!!!!!!!!!!!!!!!!!!!!!!!!!!!!!!!!!!!!!!!!!!!!!!!!!!!!!!!!!!!!!!!!!!!!!!!!!!!!!!!!!!!!!!!!!!!!!!!!!!!!!!!!!!!!!!!!!!!!!!!!!!!!!!!!!!!!!!!!!!!!!!!!!!!!!!!!!!!!!!!!!!!!!!!!!!!!!!!!!!!!!!!!!!!!!!!!!!!!!!!!!!!!!!!!!!!!!!!!!!!!!!!!!!!!!!!!!!!!!!!!!!!!!!!!!!!!!!!!!!!!!!!!!!!!!!!!!!!!!!!!!!!!!!!!!!!!!!!!!!!!!!!!!!!!!!!!!!!!!!!!!!!!!!!!!!!!!!!!!!!!!!!!!!!!!!!!!!!!!!!!!!!!!!!!!!!!!!!!!!!!!!!!!!!!!!!!!!!!!!!!!!!!!!!!!!!!!!!!!!!!!!!!!!!!!!!!!!!!!!!!!!!!!!!!!!!!!!!!!!!!!!!!!!!!!!!!!!!!!!!!!!!!!!!!!!!!!!!!!!!!!!!!!!!!!!!!!!!!!!!!!!!!!!!!!!!!!!!!!!!!!!!!!!!!!!!!!!!!!!!!!!!!!!!!!!!!!!!!!!!!!!!!!!!!!!!!!!!!!!!!!!!!!!!!!!!!!!!!!!!!!!!!!!!!!!!!!!!!!!!!!!!!!!!!!!!!!!!!!!!!!!!!!!!!!!!!!!!!!!!!!!!!!!!!!!!!!!!!!!!!!!!!!!!!!!!!!!!!!!!!!!!!!!!!!!!!!!!!!!!!!!!!!!!!!!!!!!!!!!!!!!!!!!!!!!!!!!!!!1!1" hidden="1"/>
          <p:cNvSpPr>
            <a:spLocks noChangeArrowheads="1"/>
          </p:cNvSpPr>
          <p:nvPr/>
        </p:nvSpPr>
        <p:spPr bwMode="auto">
          <a:xfrm>
            <a:off x="0" y="0"/>
            <a:ext cx="297686" cy="67110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9186" tIns="39593" rIns="79186" bIns="39593" anchor="ctr">
            <a:spAutoFit/>
          </a:bodyPr>
          <a:lstStyle/>
          <a:p>
            <a:endParaRPr lang="zh-CN" altLang="en-US"/>
          </a:p>
        </p:txBody>
      </p:sp>
      <p:cxnSp>
        <p:nvCxnSpPr>
          <p:cNvPr id="24610" name="AutoShape 44"/>
          <p:cNvCxnSpPr>
            <a:cxnSpLocks noChangeShapeType="1"/>
            <a:stCxn id="24599" idx="3"/>
            <a:endCxn id="24583" idx="1"/>
          </p:cNvCxnSpPr>
          <p:nvPr/>
        </p:nvCxnSpPr>
        <p:spPr bwMode="auto">
          <a:xfrm flipH="1">
            <a:off x="684213" y="1484313"/>
            <a:ext cx="8064500" cy="1587"/>
          </a:xfrm>
          <a:prstGeom prst="bentConnector5">
            <a:avLst>
              <a:gd name="adj1" fmla="val -2815"/>
              <a:gd name="adj2" fmla="val -28000009"/>
              <a:gd name="adj3" fmla="val 102833"/>
            </a:avLst>
          </a:prstGeom>
          <a:noFill/>
          <a:ln w="38100">
            <a:solidFill>
              <a:srgbClr val="99CCFF"/>
            </a:solidFill>
            <a:miter lim="800000"/>
            <a:headEnd/>
            <a:tailEnd type="triangle" w="med" len="med"/>
          </a:ln>
          <a:extLst>
            <a:ext uri="{909E8E84-426E-40DD-AFC4-6F175D3DCCD1}">
              <a14:hiddenFill xmlns:a14="http://schemas.microsoft.com/office/drawing/2010/main">
                <a:noFill/>
              </a14:hiddenFill>
            </a:ext>
          </a:extLst>
        </p:spPr>
      </p:cxnSp>
      <p:cxnSp>
        <p:nvCxnSpPr>
          <p:cNvPr id="24611" name="AutoShape 45"/>
          <p:cNvCxnSpPr>
            <a:cxnSpLocks noChangeShapeType="1"/>
            <a:stCxn id="24583" idx="3"/>
            <a:endCxn id="24588" idx="1"/>
          </p:cNvCxnSpPr>
          <p:nvPr/>
        </p:nvCxnSpPr>
        <p:spPr bwMode="auto">
          <a:xfrm>
            <a:off x="1849439" y="1484313"/>
            <a:ext cx="561975" cy="0"/>
          </a:xfrm>
          <a:prstGeom prst="straightConnector1">
            <a:avLst/>
          </a:prstGeom>
          <a:noFill/>
          <a:ln w="38100">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24612" name="AutoShape 46"/>
          <p:cNvCxnSpPr>
            <a:cxnSpLocks noChangeShapeType="1"/>
            <a:stCxn id="24588" idx="3"/>
            <a:endCxn id="24584" idx="1"/>
          </p:cNvCxnSpPr>
          <p:nvPr/>
        </p:nvCxnSpPr>
        <p:spPr bwMode="auto">
          <a:xfrm>
            <a:off x="3648075" y="1484313"/>
            <a:ext cx="852488" cy="0"/>
          </a:xfrm>
          <a:prstGeom prst="straightConnector1">
            <a:avLst/>
          </a:prstGeom>
          <a:noFill/>
          <a:ln w="38100">
            <a:solidFill>
              <a:srgbClr val="99CCFF"/>
            </a:solidFill>
            <a:round/>
            <a:headEnd/>
            <a:tailEnd type="triangle" w="med" len="med"/>
          </a:ln>
          <a:extLst>
            <a:ext uri="{909E8E84-426E-40DD-AFC4-6F175D3DCCD1}">
              <a14:hiddenFill xmlns:a14="http://schemas.microsoft.com/office/drawing/2010/main">
                <a:noFill/>
              </a14:hiddenFill>
            </a:ext>
          </a:extLst>
        </p:spPr>
      </p:cxnSp>
      <p:cxnSp>
        <p:nvCxnSpPr>
          <p:cNvPr id="24613" name="AutoShape 47"/>
          <p:cNvCxnSpPr>
            <a:cxnSpLocks noChangeShapeType="1"/>
            <a:stCxn id="24584" idx="3"/>
            <a:endCxn id="24599" idx="1"/>
          </p:cNvCxnSpPr>
          <p:nvPr/>
        </p:nvCxnSpPr>
        <p:spPr bwMode="auto">
          <a:xfrm>
            <a:off x="6588125" y="1484313"/>
            <a:ext cx="215900" cy="0"/>
          </a:xfrm>
          <a:prstGeom prst="straightConnector1">
            <a:avLst/>
          </a:prstGeom>
          <a:noFill/>
          <a:ln w="38100">
            <a:solidFill>
              <a:srgbClr val="99CCFF"/>
            </a:solidFill>
            <a:round/>
            <a:headEnd/>
            <a:tailEnd type="triangle" w="med" len="med"/>
          </a:ln>
          <a:extLst>
            <a:ext uri="{909E8E84-426E-40DD-AFC4-6F175D3DCCD1}">
              <a14:hiddenFill xmlns:a14="http://schemas.microsoft.com/office/drawing/2010/main">
                <a:noFill/>
              </a14:hiddenFill>
            </a:ext>
          </a:extLst>
        </p:spPr>
      </p:cxnSp>
      <p:sp>
        <p:nvSpPr>
          <p:cNvPr id="24616" name="Rectangle 53"/>
          <p:cNvSpPr>
            <a:spLocks noChangeArrowheads="1"/>
          </p:cNvSpPr>
          <p:nvPr/>
        </p:nvSpPr>
        <p:spPr bwMode="auto">
          <a:xfrm>
            <a:off x="8172451" y="2349501"/>
            <a:ext cx="720725" cy="3606451"/>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r>
              <a:rPr lang="zh-CN" altLang="en-US" sz="1400" dirty="0">
                <a:solidFill>
                  <a:srgbClr val="000000"/>
                </a:solidFill>
              </a:rPr>
              <a:t>管理</a:t>
            </a:r>
            <a:endParaRPr lang="en-US" altLang="zh-CN" sz="1400" dirty="0">
              <a:solidFill>
                <a:srgbClr val="000000"/>
              </a:solidFill>
            </a:endParaRPr>
          </a:p>
          <a:p>
            <a:pPr algn="ctr" eaLnBrk="0" hangingPunct="0">
              <a:buClr>
                <a:srgbClr val="000000"/>
              </a:buClr>
              <a:buSzPct val="50000"/>
            </a:pPr>
            <a:r>
              <a:rPr lang="zh-CN" altLang="en-US" sz="1400" dirty="0">
                <a:solidFill>
                  <a:srgbClr val="000000"/>
                </a:solidFill>
              </a:rPr>
              <a:t>体系</a:t>
            </a:r>
            <a:endParaRPr lang="en-US" altLang="zh-CN" sz="1400" dirty="0">
              <a:solidFill>
                <a:srgbClr val="000000"/>
              </a:solidFill>
            </a:endParaRPr>
          </a:p>
          <a:p>
            <a:pPr algn="ctr" eaLnBrk="0" hangingPunct="0">
              <a:buClr>
                <a:srgbClr val="000000"/>
              </a:buClr>
              <a:buSzPct val="50000"/>
            </a:pPr>
            <a:r>
              <a:rPr lang="zh-CN" altLang="en-US" sz="1400" dirty="0">
                <a:solidFill>
                  <a:srgbClr val="000000"/>
                </a:solidFill>
              </a:rPr>
              <a:t>评估</a:t>
            </a:r>
          </a:p>
        </p:txBody>
      </p:sp>
      <p:sp>
        <p:nvSpPr>
          <p:cNvPr id="24595" name="Rectangle 27"/>
          <p:cNvSpPr>
            <a:spLocks noChangeArrowheads="1"/>
          </p:cNvSpPr>
          <p:nvPr/>
        </p:nvSpPr>
        <p:spPr bwMode="auto">
          <a:xfrm>
            <a:off x="4516438" y="3688412"/>
            <a:ext cx="2016125" cy="518112"/>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r>
              <a:rPr lang="zh-CN" altLang="en-US" sz="1400" dirty="0">
                <a:solidFill>
                  <a:srgbClr val="000000"/>
                </a:solidFill>
                <a:latin typeface="Arial" pitchFamily="34" charset="0"/>
                <a:ea typeface="宋体" pitchFamily="2" charset="-122"/>
              </a:rPr>
              <a:t>财务</a:t>
            </a:r>
            <a:r>
              <a:rPr lang="en-US" altLang="zh-CN" sz="1400" dirty="0">
                <a:solidFill>
                  <a:srgbClr val="000000"/>
                </a:solidFill>
                <a:latin typeface="Arial" pitchFamily="34" charset="0"/>
                <a:ea typeface="宋体" pitchFamily="2" charset="-122"/>
              </a:rPr>
              <a:t>/</a:t>
            </a:r>
            <a:r>
              <a:rPr lang="zh-CN" altLang="en-US" sz="1400" dirty="0">
                <a:solidFill>
                  <a:srgbClr val="000000"/>
                </a:solidFill>
                <a:latin typeface="Arial" pitchFamily="34" charset="0"/>
                <a:ea typeface="宋体" pitchFamily="2" charset="-122"/>
              </a:rPr>
              <a:t>人力核算与监控</a:t>
            </a:r>
          </a:p>
        </p:txBody>
      </p:sp>
      <p:sp>
        <p:nvSpPr>
          <p:cNvPr id="24596" name="Rectangle 28"/>
          <p:cNvSpPr>
            <a:spLocks noChangeArrowheads="1"/>
          </p:cNvSpPr>
          <p:nvPr/>
        </p:nvSpPr>
        <p:spPr bwMode="auto">
          <a:xfrm>
            <a:off x="4543425" y="4271317"/>
            <a:ext cx="944882" cy="548860"/>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r>
              <a:rPr lang="zh-CN" altLang="en-US" sz="1400" dirty="0">
                <a:solidFill>
                  <a:srgbClr val="000000"/>
                </a:solidFill>
                <a:latin typeface="Arial" pitchFamily="34" charset="0"/>
                <a:ea typeface="宋体" pitchFamily="2" charset="-122"/>
              </a:rPr>
              <a:t>组织优化</a:t>
            </a:r>
            <a:endParaRPr lang="en-US" altLang="zh-CN" sz="1400" dirty="0">
              <a:solidFill>
                <a:srgbClr val="000000"/>
              </a:solidFill>
              <a:latin typeface="Arial" pitchFamily="34" charset="0"/>
              <a:ea typeface="宋体" pitchFamily="2" charset="-122"/>
            </a:endParaRPr>
          </a:p>
          <a:p>
            <a:pPr algn="ctr" eaLnBrk="0" hangingPunct="0">
              <a:buClr>
                <a:srgbClr val="000000"/>
              </a:buClr>
              <a:buSzPct val="50000"/>
            </a:pPr>
            <a:r>
              <a:rPr lang="zh-CN" altLang="en-US" sz="1400" dirty="0">
                <a:solidFill>
                  <a:srgbClr val="000000"/>
                </a:solidFill>
                <a:latin typeface="Arial" pitchFamily="34" charset="0"/>
                <a:ea typeface="宋体" pitchFamily="2" charset="-122"/>
              </a:rPr>
              <a:t>实施</a:t>
            </a:r>
            <a:endParaRPr lang="en-US" altLang="zh-CN" sz="1400" dirty="0">
              <a:solidFill>
                <a:srgbClr val="000000"/>
              </a:solidFill>
              <a:latin typeface="Arial" pitchFamily="34" charset="0"/>
              <a:ea typeface="宋体" pitchFamily="2" charset="-122"/>
            </a:endParaRPr>
          </a:p>
        </p:txBody>
      </p:sp>
      <p:sp>
        <p:nvSpPr>
          <p:cNvPr id="24597" name="Rectangle 29"/>
          <p:cNvSpPr>
            <a:spLocks noChangeArrowheads="1"/>
          </p:cNvSpPr>
          <p:nvPr/>
        </p:nvSpPr>
        <p:spPr bwMode="auto">
          <a:xfrm>
            <a:off x="4516439" y="4919253"/>
            <a:ext cx="971868" cy="453556"/>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r>
              <a:rPr lang="zh-CN" altLang="en-US" sz="1400" dirty="0">
                <a:solidFill>
                  <a:srgbClr val="000000"/>
                </a:solidFill>
              </a:rPr>
              <a:t>人才获取</a:t>
            </a:r>
            <a:endParaRPr lang="en-US" altLang="zh-CN" sz="1400" dirty="0">
              <a:solidFill>
                <a:srgbClr val="000000"/>
              </a:solidFill>
            </a:endParaRPr>
          </a:p>
          <a:p>
            <a:pPr algn="ctr" eaLnBrk="0" hangingPunct="0">
              <a:buClr>
                <a:srgbClr val="000000"/>
              </a:buClr>
              <a:buSzPct val="50000"/>
            </a:pPr>
            <a:r>
              <a:rPr lang="zh-CN" altLang="en-US" sz="1400" dirty="0">
                <a:solidFill>
                  <a:srgbClr val="000000"/>
                </a:solidFill>
              </a:rPr>
              <a:t>与配置</a:t>
            </a:r>
          </a:p>
        </p:txBody>
      </p:sp>
      <p:sp>
        <p:nvSpPr>
          <p:cNvPr id="24598" name="Rectangle 30"/>
          <p:cNvSpPr>
            <a:spLocks noChangeArrowheads="1"/>
          </p:cNvSpPr>
          <p:nvPr/>
        </p:nvSpPr>
        <p:spPr bwMode="auto">
          <a:xfrm>
            <a:off x="4518026" y="5502397"/>
            <a:ext cx="2016125" cy="360363"/>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r>
              <a:rPr lang="zh-CN" altLang="en-US" sz="1400" dirty="0">
                <a:solidFill>
                  <a:srgbClr val="000000"/>
                </a:solidFill>
              </a:rPr>
              <a:t>流程与</a:t>
            </a:r>
            <a:r>
              <a:rPr lang="en-US" altLang="zh-CN" sz="1400" dirty="0">
                <a:solidFill>
                  <a:srgbClr val="000000"/>
                </a:solidFill>
              </a:rPr>
              <a:t>IT</a:t>
            </a:r>
            <a:r>
              <a:rPr lang="zh-CN" altLang="en-US" sz="1400" dirty="0">
                <a:solidFill>
                  <a:srgbClr val="000000"/>
                </a:solidFill>
              </a:rPr>
              <a:t>管理</a:t>
            </a:r>
            <a:endParaRPr lang="en-US" altLang="zh-CN" sz="1400" dirty="0">
              <a:solidFill>
                <a:srgbClr val="000000"/>
              </a:solidFill>
            </a:endParaRPr>
          </a:p>
        </p:txBody>
      </p:sp>
      <p:sp>
        <p:nvSpPr>
          <p:cNvPr id="24614" name="Rectangle 49"/>
          <p:cNvSpPr>
            <a:spLocks noChangeArrowheads="1"/>
          </p:cNvSpPr>
          <p:nvPr/>
        </p:nvSpPr>
        <p:spPr bwMode="auto">
          <a:xfrm>
            <a:off x="5549395" y="4271317"/>
            <a:ext cx="964118" cy="548860"/>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r>
              <a:rPr lang="zh-CN" altLang="en-US" sz="1400" dirty="0">
                <a:solidFill>
                  <a:srgbClr val="000000"/>
                </a:solidFill>
              </a:rPr>
              <a:t>职位与</a:t>
            </a:r>
            <a:endParaRPr lang="en-US" altLang="zh-CN" sz="1400" dirty="0">
              <a:solidFill>
                <a:srgbClr val="000000"/>
              </a:solidFill>
            </a:endParaRPr>
          </a:p>
          <a:p>
            <a:pPr algn="ctr" eaLnBrk="0" hangingPunct="0">
              <a:buClr>
                <a:srgbClr val="000000"/>
              </a:buClr>
              <a:buSzPct val="50000"/>
            </a:pPr>
            <a:r>
              <a:rPr lang="zh-CN" altLang="en-US" sz="1400" dirty="0">
                <a:solidFill>
                  <a:srgbClr val="000000"/>
                </a:solidFill>
              </a:rPr>
              <a:t>任职</a:t>
            </a:r>
            <a:endParaRPr lang="en-US" altLang="zh-CN" sz="1400" dirty="0">
              <a:solidFill>
                <a:srgbClr val="000000"/>
              </a:solidFill>
            </a:endParaRPr>
          </a:p>
        </p:txBody>
      </p:sp>
      <p:sp>
        <p:nvSpPr>
          <p:cNvPr id="24615" name="Rectangle 50"/>
          <p:cNvSpPr>
            <a:spLocks noChangeArrowheads="1"/>
          </p:cNvSpPr>
          <p:nvPr/>
        </p:nvSpPr>
        <p:spPr bwMode="auto">
          <a:xfrm>
            <a:off x="5549395" y="4919253"/>
            <a:ext cx="967294" cy="453556"/>
          </a:xfrm>
          <a:prstGeom prst="rect">
            <a:avLst/>
          </a:prstGeom>
          <a:solidFill>
            <a:srgbClr val="B2D1B2">
              <a:alpha val="50195"/>
            </a:srgbClr>
          </a:solidFill>
          <a:ln w="9525" algn="ctr">
            <a:noFill/>
            <a:round/>
            <a:headEnd/>
            <a:tailEnd/>
          </a:ln>
        </p:spPr>
        <p:txBody>
          <a:bodyPr wrap="none" lIns="0" tIns="0" rIns="0" bIns="0" anchor="ctr"/>
          <a:lstStyle/>
          <a:p>
            <a:pPr algn="ctr" eaLnBrk="0" hangingPunct="0">
              <a:buClr>
                <a:srgbClr val="000000"/>
              </a:buClr>
              <a:buSzPct val="50000"/>
            </a:pPr>
            <a:r>
              <a:rPr lang="zh-CN" altLang="en-US" sz="1400" dirty="0">
                <a:solidFill>
                  <a:srgbClr val="000000"/>
                </a:solidFill>
              </a:rPr>
              <a:t>学习与</a:t>
            </a:r>
            <a:endParaRPr lang="en-US" altLang="zh-CN" sz="1400" dirty="0">
              <a:solidFill>
                <a:srgbClr val="000000"/>
              </a:solidFill>
            </a:endParaRPr>
          </a:p>
          <a:p>
            <a:pPr algn="ctr" eaLnBrk="0" hangingPunct="0">
              <a:buClr>
                <a:srgbClr val="000000"/>
              </a:buClr>
              <a:buSzPct val="50000"/>
            </a:pPr>
            <a:r>
              <a:rPr lang="zh-CN" altLang="en-US" sz="1400" dirty="0">
                <a:solidFill>
                  <a:srgbClr val="000000"/>
                </a:solidFill>
              </a:rPr>
              <a:t>发展</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3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38</a:t>
            </a:fld>
            <a:endParaRPr lang="zh-CN" altLang="en-US"/>
          </a:p>
        </p:txBody>
      </p:sp>
      <p:sp>
        <p:nvSpPr>
          <p:cNvPr id="100355"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公司的规划包括战略规划（</a:t>
            </a:r>
            <a:r>
              <a:rPr lang="en-US" altLang="zh-CN" sz="2800" dirty="0">
                <a:solidFill>
                  <a:schemeClr val="tx1"/>
                </a:solidFill>
                <a:latin typeface="微软雅黑" pitchFamily="34" charset="-122"/>
                <a:ea typeface="微软雅黑" pitchFamily="34" charset="-122"/>
              </a:rPr>
              <a:t>SP)</a:t>
            </a:r>
            <a:r>
              <a:rPr lang="zh-CN" altLang="en-US" sz="2800" dirty="0">
                <a:solidFill>
                  <a:schemeClr val="tx1"/>
                </a:solidFill>
                <a:latin typeface="微软雅黑" pitchFamily="34" charset="-122"/>
                <a:ea typeface="微软雅黑" pitchFamily="34" charset="-122"/>
              </a:rPr>
              <a:t>和年度商业计划（</a:t>
            </a:r>
            <a:r>
              <a:rPr lang="en-US" altLang="zh-CN" sz="2800" dirty="0">
                <a:solidFill>
                  <a:schemeClr val="tx1"/>
                </a:solidFill>
                <a:latin typeface="微软雅黑" pitchFamily="34" charset="-122"/>
                <a:ea typeface="微软雅黑" pitchFamily="34" charset="-122"/>
              </a:rPr>
              <a:t>BP</a:t>
            </a:r>
            <a:r>
              <a:rPr lang="zh-CN" altLang="en-US" sz="2800" dirty="0">
                <a:solidFill>
                  <a:schemeClr val="tx1"/>
                </a:solidFill>
                <a:latin typeface="微软雅黑" pitchFamily="34" charset="-122"/>
                <a:ea typeface="微软雅黑" pitchFamily="34" charset="-122"/>
              </a:rPr>
              <a:t>）</a:t>
            </a:r>
          </a:p>
        </p:txBody>
      </p:sp>
      <p:sp>
        <p:nvSpPr>
          <p:cNvPr id="100356" name="Rectangle 3"/>
          <p:cNvSpPr>
            <a:spLocks noChangeArrowheads="1"/>
          </p:cNvSpPr>
          <p:nvPr/>
        </p:nvSpPr>
        <p:spPr bwMode="gray">
          <a:xfrm>
            <a:off x="781050" y="981075"/>
            <a:ext cx="6743700" cy="430887"/>
          </a:xfrm>
          <a:prstGeom prst="rect">
            <a:avLst/>
          </a:prstGeom>
          <a:noFill/>
          <a:ln w="12700">
            <a:noFill/>
            <a:miter lim="800000"/>
            <a:headEnd/>
            <a:tailEnd/>
          </a:ln>
        </p:spPr>
        <p:txBody>
          <a:bodyPr lIns="0" tIns="0" rIns="0" bIns="0" anchor="b">
            <a:spAutoFit/>
          </a:bodyPr>
          <a:lstStyle/>
          <a:p>
            <a:pPr defTabSz="979315">
              <a:lnSpc>
                <a:spcPct val="140000"/>
              </a:lnSpc>
              <a:buClr>
                <a:srgbClr val="777777"/>
              </a:buClr>
              <a:buSzPct val="60000"/>
            </a:pPr>
            <a:r>
              <a:rPr lang="zh-CN" altLang="en-US" sz="2000" dirty="0">
                <a:solidFill>
                  <a:srgbClr val="000000"/>
                </a:solidFill>
                <a:ea typeface="华文细黑" pitchFamily="2" charset="-122"/>
              </a:rPr>
              <a:t>战略规划指导年度商业计划，年度商业计划驱动全面预算</a:t>
            </a:r>
          </a:p>
        </p:txBody>
      </p:sp>
      <p:sp>
        <p:nvSpPr>
          <p:cNvPr id="100357" name="Oval 4"/>
          <p:cNvSpPr>
            <a:spLocks noChangeArrowheads="1"/>
          </p:cNvSpPr>
          <p:nvPr/>
        </p:nvSpPr>
        <p:spPr bwMode="gray">
          <a:xfrm rot="-594141">
            <a:off x="4352925" y="1733551"/>
            <a:ext cx="3227388" cy="1095375"/>
          </a:xfrm>
          <a:prstGeom prst="ellipse">
            <a:avLst/>
          </a:prstGeom>
          <a:solidFill>
            <a:srgbClr val="B2D1B2">
              <a:alpha val="50195"/>
            </a:srgbClr>
          </a:solidFill>
          <a:ln w="9525" algn="ctr">
            <a:solidFill>
              <a:srgbClr val="A9A49F"/>
            </a:solidFill>
            <a:round/>
            <a:headEnd/>
            <a:tailEnd/>
          </a:ln>
        </p:spPr>
        <p:txBody>
          <a:bodyPr wrap="none" lIns="0" tIns="0" rIns="0" bIns="0" anchor="ctr"/>
          <a:lstStyle/>
          <a:p>
            <a:pPr>
              <a:lnSpc>
                <a:spcPct val="120000"/>
              </a:lnSpc>
              <a:spcBef>
                <a:spcPct val="20000"/>
              </a:spcBef>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00358" name="Oval 5"/>
          <p:cNvSpPr>
            <a:spLocks noChangeArrowheads="1"/>
          </p:cNvSpPr>
          <p:nvPr/>
        </p:nvSpPr>
        <p:spPr bwMode="gray">
          <a:xfrm rot="-2300777">
            <a:off x="1435101" y="2743201"/>
            <a:ext cx="4092575" cy="1509713"/>
          </a:xfrm>
          <a:prstGeom prst="ellipse">
            <a:avLst/>
          </a:prstGeom>
          <a:solidFill>
            <a:srgbClr val="B2D1B2">
              <a:alpha val="50195"/>
            </a:srgbClr>
          </a:solidFill>
          <a:ln w="9525" algn="ctr">
            <a:solidFill>
              <a:srgbClr val="A9A49F"/>
            </a:solidFill>
            <a:round/>
            <a:headEnd/>
            <a:tailEnd/>
          </a:ln>
        </p:spPr>
        <p:txBody>
          <a:bodyPr wrap="none" lIns="0" tIns="0" rIns="0" bIns="0" anchor="ctr"/>
          <a:lstStyle/>
          <a:p>
            <a:pPr algn="ctr" eaLnBrk="0" hangingPunct="0"/>
            <a:endParaRPr lang="zh-CN" altLang="en-US" sz="900" b="1" dirty="0">
              <a:solidFill>
                <a:srgbClr val="000000"/>
              </a:solidFill>
            </a:endParaRPr>
          </a:p>
        </p:txBody>
      </p:sp>
      <p:sp>
        <p:nvSpPr>
          <p:cNvPr id="100359" name="Text Box 6"/>
          <p:cNvSpPr txBox="1">
            <a:spLocks noChangeArrowheads="1"/>
          </p:cNvSpPr>
          <p:nvPr/>
        </p:nvSpPr>
        <p:spPr bwMode="gray">
          <a:xfrm>
            <a:off x="1354139" y="1557338"/>
            <a:ext cx="386324" cy="184666"/>
          </a:xfrm>
          <a:prstGeom prst="rect">
            <a:avLst/>
          </a:prstGeom>
          <a:noFill/>
          <a:ln w="9525">
            <a:noFill/>
            <a:miter lim="800000"/>
            <a:headEnd/>
            <a:tailEnd/>
          </a:ln>
        </p:spPr>
        <p:txBody>
          <a:bodyPr wrap="none" lIns="0" tIns="0" rIns="0" bIns="0">
            <a:spAutoFit/>
          </a:bodyPr>
          <a:lstStyle/>
          <a:p>
            <a:pPr eaLnBrk="0" hangingPunct="0"/>
            <a:r>
              <a:rPr lang="en-US" altLang="zh-CN" sz="1200" dirty="0">
                <a:solidFill>
                  <a:srgbClr val="000000"/>
                </a:solidFill>
              </a:rPr>
              <a:t>6</a:t>
            </a:r>
            <a:r>
              <a:rPr lang="zh-CN" altLang="en-US" sz="1200" dirty="0">
                <a:solidFill>
                  <a:srgbClr val="000000"/>
                </a:solidFill>
              </a:rPr>
              <a:t>个月</a:t>
            </a:r>
          </a:p>
        </p:txBody>
      </p:sp>
      <p:sp>
        <p:nvSpPr>
          <p:cNvPr id="100360" name="Text Box 7"/>
          <p:cNvSpPr txBox="1">
            <a:spLocks noChangeArrowheads="1"/>
          </p:cNvSpPr>
          <p:nvPr/>
        </p:nvSpPr>
        <p:spPr bwMode="gray">
          <a:xfrm>
            <a:off x="1296989" y="2378076"/>
            <a:ext cx="464871" cy="184666"/>
          </a:xfrm>
          <a:prstGeom prst="rect">
            <a:avLst/>
          </a:prstGeom>
          <a:noFill/>
          <a:ln w="9525">
            <a:noFill/>
            <a:miter lim="800000"/>
            <a:headEnd/>
            <a:tailEnd/>
          </a:ln>
        </p:spPr>
        <p:txBody>
          <a:bodyPr wrap="none" lIns="0" tIns="0" rIns="0" bIns="0">
            <a:spAutoFit/>
          </a:bodyPr>
          <a:lstStyle/>
          <a:p>
            <a:pPr eaLnBrk="0" hangingPunct="0"/>
            <a:r>
              <a:rPr lang="en-US" altLang="zh-CN" sz="1200" dirty="0">
                <a:solidFill>
                  <a:srgbClr val="000000"/>
                </a:solidFill>
              </a:rPr>
              <a:t>12</a:t>
            </a:r>
            <a:r>
              <a:rPr lang="zh-CN" altLang="en-US" sz="1200" dirty="0">
                <a:solidFill>
                  <a:srgbClr val="000000"/>
                </a:solidFill>
              </a:rPr>
              <a:t>个月</a:t>
            </a:r>
          </a:p>
        </p:txBody>
      </p:sp>
      <p:sp>
        <p:nvSpPr>
          <p:cNvPr id="100361" name="Text Box 8"/>
          <p:cNvSpPr txBox="1">
            <a:spLocks noChangeArrowheads="1"/>
          </p:cNvSpPr>
          <p:nvPr/>
        </p:nvSpPr>
        <p:spPr bwMode="gray">
          <a:xfrm>
            <a:off x="1296989" y="3198813"/>
            <a:ext cx="464871" cy="184666"/>
          </a:xfrm>
          <a:prstGeom prst="rect">
            <a:avLst/>
          </a:prstGeom>
          <a:noFill/>
          <a:ln w="9525">
            <a:noFill/>
            <a:miter lim="800000"/>
            <a:headEnd/>
            <a:tailEnd/>
          </a:ln>
        </p:spPr>
        <p:txBody>
          <a:bodyPr wrap="none" lIns="0" tIns="0" rIns="0" bIns="0">
            <a:spAutoFit/>
          </a:bodyPr>
          <a:lstStyle/>
          <a:p>
            <a:pPr eaLnBrk="0" hangingPunct="0"/>
            <a:r>
              <a:rPr lang="en-US" altLang="zh-CN" sz="1200" dirty="0">
                <a:solidFill>
                  <a:srgbClr val="000000"/>
                </a:solidFill>
              </a:rPr>
              <a:t>18</a:t>
            </a:r>
            <a:r>
              <a:rPr lang="zh-CN" altLang="en-US" sz="1200" dirty="0">
                <a:solidFill>
                  <a:srgbClr val="000000"/>
                </a:solidFill>
              </a:rPr>
              <a:t>个月</a:t>
            </a:r>
          </a:p>
        </p:txBody>
      </p:sp>
      <p:sp>
        <p:nvSpPr>
          <p:cNvPr id="100362" name="Text Box 9"/>
          <p:cNvSpPr txBox="1">
            <a:spLocks noChangeArrowheads="1"/>
          </p:cNvSpPr>
          <p:nvPr/>
        </p:nvSpPr>
        <p:spPr bwMode="gray">
          <a:xfrm>
            <a:off x="1295400" y="3767138"/>
            <a:ext cx="232436" cy="184666"/>
          </a:xfrm>
          <a:prstGeom prst="rect">
            <a:avLst/>
          </a:prstGeom>
          <a:noFill/>
          <a:ln w="9525">
            <a:noFill/>
            <a:miter lim="800000"/>
            <a:headEnd/>
            <a:tailEnd/>
          </a:ln>
        </p:spPr>
        <p:txBody>
          <a:bodyPr wrap="none" lIns="0" tIns="0" rIns="0" bIns="0">
            <a:spAutoFit/>
          </a:bodyPr>
          <a:lstStyle/>
          <a:p>
            <a:pPr algn="ctr" eaLnBrk="0" hangingPunct="0"/>
            <a:r>
              <a:rPr lang="en-US" altLang="zh-CN" sz="1200" dirty="0">
                <a:solidFill>
                  <a:srgbClr val="000000"/>
                </a:solidFill>
              </a:rPr>
              <a:t>2</a:t>
            </a:r>
            <a:r>
              <a:rPr lang="zh-CN" altLang="en-US" sz="1200" dirty="0">
                <a:solidFill>
                  <a:srgbClr val="000000"/>
                </a:solidFill>
              </a:rPr>
              <a:t>年</a:t>
            </a:r>
          </a:p>
        </p:txBody>
      </p:sp>
      <p:sp>
        <p:nvSpPr>
          <p:cNvPr id="100363" name="Text Box 10"/>
          <p:cNvSpPr txBox="1">
            <a:spLocks noChangeArrowheads="1"/>
          </p:cNvSpPr>
          <p:nvPr/>
        </p:nvSpPr>
        <p:spPr bwMode="gray">
          <a:xfrm>
            <a:off x="1303339" y="4719639"/>
            <a:ext cx="359073" cy="276999"/>
          </a:xfrm>
          <a:prstGeom prst="rect">
            <a:avLst/>
          </a:prstGeom>
          <a:noFill/>
          <a:ln w="9525">
            <a:noFill/>
            <a:miter lim="800000"/>
            <a:headEnd/>
            <a:tailEnd/>
          </a:ln>
        </p:spPr>
        <p:txBody>
          <a:bodyPr wrap="none" lIns="0" tIns="0" rIns="0" bIns="0">
            <a:spAutoFit/>
          </a:bodyPr>
          <a:lstStyle/>
          <a:p>
            <a:pPr eaLnBrk="0" hangingPunct="0"/>
            <a:r>
              <a:rPr lang="en-US" altLang="zh-CN">
                <a:solidFill>
                  <a:srgbClr val="000000"/>
                </a:solidFill>
                <a:latin typeface="Arial" pitchFamily="34" charset="0"/>
                <a:ea typeface="宋体" pitchFamily="2" charset="-122"/>
              </a:rPr>
              <a:t>5</a:t>
            </a:r>
            <a:r>
              <a:rPr lang="zh-CN" altLang="en-US">
                <a:solidFill>
                  <a:srgbClr val="000000"/>
                </a:solidFill>
                <a:latin typeface="Arial" pitchFamily="34" charset="0"/>
                <a:ea typeface="宋体" pitchFamily="2" charset="-122"/>
              </a:rPr>
              <a:t>年</a:t>
            </a:r>
          </a:p>
        </p:txBody>
      </p:sp>
      <p:sp>
        <p:nvSpPr>
          <p:cNvPr id="100364" name="Rectangle 11"/>
          <p:cNvSpPr>
            <a:spLocks noChangeArrowheads="1"/>
          </p:cNvSpPr>
          <p:nvPr/>
        </p:nvSpPr>
        <p:spPr bwMode="gray">
          <a:xfrm>
            <a:off x="415926" y="3197225"/>
            <a:ext cx="785813" cy="553998"/>
          </a:xfrm>
          <a:prstGeom prst="rect">
            <a:avLst/>
          </a:prstGeom>
          <a:noFill/>
          <a:ln w="12700">
            <a:noFill/>
            <a:miter lim="800000"/>
            <a:headEnd/>
            <a:tailEnd/>
          </a:ln>
        </p:spPr>
        <p:txBody>
          <a:bodyPr lIns="0" tIns="0" rIns="0" bIns="0" anchor="ctr">
            <a:spAutoFit/>
          </a:bodyPr>
          <a:lstStyle/>
          <a:p>
            <a:pPr algn="ctr" eaLnBrk="0" hangingPunct="0"/>
            <a:r>
              <a:rPr lang="zh-CN" altLang="en-US">
                <a:solidFill>
                  <a:srgbClr val="000000"/>
                </a:solidFill>
                <a:latin typeface="Arial" pitchFamily="34" charset="0"/>
                <a:ea typeface="宋体" pitchFamily="2" charset="-122"/>
              </a:rPr>
              <a:t>时间跨度</a:t>
            </a:r>
          </a:p>
        </p:txBody>
      </p:sp>
      <p:sp>
        <p:nvSpPr>
          <p:cNvPr id="100365" name="Text Box 12"/>
          <p:cNvSpPr txBox="1">
            <a:spLocks noChangeArrowheads="1"/>
          </p:cNvSpPr>
          <p:nvPr/>
        </p:nvSpPr>
        <p:spPr bwMode="gray">
          <a:xfrm>
            <a:off x="1760538" y="4951413"/>
            <a:ext cx="307777" cy="184666"/>
          </a:xfrm>
          <a:prstGeom prst="rect">
            <a:avLst/>
          </a:prstGeom>
          <a:noFill/>
          <a:ln w="9525">
            <a:noFill/>
            <a:miter lim="800000"/>
            <a:headEnd/>
            <a:tailEnd/>
          </a:ln>
        </p:spPr>
        <p:txBody>
          <a:bodyPr wrap="none" lIns="0" tIns="0" rIns="0" bIns="0">
            <a:spAutoFit/>
          </a:bodyPr>
          <a:lstStyle/>
          <a:p>
            <a:pPr eaLnBrk="0" hangingPunct="0"/>
            <a:r>
              <a:rPr lang="zh-CN" altLang="en-US" sz="1200" dirty="0">
                <a:solidFill>
                  <a:srgbClr val="000000"/>
                </a:solidFill>
              </a:rPr>
              <a:t>战略</a:t>
            </a:r>
          </a:p>
        </p:txBody>
      </p:sp>
      <p:sp>
        <p:nvSpPr>
          <p:cNvPr id="100366" name="Text Box 13"/>
          <p:cNvSpPr txBox="1">
            <a:spLocks noChangeArrowheads="1"/>
          </p:cNvSpPr>
          <p:nvPr/>
        </p:nvSpPr>
        <p:spPr bwMode="gray">
          <a:xfrm>
            <a:off x="7042150" y="4927601"/>
            <a:ext cx="736600" cy="369332"/>
          </a:xfrm>
          <a:prstGeom prst="rect">
            <a:avLst/>
          </a:prstGeom>
          <a:noFill/>
          <a:ln w="9525">
            <a:noFill/>
            <a:miter lim="800000"/>
            <a:headEnd/>
            <a:tailEnd/>
          </a:ln>
        </p:spPr>
        <p:txBody>
          <a:bodyPr lIns="0" tIns="0" rIns="0" bIns="0">
            <a:spAutoFit/>
          </a:bodyPr>
          <a:lstStyle/>
          <a:p>
            <a:pPr algn="ctr" eaLnBrk="0" hangingPunct="0"/>
            <a:r>
              <a:rPr lang="zh-CN" altLang="en-US" sz="1200" dirty="0">
                <a:solidFill>
                  <a:srgbClr val="000000"/>
                </a:solidFill>
              </a:rPr>
              <a:t>人力资源和预算</a:t>
            </a:r>
          </a:p>
        </p:txBody>
      </p:sp>
      <p:sp>
        <p:nvSpPr>
          <p:cNvPr id="100367" name="Line 14"/>
          <p:cNvSpPr>
            <a:spLocks noChangeShapeType="1"/>
          </p:cNvSpPr>
          <p:nvPr/>
        </p:nvSpPr>
        <p:spPr bwMode="gray">
          <a:xfrm>
            <a:off x="1844676" y="5424489"/>
            <a:ext cx="5661025" cy="1587"/>
          </a:xfrm>
          <a:prstGeom prst="line">
            <a:avLst/>
          </a:prstGeom>
          <a:noFill/>
          <a:ln w="9525">
            <a:solidFill>
              <a:srgbClr val="A9A49F"/>
            </a:solidFill>
            <a:round/>
            <a:headEnd/>
            <a:tailEnd type="triangle" w="med" len="med"/>
          </a:ln>
        </p:spPr>
        <p:txBody>
          <a:bodyPr wrap="none" lIns="0" tIns="0" rIns="0" bIns="0" anchor="ctr"/>
          <a:lstStyle/>
          <a:p>
            <a:pPr>
              <a:lnSpc>
                <a:spcPct val="120000"/>
              </a:lnSpc>
              <a:spcBef>
                <a:spcPct val="20000"/>
              </a:spcBef>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00368" name="Rectangle 15"/>
          <p:cNvSpPr>
            <a:spLocks noChangeArrowheads="1"/>
          </p:cNvSpPr>
          <p:nvPr/>
        </p:nvSpPr>
        <p:spPr bwMode="gray">
          <a:xfrm>
            <a:off x="1854200" y="5411788"/>
            <a:ext cx="5716588" cy="184666"/>
          </a:xfrm>
          <a:prstGeom prst="rect">
            <a:avLst/>
          </a:prstGeom>
          <a:noFill/>
          <a:ln w="12700">
            <a:noFill/>
            <a:miter lim="800000"/>
            <a:headEnd/>
            <a:tailEnd/>
          </a:ln>
        </p:spPr>
        <p:txBody>
          <a:bodyPr lIns="0" tIns="0" rIns="0" bIns="0" anchor="ctr">
            <a:spAutoFit/>
          </a:bodyPr>
          <a:lstStyle/>
          <a:p>
            <a:pPr eaLnBrk="0" hangingPunct="0"/>
            <a:r>
              <a:rPr lang="zh-CN" altLang="en-US" sz="1200" dirty="0">
                <a:solidFill>
                  <a:srgbClr val="000000"/>
                </a:solidFill>
              </a:rPr>
              <a:t>战略性		                          		         运营性</a:t>
            </a:r>
          </a:p>
        </p:txBody>
      </p:sp>
      <p:sp>
        <p:nvSpPr>
          <p:cNvPr id="100369" name="Rectangle 16"/>
          <p:cNvSpPr>
            <a:spLocks noChangeArrowheads="1"/>
          </p:cNvSpPr>
          <p:nvPr/>
        </p:nvSpPr>
        <p:spPr bwMode="gray">
          <a:xfrm>
            <a:off x="6203951" y="1795464"/>
            <a:ext cx="722313" cy="649287"/>
          </a:xfrm>
          <a:prstGeom prst="rect">
            <a:avLst/>
          </a:prstGeom>
          <a:solidFill>
            <a:srgbClr val="FFFFCC"/>
          </a:solidFill>
          <a:ln w="9525" algn="ctr">
            <a:solidFill>
              <a:srgbClr val="A9A49F"/>
            </a:solidFill>
            <a:miter lim="800000"/>
            <a:headEnd/>
            <a:tailEnd/>
          </a:ln>
        </p:spPr>
        <p:txBody>
          <a:bodyPr wrap="none" lIns="0" tIns="0" rIns="0" bIns="0" anchor="ctr"/>
          <a:lstStyle/>
          <a:p>
            <a:pPr algn="ctr" eaLnBrk="0" hangingPunct="0"/>
            <a:r>
              <a:rPr lang="zh-CN" altLang="en-US" sz="1400" dirty="0">
                <a:solidFill>
                  <a:srgbClr val="000000"/>
                </a:solidFill>
              </a:rPr>
              <a:t>预算</a:t>
            </a:r>
          </a:p>
          <a:p>
            <a:pPr algn="ctr" eaLnBrk="0" hangingPunct="0"/>
            <a:endParaRPr lang="zh-CN" altLang="en-US" sz="1400" dirty="0">
              <a:solidFill>
                <a:srgbClr val="000000"/>
              </a:solidFill>
            </a:endParaRPr>
          </a:p>
        </p:txBody>
      </p:sp>
      <p:sp>
        <p:nvSpPr>
          <p:cNvPr id="100370" name="Rectangle 17"/>
          <p:cNvSpPr>
            <a:spLocks noChangeArrowheads="1"/>
          </p:cNvSpPr>
          <p:nvPr/>
        </p:nvSpPr>
        <p:spPr bwMode="gray">
          <a:xfrm>
            <a:off x="5268914" y="2133600"/>
            <a:ext cx="915987" cy="363538"/>
          </a:xfrm>
          <a:prstGeom prst="rect">
            <a:avLst/>
          </a:prstGeom>
          <a:noFill/>
          <a:ln w="9525" algn="ctr">
            <a:noFill/>
            <a:miter lim="800000"/>
            <a:headEnd/>
            <a:tailEnd/>
          </a:ln>
        </p:spPr>
        <p:txBody>
          <a:bodyPr lIns="0" tIns="91408" rIns="0" bIns="0"/>
          <a:lstStyle/>
          <a:p>
            <a:pPr algn="ctr" eaLnBrk="0" hangingPunct="0"/>
            <a:r>
              <a:rPr lang="zh-CN" altLang="en-US" sz="1600" b="1" dirty="0">
                <a:solidFill>
                  <a:srgbClr val="000000"/>
                </a:solidFill>
              </a:rPr>
              <a:t>年度计划</a:t>
            </a:r>
          </a:p>
          <a:p>
            <a:pPr algn="ctr" eaLnBrk="0" hangingPunct="0"/>
            <a:r>
              <a:rPr lang="zh-CN" altLang="en-US" sz="1600" b="1" dirty="0">
                <a:solidFill>
                  <a:srgbClr val="000000"/>
                </a:solidFill>
              </a:rPr>
              <a:t>（</a:t>
            </a:r>
            <a:r>
              <a:rPr lang="en-US" altLang="zh-CN" sz="1600" b="1" dirty="0">
                <a:solidFill>
                  <a:srgbClr val="000000"/>
                </a:solidFill>
              </a:rPr>
              <a:t>BP</a:t>
            </a:r>
            <a:r>
              <a:rPr lang="zh-CN" altLang="en-US" sz="1600" b="1" dirty="0">
                <a:solidFill>
                  <a:srgbClr val="000000"/>
                </a:solidFill>
              </a:rPr>
              <a:t>）</a:t>
            </a:r>
          </a:p>
        </p:txBody>
      </p:sp>
      <p:sp>
        <p:nvSpPr>
          <p:cNvPr id="100371" name="Rectangle 18"/>
          <p:cNvSpPr>
            <a:spLocks noChangeAspect="1" noChangeArrowheads="1"/>
          </p:cNvSpPr>
          <p:nvPr/>
        </p:nvSpPr>
        <p:spPr bwMode="gray">
          <a:xfrm>
            <a:off x="1760538" y="1617664"/>
            <a:ext cx="5835650" cy="3290887"/>
          </a:xfrm>
          <a:prstGeom prst="rect">
            <a:avLst/>
          </a:prstGeom>
          <a:noFill/>
          <a:ln w="9525">
            <a:solidFill>
              <a:srgbClr val="A9A49F"/>
            </a:solidFill>
            <a:miter lim="800000"/>
            <a:headEnd/>
            <a:tailEnd/>
          </a:ln>
        </p:spPr>
        <p:txBody>
          <a:bodyPr wrap="none" lIns="0" tIns="0" rIns="0" bIns="0" anchor="ctr"/>
          <a:lstStyle/>
          <a:p>
            <a:pPr>
              <a:lnSpc>
                <a:spcPct val="120000"/>
              </a:lnSpc>
              <a:spcBef>
                <a:spcPct val="20000"/>
              </a:spcBef>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00372" name="Text Box 19"/>
          <p:cNvSpPr txBox="1">
            <a:spLocks noChangeArrowheads="1"/>
          </p:cNvSpPr>
          <p:nvPr/>
        </p:nvSpPr>
        <p:spPr bwMode="gray">
          <a:xfrm>
            <a:off x="4248150" y="4964113"/>
            <a:ext cx="769441" cy="184666"/>
          </a:xfrm>
          <a:prstGeom prst="rect">
            <a:avLst/>
          </a:prstGeom>
          <a:noFill/>
          <a:ln w="9525">
            <a:noFill/>
            <a:miter lim="800000"/>
            <a:headEnd/>
            <a:tailEnd/>
          </a:ln>
        </p:spPr>
        <p:txBody>
          <a:bodyPr wrap="none" lIns="0" tIns="0" rIns="0" bIns="0">
            <a:spAutoFit/>
          </a:bodyPr>
          <a:lstStyle/>
          <a:p>
            <a:pPr algn="ctr" eaLnBrk="0" hangingPunct="0"/>
            <a:r>
              <a:rPr lang="zh-CN" altLang="en-US" sz="1200" dirty="0">
                <a:solidFill>
                  <a:srgbClr val="000000"/>
                </a:solidFill>
              </a:rPr>
              <a:t>战略里程碑</a:t>
            </a:r>
          </a:p>
        </p:txBody>
      </p:sp>
      <p:sp>
        <p:nvSpPr>
          <p:cNvPr id="100373" name="Text Box 20"/>
          <p:cNvSpPr txBox="1">
            <a:spLocks noChangeArrowheads="1"/>
          </p:cNvSpPr>
          <p:nvPr/>
        </p:nvSpPr>
        <p:spPr bwMode="gray">
          <a:xfrm>
            <a:off x="5570539" y="4981575"/>
            <a:ext cx="881062" cy="184666"/>
          </a:xfrm>
          <a:prstGeom prst="rect">
            <a:avLst/>
          </a:prstGeom>
          <a:noFill/>
          <a:ln w="9525">
            <a:noFill/>
            <a:miter lim="800000"/>
            <a:headEnd/>
            <a:tailEnd/>
          </a:ln>
        </p:spPr>
        <p:txBody>
          <a:bodyPr lIns="0" tIns="0" rIns="0" bIns="0">
            <a:spAutoFit/>
          </a:bodyPr>
          <a:lstStyle/>
          <a:p>
            <a:pPr algn="ctr" eaLnBrk="0" hangingPunct="0"/>
            <a:r>
              <a:rPr lang="zh-CN" altLang="en-US" sz="1200" dirty="0">
                <a:solidFill>
                  <a:srgbClr val="000000"/>
                </a:solidFill>
              </a:rPr>
              <a:t>运营计划</a:t>
            </a:r>
          </a:p>
        </p:txBody>
      </p:sp>
      <p:sp>
        <p:nvSpPr>
          <p:cNvPr id="100374" name="Text Box 21"/>
          <p:cNvSpPr txBox="1">
            <a:spLocks noChangeArrowheads="1"/>
          </p:cNvSpPr>
          <p:nvPr/>
        </p:nvSpPr>
        <p:spPr bwMode="gray">
          <a:xfrm>
            <a:off x="4083303" y="1614778"/>
            <a:ext cx="1158972" cy="430887"/>
          </a:xfrm>
          <a:prstGeom prst="rect">
            <a:avLst/>
          </a:prstGeom>
          <a:noFill/>
          <a:ln w="9525" algn="ctr">
            <a:noFill/>
            <a:miter lim="800000"/>
            <a:headEnd/>
            <a:tailEnd/>
          </a:ln>
        </p:spPr>
        <p:txBody>
          <a:bodyPr wrap="none" lIns="0" tIns="0" rIns="0" bIns="0">
            <a:spAutoFit/>
          </a:bodyPr>
          <a:lstStyle/>
          <a:p>
            <a:pPr algn="ctr" eaLnBrk="0" hangingPunct="0"/>
            <a:r>
              <a:rPr lang="zh-CN" altLang="en-US" sz="1400" dirty="0">
                <a:solidFill>
                  <a:srgbClr val="000000"/>
                </a:solidFill>
              </a:rPr>
              <a:t>战略里程碑和</a:t>
            </a:r>
          </a:p>
          <a:p>
            <a:pPr algn="ctr" eaLnBrk="0" hangingPunct="0"/>
            <a:r>
              <a:rPr lang="en-US" altLang="zh-CN" sz="1400" dirty="0">
                <a:solidFill>
                  <a:srgbClr val="000000"/>
                </a:solidFill>
              </a:rPr>
              <a:t>METRICS (</a:t>
            </a:r>
            <a:r>
              <a:rPr lang="zh-CN" altLang="en-US" sz="1400" dirty="0">
                <a:solidFill>
                  <a:srgbClr val="000000"/>
                </a:solidFill>
              </a:rPr>
              <a:t>指标</a:t>
            </a:r>
            <a:r>
              <a:rPr lang="en-US" altLang="zh-CN" sz="1400" dirty="0">
                <a:solidFill>
                  <a:srgbClr val="000000"/>
                </a:solidFill>
              </a:rPr>
              <a:t>)</a:t>
            </a:r>
            <a:endParaRPr lang="zh-CN" altLang="en-US" sz="1400" dirty="0">
              <a:solidFill>
                <a:srgbClr val="000000"/>
              </a:solidFill>
            </a:endParaRPr>
          </a:p>
        </p:txBody>
      </p:sp>
      <p:sp>
        <p:nvSpPr>
          <p:cNvPr id="100375" name="Line 22"/>
          <p:cNvSpPr>
            <a:spLocks noChangeShapeType="1"/>
          </p:cNvSpPr>
          <p:nvPr/>
        </p:nvSpPr>
        <p:spPr bwMode="gray">
          <a:xfrm>
            <a:off x="4692650" y="2006600"/>
            <a:ext cx="238125" cy="371475"/>
          </a:xfrm>
          <a:prstGeom prst="line">
            <a:avLst/>
          </a:prstGeom>
          <a:noFill/>
          <a:ln w="9525">
            <a:solidFill>
              <a:srgbClr val="A9A49F"/>
            </a:solidFill>
            <a:round/>
            <a:headEnd/>
            <a:tailEnd type="triangle" w="med" len="med"/>
          </a:ln>
        </p:spPr>
        <p:txBody>
          <a:bodyPr lIns="0" tIns="0" rIns="0" bIns="0" anchor="ctr"/>
          <a:lstStyle/>
          <a:p>
            <a:pPr>
              <a:lnSpc>
                <a:spcPct val="120000"/>
              </a:lnSpc>
              <a:spcBef>
                <a:spcPct val="20000"/>
              </a:spcBef>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00376" name="Rectangle 23"/>
          <p:cNvSpPr>
            <a:spLocks noChangeArrowheads="1"/>
          </p:cNvSpPr>
          <p:nvPr/>
        </p:nvSpPr>
        <p:spPr bwMode="gray">
          <a:xfrm>
            <a:off x="3132139" y="3213101"/>
            <a:ext cx="771525" cy="503238"/>
          </a:xfrm>
          <a:prstGeom prst="rect">
            <a:avLst/>
          </a:prstGeom>
          <a:solidFill>
            <a:srgbClr val="FFFFCC"/>
          </a:solidFill>
          <a:ln w="9525" algn="ctr">
            <a:solidFill>
              <a:srgbClr val="A9A49F"/>
            </a:solidFill>
            <a:miter lim="800000"/>
            <a:headEnd/>
            <a:tailEnd/>
          </a:ln>
        </p:spPr>
        <p:txBody>
          <a:bodyPr wrap="none" lIns="0" tIns="0" rIns="0" bIns="0" anchor="ctr"/>
          <a:lstStyle/>
          <a:p>
            <a:pPr algn="ctr" eaLnBrk="0" hangingPunct="0"/>
            <a:r>
              <a:rPr lang="zh-CN" altLang="en-US" sz="1100" dirty="0">
                <a:solidFill>
                  <a:srgbClr val="000000"/>
                </a:solidFill>
              </a:rPr>
              <a:t>中长期发展</a:t>
            </a:r>
          </a:p>
          <a:p>
            <a:pPr algn="ctr" eaLnBrk="0" hangingPunct="0"/>
            <a:r>
              <a:rPr lang="zh-CN" altLang="en-US" sz="1100" dirty="0">
                <a:solidFill>
                  <a:srgbClr val="000000"/>
                </a:solidFill>
              </a:rPr>
              <a:t>计划 </a:t>
            </a:r>
            <a:r>
              <a:rPr lang="en-US" altLang="zh-CN" sz="1100" dirty="0">
                <a:solidFill>
                  <a:srgbClr val="000000"/>
                </a:solidFill>
              </a:rPr>
              <a:t>(SP)</a:t>
            </a:r>
          </a:p>
        </p:txBody>
      </p:sp>
      <p:sp>
        <p:nvSpPr>
          <p:cNvPr id="100377" name="Rectangle 24"/>
          <p:cNvSpPr>
            <a:spLocks noChangeArrowheads="1"/>
          </p:cNvSpPr>
          <p:nvPr/>
        </p:nvSpPr>
        <p:spPr bwMode="gray">
          <a:xfrm>
            <a:off x="2060575" y="2574925"/>
            <a:ext cx="1167508" cy="363538"/>
          </a:xfrm>
          <a:prstGeom prst="rect">
            <a:avLst/>
          </a:prstGeom>
          <a:noFill/>
          <a:ln w="9525" algn="ctr">
            <a:noFill/>
            <a:miter lim="800000"/>
            <a:headEnd/>
            <a:tailEnd/>
          </a:ln>
        </p:spPr>
        <p:txBody>
          <a:bodyPr lIns="0" tIns="91408" rIns="0" bIns="0"/>
          <a:lstStyle/>
          <a:p>
            <a:pPr algn="ctr" eaLnBrk="0" hangingPunct="0"/>
            <a:r>
              <a:rPr lang="zh-CN" altLang="en-US" sz="1400" b="1" dirty="0">
                <a:solidFill>
                  <a:srgbClr val="000000"/>
                </a:solidFill>
              </a:rPr>
              <a:t>中长期发展计划</a:t>
            </a:r>
          </a:p>
          <a:p>
            <a:pPr algn="ctr" eaLnBrk="0" hangingPunct="0"/>
            <a:r>
              <a:rPr lang="en-US" altLang="zh-CN" sz="1400" b="1" dirty="0">
                <a:solidFill>
                  <a:srgbClr val="000000"/>
                </a:solidFill>
              </a:rPr>
              <a:t>(SP)</a:t>
            </a:r>
          </a:p>
        </p:txBody>
      </p:sp>
      <p:sp>
        <p:nvSpPr>
          <p:cNvPr id="100378" name="Text Box 25"/>
          <p:cNvSpPr txBox="1">
            <a:spLocks noChangeArrowheads="1"/>
          </p:cNvSpPr>
          <p:nvPr/>
        </p:nvSpPr>
        <p:spPr bwMode="auto">
          <a:xfrm>
            <a:off x="5248276" y="3497264"/>
            <a:ext cx="1077913" cy="369332"/>
          </a:xfrm>
          <a:prstGeom prst="rect">
            <a:avLst/>
          </a:prstGeom>
          <a:noFill/>
          <a:ln w="9525">
            <a:noFill/>
            <a:miter lim="800000"/>
            <a:headEnd/>
            <a:tailEnd/>
          </a:ln>
        </p:spPr>
        <p:txBody>
          <a:bodyPr lIns="0" tIns="0" rIns="0" bIns="0">
            <a:spAutoFit/>
          </a:bodyPr>
          <a:lstStyle/>
          <a:p>
            <a:pPr algn="ctr" eaLnBrk="0" hangingPunct="0"/>
            <a:r>
              <a:rPr lang="zh-CN" altLang="en-US" sz="1200" b="1" dirty="0">
                <a:solidFill>
                  <a:srgbClr val="000000"/>
                </a:solidFill>
              </a:rPr>
              <a:t>由中长期发展计划牵引年度计划</a:t>
            </a:r>
          </a:p>
        </p:txBody>
      </p:sp>
      <p:sp>
        <p:nvSpPr>
          <p:cNvPr id="100379" name="Line 26"/>
          <p:cNvSpPr>
            <a:spLocks noChangeShapeType="1"/>
          </p:cNvSpPr>
          <p:nvPr/>
        </p:nvSpPr>
        <p:spPr bwMode="auto">
          <a:xfrm flipV="1">
            <a:off x="4848226" y="2998788"/>
            <a:ext cx="942975" cy="628650"/>
          </a:xfrm>
          <a:prstGeom prst="line">
            <a:avLst/>
          </a:prstGeom>
          <a:noFill/>
          <a:ln w="38100">
            <a:solidFill>
              <a:srgbClr val="FF0066"/>
            </a:solidFill>
            <a:round/>
            <a:headEnd/>
            <a:tailEnd type="triangle" w="lg" len="lg"/>
          </a:ln>
        </p:spPr>
        <p:txBody>
          <a:bodyPr wrap="none" lIns="0" tIns="0" rIns="0" bIns="0" anchor="ctr"/>
          <a:lstStyle/>
          <a:p>
            <a:pPr>
              <a:lnSpc>
                <a:spcPct val="120000"/>
              </a:lnSpc>
              <a:spcBef>
                <a:spcPct val="20000"/>
              </a:spcBef>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3079195" name="Rectangle 27"/>
          <p:cNvSpPr>
            <a:spLocks noChangeArrowheads="1"/>
          </p:cNvSpPr>
          <p:nvPr/>
        </p:nvSpPr>
        <p:spPr bwMode="auto">
          <a:xfrm>
            <a:off x="3389313" y="4251326"/>
            <a:ext cx="594970" cy="338522"/>
          </a:xfrm>
          <a:prstGeom prst="rect">
            <a:avLst/>
          </a:prstGeom>
          <a:noFill/>
          <a:ln w="9525" algn="ctr">
            <a:noFill/>
            <a:miter lim="800000"/>
            <a:headEnd/>
            <a:tailEnd/>
          </a:ln>
          <a:effectLst/>
        </p:spPr>
        <p:txBody>
          <a:bodyPr wrap="none" lIns="91408" tIns="45704" rIns="91408" bIns="45704">
            <a:spAutoFit/>
          </a:bodyPr>
          <a:lstStyle/>
          <a:p>
            <a:pPr fontAlgn="t">
              <a:defRPr/>
            </a:pPr>
            <a:r>
              <a:rPr lang="zh-CN" altLang="en-US" sz="1600" u="sng" dirty="0">
                <a:solidFill>
                  <a:srgbClr val="000000"/>
                </a:solidFill>
                <a:effectLst>
                  <a:outerShdw blurRad="38100" dist="38100" dir="2700000" algn="tl">
                    <a:srgbClr val="C0C0C0"/>
                  </a:outerShdw>
                </a:effectLst>
              </a:rPr>
              <a:t>春季</a:t>
            </a:r>
          </a:p>
        </p:txBody>
      </p:sp>
      <p:sp>
        <p:nvSpPr>
          <p:cNvPr id="3079196" name="Rectangle 28"/>
          <p:cNvSpPr>
            <a:spLocks noChangeArrowheads="1"/>
          </p:cNvSpPr>
          <p:nvPr/>
        </p:nvSpPr>
        <p:spPr bwMode="auto">
          <a:xfrm>
            <a:off x="6184900" y="2687639"/>
            <a:ext cx="594970" cy="338522"/>
          </a:xfrm>
          <a:prstGeom prst="rect">
            <a:avLst/>
          </a:prstGeom>
          <a:noFill/>
          <a:ln w="9525" algn="ctr">
            <a:noFill/>
            <a:miter lim="800000"/>
            <a:headEnd/>
            <a:tailEnd/>
          </a:ln>
          <a:effectLst/>
        </p:spPr>
        <p:txBody>
          <a:bodyPr wrap="none" lIns="91408" tIns="45704" rIns="91408" bIns="45704">
            <a:spAutoFit/>
          </a:bodyPr>
          <a:lstStyle/>
          <a:p>
            <a:pPr fontAlgn="t">
              <a:defRPr/>
            </a:pPr>
            <a:r>
              <a:rPr lang="zh-CN" altLang="en-US" sz="1600" u="sng" dirty="0">
                <a:solidFill>
                  <a:srgbClr val="000000"/>
                </a:solidFill>
                <a:effectLst>
                  <a:outerShdw blurRad="38100" dist="38100" dir="2700000" algn="tl">
                    <a:srgbClr val="C0C0C0"/>
                  </a:outerShdw>
                </a:effectLst>
              </a:rPr>
              <a:t>秋季</a:t>
            </a:r>
          </a:p>
        </p:txBody>
      </p:sp>
      <p:sp>
        <p:nvSpPr>
          <p:cNvPr id="100382" name="DtsShapeName" descr="SLR^G@HM^NQDOGD983807GB@8556E@64089BCX88D@kF11007400!!!BIHO@]f110074001@44BDB1111G0G8CE12CLLf/qqu!!!!!!!!!!!!!!!!!!!!!!!!!!!!!!!!!!!!!!!!!!!!!!!!!!!!!!!!!89BB289BB8M11051572!!!BIHO@]m110515721@44BC3C11308611D25411308611D254!!!!!!!!!!!!!!!!!!!!!!!!!!!!!!!!!!!!!!!!!!!!!!!!!!!!!!!!!!!!!!!!!!!!!!!!!!!!!!!!!!!!!!!!!!!!!!!!!!!!!!!!!!!!!!!!!!!!!!!!!!!!!!!!!!!!!!!!!!!!!!!!!!!!!!!!!!!!!!!!!!!!!!!!!!!!!!!!!!!!!!!!!!!!!!!!!!!!!!!!!!!!!!!!!!!!!!!!!!!!!!!!!!!!!!!!!!!!!!!!!!!!!!!!!!!!!!!!!!!!!!!!!!!!!!!!!!!!!!!!!!!!!!!!!!!!!!!!!!!!!!!!!!!!!!!!!!!!!!!!!!!!!!!!!!!!!!!!!!!!!!!!!!!!!!!!!!!!!!!!!!!!!!!!!!!!!!!!!!!!!!!!!!!!!!!!!!!!!!!!!!!!!!!!!!!!!!!!!!!!!!!!!!!!!!!!!!!!!!!!!!!!!!!!!!!!!!!!!!!!!!!!!!!!!!!!!!!!!!!!!!!!!!!!!!!!!!!!!!!!!!!!!!!!!!!!!!!!!!!!!!!!!!!!!!!!!!!!!!!!!!!!!!!!!!!!!!!!!!!!!!!!!!!!!!!!!!!!!!!!!!!!!!!!!!!!!!!!!!!!!!!!!!!!!!!!!!!!!!!!!!!!!!!!!!!!!!!!!!!!!!!!!!!!!!!!!!!!!!!!!!!!!!!!!!!!!!!!!!!!!!!!!!!!!!!!!!!!!!!!!!!!!!!!!!!!!!!!!!!!!!!!!!!!!!!!!!!!!!!!!!!!!!!!!!!!!!!!!!!!!!!!!!!!!!!!!!!!!!!!!!!!!!!!!!!!!!!!!!!!!!!!!!!!!!!!!!!!!!!!!!!!!!!!!!!!!!!!!!!!!!!!!!!!!!!!!!!!!!!!!!!!!!!!!!!!!!!!!!!!!!!!!!!!!!!!!!!!!!!!!!!!!!!!!!!!!!!!!!!!!!!!!!!!!!!!!!!!!!!!!!!!!!!!!!!!!!!!!!!!!!!!!!!!!!!!!!!!!!!!!!!!!!!!!!!!!!!!!!!!!!!!!!!!!!!!!!!!!!!!!!!!!!!!!!!!!!!!!!!!!!!!!!!!!!!!!!!!!!!!!!!!!!!!!!!!!!!!!!!!!!!!!!!!!!!!!!!!!!!!!!!!!!!!!!!!!!!!!!!!!!!!!!!!!!!!!!!!!!!!!!!!!!!!!!!!!!!!!!!!!!!!!!!!!!!!!!!!!!!!!!!!!!!!!!!!!!!!!!!!!!!!!!!!!!!!!!!!!!!!!!!!!!!!!!!!!!!!!!!!!!!!!!!!!!!!!!!!!!!!!!!!!!!!!!!!!!!!!!!!!!!!!!!!!!!!!!!!!!!!!!!!!!!!!!!!!!!!!!!!!!!!!!!!!!!!!!!!!!!!!!!!!!!!!!!!!!!!!!!!!!!!!!!!!!!!!!!!!!!!!!!!!!!!!!!!!!!!!!!!!!!!!!!!!!!!!!!!!!!!!!!!!!!!!!!!!!!!!!!!!!!!!!!!!!!!!!!!!!!!!!!!!!!!!!!!!!!!!!!!!!!!!!!!!!!!!!!!!!!!!!!!!!!!!!!!!!!!!!!!!!!!!!!!!!!!!!!!!!!!!!!!!!!!!!!!!!!!!!!!!!!!!!!!!!!!!!!!!!!!!!!!!!!!!!!!!!!!!!!!!!!!!!!!!!!!!!!!!!!!!!!!!!!!!!!!!!!!!!!!!!!!!!!!!!!!!!!!!!!!!!!!!!!!!!!!!!!!!!!!!!!!!!!!!!!!!!!!!!!!!!!!!!!!!!!!!!!!!!!!!!!!!!!!!!!!!!!!!!!!!!!!!!!!!!!!!!!!!!!!!!!!!!!!!!!!!!!!!!!!!!!!!!!!!!!!!!!!!!!!!!!!!!!!!!!!!!!!!!!!!!!!!!!!!!!!!!!!!!!!!!!!!!!!!!!!!!!!!!!!!!!!!!!!!!!!!!!!!!!!!!!!!!!!!!!!!!!!!!!!!!!!!!!!!!!!!!!!!!!!!!!!!!!!!!!!!!!!!!!!!!!!!!!!!!!!!!!!!!!!!!!!!!!!!!!!!!!!!!!!!!!!!!!!!!!!!!!!!!!!!!!!!!!!!!!!!!!!!!!!!!!!!!!!!!!!!!!!!!!!!!!!!!!!!!!!!!!!!!!!!!!!!!!!!!!!!!!!!!!!!!!!!!!!!!!!!!!!!!!!!!!!!!!!!!!!!!!!!!!!!!!!!!!!!!!!!!!!!!!!!!!!!!!!!!!!!!!!!!!!!!!!!!!!!!!!!!!!!!!!!!!!!!!!!!!!!!!!!!!!!!!!!!!!!!!!!!!!!!!!!!!!!!!!!!1!v" hidden="1"/>
          <p:cNvSpPr>
            <a:spLocks noChangeArrowheads="1"/>
          </p:cNvSpPr>
          <p:nvPr/>
        </p:nvSpPr>
        <p:spPr bwMode="auto">
          <a:xfrm>
            <a:off x="0" y="0"/>
            <a:ext cx="488463" cy="77526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lgn="ctr">
            <a:solidFill>
              <a:schemeClr val="tx1"/>
            </a:solidFill>
            <a:miter lim="800000"/>
            <a:headEnd/>
            <a:tailEnd/>
          </a:ln>
        </p:spPr>
        <p:txBody>
          <a:bodyPr wrap="none" lIns="79186" tIns="39593" rIns="79186" bIns="39593" anchor="ctr">
            <a:spAutoFit/>
          </a:bodyPr>
          <a:lstStyle/>
          <a:p>
            <a:pPr>
              <a:lnSpc>
                <a:spcPct val="120000"/>
              </a:lnSpc>
              <a:spcBef>
                <a:spcPct val="20000"/>
              </a:spcBef>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00383" name="Rectangle 30"/>
          <p:cNvSpPr>
            <a:spLocks noChangeArrowheads="1"/>
          </p:cNvSpPr>
          <p:nvPr/>
        </p:nvSpPr>
        <p:spPr bwMode="auto">
          <a:xfrm>
            <a:off x="366524" y="5805343"/>
            <a:ext cx="8725924" cy="633957"/>
          </a:xfrm>
          <a:prstGeom prst="rect">
            <a:avLst/>
          </a:prstGeom>
          <a:noFill/>
          <a:ln w="9525" algn="ctr">
            <a:noFill/>
            <a:miter lim="800000"/>
            <a:headEnd/>
            <a:tailEnd/>
          </a:ln>
        </p:spPr>
        <p:txBody>
          <a:bodyPr wrap="square" lIns="79186" tIns="39593" rIns="79186" bIns="39593">
            <a:spAutoFit/>
          </a:bodyPr>
          <a:lstStyle/>
          <a:p>
            <a:pPr defTabSz="801547"/>
            <a:r>
              <a:rPr lang="zh-CN" altLang="en-US" b="1" dirty="0">
                <a:solidFill>
                  <a:srgbClr val="000000"/>
                </a:solidFill>
                <a:latin typeface="华文细黑" pitchFamily="2" charset="-122"/>
                <a:ea typeface="华文细黑" pitchFamily="2" charset="-122"/>
              </a:rPr>
              <a:t>战略规划（</a:t>
            </a:r>
            <a:r>
              <a:rPr lang="en-US" altLang="zh-CN" b="1" dirty="0">
                <a:solidFill>
                  <a:srgbClr val="000000"/>
                </a:solidFill>
                <a:latin typeface="华文细黑" pitchFamily="2" charset="-122"/>
                <a:ea typeface="华文细黑" pitchFamily="2" charset="-122"/>
              </a:rPr>
              <a:t>SP</a:t>
            </a:r>
            <a:r>
              <a:rPr lang="zh-CN" altLang="en-US" b="1" dirty="0">
                <a:solidFill>
                  <a:srgbClr val="000000"/>
                </a:solidFill>
                <a:latin typeface="华文细黑" pitchFamily="2" charset="-122"/>
                <a:ea typeface="华文细黑" pitchFamily="2" charset="-122"/>
              </a:rPr>
              <a:t>），也叫春季规划，是未来</a:t>
            </a:r>
            <a:r>
              <a:rPr lang="en-US" altLang="zh-CN" b="1" dirty="0">
                <a:solidFill>
                  <a:srgbClr val="000000"/>
                </a:solidFill>
                <a:latin typeface="华文细黑" pitchFamily="2" charset="-122"/>
                <a:ea typeface="华文细黑" pitchFamily="2" charset="-122"/>
              </a:rPr>
              <a:t>3-5</a:t>
            </a:r>
            <a:r>
              <a:rPr lang="zh-CN" altLang="en-US" b="1" dirty="0">
                <a:solidFill>
                  <a:srgbClr val="000000"/>
                </a:solidFill>
                <a:latin typeface="华文细黑" pitchFamily="2" charset="-122"/>
                <a:ea typeface="华文细黑" pitchFamily="2" charset="-122"/>
              </a:rPr>
              <a:t>年的规划</a:t>
            </a:r>
          </a:p>
          <a:p>
            <a:pPr defTabSz="801547"/>
            <a:r>
              <a:rPr lang="zh-CN" altLang="en-US" b="1" dirty="0">
                <a:solidFill>
                  <a:srgbClr val="000000"/>
                </a:solidFill>
                <a:latin typeface="华文细黑" pitchFamily="2" charset="-122"/>
                <a:ea typeface="华文细黑" pitchFamily="2" charset="-122"/>
              </a:rPr>
              <a:t>年度商业计划（</a:t>
            </a:r>
            <a:r>
              <a:rPr lang="en-US" altLang="zh-CN" b="1" dirty="0">
                <a:solidFill>
                  <a:srgbClr val="000000"/>
                </a:solidFill>
                <a:latin typeface="华文细黑" pitchFamily="2" charset="-122"/>
                <a:ea typeface="华文细黑" pitchFamily="2" charset="-122"/>
              </a:rPr>
              <a:t>BP</a:t>
            </a:r>
            <a:r>
              <a:rPr lang="zh-CN" altLang="en-US" b="1" dirty="0">
                <a:solidFill>
                  <a:srgbClr val="000000"/>
                </a:solidFill>
                <a:latin typeface="华文细黑" pitchFamily="2" charset="-122"/>
                <a:ea typeface="华文细黑" pitchFamily="2" charset="-122"/>
              </a:rPr>
              <a:t>），也叫秋季规划，是</a:t>
            </a:r>
            <a:r>
              <a:rPr lang="en-US" altLang="zh-CN" b="1" dirty="0">
                <a:solidFill>
                  <a:srgbClr val="000000"/>
                </a:solidFill>
                <a:latin typeface="华文细黑" pitchFamily="2" charset="-122"/>
                <a:ea typeface="华文细黑" pitchFamily="2" charset="-122"/>
              </a:rPr>
              <a:t>1</a:t>
            </a:r>
            <a:r>
              <a:rPr lang="zh-CN" altLang="en-US" b="1" dirty="0">
                <a:solidFill>
                  <a:srgbClr val="000000"/>
                </a:solidFill>
                <a:latin typeface="华文细黑" pitchFamily="2" charset="-122"/>
                <a:ea typeface="华文细黑" pitchFamily="2" charset="-122"/>
              </a:rPr>
              <a:t>年的规划，主要是年度商业计划和预算</a:t>
            </a:r>
          </a:p>
        </p:txBody>
      </p:sp>
    </p:spTree>
    <p:extLst>
      <p:ext uri="{BB962C8B-B14F-4D97-AF65-F5344CB8AC3E}">
        <p14:creationId xmlns:p14="http://schemas.microsoft.com/office/powerpoint/2010/main" val="53158135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39</a:t>
            </a:fld>
            <a:endParaRPr lang="zh-CN" altLang="en-US"/>
          </a:p>
        </p:txBody>
      </p:sp>
      <p:sp>
        <p:nvSpPr>
          <p:cNvPr id="102403" name="Rectangle 2"/>
          <p:cNvSpPr>
            <a:spLocks noGrp="1" noChangeArrowheads="1"/>
          </p:cNvSpPr>
          <p:nvPr>
            <p:ph type="title" idx="4294967295"/>
          </p:nvPr>
        </p:nvSpPr>
        <p:spPr>
          <a:xfrm>
            <a:off x="251023"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中长期战略规划</a:t>
            </a:r>
            <a:r>
              <a:rPr lang="en-US" altLang="zh-CN" sz="2800">
                <a:solidFill>
                  <a:schemeClr val="tx1"/>
                </a:solidFill>
                <a:latin typeface="微软雅黑" pitchFamily="34" charset="-122"/>
                <a:ea typeface="微软雅黑" pitchFamily="34" charset="-122"/>
              </a:rPr>
              <a:t>SP</a:t>
            </a:r>
            <a:r>
              <a:rPr lang="zh-CN" altLang="en-US" sz="2800">
                <a:solidFill>
                  <a:schemeClr val="tx1"/>
                </a:solidFill>
                <a:latin typeface="微软雅黑" pitchFamily="34" charset="-122"/>
                <a:ea typeface="微软雅黑" pitchFamily="34" charset="-122"/>
              </a:rPr>
              <a:t>的目的：战略制定</a:t>
            </a:r>
          </a:p>
        </p:txBody>
      </p:sp>
      <p:sp>
        <p:nvSpPr>
          <p:cNvPr id="102404" name="Rectangle 3"/>
          <p:cNvSpPr>
            <a:spLocks noGrp="1" noChangeArrowheads="1"/>
          </p:cNvSpPr>
          <p:nvPr>
            <p:ph idx="4294967295"/>
          </p:nvPr>
        </p:nvSpPr>
        <p:spPr>
          <a:xfrm>
            <a:off x="0" y="1052513"/>
            <a:ext cx="8353425" cy="5124450"/>
          </a:xfrm>
          <a:prstGeom prst="rect">
            <a:avLst/>
          </a:prstGeom>
        </p:spPr>
        <p:txBody>
          <a:bodyPr/>
          <a:lstStyle/>
          <a:p>
            <a:pPr eaLnBrk="1" hangingPunct="1">
              <a:lnSpc>
                <a:spcPct val="120000"/>
              </a:lnSpc>
              <a:spcBef>
                <a:spcPct val="25000"/>
              </a:spcBef>
            </a:pPr>
            <a:r>
              <a:rPr lang="en-US" altLang="zh-CN" sz="1600" dirty="0">
                <a:latin typeface="华文细黑" pitchFamily="2" charset="-122"/>
              </a:rPr>
              <a:t>SP</a:t>
            </a:r>
            <a:r>
              <a:rPr lang="zh-CN" altLang="en-US" sz="1600" dirty="0">
                <a:latin typeface="华文细黑" pitchFamily="2" charset="-122"/>
              </a:rPr>
              <a:t>是</a:t>
            </a:r>
            <a:r>
              <a:rPr lang="en-US" altLang="zh-CN" sz="1600" dirty="0">
                <a:latin typeface="华文细黑" pitchFamily="2" charset="-122"/>
              </a:rPr>
              <a:t>Strategy Plan</a:t>
            </a:r>
            <a:r>
              <a:rPr lang="zh-CN" altLang="en-US" sz="1600" dirty="0">
                <a:latin typeface="华文细黑" pitchFamily="2" charset="-122"/>
              </a:rPr>
              <a:t>的缩写，是指中长期发展规划，时间跨度为从下一年度开始的</a:t>
            </a:r>
            <a:r>
              <a:rPr lang="en-US" altLang="zh-CN" sz="1600" dirty="0">
                <a:latin typeface="华文细黑" pitchFamily="2" charset="-122"/>
              </a:rPr>
              <a:t>5</a:t>
            </a:r>
            <a:r>
              <a:rPr lang="zh-CN" altLang="en-US" sz="1600" dirty="0">
                <a:latin typeface="华文细黑" pitchFamily="2" charset="-122"/>
              </a:rPr>
              <a:t>年时间。公司的各产品线、地区部、全球技术服务部、供应链</a:t>
            </a:r>
            <a:r>
              <a:rPr lang="zh-CN" altLang="en-US" sz="1600" dirty="0">
                <a:solidFill>
                  <a:schemeClr val="tx2"/>
                </a:solidFill>
                <a:latin typeface="华文细黑" pitchFamily="2" charset="-122"/>
              </a:rPr>
              <a:t>每年春季必须开展</a:t>
            </a:r>
            <a:r>
              <a:rPr lang="en-US" altLang="zh-CN" sz="1600" dirty="0">
                <a:solidFill>
                  <a:schemeClr val="tx2"/>
                </a:solidFill>
                <a:latin typeface="华文细黑" pitchFamily="2" charset="-122"/>
              </a:rPr>
              <a:t>SP</a:t>
            </a:r>
            <a:r>
              <a:rPr lang="zh-CN" altLang="en-US" sz="1600" dirty="0">
                <a:solidFill>
                  <a:schemeClr val="tx2"/>
                </a:solidFill>
                <a:latin typeface="华文细黑" pitchFamily="2" charset="-122"/>
              </a:rPr>
              <a:t>的制定</a:t>
            </a:r>
            <a:r>
              <a:rPr lang="zh-CN" altLang="en-US" sz="1600" dirty="0">
                <a:latin typeface="华文细黑" pitchFamily="2" charset="-122"/>
              </a:rPr>
              <a:t>，并于年中通过最高决策委员会的评审。</a:t>
            </a:r>
          </a:p>
          <a:p>
            <a:pPr eaLnBrk="1" hangingPunct="1">
              <a:lnSpc>
                <a:spcPct val="120000"/>
              </a:lnSpc>
              <a:spcBef>
                <a:spcPct val="25000"/>
              </a:spcBef>
            </a:pPr>
            <a:r>
              <a:rPr lang="zh-CN" altLang="en-US" sz="1800" dirty="0">
                <a:solidFill>
                  <a:srgbClr val="990000"/>
                </a:solidFill>
              </a:rPr>
              <a:t>战略规划包括业务、组织、人才、流程及管理体系的变革战略与规划。</a:t>
            </a:r>
          </a:p>
          <a:p>
            <a:pPr eaLnBrk="1" hangingPunct="1">
              <a:lnSpc>
                <a:spcPct val="120000"/>
              </a:lnSpc>
              <a:spcBef>
                <a:spcPct val="25000"/>
              </a:spcBef>
            </a:pPr>
            <a:r>
              <a:rPr lang="zh-CN" altLang="en-US" sz="1600" dirty="0">
                <a:latin typeface="华文细黑" pitchFamily="2" charset="-122"/>
              </a:rPr>
              <a:t>制定</a:t>
            </a:r>
            <a:r>
              <a:rPr lang="en-US" altLang="zh-CN" sz="1600" dirty="0">
                <a:latin typeface="华文细黑" pitchFamily="2" charset="-122"/>
              </a:rPr>
              <a:t>SP</a:t>
            </a:r>
            <a:r>
              <a:rPr lang="zh-CN" altLang="en-US" sz="1600" dirty="0">
                <a:latin typeface="华文细黑" pitchFamily="2" charset="-122"/>
              </a:rPr>
              <a:t>的目的如下：</a:t>
            </a:r>
          </a:p>
          <a:p>
            <a:pPr lvl="1" eaLnBrk="1" hangingPunct="1">
              <a:lnSpc>
                <a:spcPct val="120000"/>
              </a:lnSpc>
              <a:spcBef>
                <a:spcPct val="25000"/>
              </a:spcBef>
            </a:pPr>
            <a:r>
              <a:rPr lang="zh-CN" altLang="en-US" sz="1600" dirty="0">
                <a:latin typeface="华文细黑" pitchFamily="2" charset="-122"/>
              </a:rPr>
              <a:t>各部门长远发展</a:t>
            </a:r>
            <a:r>
              <a:rPr lang="zh-CN" altLang="en-US" sz="1600" b="1" dirty="0">
                <a:solidFill>
                  <a:srgbClr val="990000"/>
                </a:solidFill>
                <a:latin typeface="华文细黑" pitchFamily="2" charset="-122"/>
              </a:rPr>
              <a:t>目标的清晰体现</a:t>
            </a:r>
            <a:r>
              <a:rPr lang="zh-CN" altLang="en-US" sz="1600" dirty="0">
                <a:latin typeface="华文细黑" pitchFamily="2" charset="-122"/>
              </a:rPr>
              <a:t>，是根据公司的愿景，把各部门的</a:t>
            </a:r>
            <a:r>
              <a:rPr lang="zh-CN" altLang="en-US" sz="1600" b="1" dirty="0">
                <a:solidFill>
                  <a:srgbClr val="990000"/>
                </a:solidFill>
                <a:latin typeface="华文细黑" pitchFamily="2" charset="-122"/>
              </a:rPr>
              <a:t>战略正式化</a:t>
            </a:r>
            <a:r>
              <a:rPr lang="zh-CN" altLang="en-US" sz="1600" dirty="0">
                <a:latin typeface="华文细黑" pitchFamily="2" charset="-122"/>
              </a:rPr>
              <a:t>，这包括长期的战略目标和资源分配。</a:t>
            </a:r>
          </a:p>
          <a:p>
            <a:pPr lvl="1" eaLnBrk="1" hangingPunct="1">
              <a:lnSpc>
                <a:spcPct val="120000"/>
              </a:lnSpc>
              <a:spcBef>
                <a:spcPct val="25000"/>
              </a:spcBef>
            </a:pPr>
            <a:r>
              <a:rPr lang="en-US" altLang="zh-CN" sz="1600" dirty="0">
                <a:latin typeface="华文细黑" pitchFamily="2" charset="-122"/>
              </a:rPr>
              <a:t>SP</a:t>
            </a:r>
            <a:r>
              <a:rPr lang="zh-CN" altLang="en-US" sz="1600" dirty="0">
                <a:latin typeface="华文细黑" pitchFamily="2" charset="-122"/>
              </a:rPr>
              <a:t>制定过程中，各部门和公司高层会就本部门的目标和业务发展方向进行正式交流。通过这项活动，使各部门管理团队与公司最高层决策团队就该部门发展的战略里程碑达成一致，</a:t>
            </a:r>
            <a:r>
              <a:rPr lang="zh-CN" altLang="en-US" sz="1600" b="1" dirty="0">
                <a:solidFill>
                  <a:srgbClr val="990000"/>
                </a:solidFill>
                <a:latin typeface="华文细黑" pitchFamily="2" charset="-122"/>
              </a:rPr>
              <a:t>上下对齐</a:t>
            </a:r>
            <a:r>
              <a:rPr lang="zh-CN" altLang="en-US" sz="1600" dirty="0">
                <a:latin typeface="华文细黑" pitchFamily="2" charset="-122"/>
              </a:rPr>
              <a:t>，避免战略偏差。</a:t>
            </a:r>
          </a:p>
          <a:p>
            <a:pPr lvl="1" eaLnBrk="1" hangingPunct="1">
              <a:lnSpc>
                <a:spcPct val="120000"/>
              </a:lnSpc>
              <a:spcBef>
                <a:spcPct val="25000"/>
              </a:spcBef>
            </a:pPr>
            <a:r>
              <a:rPr lang="zh-CN" altLang="en-US" sz="1600" dirty="0">
                <a:latin typeface="华文细黑" pitchFamily="2" charset="-122"/>
              </a:rPr>
              <a:t>保证各部门的战略具有一致性。作为公司的一个部门，其战略不可避免地受到其他部门的影响，通过</a:t>
            </a:r>
            <a:r>
              <a:rPr lang="en-US" altLang="zh-CN" sz="1600" dirty="0">
                <a:latin typeface="华文细黑" pitchFamily="2" charset="-122"/>
              </a:rPr>
              <a:t>SP</a:t>
            </a:r>
            <a:r>
              <a:rPr lang="zh-CN" altLang="en-US" sz="1600" dirty="0">
                <a:latin typeface="华文细黑" pitchFamily="2" charset="-122"/>
              </a:rPr>
              <a:t>制定过程中的协商和裁定，可以保证公司各部门的战略能够</a:t>
            </a:r>
            <a:r>
              <a:rPr lang="zh-CN" altLang="en-US" sz="1600" b="1" dirty="0">
                <a:solidFill>
                  <a:srgbClr val="990000"/>
                </a:solidFill>
                <a:latin typeface="华文细黑" pitchFamily="2" charset="-122"/>
              </a:rPr>
              <a:t>协调一致，左右对齐</a:t>
            </a:r>
            <a:r>
              <a:rPr lang="zh-CN" altLang="en-US" sz="1600" dirty="0">
                <a:latin typeface="华文细黑" pitchFamily="2" charset="-122"/>
              </a:rPr>
              <a:t>。</a:t>
            </a:r>
          </a:p>
          <a:p>
            <a:pPr lvl="1" eaLnBrk="1" hangingPunct="1">
              <a:lnSpc>
                <a:spcPct val="120000"/>
              </a:lnSpc>
              <a:spcBef>
                <a:spcPct val="25000"/>
              </a:spcBef>
            </a:pPr>
            <a:r>
              <a:rPr lang="en-US" altLang="zh-CN" sz="1600" dirty="0">
                <a:latin typeface="华文细黑" pitchFamily="2" charset="-122"/>
              </a:rPr>
              <a:t>SP</a:t>
            </a:r>
            <a:r>
              <a:rPr lang="zh-CN" altLang="en-US" sz="1600" dirty="0">
                <a:latin typeface="华文细黑" pitchFamily="2" charset="-122"/>
              </a:rPr>
              <a:t>是各部门重大行动和决策的依据，是</a:t>
            </a:r>
            <a:r>
              <a:rPr lang="zh-CN" altLang="en-US" sz="1600" b="1" dirty="0">
                <a:solidFill>
                  <a:srgbClr val="990000"/>
                </a:solidFill>
                <a:latin typeface="华文细黑" pitchFamily="2" charset="-122"/>
              </a:rPr>
              <a:t>年度商业计划的基础，是各项工作的龙头</a:t>
            </a:r>
            <a:r>
              <a:rPr lang="zh-CN" altLang="en-US" sz="1600" dirty="0">
                <a:latin typeface="华文细黑" pitchFamily="2" charset="-122"/>
              </a:rPr>
              <a:t>。</a:t>
            </a:r>
          </a:p>
          <a:p>
            <a:pPr lvl="1" eaLnBrk="1" hangingPunct="1">
              <a:lnSpc>
                <a:spcPct val="120000"/>
              </a:lnSpc>
              <a:spcBef>
                <a:spcPct val="25000"/>
              </a:spcBef>
            </a:pPr>
            <a:r>
              <a:rPr lang="zh-CN" altLang="en-US" sz="1600" dirty="0">
                <a:latin typeface="华文细黑" pitchFamily="2" charset="-122"/>
              </a:rPr>
              <a:t>提高管理效率。</a:t>
            </a:r>
          </a:p>
        </p:txBody>
      </p:sp>
    </p:spTree>
    <p:extLst>
      <p:ext uri="{BB962C8B-B14F-4D97-AF65-F5344CB8AC3E}">
        <p14:creationId xmlns:p14="http://schemas.microsoft.com/office/powerpoint/2010/main" val="409955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目录</a:t>
            </a:r>
          </a:p>
        </p:txBody>
      </p:sp>
      <p:sp>
        <p:nvSpPr>
          <p:cNvPr id="15" name="矩形 14"/>
          <p:cNvSpPr/>
          <p:nvPr/>
        </p:nvSpPr>
        <p:spPr>
          <a:xfrm>
            <a:off x="3228083" y="1226016"/>
            <a:ext cx="5009144" cy="2915714"/>
          </a:xfrm>
          <a:prstGeom prst="rect">
            <a:avLst/>
          </a:prstGeom>
          <a:solidFill>
            <a:srgbClr val="00B050">
              <a:alpha val="23137"/>
            </a:srgbClr>
          </a:solidFill>
          <a:ln>
            <a:noFill/>
          </a:ln>
        </p:spPr>
        <p:txBody>
          <a:bodyPr wrap="square" lIns="80147" tIns="40074" rIns="80147" bIns="40074">
            <a:noAutofit/>
          </a:bodyPr>
          <a:lstStyle/>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什么是产品？</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什么是研发？</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什么是研发管理？</a:t>
            </a: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研发能力如何分级？</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怎么评价研发绩效？</a:t>
            </a:r>
            <a:endParaRPr lang="en-US" altLang="zh-CN" sz="2100" dirty="0">
              <a:ea typeface="黑体" pitchFamily="49" charset="-122"/>
              <a:cs typeface="Arial" pitchFamily="34" charset="0"/>
            </a:endParaRPr>
          </a:p>
          <a:p>
            <a:pPr marL="315540" lvl="1" indent="-315540">
              <a:lnSpc>
                <a:spcPct val="120000"/>
              </a:lnSpc>
              <a:spcBef>
                <a:spcPts val="526"/>
              </a:spcBef>
              <a:buFont typeface="+mj-lt"/>
              <a:buAutoNum type="romanUcPeriod"/>
            </a:pPr>
            <a:r>
              <a:rPr lang="zh-CN" altLang="en-US" sz="2100" dirty="0">
                <a:ea typeface="黑体" pitchFamily="49" charset="-122"/>
                <a:cs typeface="Arial" pitchFamily="34" charset="0"/>
              </a:rPr>
              <a:t>中国企业研发存在的主要问题</a:t>
            </a:r>
          </a:p>
        </p:txBody>
      </p:sp>
      <p:sp>
        <p:nvSpPr>
          <p:cNvPr id="17" name="Text Box 7"/>
          <p:cNvSpPr txBox="1">
            <a:spLocks noChangeArrowheads="1"/>
          </p:cNvSpPr>
          <p:nvPr/>
        </p:nvSpPr>
        <p:spPr bwMode="auto">
          <a:xfrm>
            <a:off x="967860" y="1161222"/>
            <a:ext cx="2138049" cy="498911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dist="35921" dir="2700000" algn="ctr" rotWithShape="0">
                    <a:schemeClr val="bg2">
                      <a:alpha val="71999"/>
                    </a:schemeClr>
                  </a:outerShdw>
                </a:effectLst>
              </a14:hiddenEffects>
            </a:ext>
          </a:extLst>
        </p:spPr>
        <p:txBody>
          <a:bodyPr wrap="square" lIns="80147" tIns="40074" rIns="80147" bIns="40074">
            <a:no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前言</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en-US" altLang="zh-CN" kern="0" dirty="0">
                <a:solidFill>
                  <a:prstClr val="black"/>
                </a:solidFill>
                <a:latin typeface="黑体" pitchFamily="49" charset="-122"/>
                <a:ea typeface="黑体" pitchFamily="49" charset="-122"/>
              </a:rPr>
              <a:t>IPD</a:t>
            </a:r>
            <a:r>
              <a:rPr lang="zh-CN" altLang="en-US" kern="0" dirty="0">
                <a:solidFill>
                  <a:prstClr val="black"/>
                </a:solidFill>
                <a:latin typeface="黑体" pitchFamily="49" charset="-122"/>
                <a:ea typeface="黑体" pitchFamily="49" charset="-122"/>
              </a:rPr>
              <a:t>概要</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战略管理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产品开发</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决策评审</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需求管理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技术实现</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总结与答疑</a:t>
            </a:r>
            <a:endParaRPr lang="en-US" altLang="zh-CN" kern="0" dirty="0">
              <a:solidFill>
                <a:prstClr val="black"/>
              </a:solidFill>
              <a:latin typeface="黑体" pitchFamily="49" charset="-122"/>
              <a:ea typeface="黑体" pitchFamily="49" charset="-122"/>
            </a:endParaRPr>
          </a:p>
        </p:txBody>
      </p:sp>
      <p:sp>
        <p:nvSpPr>
          <p:cNvPr id="18" name="矩形 17"/>
          <p:cNvSpPr/>
          <p:nvPr/>
        </p:nvSpPr>
        <p:spPr>
          <a:xfrm>
            <a:off x="479162" y="1226016"/>
            <a:ext cx="2748921" cy="518349"/>
          </a:xfrm>
          <a:prstGeom prst="rect">
            <a:avLst/>
          </a:prstGeom>
          <a:solidFill>
            <a:srgbClr val="00B050">
              <a:alpha val="23137"/>
            </a:srgbClr>
          </a:solidFill>
          <a:ln>
            <a:noFill/>
          </a:ln>
        </p:spPr>
        <p:txBody>
          <a:bodyPr wrap="square" lIns="80147" tIns="40074" rIns="80147" bIns="40074" anchor="ctr">
            <a:noAutofit/>
          </a:bodyPr>
          <a:lstStyle/>
          <a:p>
            <a:pPr marL="0" lvl="1">
              <a:spcBef>
                <a:spcPts val="526"/>
              </a:spcBef>
            </a:pPr>
            <a:r>
              <a:rPr lang="en-US" altLang="zh-CN" sz="2100" dirty="0">
                <a:solidFill>
                  <a:srgbClr val="FF0000"/>
                </a:solidFill>
                <a:ea typeface="黑体" pitchFamily="49" charset="-122"/>
                <a:cs typeface="Arial" pitchFamily="34" charset="0"/>
              </a:rPr>
              <a:t>★</a:t>
            </a:r>
            <a:endParaRPr lang="zh-CN" altLang="en-US" sz="2100" dirty="0">
              <a:solidFill>
                <a:srgbClr val="FF0000"/>
              </a:solidFill>
              <a:ea typeface="黑体" pitchFamily="49" charset="-122"/>
              <a:cs typeface="Arial" pitchFamily="34" charset="0"/>
            </a:endParaRPr>
          </a:p>
        </p:txBody>
      </p:sp>
    </p:spTree>
    <p:extLst>
      <p:ext uri="{BB962C8B-B14F-4D97-AF65-F5344CB8AC3E}">
        <p14:creationId xmlns:p14="http://schemas.microsoft.com/office/powerpoint/2010/main" val="2223488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28"/>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40</a:t>
            </a:fld>
            <a:endParaRPr lang="zh-CN" altLang="en-US"/>
          </a:p>
        </p:txBody>
      </p:sp>
      <p:sp>
        <p:nvSpPr>
          <p:cNvPr id="28673"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400" dirty="0">
                <a:solidFill>
                  <a:schemeClr val="tx1"/>
                </a:solidFill>
                <a:latin typeface="微软雅黑" pitchFamily="34" charset="-122"/>
                <a:ea typeface="微软雅黑" pitchFamily="34" charset="-122"/>
              </a:rPr>
              <a:t>战略规划中的一个重点是识别新的增长机会进行业务设计</a:t>
            </a:r>
          </a:p>
        </p:txBody>
      </p:sp>
      <p:sp>
        <p:nvSpPr>
          <p:cNvPr id="31" name="Freeform 2"/>
          <p:cNvSpPr>
            <a:spLocks/>
          </p:cNvSpPr>
          <p:nvPr/>
        </p:nvSpPr>
        <p:spPr bwMode="blackWhite">
          <a:xfrm>
            <a:off x="3452100" y="2347692"/>
            <a:ext cx="2181474" cy="1877563"/>
          </a:xfrm>
          <a:custGeom>
            <a:avLst/>
            <a:gdLst>
              <a:gd name="T0" fmla="*/ 1780 w 1780"/>
              <a:gd name="T1" fmla="*/ 0 h 1445"/>
              <a:gd name="T2" fmla="*/ 1 w 1780"/>
              <a:gd name="T3" fmla="*/ 1445 h 1445"/>
              <a:gd name="T4" fmla="*/ 167 w 1780"/>
              <a:gd name="T5" fmla="*/ 1417 h 1445"/>
              <a:gd name="T6" fmla="*/ 163 w 1780"/>
              <a:gd name="T7" fmla="*/ 1370 h 1445"/>
              <a:gd name="T8" fmla="*/ 144 w 1780"/>
              <a:gd name="T9" fmla="*/ 1305 h 1445"/>
              <a:gd name="T10" fmla="*/ 138 w 1780"/>
              <a:gd name="T11" fmla="*/ 1253 h 1445"/>
              <a:gd name="T12" fmla="*/ 150 w 1780"/>
              <a:gd name="T13" fmla="*/ 1199 h 1445"/>
              <a:gd name="T14" fmla="*/ 187 w 1780"/>
              <a:gd name="T15" fmla="*/ 1153 h 1445"/>
              <a:gd name="T16" fmla="*/ 233 w 1780"/>
              <a:gd name="T17" fmla="*/ 1119 h 1445"/>
              <a:gd name="T18" fmla="*/ 289 w 1780"/>
              <a:gd name="T19" fmla="*/ 1102 h 1445"/>
              <a:gd name="T20" fmla="*/ 369 w 1780"/>
              <a:gd name="T21" fmla="*/ 1104 h 1445"/>
              <a:gd name="T22" fmla="*/ 421 w 1780"/>
              <a:gd name="T23" fmla="*/ 1114 h 1445"/>
              <a:gd name="T24" fmla="*/ 473 w 1780"/>
              <a:gd name="T25" fmla="*/ 1151 h 1445"/>
              <a:gd name="T26" fmla="*/ 509 w 1780"/>
              <a:gd name="T27" fmla="*/ 1196 h 1445"/>
              <a:gd name="T28" fmla="*/ 524 w 1780"/>
              <a:gd name="T29" fmla="*/ 1244 h 1445"/>
              <a:gd name="T30" fmla="*/ 521 w 1780"/>
              <a:gd name="T31" fmla="*/ 1296 h 1445"/>
              <a:gd name="T32" fmla="*/ 509 w 1780"/>
              <a:gd name="T33" fmla="*/ 1343 h 1445"/>
              <a:gd name="T34" fmla="*/ 496 w 1780"/>
              <a:gd name="T35" fmla="*/ 1393 h 1445"/>
              <a:gd name="T36" fmla="*/ 502 w 1780"/>
              <a:gd name="T37" fmla="*/ 1439 h 1445"/>
              <a:gd name="T38" fmla="*/ 797 w 1780"/>
              <a:gd name="T39" fmla="*/ 1388 h 1445"/>
              <a:gd name="T40" fmla="*/ 801 w 1780"/>
              <a:gd name="T41" fmla="*/ 1323 h 1445"/>
              <a:gd name="T42" fmla="*/ 805 w 1780"/>
              <a:gd name="T43" fmla="*/ 1270 h 1445"/>
              <a:gd name="T44" fmla="*/ 819 w 1780"/>
              <a:gd name="T45" fmla="*/ 1224 h 1445"/>
              <a:gd name="T46" fmla="*/ 845 w 1780"/>
              <a:gd name="T47" fmla="*/ 1193 h 1445"/>
              <a:gd name="T48" fmla="*/ 882 w 1780"/>
              <a:gd name="T49" fmla="*/ 1176 h 1445"/>
              <a:gd name="T50" fmla="*/ 924 w 1780"/>
              <a:gd name="T51" fmla="*/ 1171 h 1445"/>
              <a:gd name="T52" fmla="*/ 974 w 1780"/>
              <a:gd name="T53" fmla="*/ 1173 h 1445"/>
              <a:gd name="T54" fmla="*/ 1020 w 1780"/>
              <a:gd name="T55" fmla="*/ 1177 h 1445"/>
              <a:gd name="T56" fmla="*/ 1079 w 1780"/>
              <a:gd name="T57" fmla="*/ 1180 h 1445"/>
              <a:gd name="T58" fmla="*/ 1131 w 1780"/>
              <a:gd name="T59" fmla="*/ 1173 h 1445"/>
              <a:gd name="T60" fmla="*/ 1179 w 1780"/>
              <a:gd name="T61" fmla="*/ 1156 h 1445"/>
              <a:gd name="T62" fmla="*/ 1214 w 1780"/>
              <a:gd name="T63" fmla="*/ 1124 h 1445"/>
              <a:gd name="T64" fmla="*/ 1234 w 1780"/>
              <a:gd name="T65" fmla="*/ 1084 h 1445"/>
              <a:gd name="T66" fmla="*/ 1234 w 1780"/>
              <a:gd name="T67" fmla="*/ 1038 h 1445"/>
              <a:gd name="T68" fmla="*/ 1234 w 1780"/>
              <a:gd name="T69" fmla="*/ 987 h 1445"/>
              <a:gd name="T70" fmla="*/ 1245 w 1780"/>
              <a:gd name="T71" fmla="*/ 945 h 1445"/>
              <a:gd name="T72" fmla="*/ 1266 w 1780"/>
              <a:gd name="T73" fmla="*/ 911 h 1445"/>
              <a:gd name="T74" fmla="*/ 1311 w 1780"/>
              <a:gd name="T75" fmla="*/ 888 h 1445"/>
              <a:gd name="T76" fmla="*/ 1358 w 1780"/>
              <a:gd name="T77" fmla="*/ 875 h 1445"/>
              <a:gd name="T78" fmla="*/ 1415 w 1780"/>
              <a:gd name="T79" fmla="*/ 862 h 1445"/>
              <a:gd name="T80" fmla="*/ 1466 w 1780"/>
              <a:gd name="T81" fmla="*/ 850 h 1445"/>
              <a:gd name="T82" fmla="*/ 1509 w 1780"/>
              <a:gd name="T83" fmla="*/ 833 h 1445"/>
              <a:gd name="T84" fmla="*/ 1541 w 1780"/>
              <a:gd name="T85" fmla="*/ 808 h 1445"/>
              <a:gd name="T86" fmla="*/ 1569 w 1780"/>
              <a:gd name="T87" fmla="*/ 770 h 1445"/>
              <a:gd name="T88" fmla="*/ 1583 w 1780"/>
              <a:gd name="T89" fmla="*/ 721 h 1445"/>
              <a:gd name="T90" fmla="*/ 1577 w 1780"/>
              <a:gd name="T91" fmla="*/ 673 h 1445"/>
              <a:gd name="T92" fmla="*/ 1561 w 1780"/>
              <a:gd name="T93" fmla="*/ 612 h 1445"/>
              <a:gd name="T94" fmla="*/ 1552 w 1780"/>
              <a:gd name="T95" fmla="*/ 559 h 1445"/>
              <a:gd name="T96" fmla="*/ 1555 w 1780"/>
              <a:gd name="T97" fmla="*/ 509 h 1445"/>
              <a:gd name="T98" fmla="*/ 1571 w 1780"/>
              <a:gd name="T99" fmla="*/ 466 h 1445"/>
              <a:gd name="T100" fmla="*/ 1597 w 1780"/>
              <a:gd name="T101" fmla="*/ 427 h 1445"/>
              <a:gd name="T102" fmla="*/ 1635 w 1780"/>
              <a:gd name="T103" fmla="*/ 390 h 1445"/>
              <a:gd name="T104" fmla="*/ 1680 w 1780"/>
              <a:gd name="T105" fmla="*/ 369 h 1445"/>
              <a:gd name="T106" fmla="*/ 1724 w 1780"/>
              <a:gd name="T107" fmla="*/ 360 h 1445"/>
              <a:gd name="T108" fmla="*/ 1780 w 1780"/>
              <a:gd name="T109" fmla="*/ 36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1445">
                <a:moveTo>
                  <a:pt x="1780" y="360"/>
                </a:moveTo>
                <a:lnTo>
                  <a:pt x="1780" y="0"/>
                </a:lnTo>
                <a:lnTo>
                  <a:pt x="0" y="0"/>
                </a:lnTo>
                <a:lnTo>
                  <a:pt x="1" y="1445"/>
                </a:lnTo>
                <a:lnTo>
                  <a:pt x="160" y="1445"/>
                </a:lnTo>
                <a:lnTo>
                  <a:pt x="167" y="1417"/>
                </a:lnTo>
                <a:lnTo>
                  <a:pt x="167" y="1397"/>
                </a:lnTo>
                <a:lnTo>
                  <a:pt x="163" y="1370"/>
                </a:lnTo>
                <a:lnTo>
                  <a:pt x="153" y="1340"/>
                </a:lnTo>
                <a:lnTo>
                  <a:pt x="144" y="1305"/>
                </a:lnTo>
                <a:lnTo>
                  <a:pt x="140" y="1277"/>
                </a:lnTo>
                <a:lnTo>
                  <a:pt x="138" y="1253"/>
                </a:lnTo>
                <a:lnTo>
                  <a:pt x="143" y="1225"/>
                </a:lnTo>
                <a:lnTo>
                  <a:pt x="150" y="1199"/>
                </a:lnTo>
                <a:lnTo>
                  <a:pt x="167" y="1173"/>
                </a:lnTo>
                <a:lnTo>
                  <a:pt x="187" y="1153"/>
                </a:lnTo>
                <a:lnTo>
                  <a:pt x="209" y="1133"/>
                </a:lnTo>
                <a:lnTo>
                  <a:pt x="233" y="1119"/>
                </a:lnTo>
                <a:lnTo>
                  <a:pt x="263" y="1107"/>
                </a:lnTo>
                <a:lnTo>
                  <a:pt x="289" y="1102"/>
                </a:lnTo>
                <a:lnTo>
                  <a:pt x="326" y="1101"/>
                </a:lnTo>
                <a:lnTo>
                  <a:pt x="369" y="1104"/>
                </a:lnTo>
                <a:lnTo>
                  <a:pt x="396" y="1107"/>
                </a:lnTo>
                <a:lnTo>
                  <a:pt x="421" y="1114"/>
                </a:lnTo>
                <a:lnTo>
                  <a:pt x="444" y="1128"/>
                </a:lnTo>
                <a:lnTo>
                  <a:pt x="473" y="1151"/>
                </a:lnTo>
                <a:lnTo>
                  <a:pt x="492" y="1173"/>
                </a:lnTo>
                <a:lnTo>
                  <a:pt x="509" y="1196"/>
                </a:lnTo>
                <a:lnTo>
                  <a:pt x="518" y="1220"/>
                </a:lnTo>
                <a:lnTo>
                  <a:pt x="524" y="1244"/>
                </a:lnTo>
                <a:lnTo>
                  <a:pt x="524" y="1270"/>
                </a:lnTo>
                <a:lnTo>
                  <a:pt x="521" y="1296"/>
                </a:lnTo>
                <a:lnTo>
                  <a:pt x="515" y="1320"/>
                </a:lnTo>
                <a:lnTo>
                  <a:pt x="509" y="1343"/>
                </a:lnTo>
                <a:lnTo>
                  <a:pt x="501" y="1368"/>
                </a:lnTo>
                <a:lnTo>
                  <a:pt x="496" y="1393"/>
                </a:lnTo>
                <a:lnTo>
                  <a:pt x="496" y="1414"/>
                </a:lnTo>
                <a:lnTo>
                  <a:pt x="502" y="1439"/>
                </a:lnTo>
                <a:lnTo>
                  <a:pt x="801" y="1439"/>
                </a:lnTo>
                <a:lnTo>
                  <a:pt x="797" y="1388"/>
                </a:lnTo>
                <a:lnTo>
                  <a:pt x="801" y="1351"/>
                </a:lnTo>
                <a:lnTo>
                  <a:pt x="801" y="1323"/>
                </a:lnTo>
                <a:lnTo>
                  <a:pt x="802" y="1297"/>
                </a:lnTo>
                <a:lnTo>
                  <a:pt x="805" y="1270"/>
                </a:lnTo>
                <a:lnTo>
                  <a:pt x="811" y="1242"/>
                </a:lnTo>
                <a:lnTo>
                  <a:pt x="819" y="1224"/>
                </a:lnTo>
                <a:lnTo>
                  <a:pt x="830" y="1207"/>
                </a:lnTo>
                <a:lnTo>
                  <a:pt x="845" y="1193"/>
                </a:lnTo>
                <a:lnTo>
                  <a:pt x="862" y="1182"/>
                </a:lnTo>
                <a:lnTo>
                  <a:pt x="882" y="1176"/>
                </a:lnTo>
                <a:lnTo>
                  <a:pt x="904" y="1173"/>
                </a:lnTo>
                <a:lnTo>
                  <a:pt x="924" y="1171"/>
                </a:lnTo>
                <a:lnTo>
                  <a:pt x="950" y="1171"/>
                </a:lnTo>
                <a:lnTo>
                  <a:pt x="974" y="1173"/>
                </a:lnTo>
                <a:lnTo>
                  <a:pt x="994" y="1176"/>
                </a:lnTo>
                <a:lnTo>
                  <a:pt x="1020" y="1177"/>
                </a:lnTo>
                <a:lnTo>
                  <a:pt x="1048" y="1180"/>
                </a:lnTo>
                <a:lnTo>
                  <a:pt x="1079" y="1180"/>
                </a:lnTo>
                <a:lnTo>
                  <a:pt x="1105" y="1177"/>
                </a:lnTo>
                <a:lnTo>
                  <a:pt x="1131" y="1173"/>
                </a:lnTo>
                <a:lnTo>
                  <a:pt x="1159" y="1167"/>
                </a:lnTo>
                <a:lnTo>
                  <a:pt x="1179" y="1156"/>
                </a:lnTo>
                <a:lnTo>
                  <a:pt x="1200" y="1142"/>
                </a:lnTo>
                <a:lnTo>
                  <a:pt x="1214" y="1124"/>
                </a:lnTo>
                <a:lnTo>
                  <a:pt x="1228" y="1104"/>
                </a:lnTo>
                <a:lnTo>
                  <a:pt x="1234" y="1084"/>
                </a:lnTo>
                <a:lnTo>
                  <a:pt x="1237" y="1061"/>
                </a:lnTo>
                <a:lnTo>
                  <a:pt x="1234" y="1038"/>
                </a:lnTo>
                <a:lnTo>
                  <a:pt x="1232" y="1013"/>
                </a:lnTo>
                <a:lnTo>
                  <a:pt x="1234" y="987"/>
                </a:lnTo>
                <a:lnTo>
                  <a:pt x="1239" y="967"/>
                </a:lnTo>
                <a:lnTo>
                  <a:pt x="1245" y="945"/>
                </a:lnTo>
                <a:lnTo>
                  <a:pt x="1254" y="925"/>
                </a:lnTo>
                <a:lnTo>
                  <a:pt x="1266" y="911"/>
                </a:lnTo>
                <a:lnTo>
                  <a:pt x="1286" y="898"/>
                </a:lnTo>
                <a:lnTo>
                  <a:pt x="1311" y="888"/>
                </a:lnTo>
                <a:lnTo>
                  <a:pt x="1335" y="881"/>
                </a:lnTo>
                <a:lnTo>
                  <a:pt x="1358" y="875"/>
                </a:lnTo>
                <a:lnTo>
                  <a:pt x="1383" y="868"/>
                </a:lnTo>
                <a:lnTo>
                  <a:pt x="1415" y="862"/>
                </a:lnTo>
                <a:lnTo>
                  <a:pt x="1440" y="858"/>
                </a:lnTo>
                <a:lnTo>
                  <a:pt x="1466" y="850"/>
                </a:lnTo>
                <a:lnTo>
                  <a:pt x="1488" y="842"/>
                </a:lnTo>
                <a:lnTo>
                  <a:pt x="1509" y="833"/>
                </a:lnTo>
                <a:lnTo>
                  <a:pt x="1526" y="821"/>
                </a:lnTo>
                <a:lnTo>
                  <a:pt x="1541" y="808"/>
                </a:lnTo>
                <a:lnTo>
                  <a:pt x="1558" y="789"/>
                </a:lnTo>
                <a:lnTo>
                  <a:pt x="1569" y="770"/>
                </a:lnTo>
                <a:lnTo>
                  <a:pt x="1578" y="749"/>
                </a:lnTo>
                <a:lnTo>
                  <a:pt x="1583" y="721"/>
                </a:lnTo>
                <a:lnTo>
                  <a:pt x="1580" y="698"/>
                </a:lnTo>
                <a:lnTo>
                  <a:pt x="1577" y="673"/>
                </a:lnTo>
                <a:lnTo>
                  <a:pt x="1569" y="644"/>
                </a:lnTo>
                <a:lnTo>
                  <a:pt x="1561" y="612"/>
                </a:lnTo>
                <a:lnTo>
                  <a:pt x="1554" y="583"/>
                </a:lnTo>
                <a:lnTo>
                  <a:pt x="1552" y="559"/>
                </a:lnTo>
                <a:lnTo>
                  <a:pt x="1552" y="538"/>
                </a:lnTo>
                <a:lnTo>
                  <a:pt x="1555" y="509"/>
                </a:lnTo>
                <a:lnTo>
                  <a:pt x="1563" y="484"/>
                </a:lnTo>
                <a:lnTo>
                  <a:pt x="1571" y="466"/>
                </a:lnTo>
                <a:lnTo>
                  <a:pt x="1581" y="447"/>
                </a:lnTo>
                <a:lnTo>
                  <a:pt x="1597" y="427"/>
                </a:lnTo>
                <a:lnTo>
                  <a:pt x="1614" y="407"/>
                </a:lnTo>
                <a:lnTo>
                  <a:pt x="1635" y="390"/>
                </a:lnTo>
                <a:lnTo>
                  <a:pt x="1658" y="377"/>
                </a:lnTo>
                <a:lnTo>
                  <a:pt x="1680" y="369"/>
                </a:lnTo>
                <a:lnTo>
                  <a:pt x="1701" y="363"/>
                </a:lnTo>
                <a:lnTo>
                  <a:pt x="1724" y="360"/>
                </a:lnTo>
                <a:lnTo>
                  <a:pt x="1752" y="360"/>
                </a:lnTo>
                <a:lnTo>
                  <a:pt x="1780" y="360"/>
                </a:lnTo>
                <a:close/>
              </a:path>
            </a:pathLst>
          </a:custGeom>
          <a:solidFill>
            <a:srgbClr val="B2D1B2"/>
          </a:solid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80147" tIns="40074" rIns="80147" bIns="40074"/>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32" name="Text Box 3"/>
          <p:cNvSpPr txBox="1">
            <a:spLocks noChangeArrowheads="1"/>
          </p:cNvSpPr>
          <p:nvPr/>
        </p:nvSpPr>
        <p:spPr bwMode="blackWhite">
          <a:xfrm>
            <a:off x="3458888" y="2372168"/>
            <a:ext cx="2386454" cy="307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lIns="80147" tIns="40074" rIns="80147" bIns="40074">
            <a:spAutoFit/>
          </a:bodyPr>
          <a:lstStyle/>
          <a:p>
            <a:pPr fontAlgn="base">
              <a:spcBef>
                <a:spcPct val="0"/>
              </a:spcBef>
              <a:spcAft>
                <a:spcPct val="0"/>
              </a:spcAft>
              <a:defRPr/>
            </a:pPr>
            <a:r>
              <a:rPr kumimoji="1" lang="zh-CN" altLang="en-US" sz="1400" b="1" dirty="0">
                <a:solidFill>
                  <a:srgbClr val="000000"/>
                </a:solidFill>
                <a:latin typeface="Arial Black" charset="0"/>
                <a:ea typeface="宋体" charset="0"/>
                <a:cs typeface="宋体" charset="0"/>
              </a:rPr>
              <a:t>客户选择和价值定位</a:t>
            </a:r>
          </a:p>
        </p:txBody>
      </p:sp>
      <p:sp>
        <p:nvSpPr>
          <p:cNvPr id="33" name="Freeform 4"/>
          <p:cNvSpPr>
            <a:spLocks/>
          </p:cNvSpPr>
          <p:nvPr/>
        </p:nvSpPr>
        <p:spPr bwMode="blackWhite">
          <a:xfrm>
            <a:off x="5639004" y="2347692"/>
            <a:ext cx="2170614" cy="2250483"/>
          </a:xfrm>
          <a:custGeom>
            <a:avLst/>
            <a:gdLst>
              <a:gd name="T0" fmla="*/ 0 w 1772"/>
              <a:gd name="T1" fmla="*/ 0 h 1725"/>
              <a:gd name="T2" fmla="*/ 1772 w 1772"/>
              <a:gd name="T3" fmla="*/ 1377 h 1725"/>
              <a:gd name="T4" fmla="*/ 1612 w 1772"/>
              <a:gd name="T5" fmla="*/ 1390 h 1725"/>
              <a:gd name="T6" fmla="*/ 1607 w 1772"/>
              <a:gd name="T7" fmla="*/ 1420 h 1725"/>
              <a:gd name="T8" fmla="*/ 1615 w 1772"/>
              <a:gd name="T9" fmla="*/ 1459 h 1725"/>
              <a:gd name="T10" fmla="*/ 1627 w 1772"/>
              <a:gd name="T11" fmla="*/ 1505 h 1725"/>
              <a:gd name="T12" fmla="*/ 1635 w 1772"/>
              <a:gd name="T13" fmla="*/ 1549 h 1725"/>
              <a:gd name="T14" fmla="*/ 1632 w 1772"/>
              <a:gd name="T15" fmla="*/ 1591 h 1725"/>
              <a:gd name="T16" fmla="*/ 1620 w 1772"/>
              <a:gd name="T17" fmla="*/ 1632 h 1725"/>
              <a:gd name="T18" fmla="*/ 1590 w 1772"/>
              <a:gd name="T19" fmla="*/ 1666 h 1725"/>
              <a:gd name="T20" fmla="*/ 1558 w 1772"/>
              <a:gd name="T21" fmla="*/ 1694 h 1725"/>
              <a:gd name="T22" fmla="*/ 1518 w 1772"/>
              <a:gd name="T23" fmla="*/ 1712 h 1725"/>
              <a:gd name="T24" fmla="*/ 1467 w 1772"/>
              <a:gd name="T25" fmla="*/ 1723 h 1725"/>
              <a:gd name="T26" fmla="*/ 1423 w 1772"/>
              <a:gd name="T27" fmla="*/ 1725 h 1725"/>
              <a:gd name="T28" fmla="*/ 1384 w 1772"/>
              <a:gd name="T29" fmla="*/ 1720 h 1725"/>
              <a:gd name="T30" fmla="*/ 1345 w 1772"/>
              <a:gd name="T31" fmla="*/ 1708 h 1725"/>
              <a:gd name="T32" fmla="*/ 1312 w 1772"/>
              <a:gd name="T33" fmla="*/ 1686 h 1725"/>
              <a:gd name="T34" fmla="*/ 1281 w 1772"/>
              <a:gd name="T35" fmla="*/ 1654 h 1725"/>
              <a:gd name="T36" fmla="*/ 1257 w 1772"/>
              <a:gd name="T37" fmla="*/ 1619 h 1725"/>
              <a:gd name="T38" fmla="*/ 1243 w 1772"/>
              <a:gd name="T39" fmla="*/ 1569 h 1725"/>
              <a:gd name="T40" fmla="*/ 1249 w 1772"/>
              <a:gd name="T41" fmla="*/ 1520 h 1725"/>
              <a:gd name="T42" fmla="*/ 1262 w 1772"/>
              <a:gd name="T43" fmla="*/ 1471 h 1725"/>
              <a:gd name="T44" fmla="*/ 1272 w 1772"/>
              <a:gd name="T45" fmla="*/ 1422 h 1725"/>
              <a:gd name="T46" fmla="*/ 1271 w 1772"/>
              <a:gd name="T47" fmla="*/ 1399 h 1725"/>
              <a:gd name="T48" fmla="*/ 971 w 1772"/>
              <a:gd name="T49" fmla="*/ 1386 h 1725"/>
              <a:gd name="T50" fmla="*/ 974 w 1772"/>
              <a:gd name="T51" fmla="*/ 1305 h 1725"/>
              <a:gd name="T52" fmla="*/ 968 w 1772"/>
              <a:gd name="T53" fmla="*/ 1251 h 1725"/>
              <a:gd name="T54" fmla="*/ 956 w 1772"/>
              <a:gd name="T55" fmla="*/ 1219 h 1725"/>
              <a:gd name="T56" fmla="*/ 931 w 1772"/>
              <a:gd name="T57" fmla="*/ 1193 h 1725"/>
              <a:gd name="T58" fmla="*/ 897 w 1772"/>
              <a:gd name="T59" fmla="*/ 1176 h 1725"/>
              <a:gd name="T60" fmla="*/ 856 w 1772"/>
              <a:gd name="T61" fmla="*/ 1171 h 1725"/>
              <a:gd name="T62" fmla="*/ 796 w 1772"/>
              <a:gd name="T63" fmla="*/ 1174 h 1725"/>
              <a:gd name="T64" fmla="*/ 739 w 1772"/>
              <a:gd name="T65" fmla="*/ 1179 h 1725"/>
              <a:gd name="T66" fmla="*/ 681 w 1772"/>
              <a:gd name="T67" fmla="*/ 1179 h 1725"/>
              <a:gd name="T68" fmla="*/ 622 w 1772"/>
              <a:gd name="T69" fmla="*/ 1168 h 1725"/>
              <a:gd name="T70" fmla="*/ 578 w 1772"/>
              <a:gd name="T71" fmla="*/ 1142 h 1725"/>
              <a:gd name="T72" fmla="*/ 551 w 1772"/>
              <a:gd name="T73" fmla="*/ 1107 h 1725"/>
              <a:gd name="T74" fmla="*/ 541 w 1772"/>
              <a:gd name="T75" fmla="*/ 1059 h 1725"/>
              <a:gd name="T76" fmla="*/ 542 w 1772"/>
              <a:gd name="T77" fmla="*/ 1005 h 1725"/>
              <a:gd name="T78" fmla="*/ 535 w 1772"/>
              <a:gd name="T79" fmla="*/ 956 h 1725"/>
              <a:gd name="T80" fmla="*/ 522 w 1772"/>
              <a:gd name="T81" fmla="*/ 925 h 1725"/>
              <a:gd name="T82" fmla="*/ 504 w 1772"/>
              <a:gd name="T83" fmla="*/ 905 h 1725"/>
              <a:gd name="T84" fmla="*/ 461 w 1772"/>
              <a:gd name="T85" fmla="*/ 885 h 1725"/>
              <a:gd name="T86" fmla="*/ 404 w 1772"/>
              <a:gd name="T87" fmla="*/ 870 h 1725"/>
              <a:gd name="T88" fmla="*/ 341 w 1772"/>
              <a:gd name="T89" fmla="*/ 859 h 1725"/>
              <a:gd name="T90" fmla="*/ 293 w 1772"/>
              <a:gd name="T91" fmla="*/ 844 h 1725"/>
              <a:gd name="T92" fmla="*/ 252 w 1772"/>
              <a:gd name="T93" fmla="*/ 821 h 1725"/>
              <a:gd name="T94" fmla="*/ 218 w 1772"/>
              <a:gd name="T95" fmla="*/ 789 h 1725"/>
              <a:gd name="T96" fmla="*/ 196 w 1772"/>
              <a:gd name="T97" fmla="*/ 749 h 1725"/>
              <a:gd name="T98" fmla="*/ 193 w 1772"/>
              <a:gd name="T99" fmla="*/ 704 h 1725"/>
              <a:gd name="T100" fmla="*/ 206 w 1772"/>
              <a:gd name="T101" fmla="*/ 655 h 1725"/>
              <a:gd name="T102" fmla="*/ 216 w 1772"/>
              <a:gd name="T103" fmla="*/ 599 h 1725"/>
              <a:gd name="T104" fmla="*/ 226 w 1772"/>
              <a:gd name="T105" fmla="*/ 547 h 1725"/>
              <a:gd name="T106" fmla="*/ 216 w 1772"/>
              <a:gd name="T107" fmla="*/ 495 h 1725"/>
              <a:gd name="T108" fmla="*/ 195 w 1772"/>
              <a:gd name="T109" fmla="*/ 447 h 1725"/>
              <a:gd name="T110" fmla="*/ 173 w 1772"/>
              <a:gd name="T111" fmla="*/ 418 h 1725"/>
              <a:gd name="T112" fmla="*/ 146 w 1772"/>
              <a:gd name="T113" fmla="*/ 392 h 1725"/>
              <a:gd name="T114" fmla="*/ 113 w 1772"/>
              <a:gd name="T115" fmla="*/ 373 h 1725"/>
              <a:gd name="T116" fmla="*/ 72 w 1772"/>
              <a:gd name="T117" fmla="*/ 361 h 1725"/>
              <a:gd name="T118" fmla="*/ 23 w 1772"/>
              <a:gd name="T119" fmla="*/ 36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2" h="1725">
                <a:moveTo>
                  <a:pt x="0" y="360"/>
                </a:moveTo>
                <a:lnTo>
                  <a:pt x="0" y="0"/>
                </a:lnTo>
                <a:lnTo>
                  <a:pt x="1770" y="0"/>
                </a:lnTo>
                <a:lnTo>
                  <a:pt x="1772" y="1377"/>
                </a:lnTo>
                <a:lnTo>
                  <a:pt x="1618" y="1377"/>
                </a:lnTo>
                <a:lnTo>
                  <a:pt x="1612" y="1390"/>
                </a:lnTo>
                <a:lnTo>
                  <a:pt x="1607" y="1406"/>
                </a:lnTo>
                <a:lnTo>
                  <a:pt x="1607" y="1420"/>
                </a:lnTo>
                <a:lnTo>
                  <a:pt x="1609" y="1437"/>
                </a:lnTo>
                <a:lnTo>
                  <a:pt x="1615" y="1459"/>
                </a:lnTo>
                <a:lnTo>
                  <a:pt x="1621" y="1486"/>
                </a:lnTo>
                <a:lnTo>
                  <a:pt x="1627" y="1505"/>
                </a:lnTo>
                <a:lnTo>
                  <a:pt x="1632" y="1528"/>
                </a:lnTo>
                <a:lnTo>
                  <a:pt x="1635" y="1549"/>
                </a:lnTo>
                <a:lnTo>
                  <a:pt x="1635" y="1571"/>
                </a:lnTo>
                <a:lnTo>
                  <a:pt x="1632" y="1591"/>
                </a:lnTo>
                <a:lnTo>
                  <a:pt x="1627" y="1612"/>
                </a:lnTo>
                <a:lnTo>
                  <a:pt x="1620" y="1632"/>
                </a:lnTo>
                <a:lnTo>
                  <a:pt x="1607" y="1648"/>
                </a:lnTo>
                <a:lnTo>
                  <a:pt x="1590" y="1666"/>
                </a:lnTo>
                <a:lnTo>
                  <a:pt x="1574" y="1680"/>
                </a:lnTo>
                <a:lnTo>
                  <a:pt x="1558" y="1694"/>
                </a:lnTo>
                <a:lnTo>
                  <a:pt x="1540" y="1705"/>
                </a:lnTo>
                <a:lnTo>
                  <a:pt x="1518" y="1712"/>
                </a:lnTo>
                <a:lnTo>
                  <a:pt x="1492" y="1720"/>
                </a:lnTo>
                <a:lnTo>
                  <a:pt x="1467" y="1723"/>
                </a:lnTo>
                <a:lnTo>
                  <a:pt x="1446" y="1725"/>
                </a:lnTo>
                <a:lnTo>
                  <a:pt x="1423" y="1725"/>
                </a:lnTo>
                <a:lnTo>
                  <a:pt x="1401" y="1723"/>
                </a:lnTo>
                <a:lnTo>
                  <a:pt x="1384" y="1720"/>
                </a:lnTo>
                <a:lnTo>
                  <a:pt x="1364" y="1714"/>
                </a:lnTo>
                <a:lnTo>
                  <a:pt x="1345" y="1708"/>
                </a:lnTo>
                <a:lnTo>
                  <a:pt x="1329" y="1699"/>
                </a:lnTo>
                <a:lnTo>
                  <a:pt x="1312" y="1686"/>
                </a:lnTo>
                <a:lnTo>
                  <a:pt x="1297" y="1671"/>
                </a:lnTo>
                <a:lnTo>
                  <a:pt x="1281" y="1654"/>
                </a:lnTo>
                <a:lnTo>
                  <a:pt x="1268" y="1637"/>
                </a:lnTo>
                <a:lnTo>
                  <a:pt x="1257" y="1619"/>
                </a:lnTo>
                <a:lnTo>
                  <a:pt x="1249" y="1596"/>
                </a:lnTo>
                <a:lnTo>
                  <a:pt x="1243" y="1569"/>
                </a:lnTo>
                <a:lnTo>
                  <a:pt x="1243" y="1545"/>
                </a:lnTo>
                <a:lnTo>
                  <a:pt x="1249" y="1520"/>
                </a:lnTo>
                <a:lnTo>
                  <a:pt x="1255" y="1496"/>
                </a:lnTo>
                <a:lnTo>
                  <a:pt x="1262" y="1471"/>
                </a:lnTo>
                <a:lnTo>
                  <a:pt x="1269" y="1443"/>
                </a:lnTo>
                <a:lnTo>
                  <a:pt x="1272" y="1422"/>
                </a:lnTo>
                <a:lnTo>
                  <a:pt x="1272" y="1410"/>
                </a:lnTo>
                <a:lnTo>
                  <a:pt x="1271" y="1399"/>
                </a:lnTo>
                <a:lnTo>
                  <a:pt x="1266" y="1386"/>
                </a:lnTo>
                <a:lnTo>
                  <a:pt x="971" y="1386"/>
                </a:lnTo>
                <a:lnTo>
                  <a:pt x="976" y="1334"/>
                </a:lnTo>
                <a:lnTo>
                  <a:pt x="974" y="1305"/>
                </a:lnTo>
                <a:lnTo>
                  <a:pt x="971" y="1277"/>
                </a:lnTo>
                <a:lnTo>
                  <a:pt x="968" y="1251"/>
                </a:lnTo>
                <a:lnTo>
                  <a:pt x="963" y="1234"/>
                </a:lnTo>
                <a:lnTo>
                  <a:pt x="956" y="1219"/>
                </a:lnTo>
                <a:lnTo>
                  <a:pt x="946" y="1205"/>
                </a:lnTo>
                <a:lnTo>
                  <a:pt x="931" y="1193"/>
                </a:lnTo>
                <a:lnTo>
                  <a:pt x="914" y="1182"/>
                </a:lnTo>
                <a:lnTo>
                  <a:pt x="897" y="1176"/>
                </a:lnTo>
                <a:lnTo>
                  <a:pt x="882" y="1173"/>
                </a:lnTo>
                <a:lnTo>
                  <a:pt x="856" y="1171"/>
                </a:lnTo>
                <a:lnTo>
                  <a:pt x="825" y="1171"/>
                </a:lnTo>
                <a:lnTo>
                  <a:pt x="796" y="1174"/>
                </a:lnTo>
                <a:lnTo>
                  <a:pt x="764" y="1176"/>
                </a:lnTo>
                <a:lnTo>
                  <a:pt x="739" y="1179"/>
                </a:lnTo>
                <a:lnTo>
                  <a:pt x="707" y="1180"/>
                </a:lnTo>
                <a:lnTo>
                  <a:pt x="681" y="1179"/>
                </a:lnTo>
                <a:lnTo>
                  <a:pt x="657" y="1176"/>
                </a:lnTo>
                <a:lnTo>
                  <a:pt x="622" y="1168"/>
                </a:lnTo>
                <a:lnTo>
                  <a:pt x="599" y="1157"/>
                </a:lnTo>
                <a:lnTo>
                  <a:pt x="578" y="1142"/>
                </a:lnTo>
                <a:lnTo>
                  <a:pt x="564" y="1125"/>
                </a:lnTo>
                <a:lnTo>
                  <a:pt x="551" y="1107"/>
                </a:lnTo>
                <a:lnTo>
                  <a:pt x="542" y="1084"/>
                </a:lnTo>
                <a:lnTo>
                  <a:pt x="541" y="1059"/>
                </a:lnTo>
                <a:lnTo>
                  <a:pt x="541" y="1028"/>
                </a:lnTo>
                <a:lnTo>
                  <a:pt x="542" y="1005"/>
                </a:lnTo>
                <a:lnTo>
                  <a:pt x="541" y="982"/>
                </a:lnTo>
                <a:lnTo>
                  <a:pt x="535" y="956"/>
                </a:lnTo>
                <a:lnTo>
                  <a:pt x="530" y="941"/>
                </a:lnTo>
                <a:lnTo>
                  <a:pt x="522" y="925"/>
                </a:lnTo>
                <a:lnTo>
                  <a:pt x="513" y="915"/>
                </a:lnTo>
                <a:lnTo>
                  <a:pt x="504" y="905"/>
                </a:lnTo>
                <a:lnTo>
                  <a:pt x="484" y="896"/>
                </a:lnTo>
                <a:lnTo>
                  <a:pt x="461" y="885"/>
                </a:lnTo>
                <a:lnTo>
                  <a:pt x="435" y="878"/>
                </a:lnTo>
                <a:lnTo>
                  <a:pt x="404" y="870"/>
                </a:lnTo>
                <a:lnTo>
                  <a:pt x="373" y="864"/>
                </a:lnTo>
                <a:lnTo>
                  <a:pt x="341" y="859"/>
                </a:lnTo>
                <a:lnTo>
                  <a:pt x="318" y="852"/>
                </a:lnTo>
                <a:lnTo>
                  <a:pt x="293" y="844"/>
                </a:lnTo>
                <a:lnTo>
                  <a:pt x="269" y="835"/>
                </a:lnTo>
                <a:lnTo>
                  <a:pt x="252" y="821"/>
                </a:lnTo>
                <a:lnTo>
                  <a:pt x="232" y="804"/>
                </a:lnTo>
                <a:lnTo>
                  <a:pt x="218" y="789"/>
                </a:lnTo>
                <a:lnTo>
                  <a:pt x="206" y="770"/>
                </a:lnTo>
                <a:lnTo>
                  <a:pt x="196" y="749"/>
                </a:lnTo>
                <a:lnTo>
                  <a:pt x="193" y="725"/>
                </a:lnTo>
                <a:lnTo>
                  <a:pt x="193" y="704"/>
                </a:lnTo>
                <a:lnTo>
                  <a:pt x="198" y="684"/>
                </a:lnTo>
                <a:lnTo>
                  <a:pt x="206" y="655"/>
                </a:lnTo>
                <a:lnTo>
                  <a:pt x="213" y="626"/>
                </a:lnTo>
                <a:lnTo>
                  <a:pt x="216" y="599"/>
                </a:lnTo>
                <a:lnTo>
                  <a:pt x="222" y="573"/>
                </a:lnTo>
                <a:lnTo>
                  <a:pt x="226" y="547"/>
                </a:lnTo>
                <a:lnTo>
                  <a:pt x="222" y="519"/>
                </a:lnTo>
                <a:lnTo>
                  <a:pt x="216" y="495"/>
                </a:lnTo>
                <a:lnTo>
                  <a:pt x="207" y="470"/>
                </a:lnTo>
                <a:lnTo>
                  <a:pt x="195" y="447"/>
                </a:lnTo>
                <a:lnTo>
                  <a:pt x="181" y="429"/>
                </a:lnTo>
                <a:lnTo>
                  <a:pt x="173" y="418"/>
                </a:lnTo>
                <a:lnTo>
                  <a:pt x="159" y="404"/>
                </a:lnTo>
                <a:lnTo>
                  <a:pt x="146" y="392"/>
                </a:lnTo>
                <a:lnTo>
                  <a:pt x="132" y="383"/>
                </a:lnTo>
                <a:lnTo>
                  <a:pt x="113" y="373"/>
                </a:lnTo>
                <a:lnTo>
                  <a:pt x="95" y="367"/>
                </a:lnTo>
                <a:lnTo>
                  <a:pt x="72" y="361"/>
                </a:lnTo>
                <a:lnTo>
                  <a:pt x="46" y="360"/>
                </a:lnTo>
                <a:lnTo>
                  <a:pt x="23" y="360"/>
                </a:lnTo>
                <a:lnTo>
                  <a:pt x="0" y="360"/>
                </a:lnTo>
                <a:close/>
              </a:path>
            </a:pathLst>
          </a:custGeom>
          <a:solidFill>
            <a:srgbClr val="FFCC66"/>
          </a:solid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80147" tIns="40074" rIns="80147" bIns="40074"/>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34" name="Text Box 5"/>
          <p:cNvSpPr txBox="1">
            <a:spLocks noChangeArrowheads="1"/>
          </p:cNvSpPr>
          <p:nvPr/>
        </p:nvSpPr>
        <p:spPr bwMode="blackWhite">
          <a:xfrm>
            <a:off x="5542623" y="2372169"/>
            <a:ext cx="2249348" cy="530386"/>
          </a:xfrm>
          <a:prstGeom prst="rect">
            <a:avLst/>
          </a:prstGeom>
          <a:noFill/>
          <a:ln>
            <a:noFill/>
          </a:ln>
          <a:effectLst/>
          <a:extLst>
            <a:ext uri="{909E8E84-426E-40DD-AFC4-6F175D3DCCD1}">
              <a14:hiddenFill xmlns:a14="http://schemas.microsoft.com/office/drawing/2010/main">
                <a:gradFill rotWithShape="0">
                  <a:gsLst>
                    <a:gs pos="0">
                      <a:srgbClr val="00CC00">
                        <a:gamma/>
                        <a:shade val="50196"/>
                        <a:invGamma/>
                      </a:srgbClr>
                    </a:gs>
                    <a:gs pos="100000">
                      <a:srgbClr val="00CC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lIns="80147" tIns="40074" rIns="80147" bIns="40074">
            <a:spAutoFit/>
          </a:bodyPr>
          <a:lstStyle/>
          <a:p>
            <a:pPr algn="r" fontAlgn="base">
              <a:spcBef>
                <a:spcPct val="0"/>
              </a:spcBef>
              <a:spcAft>
                <a:spcPct val="0"/>
              </a:spcAft>
              <a:defRPr/>
            </a:pPr>
            <a:r>
              <a:rPr kumimoji="1" lang="zh-CN" altLang="en-US" sz="1400" b="1" dirty="0">
                <a:solidFill>
                  <a:srgbClr val="000000"/>
                </a:solidFill>
                <a:latin typeface="Arial Black" charset="0"/>
                <a:ea typeface="宋体" charset="0"/>
                <a:cs typeface="宋体" charset="0"/>
              </a:rPr>
              <a:t> 价值获取/</a:t>
            </a:r>
            <a:br>
              <a:rPr kumimoji="1" lang="zh-CN" altLang="en-US" sz="1400" b="1" dirty="0">
                <a:solidFill>
                  <a:srgbClr val="000000"/>
                </a:solidFill>
                <a:latin typeface="Arial Black" charset="0"/>
                <a:ea typeface="宋体" charset="0"/>
                <a:cs typeface="宋体" charset="0"/>
              </a:rPr>
            </a:br>
            <a:r>
              <a:rPr kumimoji="1" lang="zh-CN" altLang="en-US" sz="1400" b="1" dirty="0">
                <a:solidFill>
                  <a:srgbClr val="000000"/>
                </a:solidFill>
                <a:latin typeface="Arial Black" charset="0"/>
                <a:ea typeface="宋体" charset="0"/>
                <a:cs typeface="宋体" charset="0"/>
              </a:rPr>
              <a:t>利润模式</a:t>
            </a:r>
          </a:p>
        </p:txBody>
      </p:sp>
      <p:sp>
        <p:nvSpPr>
          <p:cNvPr id="35" name="Freeform 6"/>
          <p:cNvSpPr>
            <a:spLocks/>
          </p:cNvSpPr>
          <p:nvPr/>
        </p:nvSpPr>
        <p:spPr bwMode="blackWhite">
          <a:xfrm>
            <a:off x="3453458" y="3778902"/>
            <a:ext cx="2171971" cy="2241844"/>
          </a:xfrm>
          <a:custGeom>
            <a:avLst/>
            <a:gdLst>
              <a:gd name="T0" fmla="*/ 1772 w 1772"/>
              <a:gd name="T1" fmla="*/ 1725 h 1725"/>
              <a:gd name="T2" fmla="*/ 0 w 1772"/>
              <a:gd name="T3" fmla="*/ 347 h 1725"/>
              <a:gd name="T4" fmla="*/ 160 w 1772"/>
              <a:gd name="T5" fmla="*/ 335 h 1725"/>
              <a:gd name="T6" fmla="*/ 164 w 1772"/>
              <a:gd name="T7" fmla="*/ 304 h 1725"/>
              <a:gd name="T8" fmla="*/ 157 w 1772"/>
              <a:gd name="T9" fmla="*/ 266 h 1725"/>
              <a:gd name="T10" fmla="*/ 144 w 1772"/>
              <a:gd name="T11" fmla="*/ 220 h 1725"/>
              <a:gd name="T12" fmla="*/ 137 w 1772"/>
              <a:gd name="T13" fmla="*/ 175 h 1725"/>
              <a:gd name="T14" fmla="*/ 138 w 1772"/>
              <a:gd name="T15" fmla="*/ 134 h 1725"/>
              <a:gd name="T16" fmla="*/ 152 w 1772"/>
              <a:gd name="T17" fmla="*/ 92 h 1725"/>
              <a:gd name="T18" fmla="*/ 181 w 1772"/>
              <a:gd name="T19" fmla="*/ 58 h 1725"/>
              <a:gd name="T20" fmla="*/ 213 w 1772"/>
              <a:gd name="T21" fmla="*/ 31 h 1725"/>
              <a:gd name="T22" fmla="*/ 253 w 1772"/>
              <a:gd name="T23" fmla="*/ 11 h 1725"/>
              <a:gd name="T24" fmla="*/ 304 w 1772"/>
              <a:gd name="T25" fmla="*/ 1 h 1725"/>
              <a:gd name="T26" fmla="*/ 349 w 1772"/>
              <a:gd name="T27" fmla="*/ 0 h 1725"/>
              <a:gd name="T28" fmla="*/ 387 w 1772"/>
              <a:gd name="T29" fmla="*/ 5 h 1725"/>
              <a:gd name="T30" fmla="*/ 427 w 1772"/>
              <a:gd name="T31" fmla="*/ 17 h 1725"/>
              <a:gd name="T32" fmla="*/ 459 w 1772"/>
              <a:gd name="T33" fmla="*/ 38 h 1725"/>
              <a:gd name="T34" fmla="*/ 490 w 1772"/>
              <a:gd name="T35" fmla="*/ 71 h 1725"/>
              <a:gd name="T36" fmla="*/ 515 w 1772"/>
              <a:gd name="T37" fmla="*/ 106 h 1725"/>
              <a:gd name="T38" fmla="*/ 528 w 1772"/>
              <a:gd name="T39" fmla="*/ 155 h 1725"/>
              <a:gd name="T40" fmla="*/ 522 w 1772"/>
              <a:gd name="T41" fmla="*/ 204 h 1725"/>
              <a:gd name="T42" fmla="*/ 510 w 1772"/>
              <a:gd name="T43" fmla="*/ 254 h 1725"/>
              <a:gd name="T44" fmla="*/ 498 w 1772"/>
              <a:gd name="T45" fmla="*/ 303 h 1725"/>
              <a:gd name="T46" fmla="*/ 501 w 1772"/>
              <a:gd name="T47" fmla="*/ 326 h 1725"/>
              <a:gd name="T48" fmla="*/ 799 w 1772"/>
              <a:gd name="T49" fmla="*/ 338 h 1725"/>
              <a:gd name="T50" fmla="*/ 791 w 1772"/>
              <a:gd name="T51" fmla="*/ 429 h 1725"/>
              <a:gd name="T52" fmla="*/ 794 w 1772"/>
              <a:gd name="T53" fmla="*/ 483 h 1725"/>
              <a:gd name="T54" fmla="*/ 802 w 1772"/>
              <a:gd name="T55" fmla="*/ 538 h 1725"/>
              <a:gd name="T56" fmla="*/ 822 w 1772"/>
              <a:gd name="T57" fmla="*/ 572 h 1725"/>
              <a:gd name="T58" fmla="*/ 854 w 1772"/>
              <a:gd name="T59" fmla="*/ 596 h 1725"/>
              <a:gd name="T60" fmla="*/ 894 w 1772"/>
              <a:gd name="T61" fmla="*/ 607 h 1725"/>
              <a:gd name="T62" fmla="*/ 940 w 1772"/>
              <a:gd name="T63" fmla="*/ 609 h 1725"/>
              <a:gd name="T64" fmla="*/ 985 w 1772"/>
              <a:gd name="T65" fmla="*/ 604 h 1725"/>
              <a:gd name="T66" fmla="*/ 1040 w 1772"/>
              <a:gd name="T67" fmla="*/ 598 h 1725"/>
              <a:gd name="T68" fmla="*/ 1097 w 1772"/>
              <a:gd name="T69" fmla="*/ 601 h 1725"/>
              <a:gd name="T70" fmla="*/ 1149 w 1772"/>
              <a:gd name="T71" fmla="*/ 615 h 1725"/>
              <a:gd name="T72" fmla="*/ 1192 w 1772"/>
              <a:gd name="T73" fmla="*/ 639 h 1725"/>
              <a:gd name="T74" fmla="*/ 1219 w 1772"/>
              <a:gd name="T75" fmla="*/ 676 h 1725"/>
              <a:gd name="T76" fmla="*/ 1229 w 1772"/>
              <a:gd name="T77" fmla="*/ 719 h 1725"/>
              <a:gd name="T78" fmla="*/ 1225 w 1772"/>
              <a:gd name="T79" fmla="*/ 769 h 1725"/>
              <a:gd name="T80" fmla="*/ 1229 w 1772"/>
              <a:gd name="T81" fmla="*/ 815 h 1725"/>
              <a:gd name="T82" fmla="*/ 1246 w 1772"/>
              <a:gd name="T83" fmla="*/ 855 h 1725"/>
              <a:gd name="T84" fmla="*/ 1277 w 1772"/>
              <a:gd name="T85" fmla="*/ 882 h 1725"/>
              <a:gd name="T86" fmla="*/ 1328 w 1772"/>
              <a:gd name="T87" fmla="*/ 899 h 1725"/>
              <a:gd name="T88" fmla="*/ 1375 w 1772"/>
              <a:gd name="T89" fmla="*/ 912 h 1725"/>
              <a:gd name="T90" fmla="*/ 1432 w 1772"/>
              <a:gd name="T91" fmla="*/ 922 h 1725"/>
              <a:gd name="T92" fmla="*/ 1480 w 1772"/>
              <a:gd name="T93" fmla="*/ 938 h 1725"/>
              <a:gd name="T94" fmla="*/ 1518 w 1772"/>
              <a:gd name="T95" fmla="*/ 959 h 1725"/>
              <a:gd name="T96" fmla="*/ 1551 w 1772"/>
              <a:gd name="T97" fmla="*/ 991 h 1725"/>
              <a:gd name="T98" fmla="*/ 1571 w 1772"/>
              <a:gd name="T99" fmla="*/ 1030 h 1725"/>
              <a:gd name="T100" fmla="*/ 1572 w 1772"/>
              <a:gd name="T101" fmla="*/ 1084 h 1725"/>
              <a:gd name="T102" fmla="*/ 1561 w 1772"/>
              <a:gd name="T103" fmla="*/ 1136 h 1725"/>
              <a:gd name="T104" fmla="*/ 1546 w 1772"/>
              <a:gd name="T105" fmla="*/ 1197 h 1725"/>
              <a:gd name="T106" fmla="*/ 1543 w 1772"/>
              <a:gd name="T107" fmla="*/ 1242 h 1725"/>
              <a:gd name="T108" fmla="*/ 1554 w 1772"/>
              <a:gd name="T109" fmla="*/ 1296 h 1725"/>
              <a:gd name="T110" fmla="*/ 1574 w 1772"/>
              <a:gd name="T111" fmla="*/ 1333 h 1725"/>
              <a:gd name="T112" fmla="*/ 1606 w 1772"/>
              <a:gd name="T113" fmla="*/ 1373 h 1725"/>
              <a:gd name="T114" fmla="*/ 1649 w 1772"/>
              <a:gd name="T115" fmla="*/ 1403 h 1725"/>
              <a:gd name="T116" fmla="*/ 1694 w 1772"/>
              <a:gd name="T117" fmla="*/ 1417 h 1725"/>
              <a:gd name="T118" fmla="*/ 1744 w 1772"/>
              <a:gd name="T119" fmla="*/ 1422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2" h="1725">
                <a:moveTo>
                  <a:pt x="1772" y="1420"/>
                </a:moveTo>
                <a:lnTo>
                  <a:pt x="1772" y="1725"/>
                </a:lnTo>
                <a:lnTo>
                  <a:pt x="1" y="1725"/>
                </a:lnTo>
                <a:lnTo>
                  <a:pt x="0" y="347"/>
                </a:lnTo>
                <a:lnTo>
                  <a:pt x="153" y="347"/>
                </a:lnTo>
                <a:lnTo>
                  <a:pt x="160" y="335"/>
                </a:lnTo>
                <a:lnTo>
                  <a:pt x="164" y="318"/>
                </a:lnTo>
                <a:lnTo>
                  <a:pt x="164" y="304"/>
                </a:lnTo>
                <a:lnTo>
                  <a:pt x="163" y="287"/>
                </a:lnTo>
                <a:lnTo>
                  <a:pt x="157" y="266"/>
                </a:lnTo>
                <a:lnTo>
                  <a:pt x="150" y="238"/>
                </a:lnTo>
                <a:lnTo>
                  <a:pt x="144" y="220"/>
                </a:lnTo>
                <a:lnTo>
                  <a:pt x="138" y="197"/>
                </a:lnTo>
                <a:lnTo>
                  <a:pt x="137" y="175"/>
                </a:lnTo>
                <a:lnTo>
                  <a:pt x="137" y="154"/>
                </a:lnTo>
                <a:lnTo>
                  <a:pt x="138" y="134"/>
                </a:lnTo>
                <a:lnTo>
                  <a:pt x="144" y="112"/>
                </a:lnTo>
                <a:lnTo>
                  <a:pt x="152" y="92"/>
                </a:lnTo>
                <a:lnTo>
                  <a:pt x="164" y="77"/>
                </a:lnTo>
                <a:lnTo>
                  <a:pt x="181" y="58"/>
                </a:lnTo>
                <a:lnTo>
                  <a:pt x="196" y="45"/>
                </a:lnTo>
                <a:lnTo>
                  <a:pt x="213" y="31"/>
                </a:lnTo>
                <a:lnTo>
                  <a:pt x="232" y="20"/>
                </a:lnTo>
                <a:lnTo>
                  <a:pt x="253" y="11"/>
                </a:lnTo>
                <a:lnTo>
                  <a:pt x="278" y="5"/>
                </a:lnTo>
                <a:lnTo>
                  <a:pt x="304" y="1"/>
                </a:lnTo>
                <a:lnTo>
                  <a:pt x="326" y="0"/>
                </a:lnTo>
                <a:lnTo>
                  <a:pt x="349" y="0"/>
                </a:lnTo>
                <a:lnTo>
                  <a:pt x="370" y="1"/>
                </a:lnTo>
                <a:lnTo>
                  <a:pt x="387" y="5"/>
                </a:lnTo>
                <a:lnTo>
                  <a:pt x="407" y="11"/>
                </a:lnTo>
                <a:lnTo>
                  <a:pt x="427" y="17"/>
                </a:lnTo>
                <a:lnTo>
                  <a:pt x="442" y="26"/>
                </a:lnTo>
                <a:lnTo>
                  <a:pt x="459" y="38"/>
                </a:lnTo>
                <a:lnTo>
                  <a:pt x="475" y="54"/>
                </a:lnTo>
                <a:lnTo>
                  <a:pt x="490" y="71"/>
                </a:lnTo>
                <a:lnTo>
                  <a:pt x="504" y="88"/>
                </a:lnTo>
                <a:lnTo>
                  <a:pt x="515" y="106"/>
                </a:lnTo>
                <a:lnTo>
                  <a:pt x="522" y="129"/>
                </a:lnTo>
                <a:lnTo>
                  <a:pt x="528" y="155"/>
                </a:lnTo>
                <a:lnTo>
                  <a:pt x="528" y="180"/>
                </a:lnTo>
                <a:lnTo>
                  <a:pt x="522" y="204"/>
                </a:lnTo>
                <a:lnTo>
                  <a:pt x="516" y="229"/>
                </a:lnTo>
                <a:lnTo>
                  <a:pt x="510" y="254"/>
                </a:lnTo>
                <a:lnTo>
                  <a:pt x="502" y="281"/>
                </a:lnTo>
                <a:lnTo>
                  <a:pt x="498" y="303"/>
                </a:lnTo>
                <a:lnTo>
                  <a:pt x="498" y="315"/>
                </a:lnTo>
                <a:lnTo>
                  <a:pt x="501" y="326"/>
                </a:lnTo>
                <a:lnTo>
                  <a:pt x="505" y="338"/>
                </a:lnTo>
                <a:lnTo>
                  <a:pt x="799" y="338"/>
                </a:lnTo>
                <a:lnTo>
                  <a:pt x="793" y="395"/>
                </a:lnTo>
                <a:lnTo>
                  <a:pt x="791" y="429"/>
                </a:lnTo>
                <a:lnTo>
                  <a:pt x="793" y="457"/>
                </a:lnTo>
                <a:lnTo>
                  <a:pt x="794" y="483"/>
                </a:lnTo>
                <a:lnTo>
                  <a:pt x="797" y="510"/>
                </a:lnTo>
                <a:lnTo>
                  <a:pt x="802" y="538"/>
                </a:lnTo>
                <a:lnTo>
                  <a:pt x="811" y="556"/>
                </a:lnTo>
                <a:lnTo>
                  <a:pt x="822" y="572"/>
                </a:lnTo>
                <a:lnTo>
                  <a:pt x="836" y="586"/>
                </a:lnTo>
                <a:lnTo>
                  <a:pt x="854" y="596"/>
                </a:lnTo>
                <a:lnTo>
                  <a:pt x="874" y="604"/>
                </a:lnTo>
                <a:lnTo>
                  <a:pt x="894" y="607"/>
                </a:lnTo>
                <a:lnTo>
                  <a:pt x="916" y="609"/>
                </a:lnTo>
                <a:lnTo>
                  <a:pt x="940" y="609"/>
                </a:lnTo>
                <a:lnTo>
                  <a:pt x="967" y="606"/>
                </a:lnTo>
                <a:lnTo>
                  <a:pt x="985" y="604"/>
                </a:lnTo>
                <a:lnTo>
                  <a:pt x="1013" y="601"/>
                </a:lnTo>
                <a:lnTo>
                  <a:pt x="1040" y="598"/>
                </a:lnTo>
                <a:lnTo>
                  <a:pt x="1071" y="598"/>
                </a:lnTo>
                <a:lnTo>
                  <a:pt x="1097" y="601"/>
                </a:lnTo>
                <a:lnTo>
                  <a:pt x="1123" y="606"/>
                </a:lnTo>
                <a:lnTo>
                  <a:pt x="1149" y="615"/>
                </a:lnTo>
                <a:lnTo>
                  <a:pt x="1171" y="624"/>
                </a:lnTo>
                <a:lnTo>
                  <a:pt x="1192" y="639"/>
                </a:lnTo>
                <a:lnTo>
                  <a:pt x="1206" y="656"/>
                </a:lnTo>
                <a:lnTo>
                  <a:pt x="1219" y="676"/>
                </a:lnTo>
                <a:lnTo>
                  <a:pt x="1226" y="698"/>
                </a:lnTo>
                <a:lnTo>
                  <a:pt x="1229" y="719"/>
                </a:lnTo>
                <a:lnTo>
                  <a:pt x="1226" y="744"/>
                </a:lnTo>
                <a:lnTo>
                  <a:pt x="1225" y="769"/>
                </a:lnTo>
                <a:lnTo>
                  <a:pt x="1226" y="793"/>
                </a:lnTo>
                <a:lnTo>
                  <a:pt x="1229" y="815"/>
                </a:lnTo>
                <a:lnTo>
                  <a:pt x="1237" y="835"/>
                </a:lnTo>
                <a:lnTo>
                  <a:pt x="1246" y="855"/>
                </a:lnTo>
                <a:lnTo>
                  <a:pt x="1259" y="868"/>
                </a:lnTo>
                <a:lnTo>
                  <a:pt x="1277" y="882"/>
                </a:lnTo>
                <a:lnTo>
                  <a:pt x="1302" y="892"/>
                </a:lnTo>
                <a:lnTo>
                  <a:pt x="1328" y="899"/>
                </a:lnTo>
                <a:lnTo>
                  <a:pt x="1349" y="905"/>
                </a:lnTo>
                <a:lnTo>
                  <a:pt x="1375" y="912"/>
                </a:lnTo>
                <a:lnTo>
                  <a:pt x="1406" y="918"/>
                </a:lnTo>
                <a:lnTo>
                  <a:pt x="1432" y="922"/>
                </a:lnTo>
                <a:lnTo>
                  <a:pt x="1458" y="930"/>
                </a:lnTo>
                <a:lnTo>
                  <a:pt x="1480" y="938"/>
                </a:lnTo>
                <a:lnTo>
                  <a:pt x="1501" y="947"/>
                </a:lnTo>
                <a:lnTo>
                  <a:pt x="1518" y="959"/>
                </a:lnTo>
                <a:lnTo>
                  <a:pt x="1532" y="971"/>
                </a:lnTo>
                <a:lnTo>
                  <a:pt x="1551" y="991"/>
                </a:lnTo>
                <a:lnTo>
                  <a:pt x="1561" y="1010"/>
                </a:lnTo>
                <a:lnTo>
                  <a:pt x="1571" y="1030"/>
                </a:lnTo>
                <a:lnTo>
                  <a:pt x="1575" y="1058"/>
                </a:lnTo>
                <a:lnTo>
                  <a:pt x="1572" y="1084"/>
                </a:lnTo>
                <a:lnTo>
                  <a:pt x="1568" y="1107"/>
                </a:lnTo>
                <a:lnTo>
                  <a:pt x="1561" y="1136"/>
                </a:lnTo>
                <a:lnTo>
                  <a:pt x="1554" y="1168"/>
                </a:lnTo>
                <a:lnTo>
                  <a:pt x="1546" y="1197"/>
                </a:lnTo>
                <a:lnTo>
                  <a:pt x="1543" y="1222"/>
                </a:lnTo>
                <a:lnTo>
                  <a:pt x="1543" y="1242"/>
                </a:lnTo>
                <a:lnTo>
                  <a:pt x="1548" y="1271"/>
                </a:lnTo>
                <a:lnTo>
                  <a:pt x="1554" y="1296"/>
                </a:lnTo>
                <a:lnTo>
                  <a:pt x="1563" y="1314"/>
                </a:lnTo>
                <a:lnTo>
                  <a:pt x="1574" y="1333"/>
                </a:lnTo>
                <a:lnTo>
                  <a:pt x="1589" y="1353"/>
                </a:lnTo>
                <a:lnTo>
                  <a:pt x="1606" y="1373"/>
                </a:lnTo>
                <a:lnTo>
                  <a:pt x="1626" y="1390"/>
                </a:lnTo>
                <a:lnTo>
                  <a:pt x="1649" y="1403"/>
                </a:lnTo>
                <a:lnTo>
                  <a:pt x="1670" y="1411"/>
                </a:lnTo>
                <a:lnTo>
                  <a:pt x="1694" y="1417"/>
                </a:lnTo>
                <a:lnTo>
                  <a:pt x="1717" y="1420"/>
                </a:lnTo>
                <a:lnTo>
                  <a:pt x="1744" y="1422"/>
                </a:lnTo>
                <a:lnTo>
                  <a:pt x="1772" y="1420"/>
                </a:lnTo>
                <a:close/>
              </a:path>
            </a:pathLst>
          </a:custGeom>
          <a:solidFill>
            <a:srgbClr val="CC99FF"/>
          </a:solid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80147" tIns="40074" rIns="80147" bIns="40074"/>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36" name="Text Box 7"/>
          <p:cNvSpPr txBox="1">
            <a:spLocks noChangeArrowheads="1"/>
          </p:cNvSpPr>
          <p:nvPr/>
        </p:nvSpPr>
        <p:spPr bwMode="blackWhite">
          <a:xfrm>
            <a:off x="3458888" y="5724136"/>
            <a:ext cx="2224913" cy="307066"/>
          </a:xfrm>
          <a:prstGeom prst="rect">
            <a:avLst/>
          </a:prstGeom>
          <a:noFill/>
          <a:ln>
            <a:noFill/>
          </a:ln>
          <a:effectLst/>
          <a:extLst>
            <a:ext uri="{909E8E84-426E-40DD-AFC4-6F175D3DCCD1}">
              <a14:hiddenFill xmlns:a14="http://schemas.microsoft.com/office/drawing/2010/main">
                <a:gradFill rotWithShape="0">
                  <a:gsLst>
                    <a:gs pos="0">
                      <a:srgbClr val="FF0000">
                        <a:gamma/>
                        <a:shade val="40000"/>
                        <a:invGamma/>
                      </a:srgbClr>
                    </a:gs>
                    <a:gs pos="100000">
                      <a:srgbClr val="FF00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lIns="80147" tIns="40074" rIns="80147" bIns="40074">
            <a:spAutoFit/>
          </a:bodyPr>
          <a:lstStyle/>
          <a:p>
            <a:pPr fontAlgn="base">
              <a:spcBef>
                <a:spcPct val="0"/>
              </a:spcBef>
              <a:spcAft>
                <a:spcPct val="0"/>
              </a:spcAft>
              <a:defRPr/>
            </a:pPr>
            <a:r>
              <a:rPr kumimoji="1" lang="zh-CN" altLang="en-US" sz="1400" b="1" dirty="0">
                <a:solidFill>
                  <a:srgbClr val="000000"/>
                </a:solidFill>
                <a:latin typeface="Arial Black" charset="0"/>
                <a:ea typeface="宋体" charset="0"/>
                <a:cs typeface="宋体" charset="0"/>
              </a:rPr>
              <a:t>战略控制</a:t>
            </a:r>
          </a:p>
        </p:txBody>
      </p:sp>
      <p:sp>
        <p:nvSpPr>
          <p:cNvPr id="37" name="Freeform 8"/>
          <p:cNvSpPr>
            <a:spLocks/>
          </p:cNvSpPr>
          <p:nvPr/>
        </p:nvSpPr>
        <p:spPr bwMode="blackWhite">
          <a:xfrm>
            <a:off x="5624072" y="4143183"/>
            <a:ext cx="2185546" cy="1877563"/>
          </a:xfrm>
          <a:custGeom>
            <a:avLst/>
            <a:gdLst>
              <a:gd name="T0" fmla="*/ 0 w 1780"/>
              <a:gd name="T1" fmla="*/ 1445 h 1445"/>
              <a:gd name="T2" fmla="*/ 1778 w 1780"/>
              <a:gd name="T3" fmla="*/ 0 h 1445"/>
              <a:gd name="T4" fmla="*/ 1612 w 1780"/>
              <a:gd name="T5" fmla="*/ 27 h 1445"/>
              <a:gd name="T6" fmla="*/ 1617 w 1780"/>
              <a:gd name="T7" fmla="*/ 75 h 1445"/>
              <a:gd name="T8" fmla="*/ 1635 w 1780"/>
              <a:gd name="T9" fmla="*/ 140 h 1445"/>
              <a:gd name="T10" fmla="*/ 1640 w 1780"/>
              <a:gd name="T11" fmla="*/ 192 h 1445"/>
              <a:gd name="T12" fmla="*/ 1629 w 1780"/>
              <a:gd name="T13" fmla="*/ 246 h 1445"/>
              <a:gd name="T14" fmla="*/ 1592 w 1780"/>
              <a:gd name="T15" fmla="*/ 292 h 1445"/>
              <a:gd name="T16" fmla="*/ 1546 w 1780"/>
              <a:gd name="T17" fmla="*/ 326 h 1445"/>
              <a:gd name="T18" fmla="*/ 1491 w 1780"/>
              <a:gd name="T19" fmla="*/ 343 h 1445"/>
              <a:gd name="T20" fmla="*/ 1411 w 1780"/>
              <a:gd name="T21" fmla="*/ 341 h 1445"/>
              <a:gd name="T22" fmla="*/ 1359 w 1780"/>
              <a:gd name="T23" fmla="*/ 330 h 1445"/>
              <a:gd name="T24" fmla="*/ 1306 w 1780"/>
              <a:gd name="T25" fmla="*/ 293 h 1445"/>
              <a:gd name="T26" fmla="*/ 1271 w 1780"/>
              <a:gd name="T27" fmla="*/ 249 h 1445"/>
              <a:gd name="T28" fmla="*/ 1256 w 1780"/>
              <a:gd name="T29" fmla="*/ 201 h 1445"/>
              <a:gd name="T30" fmla="*/ 1259 w 1780"/>
              <a:gd name="T31" fmla="*/ 149 h 1445"/>
              <a:gd name="T32" fmla="*/ 1271 w 1780"/>
              <a:gd name="T33" fmla="*/ 101 h 1445"/>
              <a:gd name="T34" fmla="*/ 1283 w 1780"/>
              <a:gd name="T35" fmla="*/ 52 h 1445"/>
              <a:gd name="T36" fmla="*/ 1277 w 1780"/>
              <a:gd name="T37" fmla="*/ 6 h 1445"/>
              <a:gd name="T38" fmla="*/ 982 w 1780"/>
              <a:gd name="T39" fmla="*/ 57 h 1445"/>
              <a:gd name="T40" fmla="*/ 977 w 1780"/>
              <a:gd name="T41" fmla="*/ 121 h 1445"/>
              <a:gd name="T42" fmla="*/ 974 w 1780"/>
              <a:gd name="T43" fmla="*/ 175 h 1445"/>
              <a:gd name="T44" fmla="*/ 961 w 1780"/>
              <a:gd name="T45" fmla="*/ 221 h 1445"/>
              <a:gd name="T46" fmla="*/ 934 w 1780"/>
              <a:gd name="T47" fmla="*/ 252 h 1445"/>
              <a:gd name="T48" fmla="*/ 898 w 1780"/>
              <a:gd name="T49" fmla="*/ 269 h 1445"/>
              <a:gd name="T50" fmla="*/ 856 w 1780"/>
              <a:gd name="T51" fmla="*/ 273 h 1445"/>
              <a:gd name="T52" fmla="*/ 805 w 1780"/>
              <a:gd name="T53" fmla="*/ 270 h 1445"/>
              <a:gd name="T54" fmla="*/ 759 w 1780"/>
              <a:gd name="T55" fmla="*/ 267 h 1445"/>
              <a:gd name="T56" fmla="*/ 701 w 1780"/>
              <a:gd name="T57" fmla="*/ 264 h 1445"/>
              <a:gd name="T58" fmla="*/ 649 w 1780"/>
              <a:gd name="T59" fmla="*/ 270 h 1445"/>
              <a:gd name="T60" fmla="*/ 601 w 1780"/>
              <a:gd name="T61" fmla="*/ 289 h 1445"/>
              <a:gd name="T62" fmla="*/ 566 w 1780"/>
              <a:gd name="T63" fmla="*/ 321 h 1445"/>
              <a:gd name="T64" fmla="*/ 546 w 1780"/>
              <a:gd name="T65" fmla="*/ 361 h 1445"/>
              <a:gd name="T66" fmla="*/ 546 w 1780"/>
              <a:gd name="T67" fmla="*/ 407 h 1445"/>
              <a:gd name="T68" fmla="*/ 546 w 1780"/>
              <a:gd name="T69" fmla="*/ 458 h 1445"/>
              <a:gd name="T70" fmla="*/ 535 w 1780"/>
              <a:gd name="T71" fmla="*/ 499 h 1445"/>
              <a:gd name="T72" fmla="*/ 513 w 1780"/>
              <a:gd name="T73" fmla="*/ 533 h 1445"/>
              <a:gd name="T74" fmla="*/ 469 w 1780"/>
              <a:gd name="T75" fmla="*/ 556 h 1445"/>
              <a:gd name="T76" fmla="*/ 421 w 1780"/>
              <a:gd name="T77" fmla="*/ 570 h 1445"/>
              <a:gd name="T78" fmla="*/ 364 w 1780"/>
              <a:gd name="T79" fmla="*/ 582 h 1445"/>
              <a:gd name="T80" fmla="*/ 313 w 1780"/>
              <a:gd name="T81" fmla="*/ 595 h 1445"/>
              <a:gd name="T82" fmla="*/ 270 w 1780"/>
              <a:gd name="T83" fmla="*/ 612 h 1445"/>
              <a:gd name="T84" fmla="*/ 238 w 1780"/>
              <a:gd name="T85" fmla="*/ 636 h 1445"/>
              <a:gd name="T86" fmla="*/ 211 w 1780"/>
              <a:gd name="T87" fmla="*/ 675 h 1445"/>
              <a:gd name="T88" fmla="*/ 197 w 1780"/>
              <a:gd name="T89" fmla="*/ 722 h 1445"/>
              <a:gd name="T90" fmla="*/ 203 w 1780"/>
              <a:gd name="T91" fmla="*/ 771 h 1445"/>
              <a:gd name="T92" fmla="*/ 218 w 1780"/>
              <a:gd name="T93" fmla="*/ 833 h 1445"/>
              <a:gd name="T94" fmla="*/ 227 w 1780"/>
              <a:gd name="T95" fmla="*/ 885 h 1445"/>
              <a:gd name="T96" fmla="*/ 224 w 1780"/>
              <a:gd name="T97" fmla="*/ 936 h 1445"/>
              <a:gd name="T98" fmla="*/ 211 w 1780"/>
              <a:gd name="T99" fmla="*/ 982 h 1445"/>
              <a:gd name="T100" fmla="*/ 189 w 1780"/>
              <a:gd name="T101" fmla="*/ 1028 h 1445"/>
              <a:gd name="T102" fmla="*/ 154 w 1780"/>
              <a:gd name="T103" fmla="*/ 1079 h 1445"/>
              <a:gd name="T104" fmla="*/ 118 w 1780"/>
              <a:gd name="T105" fmla="*/ 1111 h 1445"/>
              <a:gd name="T106" fmla="*/ 81 w 1780"/>
              <a:gd name="T107" fmla="*/ 1131 h 1445"/>
              <a:gd name="T108" fmla="*/ 26 w 1780"/>
              <a:gd name="T109"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1445">
                <a:moveTo>
                  <a:pt x="0" y="1142"/>
                </a:moveTo>
                <a:lnTo>
                  <a:pt x="0" y="1445"/>
                </a:lnTo>
                <a:lnTo>
                  <a:pt x="1780" y="1445"/>
                </a:lnTo>
                <a:lnTo>
                  <a:pt x="1778" y="0"/>
                </a:lnTo>
                <a:lnTo>
                  <a:pt x="1620" y="0"/>
                </a:lnTo>
                <a:lnTo>
                  <a:pt x="1612" y="27"/>
                </a:lnTo>
                <a:lnTo>
                  <a:pt x="1612" y="47"/>
                </a:lnTo>
                <a:lnTo>
                  <a:pt x="1617" y="75"/>
                </a:lnTo>
                <a:lnTo>
                  <a:pt x="1626" y="104"/>
                </a:lnTo>
                <a:lnTo>
                  <a:pt x="1635" y="140"/>
                </a:lnTo>
                <a:lnTo>
                  <a:pt x="1640" y="167"/>
                </a:lnTo>
                <a:lnTo>
                  <a:pt x="1640" y="192"/>
                </a:lnTo>
                <a:lnTo>
                  <a:pt x="1637" y="220"/>
                </a:lnTo>
                <a:lnTo>
                  <a:pt x="1629" y="246"/>
                </a:lnTo>
                <a:lnTo>
                  <a:pt x="1612" y="270"/>
                </a:lnTo>
                <a:lnTo>
                  <a:pt x="1592" y="292"/>
                </a:lnTo>
                <a:lnTo>
                  <a:pt x="1571" y="312"/>
                </a:lnTo>
                <a:lnTo>
                  <a:pt x="1546" y="326"/>
                </a:lnTo>
                <a:lnTo>
                  <a:pt x="1517" y="336"/>
                </a:lnTo>
                <a:lnTo>
                  <a:pt x="1491" y="343"/>
                </a:lnTo>
                <a:lnTo>
                  <a:pt x="1454" y="344"/>
                </a:lnTo>
                <a:lnTo>
                  <a:pt x="1411" y="341"/>
                </a:lnTo>
                <a:lnTo>
                  <a:pt x="1383" y="336"/>
                </a:lnTo>
                <a:lnTo>
                  <a:pt x="1359" y="330"/>
                </a:lnTo>
                <a:lnTo>
                  <a:pt x="1336" y="316"/>
                </a:lnTo>
                <a:lnTo>
                  <a:pt x="1306" y="293"/>
                </a:lnTo>
                <a:lnTo>
                  <a:pt x="1288" y="272"/>
                </a:lnTo>
                <a:lnTo>
                  <a:pt x="1271" y="249"/>
                </a:lnTo>
                <a:lnTo>
                  <a:pt x="1262" y="224"/>
                </a:lnTo>
                <a:lnTo>
                  <a:pt x="1256" y="201"/>
                </a:lnTo>
                <a:lnTo>
                  <a:pt x="1256" y="175"/>
                </a:lnTo>
                <a:lnTo>
                  <a:pt x="1259" y="149"/>
                </a:lnTo>
                <a:lnTo>
                  <a:pt x="1265" y="124"/>
                </a:lnTo>
                <a:lnTo>
                  <a:pt x="1271" y="101"/>
                </a:lnTo>
                <a:lnTo>
                  <a:pt x="1279" y="77"/>
                </a:lnTo>
                <a:lnTo>
                  <a:pt x="1283" y="52"/>
                </a:lnTo>
                <a:lnTo>
                  <a:pt x="1283" y="30"/>
                </a:lnTo>
                <a:lnTo>
                  <a:pt x="1277" y="6"/>
                </a:lnTo>
                <a:lnTo>
                  <a:pt x="979" y="6"/>
                </a:lnTo>
                <a:lnTo>
                  <a:pt x="982" y="57"/>
                </a:lnTo>
                <a:lnTo>
                  <a:pt x="979" y="92"/>
                </a:lnTo>
                <a:lnTo>
                  <a:pt x="977" y="121"/>
                </a:lnTo>
                <a:lnTo>
                  <a:pt x="977" y="147"/>
                </a:lnTo>
                <a:lnTo>
                  <a:pt x="974" y="175"/>
                </a:lnTo>
                <a:lnTo>
                  <a:pt x="968" y="203"/>
                </a:lnTo>
                <a:lnTo>
                  <a:pt x="961" y="221"/>
                </a:lnTo>
                <a:lnTo>
                  <a:pt x="950" y="238"/>
                </a:lnTo>
                <a:lnTo>
                  <a:pt x="934" y="252"/>
                </a:lnTo>
                <a:lnTo>
                  <a:pt x="918" y="263"/>
                </a:lnTo>
                <a:lnTo>
                  <a:pt x="898" y="269"/>
                </a:lnTo>
                <a:lnTo>
                  <a:pt x="876" y="272"/>
                </a:lnTo>
                <a:lnTo>
                  <a:pt x="856" y="273"/>
                </a:lnTo>
                <a:lnTo>
                  <a:pt x="830" y="273"/>
                </a:lnTo>
                <a:lnTo>
                  <a:pt x="805" y="270"/>
                </a:lnTo>
                <a:lnTo>
                  <a:pt x="785" y="269"/>
                </a:lnTo>
                <a:lnTo>
                  <a:pt x="759" y="267"/>
                </a:lnTo>
                <a:lnTo>
                  <a:pt x="732" y="264"/>
                </a:lnTo>
                <a:lnTo>
                  <a:pt x="701" y="264"/>
                </a:lnTo>
                <a:lnTo>
                  <a:pt x="675" y="267"/>
                </a:lnTo>
                <a:lnTo>
                  <a:pt x="649" y="270"/>
                </a:lnTo>
                <a:lnTo>
                  <a:pt x="621" y="278"/>
                </a:lnTo>
                <a:lnTo>
                  <a:pt x="601" y="289"/>
                </a:lnTo>
                <a:lnTo>
                  <a:pt x="579" y="303"/>
                </a:lnTo>
                <a:lnTo>
                  <a:pt x="566" y="321"/>
                </a:lnTo>
                <a:lnTo>
                  <a:pt x="552" y="341"/>
                </a:lnTo>
                <a:lnTo>
                  <a:pt x="546" y="361"/>
                </a:lnTo>
                <a:lnTo>
                  <a:pt x="543" y="384"/>
                </a:lnTo>
                <a:lnTo>
                  <a:pt x="546" y="407"/>
                </a:lnTo>
                <a:lnTo>
                  <a:pt x="547" y="432"/>
                </a:lnTo>
                <a:lnTo>
                  <a:pt x="546" y="458"/>
                </a:lnTo>
                <a:lnTo>
                  <a:pt x="541" y="478"/>
                </a:lnTo>
                <a:lnTo>
                  <a:pt x="535" y="499"/>
                </a:lnTo>
                <a:lnTo>
                  <a:pt x="526" y="519"/>
                </a:lnTo>
                <a:lnTo>
                  <a:pt x="513" y="533"/>
                </a:lnTo>
                <a:lnTo>
                  <a:pt x="493" y="547"/>
                </a:lnTo>
                <a:lnTo>
                  <a:pt x="469" y="556"/>
                </a:lnTo>
                <a:lnTo>
                  <a:pt x="444" y="564"/>
                </a:lnTo>
                <a:lnTo>
                  <a:pt x="421" y="570"/>
                </a:lnTo>
                <a:lnTo>
                  <a:pt x="396" y="576"/>
                </a:lnTo>
                <a:lnTo>
                  <a:pt x="364" y="582"/>
                </a:lnTo>
                <a:lnTo>
                  <a:pt x="340" y="587"/>
                </a:lnTo>
                <a:lnTo>
                  <a:pt x="313" y="595"/>
                </a:lnTo>
                <a:lnTo>
                  <a:pt x="292" y="602"/>
                </a:lnTo>
                <a:lnTo>
                  <a:pt x="270" y="612"/>
                </a:lnTo>
                <a:lnTo>
                  <a:pt x="254" y="624"/>
                </a:lnTo>
                <a:lnTo>
                  <a:pt x="238" y="636"/>
                </a:lnTo>
                <a:lnTo>
                  <a:pt x="221" y="656"/>
                </a:lnTo>
                <a:lnTo>
                  <a:pt x="211" y="675"/>
                </a:lnTo>
                <a:lnTo>
                  <a:pt x="201" y="696"/>
                </a:lnTo>
                <a:lnTo>
                  <a:pt x="197" y="722"/>
                </a:lnTo>
                <a:lnTo>
                  <a:pt x="200" y="747"/>
                </a:lnTo>
                <a:lnTo>
                  <a:pt x="203" y="771"/>
                </a:lnTo>
                <a:lnTo>
                  <a:pt x="211" y="801"/>
                </a:lnTo>
                <a:lnTo>
                  <a:pt x="218" y="833"/>
                </a:lnTo>
                <a:lnTo>
                  <a:pt x="224" y="862"/>
                </a:lnTo>
                <a:lnTo>
                  <a:pt x="227" y="885"/>
                </a:lnTo>
                <a:lnTo>
                  <a:pt x="227" y="907"/>
                </a:lnTo>
                <a:lnTo>
                  <a:pt x="224" y="936"/>
                </a:lnTo>
                <a:lnTo>
                  <a:pt x="217" y="960"/>
                </a:lnTo>
                <a:lnTo>
                  <a:pt x="211" y="982"/>
                </a:lnTo>
                <a:lnTo>
                  <a:pt x="201" y="1002"/>
                </a:lnTo>
                <a:lnTo>
                  <a:pt x="189" y="1028"/>
                </a:lnTo>
                <a:lnTo>
                  <a:pt x="172" y="1057"/>
                </a:lnTo>
                <a:lnTo>
                  <a:pt x="154" y="1079"/>
                </a:lnTo>
                <a:lnTo>
                  <a:pt x="135" y="1096"/>
                </a:lnTo>
                <a:lnTo>
                  <a:pt x="118" y="1111"/>
                </a:lnTo>
                <a:lnTo>
                  <a:pt x="100" y="1123"/>
                </a:lnTo>
                <a:lnTo>
                  <a:pt x="81" y="1131"/>
                </a:lnTo>
                <a:lnTo>
                  <a:pt x="55" y="1137"/>
                </a:lnTo>
                <a:lnTo>
                  <a:pt x="26" y="1142"/>
                </a:lnTo>
                <a:lnTo>
                  <a:pt x="0" y="1142"/>
                </a:lnTo>
                <a:close/>
              </a:path>
            </a:pathLst>
          </a:custGeom>
          <a:solidFill>
            <a:srgbClr val="FFF2AF"/>
          </a:solid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80147" tIns="40074" rIns="80147" bIns="40074"/>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38" name="Text Box 9"/>
          <p:cNvSpPr txBox="1">
            <a:spLocks noChangeArrowheads="1"/>
          </p:cNvSpPr>
          <p:nvPr/>
        </p:nvSpPr>
        <p:spPr bwMode="blackWhite">
          <a:xfrm>
            <a:off x="5567057" y="5724136"/>
            <a:ext cx="2224914" cy="30706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6600CC">
                        <a:gamma/>
                        <a:shade val="50196"/>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74998"/>
                    </a:schemeClr>
                  </a:outerShdw>
                </a:effectLst>
              </a14:hiddenEffects>
            </a:ext>
          </a:extLst>
        </p:spPr>
        <p:txBody>
          <a:bodyPr lIns="80147" tIns="40074" rIns="80147" bIns="40074">
            <a:spAutoFit/>
          </a:bodyPr>
          <a:lstStyle/>
          <a:p>
            <a:pPr algn="r" fontAlgn="base">
              <a:spcBef>
                <a:spcPct val="0"/>
              </a:spcBef>
              <a:spcAft>
                <a:spcPct val="0"/>
              </a:spcAft>
              <a:defRPr/>
            </a:pPr>
            <a:r>
              <a:rPr kumimoji="1" lang="zh-CN" altLang="en-US" sz="1400" b="1" dirty="0">
                <a:solidFill>
                  <a:srgbClr val="000000"/>
                </a:solidFill>
                <a:latin typeface="Arial Black" charset="0"/>
                <a:ea typeface="宋体" charset="0"/>
                <a:cs typeface="宋体" charset="0"/>
              </a:rPr>
              <a:t>业务活动范围</a:t>
            </a:r>
          </a:p>
        </p:txBody>
      </p:sp>
      <p:sp>
        <p:nvSpPr>
          <p:cNvPr id="39" name="Rectangle 10"/>
          <p:cNvSpPr>
            <a:spLocks noChangeArrowheads="1"/>
          </p:cNvSpPr>
          <p:nvPr/>
        </p:nvSpPr>
        <p:spPr bwMode="blackWhite">
          <a:xfrm>
            <a:off x="977410" y="2795485"/>
            <a:ext cx="1421283" cy="2801946"/>
          </a:xfrm>
          <a:prstGeom prst="rect">
            <a:avLst/>
          </a:prstGeom>
          <a:solidFill>
            <a:srgbClr val="A9A49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147" tIns="40074" rIns="80147" bIns="40074"/>
          <a:lstStyle/>
          <a:p>
            <a:pPr defTabSz="801472" fontAlgn="base">
              <a:spcBef>
                <a:spcPct val="0"/>
              </a:spcBef>
              <a:spcAft>
                <a:spcPct val="0"/>
              </a:spcAft>
              <a:defRPr/>
            </a:pPr>
            <a:endParaRPr kumimoji="1" lang="en-GB" sz="1600" b="1" i="1" kern="0" dirty="0">
              <a:solidFill>
                <a:srgbClr val="000000"/>
              </a:solidFill>
              <a:latin typeface="Calibri" charset="0"/>
              <a:ea typeface="宋体" charset="0"/>
              <a:cs typeface="宋体" charset="0"/>
            </a:endParaRPr>
          </a:p>
        </p:txBody>
      </p:sp>
      <p:grpSp>
        <p:nvGrpSpPr>
          <p:cNvPr id="2" name="Group 11"/>
          <p:cNvGrpSpPr>
            <a:grpSpLocks/>
          </p:cNvGrpSpPr>
          <p:nvPr/>
        </p:nvGrpSpPr>
        <p:grpSpPr bwMode="auto">
          <a:xfrm>
            <a:off x="1614069" y="3953123"/>
            <a:ext cx="200907" cy="472270"/>
            <a:chOff x="362" y="1976"/>
            <a:chExt cx="197" cy="439"/>
          </a:xfrm>
        </p:grpSpPr>
        <p:sp>
          <p:nvSpPr>
            <p:cNvPr id="41" name="Oval 12"/>
            <p:cNvSpPr>
              <a:spLocks noChangeArrowheads="1"/>
            </p:cNvSpPr>
            <p:nvPr/>
          </p:nvSpPr>
          <p:spPr bwMode="black">
            <a:xfrm>
              <a:off x="362" y="1976"/>
              <a:ext cx="197" cy="165"/>
            </a:xfrm>
            <a:prstGeom prst="ellipse">
              <a:avLst/>
            </a:prstGeom>
            <a:solidFill>
              <a:srgbClr val="FFFFFF"/>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lIns="0" tIns="43247" rIns="0" bIns="43247" anchor="ctr"/>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42" name="AutoShape 13"/>
            <p:cNvSpPr>
              <a:spLocks noChangeArrowheads="1"/>
            </p:cNvSpPr>
            <p:nvPr/>
          </p:nvSpPr>
          <p:spPr bwMode="black">
            <a:xfrm flipV="1">
              <a:off x="393" y="2137"/>
              <a:ext cx="133" cy="27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lIns="0" tIns="43247" rIns="0" bIns="43247" anchor="ctr"/>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43" name="Rectangle 14"/>
            <p:cNvSpPr>
              <a:spLocks noChangeArrowheads="1"/>
            </p:cNvSpPr>
            <p:nvPr/>
          </p:nvSpPr>
          <p:spPr bwMode="black">
            <a:xfrm>
              <a:off x="430" y="2046"/>
              <a:ext cx="56" cy="178"/>
            </a:xfrm>
            <a:prstGeom prst="rect">
              <a:avLst/>
            </a:prstGeom>
            <a:solidFill>
              <a:srgbClr val="FFFFFF"/>
            </a:solidFill>
            <a:ln>
              <a:noFill/>
            </a:ln>
            <a:effectLst/>
            <a:extLs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lIns="0" tIns="43247" rIns="0" bIns="43247" anchor="ctr"/>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grpSp>
      <p:sp>
        <p:nvSpPr>
          <p:cNvPr id="44" name="Text Box 15"/>
          <p:cNvSpPr txBox="1">
            <a:spLocks noChangeArrowheads="1"/>
          </p:cNvSpPr>
          <p:nvPr/>
        </p:nvSpPr>
        <p:spPr bwMode="blackWhite">
          <a:xfrm>
            <a:off x="1028995" y="4704723"/>
            <a:ext cx="1305898" cy="7228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0" tIns="37906" rIns="0" bIns="37906" anchor="ctr">
            <a:spAutoFit/>
          </a:bodyPr>
          <a:lstStyle>
            <a:lvl1pPr algn="l">
              <a:defRPr sz="2400">
                <a:solidFill>
                  <a:schemeClr val="tx1"/>
                </a:solidFill>
                <a:latin typeface="Arial" charset="0"/>
                <a:ea typeface="SimSun" charset="0"/>
                <a:cs typeface="SimSun" charset="0"/>
              </a:defRPr>
            </a:lvl1pPr>
            <a:lvl2pPr marL="352425" indent="-122238" algn="l">
              <a:defRPr sz="2400">
                <a:solidFill>
                  <a:schemeClr val="tx1"/>
                </a:solidFill>
                <a:latin typeface="Arial" charset="0"/>
                <a:ea typeface="SimSun" charset="0"/>
                <a:cs typeface="SimSun" charset="0"/>
              </a:defRPr>
            </a:lvl2pPr>
            <a:lvl3pPr algn="l">
              <a:defRPr sz="2400">
                <a:solidFill>
                  <a:schemeClr val="tx1"/>
                </a:solidFill>
                <a:latin typeface="Arial" charset="0"/>
                <a:ea typeface="SimSun" charset="0"/>
                <a:cs typeface="SimSun" charset="0"/>
              </a:defRPr>
            </a:lvl3pPr>
            <a:lvl4pPr algn="l">
              <a:defRPr sz="2400">
                <a:solidFill>
                  <a:schemeClr val="tx1"/>
                </a:solidFill>
                <a:latin typeface="Arial" charset="0"/>
                <a:ea typeface="SimSun" charset="0"/>
                <a:cs typeface="SimSun" charset="0"/>
              </a:defRPr>
            </a:lvl4pPr>
            <a:lvl5pPr algn="l">
              <a:defRPr sz="2400">
                <a:solidFill>
                  <a:schemeClr val="tx1"/>
                </a:solidFill>
                <a:latin typeface="Arial" charset="0"/>
                <a:ea typeface="SimSun" charset="0"/>
                <a:cs typeface="SimSun" charset="0"/>
              </a:defRPr>
            </a:lvl5pPr>
            <a:lvl6pPr eaLnBrk="0" fontAlgn="base" hangingPunct="0">
              <a:spcBef>
                <a:spcPct val="0"/>
              </a:spcBef>
              <a:spcAft>
                <a:spcPct val="0"/>
              </a:spcAft>
              <a:defRPr sz="2400">
                <a:solidFill>
                  <a:schemeClr val="tx1"/>
                </a:solidFill>
                <a:latin typeface="Arial" charset="0"/>
                <a:ea typeface="SimSun" charset="0"/>
                <a:cs typeface="SimSun" charset="0"/>
              </a:defRPr>
            </a:lvl6pPr>
            <a:lvl7pPr eaLnBrk="0" fontAlgn="base" hangingPunct="0">
              <a:spcBef>
                <a:spcPct val="0"/>
              </a:spcBef>
              <a:spcAft>
                <a:spcPct val="0"/>
              </a:spcAft>
              <a:defRPr sz="2400">
                <a:solidFill>
                  <a:schemeClr val="tx1"/>
                </a:solidFill>
                <a:latin typeface="Arial" charset="0"/>
                <a:ea typeface="SimSun" charset="0"/>
                <a:cs typeface="SimSun" charset="0"/>
              </a:defRPr>
            </a:lvl7pPr>
            <a:lvl8pPr eaLnBrk="0" fontAlgn="base" hangingPunct="0">
              <a:spcBef>
                <a:spcPct val="0"/>
              </a:spcBef>
              <a:spcAft>
                <a:spcPct val="0"/>
              </a:spcAft>
              <a:defRPr sz="2400">
                <a:solidFill>
                  <a:schemeClr val="tx1"/>
                </a:solidFill>
                <a:latin typeface="Arial" charset="0"/>
                <a:ea typeface="SimSun" charset="0"/>
                <a:cs typeface="SimSun" charset="0"/>
              </a:defRPr>
            </a:lvl8pPr>
            <a:lvl9pPr eaLnBrk="0" fontAlgn="base" hangingPunct="0">
              <a:spcBef>
                <a:spcPct val="0"/>
              </a:spcBef>
              <a:spcAft>
                <a:spcPct val="0"/>
              </a:spcAft>
              <a:defRPr sz="2400">
                <a:solidFill>
                  <a:schemeClr val="tx1"/>
                </a:solidFill>
                <a:latin typeface="Arial" charset="0"/>
                <a:ea typeface="SimSun" charset="0"/>
                <a:cs typeface="SimSun" charset="0"/>
              </a:defRPr>
            </a:lvl9pPr>
          </a:lstStyle>
          <a:p>
            <a:pPr algn="ctr" defTabSz="801472" fontAlgn="base">
              <a:spcBef>
                <a:spcPct val="0"/>
              </a:spcBef>
              <a:spcAft>
                <a:spcPct val="0"/>
              </a:spcAft>
              <a:defRPr/>
            </a:pPr>
            <a:r>
              <a:rPr kumimoji="1" lang="zh-CN" altLang="en-US" sz="1400" b="1" kern="0" dirty="0">
                <a:solidFill>
                  <a:srgbClr val="000000"/>
                </a:solidFill>
              </a:rPr>
              <a:t>业务设计环境</a:t>
            </a:r>
          </a:p>
          <a:p>
            <a:pPr marL="308901" lvl="1" indent="-107142" defTabSz="801472" fontAlgn="base">
              <a:spcBef>
                <a:spcPct val="0"/>
              </a:spcBef>
              <a:spcAft>
                <a:spcPct val="0"/>
              </a:spcAft>
              <a:buFont typeface="Wingdings" charset="0"/>
              <a:buChar char="§"/>
              <a:defRPr/>
            </a:pPr>
            <a:r>
              <a:rPr kumimoji="1" lang="zh-CN" altLang="en-US" sz="1400" kern="0" dirty="0">
                <a:solidFill>
                  <a:srgbClr val="000000"/>
                </a:solidFill>
              </a:rPr>
              <a:t>传统的</a:t>
            </a:r>
          </a:p>
          <a:p>
            <a:pPr marL="308901" lvl="1" indent="-107142" defTabSz="801472" fontAlgn="base">
              <a:spcBef>
                <a:spcPct val="0"/>
              </a:spcBef>
              <a:spcAft>
                <a:spcPct val="0"/>
              </a:spcAft>
              <a:buFont typeface="Wingdings" charset="0"/>
              <a:buChar char="§"/>
              <a:defRPr/>
            </a:pPr>
            <a:r>
              <a:rPr kumimoji="1" lang="zh-CN" altLang="en-US" sz="1400" kern="0" dirty="0">
                <a:solidFill>
                  <a:srgbClr val="000000"/>
                </a:solidFill>
              </a:rPr>
              <a:t>新出现的</a:t>
            </a:r>
          </a:p>
        </p:txBody>
      </p:sp>
      <p:sp>
        <p:nvSpPr>
          <p:cNvPr id="45" name="Text Box 16"/>
          <p:cNvSpPr txBox="1">
            <a:spLocks noChangeArrowheads="1"/>
          </p:cNvSpPr>
          <p:nvPr/>
        </p:nvSpPr>
        <p:spPr bwMode="blackWhite">
          <a:xfrm>
            <a:off x="1102298" y="2953868"/>
            <a:ext cx="1178295" cy="969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0" tIns="37906" rIns="0" bIns="37906" anchor="ctr">
            <a:spAutoFit/>
          </a:bodyPr>
          <a:lstStyle>
            <a:lvl1pPr algn="l">
              <a:defRPr sz="2400">
                <a:solidFill>
                  <a:schemeClr val="tx1"/>
                </a:solidFill>
                <a:latin typeface="Arial" charset="0"/>
                <a:ea typeface="SimSun" charset="0"/>
                <a:cs typeface="SimSun" charset="0"/>
              </a:defRPr>
            </a:lvl1pPr>
            <a:lvl2pPr marL="403225" indent="-122238" algn="l">
              <a:defRPr sz="2400">
                <a:solidFill>
                  <a:schemeClr val="tx1"/>
                </a:solidFill>
                <a:latin typeface="Arial" charset="0"/>
                <a:ea typeface="SimSun" charset="0"/>
                <a:cs typeface="SimSun" charset="0"/>
              </a:defRPr>
            </a:lvl2pPr>
            <a:lvl3pPr algn="l">
              <a:defRPr sz="2400">
                <a:solidFill>
                  <a:schemeClr val="tx1"/>
                </a:solidFill>
                <a:latin typeface="Arial" charset="0"/>
                <a:ea typeface="SimSun" charset="0"/>
                <a:cs typeface="SimSun" charset="0"/>
              </a:defRPr>
            </a:lvl3pPr>
            <a:lvl4pPr algn="l">
              <a:defRPr sz="2400">
                <a:solidFill>
                  <a:schemeClr val="tx1"/>
                </a:solidFill>
                <a:latin typeface="Arial" charset="0"/>
                <a:ea typeface="SimSun" charset="0"/>
                <a:cs typeface="SimSun" charset="0"/>
              </a:defRPr>
            </a:lvl4pPr>
            <a:lvl5pPr algn="l">
              <a:defRPr sz="2400">
                <a:solidFill>
                  <a:schemeClr val="tx1"/>
                </a:solidFill>
                <a:latin typeface="Arial" charset="0"/>
                <a:ea typeface="SimSun" charset="0"/>
                <a:cs typeface="SimSun" charset="0"/>
              </a:defRPr>
            </a:lvl5pPr>
            <a:lvl6pPr eaLnBrk="0" fontAlgn="base" hangingPunct="0">
              <a:spcBef>
                <a:spcPct val="0"/>
              </a:spcBef>
              <a:spcAft>
                <a:spcPct val="0"/>
              </a:spcAft>
              <a:defRPr sz="2400">
                <a:solidFill>
                  <a:schemeClr val="tx1"/>
                </a:solidFill>
                <a:latin typeface="Arial" charset="0"/>
                <a:ea typeface="SimSun" charset="0"/>
                <a:cs typeface="SimSun" charset="0"/>
              </a:defRPr>
            </a:lvl6pPr>
            <a:lvl7pPr eaLnBrk="0" fontAlgn="base" hangingPunct="0">
              <a:spcBef>
                <a:spcPct val="0"/>
              </a:spcBef>
              <a:spcAft>
                <a:spcPct val="0"/>
              </a:spcAft>
              <a:defRPr sz="2400">
                <a:solidFill>
                  <a:schemeClr val="tx1"/>
                </a:solidFill>
                <a:latin typeface="Arial" charset="0"/>
                <a:ea typeface="SimSun" charset="0"/>
                <a:cs typeface="SimSun" charset="0"/>
              </a:defRPr>
            </a:lvl7pPr>
            <a:lvl8pPr eaLnBrk="0" fontAlgn="base" hangingPunct="0">
              <a:spcBef>
                <a:spcPct val="0"/>
              </a:spcBef>
              <a:spcAft>
                <a:spcPct val="0"/>
              </a:spcAft>
              <a:defRPr sz="2400">
                <a:solidFill>
                  <a:schemeClr val="tx1"/>
                </a:solidFill>
                <a:latin typeface="Arial" charset="0"/>
                <a:ea typeface="SimSun" charset="0"/>
                <a:cs typeface="SimSun" charset="0"/>
              </a:defRPr>
            </a:lvl8pPr>
            <a:lvl9pPr eaLnBrk="0" fontAlgn="base" hangingPunct="0">
              <a:spcBef>
                <a:spcPct val="0"/>
              </a:spcBef>
              <a:spcAft>
                <a:spcPct val="0"/>
              </a:spcAft>
              <a:defRPr sz="2400">
                <a:solidFill>
                  <a:schemeClr val="tx1"/>
                </a:solidFill>
                <a:latin typeface="Arial" charset="0"/>
                <a:ea typeface="SimSun" charset="0"/>
                <a:cs typeface="SimSun" charset="0"/>
              </a:defRPr>
            </a:lvl9pPr>
          </a:lstStyle>
          <a:p>
            <a:pPr algn="ctr" defTabSz="801472" fontAlgn="base">
              <a:spcBef>
                <a:spcPct val="0"/>
              </a:spcBef>
              <a:spcAft>
                <a:spcPct val="0"/>
              </a:spcAft>
              <a:defRPr/>
            </a:pPr>
            <a:r>
              <a:rPr kumimoji="1" lang="zh-CN" altLang="en-US" sz="1400" b="1" kern="0" dirty="0">
                <a:solidFill>
                  <a:srgbClr val="000000"/>
                </a:solidFill>
              </a:rPr>
              <a:t>客户偏好</a:t>
            </a:r>
          </a:p>
          <a:p>
            <a:pPr marL="353427" lvl="1" indent="-107142" defTabSz="801472" fontAlgn="base">
              <a:spcBef>
                <a:spcPct val="0"/>
              </a:spcBef>
              <a:spcAft>
                <a:spcPct val="0"/>
              </a:spcAft>
              <a:buFont typeface="Wingdings" charset="0"/>
              <a:buChar char="§"/>
              <a:defRPr/>
            </a:pPr>
            <a:r>
              <a:rPr kumimoji="1" lang="zh-CN" altLang="en-US" sz="1400" kern="0" dirty="0">
                <a:solidFill>
                  <a:srgbClr val="000000"/>
                </a:solidFill>
              </a:rPr>
              <a:t>已表明的</a:t>
            </a:r>
          </a:p>
          <a:p>
            <a:pPr marL="353427" lvl="1" indent="-107142" defTabSz="801472" fontAlgn="base">
              <a:spcBef>
                <a:spcPct val="0"/>
              </a:spcBef>
              <a:spcAft>
                <a:spcPct val="0"/>
              </a:spcAft>
              <a:buFont typeface="Wingdings" charset="0"/>
              <a:buChar char="§"/>
              <a:defRPr/>
            </a:pPr>
            <a:r>
              <a:rPr kumimoji="1" lang="zh-CN" altLang="en-US" sz="1400" kern="0" dirty="0">
                <a:solidFill>
                  <a:srgbClr val="000000"/>
                </a:solidFill>
              </a:rPr>
              <a:t>未表明的</a:t>
            </a:r>
          </a:p>
          <a:p>
            <a:pPr marL="353427" lvl="1" indent="-107142" defTabSz="801472" fontAlgn="base">
              <a:spcBef>
                <a:spcPct val="0"/>
              </a:spcBef>
              <a:spcAft>
                <a:spcPct val="0"/>
              </a:spcAft>
              <a:buFont typeface="Wingdings" charset="0"/>
              <a:buChar char="§"/>
              <a:defRPr/>
            </a:pPr>
            <a:r>
              <a:rPr kumimoji="1" lang="zh-CN" altLang="en-US" sz="1400" kern="0" dirty="0">
                <a:solidFill>
                  <a:srgbClr val="000000"/>
                </a:solidFill>
              </a:rPr>
              <a:t>未来的</a:t>
            </a:r>
          </a:p>
        </p:txBody>
      </p:sp>
      <p:sp>
        <p:nvSpPr>
          <p:cNvPr id="46" name="Freeform 17"/>
          <p:cNvSpPr>
            <a:spLocks/>
          </p:cNvSpPr>
          <p:nvPr/>
        </p:nvSpPr>
        <p:spPr bwMode="blackWhite">
          <a:xfrm>
            <a:off x="4414556" y="2819962"/>
            <a:ext cx="2417675" cy="2810585"/>
          </a:xfrm>
          <a:custGeom>
            <a:avLst/>
            <a:gdLst>
              <a:gd name="T0" fmla="*/ 793 w 1974"/>
              <a:gd name="T1" fmla="*/ 344 h 2162"/>
              <a:gd name="T2" fmla="*/ 766 w 1974"/>
              <a:gd name="T3" fmla="*/ 164 h 2162"/>
              <a:gd name="T4" fmla="*/ 862 w 1974"/>
              <a:gd name="T5" fmla="*/ 20 h 2162"/>
              <a:gd name="T6" fmla="*/ 1084 w 1974"/>
              <a:gd name="T7" fmla="*/ 4 h 2162"/>
              <a:gd name="T8" fmla="*/ 1193 w 1974"/>
              <a:gd name="T9" fmla="*/ 89 h 2162"/>
              <a:gd name="T10" fmla="*/ 1217 w 1974"/>
              <a:gd name="T11" fmla="*/ 236 h 2162"/>
              <a:gd name="T12" fmla="*/ 1196 w 1974"/>
              <a:gd name="T13" fmla="*/ 395 h 2162"/>
              <a:gd name="T14" fmla="*/ 1304 w 1974"/>
              <a:gd name="T15" fmla="*/ 488 h 2162"/>
              <a:gd name="T16" fmla="*/ 1466 w 1974"/>
              <a:gd name="T17" fmla="*/ 528 h 2162"/>
              <a:gd name="T18" fmla="*/ 1534 w 1974"/>
              <a:gd name="T19" fmla="*/ 602 h 2162"/>
              <a:gd name="T20" fmla="*/ 1537 w 1974"/>
              <a:gd name="T21" fmla="*/ 707 h 2162"/>
              <a:gd name="T22" fmla="*/ 1600 w 1974"/>
              <a:gd name="T23" fmla="*/ 800 h 2162"/>
              <a:gd name="T24" fmla="*/ 1729 w 1974"/>
              <a:gd name="T25" fmla="*/ 819 h 2162"/>
              <a:gd name="T26" fmla="*/ 1869 w 1974"/>
              <a:gd name="T27" fmla="*/ 811 h 2162"/>
              <a:gd name="T28" fmla="*/ 1952 w 1974"/>
              <a:gd name="T29" fmla="*/ 857 h 2162"/>
              <a:gd name="T30" fmla="*/ 1972 w 1974"/>
              <a:gd name="T31" fmla="*/ 1022 h 2162"/>
              <a:gd name="T32" fmla="*/ 1952 w 1974"/>
              <a:gd name="T33" fmla="*/ 1242 h 2162"/>
              <a:gd name="T34" fmla="*/ 1868 w 1974"/>
              <a:gd name="T35" fmla="*/ 1294 h 2162"/>
              <a:gd name="T36" fmla="*/ 1715 w 1974"/>
              <a:gd name="T37" fmla="*/ 1286 h 2162"/>
              <a:gd name="T38" fmla="*/ 1603 w 1974"/>
              <a:gd name="T39" fmla="*/ 1303 h 2162"/>
              <a:gd name="T40" fmla="*/ 1540 w 1974"/>
              <a:gd name="T41" fmla="*/ 1368 h 2162"/>
              <a:gd name="T42" fmla="*/ 1534 w 1974"/>
              <a:gd name="T43" fmla="*/ 1492 h 2162"/>
              <a:gd name="T44" fmla="*/ 1462 w 1974"/>
              <a:gd name="T45" fmla="*/ 1578 h 2162"/>
              <a:gd name="T46" fmla="*/ 1331 w 1974"/>
              <a:gd name="T47" fmla="*/ 1607 h 2162"/>
              <a:gd name="T48" fmla="*/ 1217 w 1974"/>
              <a:gd name="T49" fmla="*/ 1667 h 2162"/>
              <a:gd name="T50" fmla="*/ 1193 w 1974"/>
              <a:gd name="T51" fmla="*/ 1789 h 2162"/>
              <a:gd name="T52" fmla="*/ 1217 w 1974"/>
              <a:gd name="T53" fmla="*/ 1938 h 2162"/>
              <a:gd name="T54" fmla="*/ 1164 w 1974"/>
              <a:gd name="T55" fmla="*/ 2079 h 2162"/>
              <a:gd name="T56" fmla="*/ 1068 w 1974"/>
              <a:gd name="T57" fmla="*/ 2153 h 2162"/>
              <a:gd name="T58" fmla="*/ 921 w 1974"/>
              <a:gd name="T59" fmla="*/ 2161 h 2162"/>
              <a:gd name="T60" fmla="*/ 810 w 1974"/>
              <a:gd name="T61" fmla="*/ 2106 h 2162"/>
              <a:gd name="T62" fmla="*/ 758 w 1974"/>
              <a:gd name="T63" fmla="*/ 1999 h 2162"/>
              <a:gd name="T64" fmla="*/ 772 w 1974"/>
              <a:gd name="T65" fmla="*/ 1875 h 2162"/>
              <a:gd name="T66" fmla="*/ 779 w 1974"/>
              <a:gd name="T67" fmla="*/ 1763 h 2162"/>
              <a:gd name="T68" fmla="*/ 706 w 1974"/>
              <a:gd name="T69" fmla="*/ 1683 h 2162"/>
              <a:gd name="T70" fmla="*/ 584 w 1974"/>
              <a:gd name="T71" fmla="*/ 1652 h 2162"/>
              <a:gd name="T72" fmla="*/ 467 w 1974"/>
              <a:gd name="T73" fmla="*/ 1606 h 2162"/>
              <a:gd name="T74" fmla="*/ 437 w 1974"/>
              <a:gd name="T75" fmla="*/ 1481 h 2162"/>
              <a:gd name="T76" fmla="*/ 401 w 1974"/>
              <a:gd name="T77" fmla="*/ 1378 h 2162"/>
              <a:gd name="T78" fmla="*/ 285 w 1974"/>
              <a:gd name="T79" fmla="*/ 1340 h 2162"/>
              <a:gd name="T80" fmla="*/ 166 w 1974"/>
              <a:gd name="T81" fmla="*/ 1351 h 2162"/>
              <a:gd name="T82" fmla="*/ 39 w 1974"/>
              <a:gd name="T83" fmla="*/ 1318 h 2162"/>
              <a:gd name="T84" fmla="*/ 2 w 1974"/>
              <a:gd name="T85" fmla="*/ 1174 h 2162"/>
              <a:gd name="T86" fmla="*/ 9 w 1974"/>
              <a:gd name="T87" fmla="*/ 966 h 2162"/>
              <a:gd name="T88" fmla="*/ 48 w 1974"/>
              <a:gd name="T89" fmla="*/ 842 h 2162"/>
              <a:gd name="T90" fmla="*/ 146 w 1974"/>
              <a:gd name="T91" fmla="*/ 810 h 2162"/>
              <a:gd name="T92" fmla="*/ 292 w 1974"/>
              <a:gd name="T93" fmla="*/ 820 h 2162"/>
              <a:gd name="T94" fmla="*/ 421 w 1974"/>
              <a:gd name="T95" fmla="*/ 771 h 2162"/>
              <a:gd name="T96" fmla="*/ 444 w 1974"/>
              <a:gd name="T97" fmla="*/ 656 h 2162"/>
              <a:gd name="T98" fmla="*/ 492 w 1974"/>
              <a:gd name="T99" fmla="*/ 542 h 2162"/>
              <a:gd name="T100" fmla="*/ 629 w 1974"/>
              <a:gd name="T101" fmla="*/ 502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4" h="2162">
                <a:moveTo>
                  <a:pt x="752" y="451"/>
                </a:moveTo>
                <a:lnTo>
                  <a:pt x="772" y="427"/>
                </a:lnTo>
                <a:lnTo>
                  <a:pt x="786" y="404"/>
                </a:lnTo>
                <a:lnTo>
                  <a:pt x="793" y="378"/>
                </a:lnTo>
                <a:lnTo>
                  <a:pt x="793" y="344"/>
                </a:lnTo>
                <a:lnTo>
                  <a:pt x="784" y="305"/>
                </a:lnTo>
                <a:lnTo>
                  <a:pt x="776" y="273"/>
                </a:lnTo>
                <a:lnTo>
                  <a:pt x="766" y="233"/>
                </a:lnTo>
                <a:lnTo>
                  <a:pt x="761" y="190"/>
                </a:lnTo>
                <a:lnTo>
                  <a:pt x="766" y="164"/>
                </a:lnTo>
                <a:lnTo>
                  <a:pt x="773" y="132"/>
                </a:lnTo>
                <a:lnTo>
                  <a:pt x="789" y="98"/>
                </a:lnTo>
                <a:lnTo>
                  <a:pt x="810" y="66"/>
                </a:lnTo>
                <a:lnTo>
                  <a:pt x="838" y="40"/>
                </a:lnTo>
                <a:lnTo>
                  <a:pt x="862" y="20"/>
                </a:lnTo>
                <a:lnTo>
                  <a:pt x="896" y="7"/>
                </a:lnTo>
                <a:lnTo>
                  <a:pt x="936" y="1"/>
                </a:lnTo>
                <a:lnTo>
                  <a:pt x="979" y="0"/>
                </a:lnTo>
                <a:lnTo>
                  <a:pt x="1038" y="0"/>
                </a:lnTo>
                <a:lnTo>
                  <a:pt x="1084" y="4"/>
                </a:lnTo>
                <a:lnTo>
                  <a:pt x="1110" y="13"/>
                </a:lnTo>
                <a:lnTo>
                  <a:pt x="1130" y="26"/>
                </a:lnTo>
                <a:lnTo>
                  <a:pt x="1151" y="40"/>
                </a:lnTo>
                <a:lnTo>
                  <a:pt x="1173" y="61"/>
                </a:lnTo>
                <a:lnTo>
                  <a:pt x="1193" y="89"/>
                </a:lnTo>
                <a:lnTo>
                  <a:pt x="1208" y="113"/>
                </a:lnTo>
                <a:lnTo>
                  <a:pt x="1216" y="135"/>
                </a:lnTo>
                <a:lnTo>
                  <a:pt x="1222" y="172"/>
                </a:lnTo>
                <a:lnTo>
                  <a:pt x="1222" y="204"/>
                </a:lnTo>
                <a:lnTo>
                  <a:pt x="1217" y="236"/>
                </a:lnTo>
                <a:lnTo>
                  <a:pt x="1211" y="261"/>
                </a:lnTo>
                <a:lnTo>
                  <a:pt x="1204" y="301"/>
                </a:lnTo>
                <a:lnTo>
                  <a:pt x="1193" y="342"/>
                </a:lnTo>
                <a:lnTo>
                  <a:pt x="1188" y="368"/>
                </a:lnTo>
                <a:lnTo>
                  <a:pt x="1196" y="395"/>
                </a:lnTo>
                <a:lnTo>
                  <a:pt x="1205" y="413"/>
                </a:lnTo>
                <a:lnTo>
                  <a:pt x="1222" y="438"/>
                </a:lnTo>
                <a:lnTo>
                  <a:pt x="1247" y="458"/>
                </a:lnTo>
                <a:lnTo>
                  <a:pt x="1270" y="475"/>
                </a:lnTo>
                <a:lnTo>
                  <a:pt x="1304" y="488"/>
                </a:lnTo>
                <a:lnTo>
                  <a:pt x="1337" y="498"/>
                </a:lnTo>
                <a:lnTo>
                  <a:pt x="1370" y="505"/>
                </a:lnTo>
                <a:lnTo>
                  <a:pt x="1403" y="510"/>
                </a:lnTo>
                <a:lnTo>
                  <a:pt x="1439" y="519"/>
                </a:lnTo>
                <a:lnTo>
                  <a:pt x="1466" y="528"/>
                </a:lnTo>
                <a:lnTo>
                  <a:pt x="1488" y="539"/>
                </a:lnTo>
                <a:lnTo>
                  <a:pt x="1505" y="551"/>
                </a:lnTo>
                <a:lnTo>
                  <a:pt x="1517" y="565"/>
                </a:lnTo>
                <a:lnTo>
                  <a:pt x="1526" y="582"/>
                </a:lnTo>
                <a:lnTo>
                  <a:pt x="1534" y="602"/>
                </a:lnTo>
                <a:lnTo>
                  <a:pt x="1537" y="621"/>
                </a:lnTo>
                <a:lnTo>
                  <a:pt x="1540" y="637"/>
                </a:lnTo>
                <a:lnTo>
                  <a:pt x="1540" y="661"/>
                </a:lnTo>
                <a:lnTo>
                  <a:pt x="1537" y="687"/>
                </a:lnTo>
                <a:lnTo>
                  <a:pt x="1537" y="707"/>
                </a:lnTo>
                <a:lnTo>
                  <a:pt x="1542" y="731"/>
                </a:lnTo>
                <a:lnTo>
                  <a:pt x="1553" y="753"/>
                </a:lnTo>
                <a:lnTo>
                  <a:pt x="1565" y="771"/>
                </a:lnTo>
                <a:lnTo>
                  <a:pt x="1580" y="785"/>
                </a:lnTo>
                <a:lnTo>
                  <a:pt x="1600" y="800"/>
                </a:lnTo>
                <a:lnTo>
                  <a:pt x="1620" y="810"/>
                </a:lnTo>
                <a:lnTo>
                  <a:pt x="1651" y="816"/>
                </a:lnTo>
                <a:lnTo>
                  <a:pt x="1677" y="819"/>
                </a:lnTo>
                <a:lnTo>
                  <a:pt x="1702" y="820"/>
                </a:lnTo>
                <a:lnTo>
                  <a:pt x="1729" y="819"/>
                </a:lnTo>
                <a:lnTo>
                  <a:pt x="1763" y="816"/>
                </a:lnTo>
                <a:lnTo>
                  <a:pt x="1789" y="814"/>
                </a:lnTo>
                <a:lnTo>
                  <a:pt x="1815" y="811"/>
                </a:lnTo>
                <a:lnTo>
                  <a:pt x="1840" y="810"/>
                </a:lnTo>
                <a:lnTo>
                  <a:pt x="1869" y="811"/>
                </a:lnTo>
                <a:lnTo>
                  <a:pt x="1885" y="814"/>
                </a:lnTo>
                <a:lnTo>
                  <a:pt x="1903" y="819"/>
                </a:lnTo>
                <a:lnTo>
                  <a:pt x="1920" y="828"/>
                </a:lnTo>
                <a:lnTo>
                  <a:pt x="1938" y="842"/>
                </a:lnTo>
                <a:lnTo>
                  <a:pt x="1952" y="857"/>
                </a:lnTo>
                <a:lnTo>
                  <a:pt x="1963" y="880"/>
                </a:lnTo>
                <a:lnTo>
                  <a:pt x="1968" y="900"/>
                </a:lnTo>
                <a:lnTo>
                  <a:pt x="1971" y="925"/>
                </a:lnTo>
                <a:lnTo>
                  <a:pt x="1974" y="970"/>
                </a:lnTo>
                <a:lnTo>
                  <a:pt x="1972" y="1022"/>
                </a:lnTo>
                <a:lnTo>
                  <a:pt x="1974" y="1077"/>
                </a:lnTo>
                <a:lnTo>
                  <a:pt x="1969" y="1142"/>
                </a:lnTo>
                <a:lnTo>
                  <a:pt x="1964" y="1186"/>
                </a:lnTo>
                <a:lnTo>
                  <a:pt x="1960" y="1222"/>
                </a:lnTo>
                <a:lnTo>
                  <a:pt x="1952" y="1242"/>
                </a:lnTo>
                <a:lnTo>
                  <a:pt x="1940" y="1260"/>
                </a:lnTo>
                <a:lnTo>
                  <a:pt x="1926" y="1272"/>
                </a:lnTo>
                <a:lnTo>
                  <a:pt x="1908" y="1283"/>
                </a:lnTo>
                <a:lnTo>
                  <a:pt x="1886" y="1289"/>
                </a:lnTo>
                <a:lnTo>
                  <a:pt x="1868" y="1294"/>
                </a:lnTo>
                <a:lnTo>
                  <a:pt x="1829" y="1295"/>
                </a:lnTo>
                <a:lnTo>
                  <a:pt x="1795" y="1294"/>
                </a:lnTo>
                <a:lnTo>
                  <a:pt x="1768" y="1289"/>
                </a:lnTo>
                <a:lnTo>
                  <a:pt x="1743" y="1288"/>
                </a:lnTo>
                <a:lnTo>
                  <a:pt x="1715" y="1286"/>
                </a:lnTo>
                <a:lnTo>
                  <a:pt x="1691" y="1286"/>
                </a:lnTo>
                <a:lnTo>
                  <a:pt x="1669" y="1288"/>
                </a:lnTo>
                <a:lnTo>
                  <a:pt x="1646" y="1289"/>
                </a:lnTo>
                <a:lnTo>
                  <a:pt x="1619" y="1297"/>
                </a:lnTo>
                <a:lnTo>
                  <a:pt x="1603" y="1303"/>
                </a:lnTo>
                <a:lnTo>
                  <a:pt x="1589" y="1309"/>
                </a:lnTo>
                <a:lnTo>
                  <a:pt x="1571" y="1322"/>
                </a:lnTo>
                <a:lnTo>
                  <a:pt x="1559" y="1337"/>
                </a:lnTo>
                <a:lnTo>
                  <a:pt x="1549" y="1351"/>
                </a:lnTo>
                <a:lnTo>
                  <a:pt x="1540" y="1368"/>
                </a:lnTo>
                <a:lnTo>
                  <a:pt x="1536" y="1385"/>
                </a:lnTo>
                <a:lnTo>
                  <a:pt x="1534" y="1403"/>
                </a:lnTo>
                <a:lnTo>
                  <a:pt x="1536" y="1423"/>
                </a:lnTo>
                <a:lnTo>
                  <a:pt x="1536" y="1457"/>
                </a:lnTo>
                <a:lnTo>
                  <a:pt x="1534" y="1492"/>
                </a:lnTo>
                <a:lnTo>
                  <a:pt x="1525" y="1518"/>
                </a:lnTo>
                <a:lnTo>
                  <a:pt x="1516" y="1540"/>
                </a:lnTo>
                <a:lnTo>
                  <a:pt x="1502" y="1555"/>
                </a:lnTo>
                <a:lnTo>
                  <a:pt x="1482" y="1568"/>
                </a:lnTo>
                <a:lnTo>
                  <a:pt x="1462" y="1578"/>
                </a:lnTo>
                <a:lnTo>
                  <a:pt x="1439" y="1584"/>
                </a:lnTo>
                <a:lnTo>
                  <a:pt x="1410" y="1591"/>
                </a:lnTo>
                <a:lnTo>
                  <a:pt x="1385" y="1598"/>
                </a:lnTo>
                <a:lnTo>
                  <a:pt x="1356" y="1603"/>
                </a:lnTo>
                <a:lnTo>
                  <a:pt x="1331" y="1607"/>
                </a:lnTo>
                <a:lnTo>
                  <a:pt x="1304" y="1614"/>
                </a:lnTo>
                <a:lnTo>
                  <a:pt x="1282" y="1624"/>
                </a:lnTo>
                <a:lnTo>
                  <a:pt x="1257" y="1635"/>
                </a:lnTo>
                <a:lnTo>
                  <a:pt x="1234" y="1649"/>
                </a:lnTo>
                <a:lnTo>
                  <a:pt x="1217" y="1667"/>
                </a:lnTo>
                <a:lnTo>
                  <a:pt x="1202" y="1689"/>
                </a:lnTo>
                <a:lnTo>
                  <a:pt x="1190" y="1715"/>
                </a:lnTo>
                <a:lnTo>
                  <a:pt x="1187" y="1738"/>
                </a:lnTo>
                <a:lnTo>
                  <a:pt x="1188" y="1764"/>
                </a:lnTo>
                <a:lnTo>
                  <a:pt x="1193" y="1789"/>
                </a:lnTo>
                <a:lnTo>
                  <a:pt x="1201" y="1815"/>
                </a:lnTo>
                <a:lnTo>
                  <a:pt x="1207" y="1844"/>
                </a:lnTo>
                <a:lnTo>
                  <a:pt x="1211" y="1870"/>
                </a:lnTo>
                <a:lnTo>
                  <a:pt x="1217" y="1904"/>
                </a:lnTo>
                <a:lnTo>
                  <a:pt x="1217" y="1938"/>
                </a:lnTo>
                <a:lnTo>
                  <a:pt x="1210" y="1972"/>
                </a:lnTo>
                <a:lnTo>
                  <a:pt x="1202" y="1998"/>
                </a:lnTo>
                <a:lnTo>
                  <a:pt x="1193" y="2024"/>
                </a:lnTo>
                <a:lnTo>
                  <a:pt x="1181" y="2049"/>
                </a:lnTo>
                <a:lnTo>
                  <a:pt x="1164" y="2079"/>
                </a:lnTo>
                <a:lnTo>
                  <a:pt x="1145" y="2099"/>
                </a:lnTo>
                <a:lnTo>
                  <a:pt x="1130" y="2113"/>
                </a:lnTo>
                <a:lnTo>
                  <a:pt x="1110" y="2130"/>
                </a:lnTo>
                <a:lnTo>
                  <a:pt x="1088" y="2146"/>
                </a:lnTo>
                <a:lnTo>
                  <a:pt x="1068" y="2153"/>
                </a:lnTo>
                <a:lnTo>
                  <a:pt x="1050" y="2158"/>
                </a:lnTo>
                <a:lnTo>
                  <a:pt x="1019" y="2161"/>
                </a:lnTo>
                <a:lnTo>
                  <a:pt x="984" y="2162"/>
                </a:lnTo>
                <a:lnTo>
                  <a:pt x="941" y="2161"/>
                </a:lnTo>
                <a:lnTo>
                  <a:pt x="921" y="2161"/>
                </a:lnTo>
                <a:lnTo>
                  <a:pt x="895" y="2156"/>
                </a:lnTo>
                <a:lnTo>
                  <a:pt x="867" y="2149"/>
                </a:lnTo>
                <a:lnTo>
                  <a:pt x="842" y="2135"/>
                </a:lnTo>
                <a:lnTo>
                  <a:pt x="827" y="2122"/>
                </a:lnTo>
                <a:lnTo>
                  <a:pt x="810" y="2106"/>
                </a:lnTo>
                <a:lnTo>
                  <a:pt x="796" y="2090"/>
                </a:lnTo>
                <a:lnTo>
                  <a:pt x="783" y="2070"/>
                </a:lnTo>
                <a:lnTo>
                  <a:pt x="772" y="2050"/>
                </a:lnTo>
                <a:lnTo>
                  <a:pt x="763" y="2026"/>
                </a:lnTo>
                <a:lnTo>
                  <a:pt x="758" y="1999"/>
                </a:lnTo>
                <a:lnTo>
                  <a:pt x="756" y="1979"/>
                </a:lnTo>
                <a:lnTo>
                  <a:pt x="756" y="1952"/>
                </a:lnTo>
                <a:lnTo>
                  <a:pt x="758" y="1929"/>
                </a:lnTo>
                <a:lnTo>
                  <a:pt x="766" y="1904"/>
                </a:lnTo>
                <a:lnTo>
                  <a:pt x="772" y="1875"/>
                </a:lnTo>
                <a:lnTo>
                  <a:pt x="779" y="1847"/>
                </a:lnTo>
                <a:lnTo>
                  <a:pt x="784" y="1823"/>
                </a:lnTo>
                <a:lnTo>
                  <a:pt x="786" y="1800"/>
                </a:lnTo>
                <a:lnTo>
                  <a:pt x="784" y="1781"/>
                </a:lnTo>
                <a:lnTo>
                  <a:pt x="779" y="1763"/>
                </a:lnTo>
                <a:lnTo>
                  <a:pt x="767" y="1740"/>
                </a:lnTo>
                <a:lnTo>
                  <a:pt x="755" y="1724"/>
                </a:lnTo>
                <a:lnTo>
                  <a:pt x="739" y="1707"/>
                </a:lnTo>
                <a:lnTo>
                  <a:pt x="723" y="1695"/>
                </a:lnTo>
                <a:lnTo>
                  <a:pt x="706" y="1683"/>
                </a:lnTo>
                <a:lnTo>
                  <a:pt x="681" y="1674"/>
                </a:lnTo>
                <a:lnTo>
                  <a:pt x="660" y="1667"/>
                </a:lnTo>
                <a:lnTo>
                  <a:pt x="632" y="1661"/>
                </a:lnTo>
                <a:lnTo>
                  <a:pt x="607" y="1658"/>
                </a:lnTo>
                <a:lnTo>
                  <a:pt x="584" y="1652"/>
                </a:lnTo>
                <a:lnTo>
                  <a:pt x="557" y="1646"/>
                </a:lnTo>
                <a:lnTo>
                  <a:pt x="534" y="1637"/>
                </a:lnTo>
                <a:lnTo>
                  <a:pt x="506" y="1629"/>
                </a:lnTo>
                <a:lnTo>
                  <a:pt x="484" y="1620"/>
                </a:lnTo>
                <a:lnTo>
                  <a:pt x="467" y="1606"/>
                </a:lnTo>
                <a:lnTo>
                  <a:pt x="454" y="1587"/>
                </a:lnTo>
                <a:lnTo>
                  <a:pt x="444" y="1564"/>
                </a:lnTo>
                <a:lnTo>
                  <a:pt x="437" y="1534"/>
                </a:lnTo>
                <a:lnTo>
                  <a:pt x="435" y="1509"/>
                </a:lnTo>
                <a:lnTo>
                  <a:pt x="437" y="1481"/>
                </a:lnTo>
                <a:lnTo>
                  <a:pt x="440" y="1460"/>
                </a:lnTo>
                <a:lnTo>
                  <a:pt x="437" y="1434"/>
                </a:lnTo>
                <a:lnTo>
                  <a:pt x="429" y="1414"/>
                </a:lnTo>
                <a:lnTo>
                  <a:pt x="415" y="1392"/>
                </a:lnTo>
                <a:lnTo>
                  <a:pt x="401" y="1378"/>
                </a:lnTo>
                <a:lnTo>
                  <a:pt x="384" y="1365"/>
                </a:lnTo>
                <a:lnTo>
                  <a:pt x="361" y="1355"/>
                </a:lnTo>
                <a:lnTo>
                  <a:pt x="335" y="1346"/>
                </a:lnTo>
                <a:lnTo>
                  <a:pt x="308" y="1343"/>
                </a:lnTo>
                <a:lnTo>
                  <a:pt x="285" y="1340"/>
                </a:lnTo>
                <a:lnTo>
                  <a:pt x="258" y="1340"/>
                </a:lnTo>
                <a:lnTo>
                  <a:pt x="235" y="1343"/>
                </a:lnTo>
                <a:lnTo>
                  <a:pt x="212" y="1345"/>
                </a:lnTo>
                <a:lnTo>
                  <a:pt x="189" y="1348"/>
                </a:lnTo>
                <a:lnTo>
                  <a:pt x="166" y="1351"/>
                </a:lnTo>
                <a:lnTo>
                  <a:pt x="128" y="1351"/>
                </a:lnTo>
                <a:lnTo>
                  <a:pt x="103" y="1349"/>
                </a:lnTo>
                <a:lnTo>
                  <a:pt x="77" y="1343"/>
                </a:lnTo>
                <a:lnTo>
                  <a:pt x="59" y="1334"/>
                </a:lnTo>
                <a:lnTo>
                  <a:pt x="39" y="1318"/>
                </a:lnTo>
                <a:lnTo>
                  <a:pt x="25" y="1302"/>
                </a:lnTo>
                <a:lnTo>
                  <a:pt x="16" y="1283"/>
                </a:lnTo>
                <a:lnTo>
                  <a:pt x="5" y="1248"/>
                </a:lnTo>
                <a:lnTo>
                  <a:pt x="3" y="1211"/>
                </a:lnTo>
                <a:lnTo>
                  <a:pt x="2" y="1174"/>
                </a:lnTo>
                <a:lnTo>
                  <a:pt x="0" y="1128"/>
                </a:lnTo>
                <a:lnTo>
                  <a:pt x="3" y="1088"/>
                </a:lnTo>
                <a:lnTo>
                  <a:pt x="5" y="1045"/>
                </a:lnTo>
                <a:lnTo>
                  <a:pt x="6" y="1006"/>
                </a:lnTo>
                <a:lnTo>
                  <a:pt x="9" y="966"/>
                </a:lnTo>
                <a:lnTo>
                  <a:pt x="14" y="936"/>
                </a:lnTo>
                <a:lnTo>
                  <a:pt x="19" y="902"/>
                </a:lnTo>
                <a:lnTo>
                  <a:pt x="25" y="876"/>
                </a:lnTo>
                <a:lnTo>
                  <a:pt x="34" y="859"/>
                </a:lnTo>
                <a:lnTo>
                  <a:pt x="48" y="842"/>
                </a:lnTo>
                <a:lnTo>
                  <a:pt x="62" y="831"/>
                </a:lnTo>
                <a:lnTo>
                  <a:pt x="80" y="819"/>
                </a:lnTo>
                <a:lnTo>
                  <a:pt x="97" y="816"/>
                </a:lnTo>
                <a:lnTo>
                  <a:pt x="119" y="811"/>
                </a:lnTo>
                <a:lnTo>
                  <a:pt x="146" y="810"/>
                </a:lnTo>
                <a:lnTo>
                  <a:pt x="171" y="811"/>
                </a:lnTo>
                <a:lnTo>
                  <a:pt x="205" y="816"/>
                </a:lnTo>
                <a:lnTo>
                  <a:pt x="234" y="817"/>
                </a:lnTo>
                <a:lnTo>
                  <a:pt x="258" y="819"/>
                </a:lnTo>
                <a:lnTo>
                  <a:pt x="292" y="820"/>
                </a:lnTo>
                <a:lnTo>
                  <a:pt x="328" y="816"/>
                </a:lnTo>
                <a:lnTo>
                  <a:pt x="357" y="810"/>
                </a:lnTo>
                <a:lnTo>
                  <a:pt x="384" y="799"/>
                </a:lnTo>
                <a:lnTo>
                  <a:pt x="403" y="788"/>
                </a:lnTo>
                <a:lnTo>
                  <a:pt x="421" y="771"/>
                </a:lnTo>
                <a:lnTo>
                  <a:pt x="435" y="750"/>
                </a:lnTo>
                <a:lnTo>
                  <a:pt x="444" y="728"/>
                </a:lnTo>
                <a:lnTo>
                  <a:pt x="447" y="705"/>
                </a:lnTo>
                <a:lnTo>
                  <a:pt x="446" y="688"/>
                </a:lnTo>
                <a:lnTo>
                  <a:pt x="444" y="656"/>
                </a:lnTo>
                <a:lnTo>
                  <a:pt x="446" y="624"/>
                </a:lnTo>
                <a:lnTo>
                  <a:pt x="452" y="599"/>
                </a:lnTo>
                <a:lnTo>
                  <a:pt x="460" y="576"/>
                </a:lnTo>
                <a:lnTo>
                  <a:pt x="470" y="559"/>
                </a:lnTo>
                <a:lnTo>
                  <a:pt x="492" y="542"/>
                </a:lnTo>
                <a:lnTo>
                  <a:pt x="515" y="530"/>
                </a:lnTo>
                <a:lnTo>
                  <a:pt x="544" y="521"/>
                </a:lnTo>
                <a:lnTo>
                  <a:pt x="573" y="513"/>
                </a:lnTo>
                <a:lnTo>
                  <a:pt x="598" y="507"/>
                </a:lnTo>
                <a:lnTo>
                  <a:pt x="629" y="502"/>
                </a:lnTo>
                <a:lnTo>
                  <a:pt x="658" y="496"/>
                </a:lnTo>
                <a:lnTo>
                  <a:pt x="692" y="487"/>
                </a:lnTo>
                <a:lnTo>
                  <a:pt x="724" y="473"/>
                </a:lnTo>
                <a:lnTo>
                  <a:pt x="752" y="451"/>
                </a:lnTo>
                <a:close/>
              </a:path>
            </a:pathLst>
          </a:custGeom>
          <a:solidFill>
            <a:srgbClr val="DBE9DB"/>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lIns="80147" tIns="40074" rIns="80147" bIns="40074"/>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47" name="Text Box 18"/>
          <p:cNvSpPr txBox="1">
            <a:spLocks noChangeArrowheads="1"/>
          </p:cNvSpPr>
          <p:nvPr/>
        </p:nvSpPr>
        <p:spPr bwMode="blackWhite">
          <a:xfrm>
            <a:off x="4828587" y="3784661"/>
            <a:ext cx="1590969" cy="307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lIns="80147" tIns="40074" rIns="80147" bIns="40074" anchor="ctr">
            <a:spAutoFit/>
          </a:bodyPr>
          <a:lstStyle/>
          <a:p>
            <a:pPr fontAlgn="base">
              <a:spcBef>
                <a:spcPct val="0"/>
              </a:spcBef>
              <a:spcAft>
                <a:spcPct val="0"/>
              </a:spcAft>
              <a:defRPr/>
            </a:pPr>
            <a:r>
              <a:rPr kumimoji="1" lang="zh-CN" altLang="en-US" sz="1400" b="1" dirty="0">
                <a:solidFill>
                  <a:srgbClr val="000000"/>
                </a:solidFill>
                <a:latin typeface="Arial Black" charset="0"/>
                <a:ea typeface="宋体" charset="0"/>
                <a:cs typeface="宋体" charset="0"/>
              </a:rPr>
              <a:t>组织架构</a:t>
            </a:r>
          </a:p>
        </p:txBody>
      </p:sp>
      <p:sp>
        <p:nvSpPr>
          <p:cNvPr id="48" name="Freeform 19"/>
          <p:cNvSpPr>
            <a:spLocks/>
          </p:cNvSpPr>
          <p:nvPr/>
        </p:nvSpPr>
        <p:spPr bwMode="auto">
          <a:xfrm flipH="1">
            <a:off x="1722668" y="3839375"/>
            <a:ext cx="1580109" cy="526985"/>
          </a:xfrm>
          <a:custGeom>
            <a:avLst/>
            <a:gdLst>
              <a:gd name="T0" fmla="*/ 2147483647 w 1170"/>
              <a:gd name="T1" fmla="*/ 477791558 h 332"/>
              <a:gd name="T2" fmla="*/ 2147483647 w 1170"/>
              <a:gd name="T3" fmla="*/ 447163490 h 332"/>
              <a:gd name="T4" fmla="*/ 2147483647 w 1170"/>
              <a:gd name="T5" fmla="*/ 401222264 h 332"/>
              <a:gd name="T6" fmla="*/ 2147483647 w 1170"/>
              <a:gd name="T7" fmla="*/ 398159632 h 332"/>
              <a:gd name="T8" fmla="*/ 2147483647 w 1170"/>
              <a:gd name="T9" fmla="*/ 453288754 h 332"/>
              <a:gd name="T10" fmla="*/ 2112389469 w 1170"/>
              <a:gd name="T11" fmla="*/ 456351386 h 332"/>
              <a:gd name="T12" fmla="*/ 748189727 w 1170"/>
              <a:gd name="T13" fmla="*/ 401222264 h 332"/>
              <a:gd name="T14" fmla="*/ 708287222 w 1170"/>
              <a:gd name="T15" fmla="*/ 336903496 h 332"/>
              <a:gd name="T16" fmla="*/ 660901715 w 1170"/>
              <a:gd name="T17" fmla="*/ 321590337 h 332"/>
              <a:gd name="T18" fmla="*/ 620997631 w 1170"/>
              <a:gd name="T19" fmla="*/ 257271570 h 332"/>
              <a:gd name="T20" fmla="*/ 478841109 w 1170"/>
              <a:gd name="T21" fmla="*/ 52066490 h 332"/>
              <a:gd name="T22" fmla="*/ 331696972 w 1170"/>
              <a:gd name="T23" fmla="*/ 147013326 h 332"/>
              <a:gd name="T24" fmla="*/ 441432413 w 1170"/>
              <a:gd name="T25" fmla="*/ 196017184 h 332"/>
              <a:gd name="T26" fmla="*/ 488817920 w 1170"/>
              <a:gd name="T27" fmla="*/ 321590337 h 332"/>
              <a:gd name="T28" fmla="*/ 453901452 w 1170"/>
              <a:gd name="T29" fmla="*/ 434912963 h 332"/>
              <a:gd name="T30" fmla="*/ 364119632 w 1170"/>
              <a:gd name="T31" fmla="*/ 493104717 h 332"/>
              <a:gd name="T32" fmla="*/ 453901452 w 1170"/>
              <a:gd name="T33" fmla="*/ 548233839 h 332"/>
              <a:gd name="T34" fmla="*/ 488817920 w 1170"/>
              <a:gd name="T35" fmla="*/ 664619097 h 332"/>
              <a:gd name="T36" fmla="*/ 441432413 w 1170"/>
              <a:gd name="T37" fmla="*/ 784066986 h 332"/>
              <a:gd name="T38" fmla="*/ 331696972 w 1170"/>
              <a:gd name="T39" fmla="*/ 833070845 h 332"/>
              <a:gd name="T40" fmla="*/ 224456918 w 1170"/>
              <a:gd name="T41" fmla="*/ 784066986 h 332"/>
              <a:gd name="T42" fmla="*/ 177071411 w 1170"/>
              <a:gd name="T43" fmla="*/ 664619097 h 332"/>
              <a:gd name="T44" fmla="*/ 211987879 w 1170"/>
              <a:gd name="T45" fmla="*/ 548233839 h 332"/>
              <a:gd name="T46" fmla="*/ 301769699 w 1170"/>
              <a:gd name="T47" fmla="*/ 493104717 h 332"/>
              <a:gd name="T48" fmla="*/ 211987879 w 1170"/>
              <a:gd name="T49" fmla="*/ 434912963 h 332"/>
              <a:gd name="T50" fmla="*/ 177071411 w 1170"/>
              <a:gd name="T51" fmla="*/ 321590337 h 332"/>
              <a:gd name="T52" fmla="*/ 224456918 w 1170"/>
              <a:gd name="T53" fmla="*/ 196017184 h 332"/>
              <a:gd name="T54" fmla="*/ 331696972 w 1170"/>
              <a:gd name="T55" fmla="*/ 147013326 h 332"/>
              <a:gd name="T56" fmla="*/ 147144138 w 1170"/>
              <a:gd name="T57" fmla="*/ 88819822 h 332"/>
              <a:gd name="T58" fmla="*/ 4987616 w 1170"/>
              <a:gd name="T59" fmla="*/ 407347527 h 332"/>
              <a:gd name="T60" fmla="*/ 57360739 w 1170"/>
              <a:gd name="T61" fmla="*/ 790192250 h 332"/>
              <a:gd name="T62" fmla="*/ 266854810 w 1170"/>
              <a:gd name="T63" fmla="*/ 1007649607 h 332"/>
              <a:gd name="T64" fmla="*/ 478841109 w 1170"/>
              <a:gd name="T65" fmla="*/ 964771012 h 332"/>
              <a:gd name="T66" fmla="*/ 620997631 w 1170"/>
              <a:gd name="T67" fmla="*/ 765691196 h 332"/>
              <a:gd name="T68" fmla="*/ 660901715 w 1170"/>
              <a:gd name="T69" fmla="*/ 701372428 h 332"/>
              <a:gd name="T70" fmla="*/ 708287222 w 1170"/>
              <a:gd name="T71" fmla="*/ 682996638 h 332"/>
              <a:gd name="T72" fmla="*/ 748189727 w 1170"/>
              <a:gd name="T73" fmla="*/ 615615238 h 332"/>
              <a:gd name="T74" fmla="*/ 2112389469 w 1170"/>
              <a:gd name="T75" fmla="*/ 560486116 h 332"/>
              <a:gd name="T76" fmla="*/ 2147483647 w 1170"/>
              <a:gd name="T77" fmla="*/ 563548748 h 332"/>
              <a:gd name="T78" fmla="*/ 2147483647 w 1170"/>
              <a:gd name="T79" fmla="*/ 618677870 h 332"/>
              <a:gd name="T80" fmla="*/ 2147483647 w 1170"/>
              <a:gd name="T81" fmla="*/ 618677870 h 332"/>
              <a:gd name="T82" fmla="*/ 2147483647 w 1170"/>
              <a:gd name="T83" fmla="*/ 569674012 h 332"/>
              <a:gd name="T84" fmla="*/ 2147483647 w 1170"/>
              <a:gd name="T85" fmla="*/ 618677870 h 332"/>
              <a:gd name="T86" fmla="*/ 2147483647 w 1170"/>
              <a:gd name="T87" fmla="*/ 940268207 h 332"/>
              <a:gd name="T88" fmla="*/ 2147483647 w 1170"/>
              <a:gd name="T89" fmla="*/ 906577508 h 332"/>
              <a:gd name="T90" fmla="*/ 2147483647 w 1170"/>
              <a:gd name="T91" fmla="*/ 777941723 h 332"/>
              <a:gd name="T92" fmla="*/ 2147483647 w 1170"/>
              <a:gd name="T93" fmla="*/ 796319264 h 332"/>
              <a:gd name="T94" fmla="*/ 2147483647 w 1170"/>
              <a:gd name="T95" fmla="*/ 851448386 h 332"/>
              <a:gd name="T96" fmla="*/ 2147483647 w 1170"/>
              <a:gd name="T97" fmla="*/ 860636281 h 332"/>
              <a:gd name="T98" fmla="*/ 2147483647 w 1170"/>
              <a:gd name="T99" fmla="*/ 937205576 h 332"/>
              <a:gd name="T100" fmla="*/ 2147483647 w 1170"/>
              <a:gd name="T101" fmla="*/ 897389612 h 332"/>
              <a:gd name="T102" fmla="*/ 2147483647 w 1170"/>
              <a:gd name="T103" fmla="*/ 750376287 h 332"/>
              <a:gd name="T104" fmla="*/ 2147483647 w 1170"/>
              <a:gd name="T105" fmla="*/ 777941723 h 332"/>
              <a:gd name="T106" fmla="*/ 2147483647 w 1170"/>
              <a:gd name="T107" fmla="*/ 891264349 h 332"/>
              <a:gd name="T108" fmla="*/ 2147483647 w 1170"/>
              <a:gd name="T109" fmla="*/ 857573649 h 332"/>
              <a:gd name="T110" fmla="*/ 2147483647 w 1170"/>
              <a:gd name="T111" fmla="*/ 750376287 h 332"/>
              <a:gd name="T112" fmla="*/ 2147483647 w 1170"/>
              <a:gd name="T113" fmla="*/ 774879091 h 332"/>
              <a:gd name="T114" fmla="*/ 2147483647 w 1170"/>
              <a:gd name="T115" fmla="*/ 833070845 h 332"/>
              <a:gd name="T116" fmla="*/ 2147483647 w 1170"/>
              <a:gd name="T117" fmla="*/ 857573649 h 332"/>
              <a:gd name="T118" fmla="*/ 2147483647 w 1170"/>
              <a:gd name="T119" fmla="*/ 918829785 h 332"/>
              <a:gd name="T120" fmla="*/ 2147483647 w 1170"/>
              <a:gd name="T121" fmla="*/ 872886808 h 332"/>
              <a:gd name="T122" fmla="*/ 2147483647 w 1170"/>
              <a:gd name="T123" fmla="*/ 710560324 h 332"/>
              <a:gd name="T124" fmla="*/ 2147483647 w 1170"/>
              <a:gd name="T125" fmla="*/ 667681729 h 3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70" h="332">
                <a:moveTo>
                  <a:pt x="1154" y="180"/>
                </a:moveTo>
                <a:lnTo>
                  <a:pt x="1166" y="176"/>
                </a:lnTo>
                <a:lnTo>
                  <a:pt x="1170" y="165"/>
                </a:lnTo>
                <a:lnTo>
                  <a:pt x="1166" y="156"/>
                </a:lnTo>
                <a:lnTo>
                  <a:pt x="1153" y="152"/>
                </a:lnTo>
                <a:lnTo>
                  <a:pt x="955" y="153"/>
                </a:lnTo>
                <a:lnTo>
                  <a:pt x="947" y="150"/>
                </a:lnTo>
                <a:lnTo>
                  <a:pt x="941" y="146"/>
                </a:lnTo>
                <a:lnTo>
                  <a:pt x="939" y="140"/>
                </a:lnTo>
                <a:lnTo>
                  <a:pt x="938" y="137"/>
                </a:lnTo>
                <a:lnTo>
                  <a:pt x="936" y="133"/>
                </a:lnTo>
                <a:lnTo>
                  <a:pt x="931" y="131"/>
                </a:lnTo>
                <a:lnTo>
                  <a:pt x="925" y="130"/>
                </a:lnTo>
                <a:lnTo>
                  <a:pt x="919" y="129"/>
                </a:lnTo>
                <a:lnTo>
                  <a:pt x="912" y="129"/>
                </a:lnTo>
                <a:lnTo>
                  <a:pt x="907" y="130"/>
                </a:lnTo>
                <a:lnTo>
                  <a:pt x="901" y="133"/>
                </a:lnTo>
                <a:lnTo>
                  <a:pt x="898" y="137"/>
                </a:lnTo>
                <a:lnTo>
                  <a:pt x="892" y="144"/>
                </a:lnTo>
                <a:lnTo>
                  <a:pt x="885" y="148"/>
                </a:lnTo>
                <a:lnTo>
                  <a:pt x="876" y="152"/>
                </a:lnTo>
                <a:lnTo>
                  <a:pt x="866" y="153"/>
                </a:lnTo>
                <a:lnTo>
                  <a:pt x="856" y="152"/>
                </a:lnTo>
                <a:lnTo>
                  <a:pt x="847" y="149"/>
                </a:lnTo>
                <a:lnTo>
                  <a:pt x="838" y="145"/>
                </a:lnTo>
                <a:lnTo>
                  <a:pt x="831" y="138"/>
                </a:lnTo>
                <a:lnTo>
                  <a:pt x="304" y="138"/>
                </a:lnTo>
                <a:lnTo>
                  <a:pt x="300" y="131"/>
                </a:lnTo>
                <a:lnTo>
                  <a:pt x="297" y="124"/>
                </a:lnTo>
                <a:lnTo>
                  <a:pt x="293" y="118"/>
                </a:lnTo>
                <a:lnTo>
                  <a:pt x="289" y="114"/>
                </a:lnTo>
                <a:lnTo>
                  <a:pt x="284" y="110"/>
                </a:lnTo>
                <a:lnTo>
                  <a:pt x="278" y="107"/>
                </a:lnTo>
                <a:lnTo>
                  <a:pt x="273" y="106"/>
                </a:lnTo>
                <a:lnTo>
                  <a:pt x="267" y="105"/>
                </a:lnTo>
                <a:lnTo>
                  <a:pt x="265" y="105"/>
                </a:lnTo>
                <a:lnTo>
                  <a:pt x="262" y="105"/>
                </a:lnTo>
                <a:lnTo>
                  <a:pt x="260" y="105"/>
                </a:lnTo>
                <a:lnTo>
                  <a:pt x="258" y="106"/>
                </a:lnTo>
                <a:lnTo>
                  <a:pt x="249" y="84"/>
                </a:lnTo>
                <a:lnTo>
                  <a:pt x="238" y="63"/>
                </a:lnTo>
                <a:lnTo>
                  <a:pt x="224" y="45"/>
                </a:lnTo>
                <a:lnTo>
                  <a:pt x="209" y="30"/>
                </a:lnTo>
                <a:lnTo>
                  <a:pt x="192" y="17"/>
                </a:lnTo>
                <a:lnTo>
                  <a:pt x="174" y="8"/>
                </a:lnTo>
                <a:lnTo>
                  <a:pt x="154" y="2"/>
                </a:lnTo>
                <a:lnTo>
                  <a:pt x="133" y="0"/>
                </a:lnTo>
                <a:lnTo>
                  <a:pt x="133" y="48"/>
                </a:lnTo>
                <a:lnTo>
                  <a:pt x="146" y="49"/>
                </a:lnTo>
                <a:lnTo>
                  <a:pt x="158" y="53"/>
                </a:lnTo>
                <a:lnTo>
                  <a:pt x="168" y="57"/>
                </a:lnTo>
                <a:lnTo>
                  <a:pt x="177" y="64"/>
                </a:lnTo>
                <a:lnTo>
                  <a:pt x="185" y="74"/>
                </a:lnTo>
                <a:lnTo>
                  <a:pt x="191" y="83"/>
                </a:lnTo>
                <a:lnTo>
                  <a:pt x="194" y="93"/>
                </a:lnTo>
                <a:lnTo>
                  <a:pt x="196" y="105"/>
                </a:lnTo>
                <a:lnTo>
                  <a:pt x="194" y="115"/>
                </a:lnTo>
                <a:lnTo>
                  <a:pt x="192" y="125"/>
                </a:lnTo>
                <a:lnTo>
                  <a:pt x="188" y="134"/>
                </a:lnTo>
                <a:lnTo>
                  <a:pt x="182" y="142"/>
                </a:lnTo>
                <a:lnTo>
                  <a:pt x="175" y="149"/>
                </a:lnTo>
                <a:lnTo>
                  <a:pt x="167" y="155"/>
                </a:lnTo>
                <a:lnTo>
                  <a:pt x="156" y="159"/>
                </a:lnTo>
                <a:lnTo>
                  <a:pt x="146" y="161"/>
                </a:lnTo>
                <a:lnTo>
                  <a:pt x="156" y="163"/>
                </a:lnTo>
                <a:lnTo>
                  <a:pt x="167" y="167"/>
                </a:lnTo>
                <a:lnTo>
                  <a:pt x="175" y="172"/>
                </a:lnTo>
                <a:lnTo>
                  <a:pt x="182" y="179"/>
                </a:lnTo>
                <a:lnTo>
                  <a:pt x="188" y="187"/>
                </a:lnTo>
                <a:lnTo>
                  <a:pt x="192" y="196"/>
                </a:lnTo>
                <a:lnTo>
                  <a:pt x="194" y="207"/>
                </a:lnTo>
                <a:lnTo>
                  <a:pt x="196" y="217"/>
                </a:lnTo>
                <a:lnTo>
                  <a:pt x="194" y="229"/>
                </a:lnTo>
                <a:lnTo>
                  <a:pt x="191" y="238"/>
                </a:lnTo>
                <a:lnTo>
                  <a:pt x="185" y="248"/>
                </a:lnTo>
                <a:lnTo>
                  <a:pt x="177" y="256"/>
                </a:lnTo>
                <a:lnTo>
                  <a:pt x="168" y="263"/>
                </a:lnTo>
                <a:lnTo>
                  <a:pt x="158" y="268"/>
                </a:lnTo>
                <a:lnTo>
                  <a:pt x="146" y="271"/>
                </a:lnTo>
                <a:lnTo>
                  <a:pt x="133" y="272"/>
                </a:lnTo>
                <a:lnTo>
                  <a:pt x="121" y="271"/>
                </a:lnTo>
                <a:lnTo>
                  <a:pt x="109" y="268"/>
                </a:lnTo>
                <a:lnTo>
                  <a:pt x="99" y="263"/>
                </a:lnTo>
                <a:lnTo>
                  <a:pt x="90" y="256"/>
                </a:lnTo>
                <a:lnTo>
                  <a:pt x="82" y="248"/>
                </a:lnTo>
                <a:lnTo>
                  <a:pt x="76" y="238"/>
                </a:lnTo>
                <a:lnTo>
                  <a:pt x="72" y="229"/>
                </a:lnTo>
                <a:lnTo>
                  <a:pt x="71" y="217"/>
                </a:lnTo>
                <a:lnTo>
                  <a:pt x="72" y="207"/>
                </a:lnTo>
                <a:lnTo>
                  <a:pt x="75" y="196"/>
                </a:lnTo>
                <a:lnTo>
                  <a:pt x="79" y="187"/>
                </a:lnTo>
                <a:lnTo>
                  <a:pt x="85" y="179"/>
                </a:lnTo>
                <a:lnTo>
                  <a:pt x="92" y="172"/>
                </a:lnTo>
                <a:lnTo>
                  <a:pt x="100" y="167"/>
                </a:lnTo>
                <a:lnTo>
                  <a:pt x="110" y="163"/>
                </a:lnTo>
                <a:lnTo>
                  <a:pt x="121" y="161"/>
                </a:lnTo>
                <a:lnTo>
                  <a:pt x="110" y="159"/>
                </a:lnTo>
                <a:lnTo>
                  <a:pt x="100" y="155"/>
                </a:lnTo>
                <a:lnTo>
                  <a:pt x="92" y="149"/>
                </a:lnTo>
                <a:lnTo>
                  <a:pt x="85" y="142"/>
                </a:lnTo>
                <a:lnTo>
                  <a:pt x="79" y="134"/>
                </a:lnTo>
                <a:lnTo>
                  <a:pt x="75" y="125"/>
                </a:lnTo>
                <a:lnTo>
                  <a:pt x="72" y="115"/>
                </a:lnTo>
                <a:lnTo>
                  <a:pt x="71" y="105"/>
                </a:lnTo>
                <a:lnTo>
                  <a:pt x="72" y="93"/>
                </a:lnTo>
                <a:lnTo>
                  <a:pt x="76" y="83"/>
                </a:lnTo>
                <a:lnTo>
                  <a:pt x="82" y="74"/>
                </a:lnTo>
                <a:lnTo>
                  <a:pt x="90" y="64"/>
                </a:lnTo>
                <a:lnTo>
                  <a:pt x="99" y="57"/>
                </a:lnTo>
                <a:lnTo>
                  <a:pt x="109" y="53"/>
                </a:lnTo>
                <a:lnTo>
                  <a:pt x="121" y="49"/>
                </a:lnTo>
                <a:lnTo>
                  <a:pt x="133" y="48"/>
                </a:lnTo>
                <a:lnTo>
                  <a:pt x="133" y="0"/>
                </a:lnTo>
                <a:lnTo>
                  <a:pt x="107" y="3"/>
                </a:lnTo>
                <a:lnTo>
                  <a:pt x="82" y="13"/>
                </a:lnTo>
                <a:lnTo>
                  <a:pt x="59" y="29"/>
                </a:lnTo>
                <a:lnTo>
                  <a:pt x="39" y="48"/>
                </a:lnTo>
                <a:lnTo>
                  <a:pt x="23" y="74"/>
                </a:lnTo>
                <a:lnTo>
                  <a:pt x="10" y="102"/>
                </a:lnTo>
                <a:lnTo>
                  <a:pt x="2" y="133"/>
                </a:lnTo>
                <a:lnTo>
                  <a:pt x="0" y="167"/>
                </a:lnTo>
                <a:lnTo>
                  <a:pt x="2" y="200"/>
                </a:lnTo>
                <a:lnTo>
                  <a:pt x="10" y="231"/>
                </a:lnTo>
                <a:lnTo>
                  <a:pt x="23" y="258"/>
                </a:lnTo>
                <a:lnTo>
                  <a:pt x="39" y="284"/>
                </a:lnTo>
                <a:lnTo>
                  <a:pt x="59" y="303"/>
                </a:lnTo>
                <a:lnTo>
                  <a:pt x="82" y="319"/>
                </a:lnTo>
                <a:lnTo>
                  <a:pt x="107" y="329"/>
                </a:lnTo>
                <a:lnTo>
                  <a:pt x="133" y="332"/>
                </a:lnTo>
                <a:lnTo>
                  <a:pt x="154" y="330"/>
                </a:lnTo>
                <a:lnTo>
                  <a:pt x="174" y="324"/>
                </a:lnTo>
                <a:lnTo>
                  <a:pt x="192" y="315"/>
                </a:lnTo>
                <a:lnTo>
                  <a:pt x="209" y="302"/>
                </a:lnTo>
                <a:lnTo>
                  <a:pt x="224" y="287"/>
                </a:lnTo>
                <a:lnTo>
                  <a:pt x="238" y="270"/>
                </a:lnTo>
                <a:lnTo>
                  <a:pt x="249" y="250"/>
                </a:lnTo>
                <a:lnTo>
                  <a:pt x="258" y="229"/>
                </a:lnTo>
                <a:lnTo>
                  <a:pt x="260" y="229"/>
                </a:lnTo>
                <a:lnTo>
                  <a:pt x="262" y="229"/>
                </a:lnTo>
                <a:lnTo>
                  <a:pt x="265" y="229"/>
                </a:lnTo>
                <a:lnTo>
                  <a:pt x="267" y="229"/>
                </a:lnTo>
                <a:lnTo>
                  <a:pt x="273" y="227"/>
                </a:lnTo>
                <a:lnTo>
                  <a:pt x="278" y="226"/>
                </a:lnTo>
                <a:lnTo>
                  <a:pt x="284" y="223"/>
                </a:lnTo>
                <a:lnTo>
                  <a:pt x="289" y="219"/>
                </a:lnTo>
                <a:lnTo>
                  <a:pt x="293" y="214"/>
                </a:lnTo>
                <a:lnTo>
                  <a:pt x="297" y="208"/>
                </a:lnTo>
                <a:lnTo>
                  <a:pt x="300" y="201"/>
                </a:lnTo>
                <a:lnTo>
                  <a:pt x="304" y="193"/>
                </a:lnTo>
                <a:lnTo>
                  <a:pt x="832" y="193"/>
                </a:lnTo>
                <a:lnTo>
                  <a:pt x="839" y="186"/>
                </a:lnTo>
                <a:lnTo>
                  <a:pt x="847" y="183"/>
                </a:lnTo>
                <a:lnTo>
                  <a:pt x="856" y="179"/>
                </a:lnTo>
                <a:lnTo>
                  <a:pt x="865" y="179"/>
                </a:lnTo>
                <a:lnTo>
                  <a:pt x="875" y="180"/>
                </a:lnTo>
                <a:lnTo>
                  <a:pt x="884" y="184"/>
                </a:lnTo>
                <a:lnTo>
                  <a:pt x="891" y="190"/>
                </a:lnTo>
                <a:lnTo>
                  <a:pt x="896" y="196"/>
                </a:lnTo>
                <a:lnTo>
                  <a:pt x="900" y="200"/>
                </a:lnTo>
                <a:lnTo>
                  <a:pt x="906" y="202"/>
                </a:lnTo>
                <a:lnTo>
                  <a:pt x="911" y="204"/>
                </a:lnTo>
                <a:lnTo>
                  <a:pt x="918" y="204"/>
                </a:lnTo>
                <a:lnTo>
                  <a:pt x="924" y="203"/>
                </a:lnTo>
                <a:lnTo>
                  <a:pt x="930" y="202"/>
                </a:lnTo>
                <a:lnTo>
                  <a:pt x="934" y="200"/>
                </a:lnTo>
                <a:lnTo>
                  <a:pt x="937" y="196"/>
                </a:lnTo>
                <a:lnTo>
                  <a:pt x="938" y="192"/>
                </a:lnTo>
                <a:lnTo>
                  <a:pt x="940" y="186"/>
                </a:lnTo>
                <a:lnTo>
                  <a:pt x="946" y="183"/>
                </a:lnTo>
                <a:lnTo>
                  <a:pt x="954" y="180"/>
                </a:lnTo>
                <a:lnTo>
                  <a:pt x="963" y="180"/>
                </a:lnTo>
                <a:lnTo>
                  <a:pt x="963" y="202"/>
                </a:lnTo>
                <a:lnTo>
                  <a:pt x="963" y="244"/>
                </a:lnTo>
                <a:lnTo>
                  <a:pt x="963" y="284"/>
                </a:lnTo>
                <a:lnTo>
                  <a:pt x="963" y="304"/>
                </a:lnTo>
                <a:lnTo>
                  <a:pt x="967" y="307"/>
                </a:lnTo>
                <a:lnTo>
                  <a:pt x="972" y="308"/>
                </a:lnTo>
                <a:lnTo>
                  <a:pt x="979" y="307"/>
                </a:lnTo>
                <a:lnTo>
                  <a:pt x="982" y="304"/>
                </a:lnTo>
                <a:lnTo>
                  <a:pt x="982" y="296"/>
                </a:lnTo>
                <a:lnTo>
                  <a:pt x="983" y="280"/>
                </a:lnTo>
                <a:lnTo>
                  <a:pt x="984" y="265"/>
                </a:lnTo>
                <a:lnTo>
                  <a:pt x="984" y="256"/>
                </a:lnTo>
                <a:lnTo>
                  <a:pt x="986" y="254"/>
                </a:lnTo>
                <a:lnTo>
                  <a:pt x="991" y="254"/>
                </a:lnTo>
                <a:lnTo>
                  <a:pt x="995" y="254"/>
                </a:lnTo>
                <a:lnTo>
                  <a:pt x="998" y="256"/>
                </a:lnTo>
                <a:lnTo>
                  <a:pt x="998" y="260"/>
                </a:lnTo>
                <a:lnTo>
                  <a:pt x="998" y="265"/>
                </a:lnTo>
                <a:lnTo>
                  <a:pt x="998" y="271"/>
                </a:lnTo>
                <a:lnTo>
                  <a:pt x="998" y="276"/>
                </a:lnTo>
                <a:lnTo>
                  <a:pt x="1000" y="278"/>
                </a:lnTo>
                <a:lnTo>
                  <a:pt x="1003" y="278"/>
                </a:lnTo>
                <a:lnTo>
                  <a:pt x="1009" y="278"/>
                </a:lnTo>
                <a:lnTo>
                  <a:pt x="1013" y="278"/>
                </a:lnTo>
                <a:lnTo>
                  <a:pt x="1013" y="281"/>
                </a:lnTo>
                <a:lnTo>
                  <a:pt x="1013" y="289"/>
                </a:lnTo>
                <a:lnTo>
                  <a:pt x="1013" y="298"/>
                </a:lnTo>
                <a:lnTo>
                  <a:pt x="1013" y="303"/>
                </a:lnTo>
                <a:lnTo>
                  <a:pt x="1016" y="306"/>
                </a:lnTo>
                <a:lnTo>
                  <a:pt x="1024" y="307"/>
                </a:lnTo>
                <a:lnTo>
                  <a:pt x="1031" y="306"/>
                </a:lnTo>
                <a:lnTo>
                  <a:pt x="1034" y="303"/>
                </a:lnTo>
                <a:lnTo>
                  <a:pt x="1034" y="293"/>
                </a:lnTo>
                <a:lnTo>
                  <a:pt x="1036" y="275"/>
                </a:lnTo>
                <a:lnTo>
                  <a:pt x="1036" y="256"/>
                </a:lnTo>
                <a:lnTo>
                  <a:pt x="1036" y="246"/>
                </a:lnTo>
                <a:lnTo>
                  <a:pt x="1039" y="245"/>
                </a:lnTo>
                <a:lnTo>
                  <a:pt x="1045" y="245"/>
                </a:lnTo>
                <a:lnTo>
                  <a:pt x="1052" y="245"/>
                </a:lnTo>
                <a:lnTo>
                  <a:pt x="1054" y="247"/>
                </a:lnTo>
                <a:lnTo>
                  <a:pt x="1054" y="254"/>
                </a:lnTo>
                <a:lnTo>
                  <a:pt x="1054" y="267"/>
                </a:lnTo>
                <a:lnTo>
                  <a:pt x="1054" y="279"/>
                </a:lnTo>
                <a:lnTo>
                  <a:pt x="1054" y="286"/>
                </a:lnTo>
                <a:lnTo>
                  <a:pt x="1057" y="291"/>
                </a:lnTo>
                <a:lnTo>
                  <a:pt x="1066" y="292"/>
                </a:lnTo>
                <a:lnTo>
                  <a:pt x="1072" y="291"/>
                </a:lnTo>
                <a:lnTo>
                  <a:pt x="1076" y="288"/>
                </a:lnTo>
                <a:lnTo>
                  <a:pt x="1076" y="280"/>
                </a:lnTo>
                <a:lnTo>
                  <a:pt x="1076" y="267"/>
                </a:lnTo>
                <a:lnTo>
                  <a:pt x="1076" y="254"/>
                </a:lnTo>
                <a:lnTo>
                  <a:pt x="1076" y="246"/>
                </a:lnTo>
                <a:lnTo>
                  <a:pt x="1078" y="245"/>
                </a:lnTo>
                <a:lnTo>
                  <a:pt x="1085" y="245"/>
                </a:lnTo>
                <a:lnTo>
                  <a:pt x="1091" y="245"/>
                </a:lnTo>
                <a:lnTo>
                  <a:pt x="1093" y="247"/>
                </a:lnTo>
                <a:lnTo>
                  <a:pt x="1093" y="253"/>
                </a:lnTo>
                <a:lnTo>
                  <a:pt x="1093" y="260"/>
                </a:lnTo>
                <a:lnTo>
                  <a:pt x="1093" y="267"/>
                </a:lnTo>
                <a:lnTo>
                  <a:pt x="1093" y="271"/>
                </a:lnTo>
                <a:lnTo>
                  <a:pt x="1097" y="272"/>
                </a:lnTo>
                <a:lnTo>
                  <a:pt x="1104" y="272"/>
                </a:lnTo>
                <a:lnTo>
                  <a:pt x="1109" y="272"/>
                </a:lnTo>
                <a:lnTo>
                  <a:pt x="1113" y="273"/>
                </a:lnTo>
                <a:lnTo>
                  <a:pt x="1113" y="280"/>
                </a:lnTo>
                <a:lnTo>
                  <a:pt x="1114" y="286"/>
                </a:lnTo>
                <a:lnTo>
                  <a:pt x="1114" y="293"/>
                </a:lnTo>
                <a:lnTo>
                  <a:pt x="1115" y="298"/>
                </a:lnTo>
                <a:lnTo>
                  <a:pt x="1118" y="300"/>
                </a:lnTo>
                <a:lnTo>
                  <a:pt x="1125" y="301"/>
                </a:lnTo>
                <a:lnTo>
                  <a:pt x="1132" y="300"/>
                </a:lnTo>
                <a:lnTo>
                  <a:pt x="1136" y="296"/>
                </a:lnTo>
                <a:lnTo>
                  <a:pt x="1136" y="285"/>
                </a:lnTo>
                <a:lnTo>
                  <a:pt x="1136" y="265"/>
                </a:lnTo>
                <a:lnTo>
                  <a:pt x="1136" y="246"/>
                </a:lnTo>
                <a:lnTo>
                  <a:pt x="1136" y="234"/>
                </a:lnTo>
                <a:lnTo>
                  <a:pt x="1138" y="232"/>
                </a:lnTo>
                <a:lnTo>
                  <a:pt x="1145" y="232"/>
                </a:lnTo>
                <a:lnTo>
                  <a:pt x="1151" y="232"/>
                </a:lnTo>
                <a:lnTo>
                  <a:pt x="1153" y="230"/>
                </a:lnTo>
                <a:lnTo>
                  <a:pt x="1153" y="218"/>
                </a:lnTo>
                <a:lnTo>
                  <a:pt x="1154" y="202"/>
                </a:lnTo>
                <a:lnTo>
                  <a:pt x="1154" y="187"/>
                </a:lnTo>
                <a:lnTo>
                  <a:pt x="1154" y="180"/>
                </a:lnTo>
                <a:close/>
              </a:path>
            </a:pathLst>
          </a:custGeom>
          <a:solidFill>
            <a:srgbClr val="FFCC00"/>
          </a:solidFill>
          <a:ln w="9525">
            <a:solidFill>
              <a:srgbClr val="A9A49F"/>
            </a:solidFill>
            <a:round/>
            <a:headEnd/>
            <a:tailEnd/>
          </a:ln>
        </p:spPr>
        <p:txBody>
          <a:bodyPr lIns="80147" tIns="40074" rIns="80147" bIns="40074"/>
          <a:lstStyle/>
          <a:p>
            <a:pPr defTabSz="801472" fontAlgn="base">
              <a:spcBef>
                <a:spcPct val="0"/>
              </a:spcBef>
              <a:spcAft>
                <a:spcPct val="0"/>
              </a:spcAft>
              <a:defRPr/>
            </a:pPr>
            <a:endParaRPr kumimoji="1" lang="zh-CN" altLang="en-US" sz="2500" kern="0" dirty="0">
              <a:solidFill>
                <a:srgbClr val="000000"/>
              </a:solidFill>
              <a:latin typeface="Calibri" charset="0"/>
              <a:ea typeface="宋体" charset="0"/>
              <a:cs typeface="宋体" charset="0"/>
            </a:endParaRPr>
          </a:p>
        </p:txBody>
      </p:sp>
      <p:sp>
        <p:nvSpPr>
          <p:cNvPr id="49" name="Rectangle 20"/>
          <p:cNvSpPr>
            <a:spLocks noChangeArrowheads="1"/>
          </p:cNvSpPr>
          <p:nvPr/>
        </p:nvSpPr>
        <p:spPr bwMode="auto">
          <a:xfrm>
            <a:off x="6258016" y="2782526"/>
            <a:ext cx="1533955" cy="75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0280" tIns="39481" rIns="80280" bIns="39481">
            <a:spAutoFit/>
          </a:bodyPr>
          <a:lstStyle/>
          <a:p>
            <a:pPr algn="r" defTabSz="836258" fontAlgn="base">
              <a:spcBef>
                <a:spcPct val="0"/>
              </a:spcBef>
              <a:spcAft>
                <a:spcPct val="0"/>
              </a:spcAft>
              <a:defRPr/>
            </a:pPr>
            <a:r>
              <a:rPr kumimoji="1" lang="zh-CN" altLang="en-US" sz="1400" dirty="0">
                <a:solidFill>
                  <a:srgbClr val="000000"/>
                </a:solidFill>
                <a:latin typeface="Calibri" charset="0"/>
                <a:ea typeface="宋体" charset="0"/>
                <a:cs typeface="宋体" charset="0"/>
              </a:rPr>
              <a:t>如何通过为客户提供服务来获得利润？</a:t>
            </a:r>
            <a:endParaRPr kumimoji="1" lang="zh-CN" altLang="en-US" sz="1000" dirty="0">
              <a:solidFill>
                <a:srgbClr val="000000"/>
              </a:solidFill>
              <a:latin typeface="Calibri" charset="0"/>
              <a:ea typeface="宋体" charset="0"/>
              <a:cs typeface="宋体" charset="0"/>
            </a:endParaRPr>
          </a:p>
        </p:txBody>
      </p:sp>
      <p:sp>
        <p:nvSpPr>
          <p:cNvPr id="50" name="Rectangle 21"/>
          <p:cNvSpPr>
            <a:spLocks noChangeArrowheads="1"/>
          </p:cNvSpPr>
          <p:nvPr/>
        </p:nvSpPr>
        <p:spPr bwMode="black">
          <a:xfrm>
            <a:off x="3458888" y="2782526"/>
            <a:ext cx="1999571" cy="75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0280" tIns="39481" rIns="80280" bIns="39481">
            <a:spAutoFit/>
          </a:bodyPr>
          <a:lstStyle/>
          <a:p>
            <a:pPr defTabSz="836258" fontAlgn="base">
              <a:spcBef>
                <a:spcPct val="0"/>
              </a:spcBef>
              <a:spcAft>
                <a:spcPct val="0"/>
              </a:spcAft>
              <a:defRPr/>
            </a:pPr>
            <a:r>
              <a:rPr kumimoji="1" lang="zh-CN" altLang="en-US" sz="1400" dirty="0">
                <a:solidFill>
                  <a:srgbClr val="000000"/>
                </a:solidFill>
                <a:latin typeface="Calibri" charset="0"/>
                <a:ea typeface="宋体" charset="0"/>
                <a:cs typeface="宋体" charset="0"/>
              </a:rPr>
              <a:t>以哪些高价值客户机会为目标？我有什么样的独特的客户价值定位？</a:t>
            </a:r>
          </a:p>
        </p:txBody>
      </p:sp>
      <p:sp>
        <p:nvSpPr>
          <p:cNvPr id="51" name="Rectangle 22"/>
          <p:cNvSpPr>
            <a:spLocks noChangeArrowheads="1"/>
          </p:cNvSpPr>
          <p:nvPr/>
        </p:nvSpPr>
        <p:spPr bwMode="auto">
          <a:xfrm>
            <a:off x="3486016" y="4944308"/>
            <a:ext cx="1330333" cy="75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0280" tIns="39481" rIns="80280" bIns="39481">
            <a:spAutoFit/>
          </a:bodyPr>
          <a:lstStyle/>
          <a:p>
            <a:pPr defTabSz="836258" fontAlgn="base">
              <a:spcBef>
                <a:spcPct val="0"/>
              </a:spcBef>
              <a:spcAft>
                <a:spcPct val="0"/>
              </a:spcAft>
              <a:defRPr/>
            </a:pPr>
            <a:r>
              <a:rPr kumimoji="1" lang="zh-CN" altLang="en-US" sz="1400" dirty="0">
                <a:solidFill>
                  <a:srgbClr val="000000"/>
                </a:solidFill>
                <a:latin typeface="Calibri" charset="0"/>
                <a:ea typeface="宋体" charset="0"/>
                <a:cs typeface="宋体" charset="0"/>
              </a:rPr>
              <a:t>我有什么样的可持续性的差异性来源？</a:t>
            </a:r>
          </a:p>
        </p:txBody>
      </p:sp>
      <p:sp>
        <p:nvSpPr>
          <p:cNvPr id="52" name="Text Box 23"/>
          <p:cNvSpPr txBox="1">
            <a:spLocks noChangeArrowheads="1"/>
          </p:cNvSpPr>
          <p:nvPr/>
        </p:nvSpPr>
        <p:spPr bwMode="black">
          <a:xfrm>
            <a:off x="4813655" y="4043834"/>
            <a:ext cx="1699568" cy="44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0280" tIns="39481" rIns="80280" bIns="39481">
            <a:spAutoFit/>
          </a:bodyPr>
          <a:lstStyle>
            <a:lvl1pPr algn="l" defTabSz="954088">
              <a:defRPr sz="2400">
                <a:solidFill>
                  <a:schemeClr val="tx1"/>
                </a:solidFill>
                <a:latin typeface="Arial" charset="0"/>
                <a:ea typeface="SimSun" charset="0"/>
                <a:cs typeface="SimSun" charset="0"/>
              </a:defRPr>
            </a:lvl1pPr>
            <a:lvl2pPr marL="320675" indent="-103188" algn="l" defTabSz="954088">
              <a:defRPr sz="2400">
                <a:solidFill>
                  <a:schemeClr val="tx1"/>
                </a:solidFill>
                <a:latin typeface="Arial" charset="0"/>
                <a:ea typeface="SimSun" charset="0"/>
                <a:cs typeface="SimSun" charset="0"/>
              </a:defRPr>
            </a:lvl2pPr>
            <a:lvl3pPr marL="968375" indent="-107950" algn="l" defTabSz="954088">
              <a:defRPr sz="2400">
                <a:solidFill>
                  <a:schemeClr val="tx1"/>
                </a:solidFill>
                <a:latin typeface="Arial" charset="0"/>
                <a:ea typeface="SimSun" charset="0"/>
                <a:cs typeface="SimSun" charset="0"/>
              </a:defRPr>
            </a:lvl3pPr>
            <a:lvl4pPr marL="1460500" indent="-163513" algn="l" defTabSz="954088">
              <a:defRPr sz="2400">
                <a:solidFill>
                  <a:schemeClr val="tx1"/>
                </a:solidFill>
                <a:latin typeface="Arial" charset="0"/>
                <a:ea typeface="SimSun" charset="0"/>
                <a:cs typeface="SimSun" charset="0"/>
              </a:defRPr>
            </a:lvl4pPr>
            <a:lvl5pPr marL="1843088" indent="-107950" algn="l" defTabSz="954088">
              <a:defRPr sz="2400">
                <a:solidFill>
                  <a:schemeClr val="tx1"/>
                </a:solidFill>
                <a:latin typeface="Arial" charset="0"/>
                <a:ea typeface="SimSun" charset="0"/>
                <a:cs typeface="SimSun" charset="0"/>
              </a:defRPr>
            </a:lvl5pPr>
            <a:lvl6pPr marL="2300288" indent="-107950" defTabSz="954088" eaLnBrk="0" fontAlgn="base" hangingPunct="0">
              <a:spcBef>
                <a:spcPct val="0"/>
              </a:spcBef>
              <a:spcAft>
                <a:spcPct val="0"/>
              </a:spcAft>
              <a:defRPr sz="2400">
                <a:solidFill>
                  <a:schemeClr val="tx1"/>
                </a:solidFill>
                <a:latin typeface="Arial" charset="0"/>
                <a:ea typeface="SimSun" charset="0"/>
                <a:cs typeface="SimSun" charset="0"/>
              </a:defRPr>
            </a:lvl6pPr>
            <a:lvl7pPr marL="2757488" indent="-107950" defTabSz="954088" eaLnBrk="0" fontAlgn="base" hangingPunct="0">
              <a:spcBef>
                <a:spcPct val="0"/>
              </a:spcBef>
              <a:spcAft>
                <a:spcPct val="0"/>
              </a:spcAft>
              <a:defRPr sz="2400">
                <a:solidFill>
                  <a:schemeClr val="tx1"/>
                </a:solidFill>
                <a:latin typeface="Arial" charset="0"/>
                <a:ea typeface="SimSun" charset="0"/>
                <a:cs typeface="SimSun" charset="0"/>
              </a:defRPr>
            </a:lvl7pPr>
            <a:lvl8pPr marL="3214688" indent="-107950" defTabSz="954088" eaLnBrk="0" fontAlgn="base" hangingPunct="0">
              <a:spcBef>
                <a:spcPct val="0"/>
              </a:spcBef>
              <a:spcAft>
                <a:spcPct val="0"/>
              </a:spcAft>
              <a:defRPr sz="2400">
                <a:solidFill>
                  <a:schemeClr val="tx1"/>
                </a:solidFill>
                <a:latin typeface="Arial" charset="0"/>
                <a:ea typeface="SimSun" charset="0"/>
                <a:cs typeface="SimSun" charset="0"/>
              </a:defRPr>
            </a:lvl8pPr>
            <a:lvl9pPr marL="3671888" indent="-107950" defTabSz="954088" eaLnBrk="0" fontAlgn="base" hangingPunct="0">
              <a:spcBef>
                <a:spcPct val="0"/>
              </a:spcBef>
              <a:spcAft>
                <a:spcPct val="0"/>
              </a:spcAft>
              <a:defRPr sz="2400">
                <a:solidFill>
                  <a:schemeClr val="tx1"/>
                </a:solidFill>
                <a:latin typeface="Arial" charset="0"/>
                <a:ea typeface="SimSun" charset="0"/>
                <a:cs typeface="SimSun" charset="0"/>
              </a:defRPr>
            </a:lvl9pPr>
          </a:lstStyle>
          <a:p>
            <a:pPr algn="ctr" defTabSz="836258" fontAlgn="base">
              <a:spcBef>
                <a:spcPct val="0"/>
              </a:spcBef>
              <a:spcAft>
                <a:spcPct val="0"/>
              </a:spcAft>
              <a:defRPr/>
            </a:pPr>
            <a:r>
              <a:rPr kumimoji="1" lang="zh-CN" altLang="en-US" sz="1200" kern="0" dirty="0">
                <a:solidFill>
                  <a:srgbClr val="000000"/>
                </a:solidFill>
              </a:rPr>
              <a:t>如何使我的人员、流程和组织结构协调一致？</a:t>
            </a:r>
          </a:p>
        </p:txBody>
      </p:sp>
      <p:sp>
        <p:nvSpPr>
          <p:cNvPr id="53" name="Rectangle 25"/>
          <p:cNvSpPr>
            <a:spLocks noChangeArrowheads="1"/>
          </p:cNvSpPr>
          <p:nvPr/>
        </p:nvSpPr>
        <p:spPr bwMode="auto">
          <a:xfrm>
            <a:off x="6032674" y="5167629"/>
            <a:ext cx="1759297" cy="52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0280" tIns="39481" rIns="80280" bIns="39481">
            <a:spAutoFit/>
          </a:bodyPr>
          <a:lstStyle/>
          <a:p>
            <a:pPr algn="r" defTabSz="836258" fontAlgn="base">
              <a:spcBef>
                <a:spcPct val="0"/>
              </a:spcBef>
              <a:spcAft>
                <a:spcPct val="0"/>
              </a:spcAft>
              <a:defRPr/>
            </a:pPr>
            <a:r>
              <a:rPr kumimoji="1" lang="zh-CN" altLang="en-US" sz="1400" dirty="0">
                <a:solidFill>
                  <a:srgbClr val="000000"/>
                </a:solidFill>
                <a:latin typeface="Calibri" charset="0"/>
                <a:ea typeface="宋体" charset="0"/>
                <a:cs typeface="宋体" charset="0"/>
              </a:rPr>
              <a:t>需要什么样的业务活动范围和资产？</a:t>
            </a:r>
          </a:p>
        </p:txBody>
      </p:sp>
      <p:sp>
        <p:nvSpPr>
          <p:cNvPr id="54" name="Text Box 26"/>
          <p:cNvSpPr txBox="1">
            <a:spLocks noChangeArrowheads="1"/>
          </p:cNvSpPr>
          <p:nvPr/>
        </p:nvSpPr>
        <p:spPr bwMode="auto">
          <a:xfrm>
            <a:off x="4144390" y="6130357"/>
            <a:ext cx="3252527" cy="27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fontAlgn="base">
              <a:spcBef>
                <a:spcPct val="50000"/>
              </a:spcBef>
              <a:spcAft>
                <a:spcPct val="0"/>
              </a:spcAft>
              <a:defRPr/>
            </a:pPr>
            <a:r>
              <a:rPr kumimoji="1" lang="zh-CN" altLang="en-US" b="1" dirty="0">
                <a:solidFill>
                  <a:srgbClr val="000000"/>
                </a:solidFill>
                <a:latin typeface="Calibri" charset="0"/>
                <a:ea typeface="宋体" charset="0"/>
                <a:cs typeface="宋体" charset="0"/>
              </a:rPr>
              <a:t>业务设计要素</a:t>
            </a:r>
          </a:p>
        </p:txBody>
      </p:sp>
      <p:sp>
        <p:nvSpPr>
          <p:cNvPr id="56" name="矩形 55"/>
          <p:cNvSpPr/>
          <p:nvPr/>
        </p:nvSpPr>
        <p:spPr>
          <a:xfrm>
            <a:off x="610871" y="1584814"/>
            <a:ext cx="8359402" cy="418726"/>
          </a:xfrm>
          <a:prstGeom prst="rect">
            <a:avLst/>
          </a:prstGeom>
        </p:spPr>
        <p:txBody>
          <a:bodyPr wrap="square" lIns="80147" tIns="40074" rIns="80147" bIns="40074">
            <a:spAutoFit/>
          </a:bodyPr>
          <a:lstStyle/>
          <a:p>
            <a:r>
              <a:rPr lang="zh-CN" altLang="en-US" sz="2100" dirty="0">
                <a:latin typeface="+mn-ea"/>
              </a:rPr>
              <a:t>业务设计是与不断变化的客户偏好和价值转移趋势相协调一致的蓝图</a:t>
            </a:r>
            <a:endParaRPr lang="zh-CN" altLang="en-US" dirty="0">
              <a:latin typeface="+mn-ea"/>
              <a:ea typeface="+mn-ea"/>
            </a:endParaRPr>
          </a:p>
        </p:txBody>
      </p:sp>
      <p:sp>
        <p:nvSpPr>
          <p:cNvPr id="57" name="矩形 56"/>
          <p:cNvSpPr/>
          <p:nvPr/>
        </p:nvSpPr>
        <p:spPr>
          <a:xfrm>
            <a:off x="662424" y="1031635"/>
            <a:ext cx="7819152" cy="404096"/>
          </a:xfrm>
          <a:prstGeom prst="rect">
            <a:avLst/>
          </a:prstGeom>
        </p:spPr>
        <p:txBody>
          <a:bodyPr wrap="square" lIns="80147" tIns="40074" rIns="80147" bIns="40074">
            <a:spAutoFit/>
          </a:bodyPr>
          <a:lstStyle/>
          <a:p>
            <a:r>
              <a:rPr lang="en-US" altLang="zh-CN" sz="2100" dirty="0">
                <a:solidFill>
                  <a:srgbClr val="000000"/>
                </a:solidFill>
                <a:latin typeface="Arial" charset="0"/>
                <a:ea typeface="华文细黑" charset="0"/>
                <a:cs typeface="华文细黑" charset="0"/>
              </a:rPr>
              <a:t>VDBD: Value </a:t>
            </a:r>
            <a:r>
              <a:rPr lang="en-US" altLang="zh-CN" sz="2100" dirty="0" err="1">
                <a:solidFill>
                  <a:srgbClr val="000000"/>
                </a:solidFill>
                <a:latin typeface="Arial" charset="0"/>
                <a:ea typeface="华文细黑" charset="0"/>
                <a:cs typeface="华文细黑" charset="0"/>
              </a:rPr>
              <a:t>Drived</a:t>
            </a:r>
            <a:r>
              <a:rPr lang="en-US" altLang="zh-CN" sz="2100" dirty="0">
                <a:solidFill>
                  <a:srgbClr val="000000"/>
                </a:solidFill>
                <a:latin typeface="Arial" charset="0"/>
                <a:ea typeface="华文细黑" charset="0"/>
                <a:cs typeface="华文细黑" charset="0"/>
              </a:rPr>
              <a:t> Business Design </a:t>
            </a:r>
            <a:r>
              <a:rPr lang="zh-CN" altLang="en-US" sz="2100" dirty="0">
                <a:solidFill>
                  <a:srgbClr val="000000"/>
                </a:solidFill>
                <a:latin typeface="Arial" charset="0"/>
                <a:ea typeface="华文细黑" charset="0"/>
                <a:cs typeface="华文细黑" charset="0"/>
              </a:rPr>
              <a:t>价值驱动业务设计</a:t>
            </a:r>
            <a:r>
              <a:rPr lang="en-US" altLang="zh-CN" sz="2100" dirty="0">
                <a:solidFill>
                  <a:srgbClr val="000000"/>
                </a:solidFill>
                <a:latin typeface="Arial" charset="0"/>
                <a:ea typeface="华文细黑" charset="0"/>
                <a:cs typeface="华文细黑" charset="0"/>
              </a:rPr>
              <a:t> </a:t>
            </a:r>
            <a:endParaRPr lang="zh-CN" altLang="en-US" sz="2100" dirty="0">
              <a:solidFill>
                <a:srgbClr val="000000"/>
              </a:solidFill>
              <a:latin typeface="Arial" charset="0"/>
              <a:ea typeface="华文细黑" charset="0"/>
              <a:cs typeface="华文细黑"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15"/>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41</a:t>
            </a:fld>
            <a:endParaRPr lang="zh-CN" altLang="en-US"/>
          </a:p>
        </p:txBody>
      </p:sp>
      <p:sp>
        <p:nvSpPr>
          <p:cNvPr id="28673" name="Rectangle 2"/>
          <p:cNvSpPr>
            <a:spLocks noGrp="1" noChangeArrowheads="1"/>
          </p:cNvSpPr>
          <p:nvPr>
            <p:ph type="title" idx="4294967295"/>
          </p:nvPr>
        </p:nvSpPr>
        <p:spPr>
          <a:xfrm>
            <a:off x="251023" y="260648"/>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样例：业务设计</a:t>
            </a:r>
          </a:p>
        </p:txBody>
      </p:sp>
      <p:sp>
        <p:nvSpPr>
          <p:cNvPr id="69" name="Rectangle 17"/>
          <p:cNvSpPr>
            <a:spLocks noChangeArrowheads="1"/>
          </p:cNvSpPr>
          <p:nvPr/>
        </p:nvSpPr>
        <p:spPr bwMode="auto">
          <a:xfrm>
            <a:off x="792795" y="1891962"/>
            <a:ext cx="2300933" cy="1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287" tIns="39485" rIns="80287" bIns="39485"/>
          <a:lstStyle/>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业务 </a:t>
            </a:r>
            <a:r>
              <a:rPr kumimoji="1" lang="en-US" altLang="zh-CN" sz="1400" dirty="0">
                <a:solidFill>
                  <a:srgbClr val="000000"/>
                </a:solidFill>
                <a:latin typeface="Calibri" charset="0"/>
                <a:ea typeface="宋体" charset="0"/>
                <a:cs typeface="宋体" charset="0"/>
              </a:rPr>
              <a:t>vs. </a:t>
            </a:r>
            <a:r>
              <a:rPr kumimoji="1" lang="zh-CN" altLang="en-US" sz="1400" dirty="0">
                <a:solidFill>
                  <a:srgbClr val="000000"/>
                </a:solidFill>
                <a:latin typeface="Calibri" charset="0"/>
                <a:ea typeface="宋体" charset="0"/>
                <a:cs typeface="宋体" charset="0"/>
              </a:rPr>
              <a:t>客户</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大 </a:t>
            </a:r>
            <a:r>
              <a:rPr kumimoji="1" lang="en-US" altLang="zh-CN" sz="1400" dirty="0">
                <a:solidFill>
                  <a:srgbClr val="000000"/>
                </a:solidFill>
                <a:latin typeface="Calibri" charset="0"/>
                <a:ea typeface="宋体" charset="0"/>
                <a:cs typeface="宋体" charset="0"/>
              </a:rPr>
              <a:t>vs. </a:t>
            </a:r>
            <a:r>
              <a:rPr kumimoji="1" lang="zh-CN" altLang="en-US" sz="1400" dirty="0">
                <a:solidFill>
                  <a:srgbClr val="000000"/>
                </a:solidFill>
                <a:latin typeface="Calibri" charset="0"/>
                <a:ea typeface="宋体" charset="0"/>
                <a:cs typeface="宋体" charset="0"/>
              </a:rPr>
              <a:t>中 </a:t>
            </a:r>
            <a:r>
              <a:rPr kumimoji="1" lang="en-US" altLang="zh-CN" sz="1400" dirty="0">
                <a:solidFill>
                  <a:srgbClr val="000000"/>
                </a:solidFill>
                <a:latin typeface="Calibri" charset="0"/>
                <a:ea typeface="宋体" charset="0"/>
                <a:cs typeface="宋体" charset="0"/>
              </a:rPr>
              <a:t>vs. </a:t>
            </a:r>
            <a:r>
              <a:rPr kumimoji="1" lang="zh-CN" altLang="en-US" sz="1400" dirty="0">
                <a:solidFill>
                  <a:srgbClr val="000000"/>
                </a:solidFill>
                <a:latin typeface="Calibri" charset="0"/>
                <a:ea typeface="宋体" charset="0"/>
                <a:cs typeface="宋体" charset="0"/>
              </a:rPr>
              <a:t>小</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心理图解 /态度上的划分</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地理重点</a:t>
            </a:r>
          </a:p>
        </p:txBody>
      </p:sp>
      <p:sp>
        <p:nvSpPr>
          <p:cNvPr id="70" name="Rectangle 18"/>
          <p:cNvSpPr>
            <a:spLocks noChangeArrowheads="1"/>
          </p:cNvSpPr>
          <p:nvPr/>
        </p:nvSpPr>
        <p:spPr bwMode="blackWhite">
          <a:xfrm>
            <a:off x="792795" y="1357778"/>
            <a:ext cx="2300933" cy="506827"/>
          </a:xfrm>
          <a:prstGeom prst="rect">
            <a:avLst/>
          </a:prstGeom>
          <a:solidFill>
            <a:srgbClr val="B2D1B2"/>
          </a:solidFill>
          <a:ln w="6350">
            <a:solidFill>
              <a:srgbClr val="B2D1B2"/>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75805" tIns="37902" rIns="75805" bIns="37902" anchor="ctr"/>
          <a:lstStyle/>
          <a:p>
            <a:pPr defTabSz="758337" fontAlgn="base">
              <a:spcBef>
                <a:spcPct val="0"/>
              </a:spcBef>
              <a:spcAft>
                <a:spcPct val="0"/>
              </a:spcAft>
              <a:defRPr/>
            </a:pPr>
            <a:r>
              <a:rPr kumimoji="1" lang="zh-CN" altLang="en-US" sz="1600" b="1" kern="0" dirty="0">
                <a:solidFill>
                  <a:srgbClr val="000000"/>
                </a:solidFill>
                <a:latin typeface="Calibri" charset="0"/>
                <a:ea typeface="宋体" charset="0"/>
                <a:cs typeface="宋体" charset="0"/>
              </a:rPr>
              <a:t>客户选择</a:t>
            </a:r>
          </a:p>
        </p:txBody>
      </p:sp>
      <p:sp>
        <p:nvSpPr>
          <p:cNvPr id="71" name="Rectangle 19"/>
          <p:cNvSpPr>
            <a:spLocks noChangeArrowheads="1"/>
          </p:cNvSpPr>
          <p:nvPr/>
        </p:nvSpPr>
        <p:spPr bwMode="auto">
          <a:xfrm>
            <a:off x="3310924" y="1891961"/>
            <a:ext cx="2300932" cy="152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287" tIns="39485" rIns="80287" bIns="39485"/>
          <a:lstStyle/>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低端 </a:t>
            </a:r>
            <a:r>
              <a:rPr kumimoji="1" lang="en-US" altLang="zh-CN" sz="1400" dirty="0">
                <a:solidFill>
                  <a:srgbClr val="000000"/>
                </a:solidFill>
                <a:latin typeface="Calibri" charset="0"/>
                <a:ea typeface="宋体" charset="0"/>
                <a:cs typeface="宋体" charset="0"/>
              </a:rPr>
              <a:t>vs. </a:t>
            </a:r>
            <a:r>
              <a:rPr kumimoji="1" lang="zh-CN" altLang="en-US" sz="1400" dirty="0">
                <a:solidFill>
                  <a:srgbClr val="000000"/>
                </a:solidFill>
                <a:latin typeface="Calibri" charset="0"/>
                <a:ea typeface="宋体" charset="0"/>
                <a:cs typeface="宋体" charset="0"/>
              </a:rPr>
              <a:t>高端价格点</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低端 </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娱乐</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个性化</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时尚</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生产率</a:t>
            </a:r>
          </a:p>
        </p:txBody>
      </p:sp>
      <p:sp>
        <p:nvSpPr>
          <p:cNvPr id="72" name="Rectangle 20"/>
          <p:cNvSpPr>
            <a:spLocks noChangeArrowheads="1"/>
          </p:cNvSpPr>
          <p:nvPr/>
        </p:nvSpPr>
        <p:spPr bwMode="blackWhite">
          <a:xfrm>
            <a:off x="3310924" y="1357778"/>
            <a:ext cx="2300932" cy="506827"/>
          </a:xfrm>
          <a:prstGeom prst="rect">
            <a:avLst/>
          </a:prstGeom>
          <a:solidFill>
            <a:srgbClr val="FFCC66"/>
          </a:solidFill>
          <a:ln w="6350">
            <a:solidFill>
              <a:srgbClr val="FFCC66"/>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75805" tIns="37902" rIns="75805" bIns="37902" anchor="ctr"/>
          <a:lstStyle/>
          <a:p>
            <a:pPr defTabSz="758337" fontAlgn="base">
              <a:spcBef>
                <a:spcPct val="0"/>
              </a:spcBef>
              <a:spcAft>
                <a:spcPct val="0"/>
              </a:spcAft>
              <a:defRPr/>
            </a:pPr>
            <a:r>
              <a:rPr kumimoji="1" lang="zh-CN" altLang="en-US" sz="1600" b="1" kern="0" dirty="0">
                <a:solidFill>
                  <a:srgbClr val="000000"/>
                </a:solidFill>
                <a:latin typeface="Calibri" charset="0"/>
                <a:ea typeface="宋体" charset="0"/>
                <a:cs typeface="宋体" charset="0"/>
              </a:rPr>
              <a:t>价值定位 &amp;服务提供</a:t>
            </a:r>
          </a:p>
        </p:txBody>
      </p:sp>
      <p:sp>
        <p:nvSpPr>
          <p:cNvPr id="73" name="Rectangle 21"/>
          <p:cNvSpPr>
            <a:spLocks noChangeArrowheads="1"/>
          </p:cNvSpPr>
          <p:nvPr/>
        </p:nvSpPr>
        <p:spPr bwMode="auto">
          <a:xfrm>
            <a:off x="853882" y="4422513"/>
            <a:ext cx="2300933" cy="102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287" tIns="39485" rIns="80287" bIns="39485"/>
          <a:lstStyle/>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每种产品的毛利润</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消费品销售</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后续服务</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版税/许可证费</a:t>
            </a:r>
          </a:p>
        </p:txBody>
      </p:sp>
      <p:sp>
        <p:nvSpPr>
          <p:cNvPr id="74" name="Rectangle 22"/>
          <p:cNvSpPr>
            <a:spLocks noChangeArrowheads="1"/>
          </p:cNvSpPr>
          <p:nvPr/>
        </p:nvSpPr>
        <p:spPr bwMode="blackWhite">
          <a:xfrm>
            <a:off x="853882" y="3881130"/>
            <a:ext cx="2300933" cy="508266"/>
          </a:xfrm>
          <a:prstGeom prst="rect">
            <a:avLst/>
          </a:prstGeom>
          <a:solidFill>
            <a:srgbClr val="CC99FF"/>
          </a:solidFill>
          <a:ln w="6350">
            <a:solidFill>
              <a:srgbClr val="CC99FF"/>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75805" tIns="37902" rIns="75805" bIns="37902" anchor="ctr"/>
          <a:lstStyle/>
          <a:p>
            <a:pPr defTabSz="758337" fontAlgn="base">
              <a:spcBef>
                <a:spcPct val="0"/>
              </a:spcBef>
              <a:spcAft>
                <a:spcPct val="0"/>
              </a:spcAft>
              <a:defRPr/>
            </a:pPr>
            <a:r>
              <a:rPr kumimoji="1" lang="zh-CN" altLang="en-US" sz="1600" b="1" kern="0" dirty="0">
                <a:solidFill>
                  <a:srgbClr val="000000"/>
                </a:solidFill>
                <a:latin typeface="Calibri" charset="0"/>
                <a:ea typeface="宋体" charset="0"/>
                <a:cs typeface="宋体" charset="0"/>
              </a:rPr>
              <a:t>价值获取/</a:t>
            </a:r>
          </a:p>
          <a:p>
            <a:pPr defTabSz="758337" fontAlgn="base">
              <a:spcBef>
                <a:spcPct val="0"/>
              </a:spcBef>
              <a:spcAft>
                <a:spcPct val="0"/>
              </a:spcAft>
              <a:defRPr/>
            </a:pPr>
            <a:r>
              <a:rPr kumimoji="1" lang="zh-CN" altLang="en-US" sz="1600" b="1" kern="0" dirty="0">
                <a:solidFill>
                  <a:srgbClr val="000000"/>
                </a:solidFill>
                <a:latin typeface="Calibri" charset="0"/>
                <a:ea typeface="宋体" charset="0"/>
                <a:cs typeface="宋体" charset="0"/>
              </a:rPr>
              <a:t>利润模式</a:t>
            </a:r>
          </a:p>
        </p:txBody>
      </p:sp>
      <p:sp>
        <p:nvSpPr>
          <p:cNvPr id="75" name="Rectangle 23"/>
          <p:cNvSpPr>
            <a:spLocks noChangeArrowheads="1"/>
          </p:cNvSpPr>
          <p:nvPr/>
        </p:nvSpPr>
        <p:spPr bwMode="auto">
          <a:xfrm>
            <a:off x="3372011" y="4422513"/>
            <a:ext cx="2300932" cy="77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287" tIns="39485" rIns="80287" bIns="39485"/>
          <a:lstStyle/>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仅设计</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产品界定和营销</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生产和供应链</a:t>
            </a:r>
          </a:p>
        </p:txBody>
      </p:sp>
      <p:sp>
        <p:nvSpPr>
          <p:cNvPr id="76" name="Rectangle 24"/>
          <p:cNvSpPr>
            <a:spLocks noChangeArrowheads="1"/>
          </p:cNvSpPr>
          <p:nvPr/>
        </p:nvSpPr>
        <p:spPr bwMode="blackWhite">
          <a:xfrm>
            <a:off x="3372011" y="3881130"/>
            <a:ext cx="2300932" cy="508266"/>
          </a:xfrm>
          <a:prstGeom prst="rect">
            <a:avLst/>
          </a:prstGeom>
          <a:solidFill>
            <a:srgbClr val="A9A49F"/>
          </a:solidFill>
          <a:ln w="6350">
            <a:solidFill>
              <a:srgbClr val="A9A49F"/>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75805" tIns="37902" rIns="75805" bIns="37902" anchor="ctr"/>
          <a:lstStyle/>
          <a:p>
            <a:pPr defTabSz="758337" fontAlgn="base">
              <a:spcBef>
                <a:spcPct val="0"/>
              </a:spcBef>
              <a:spcAft>
                <a:spcPct val="0"/>
              </a:spcAft>
              <a:defRPr/>
            </a:pPr>
            <a:r>
              <a:rPr kumimoji="1" lang="zh-CN" altLang="en-US" sz="1600" b="1" kern="0" dirty="0">
                <a:solidFill>
                  <a:srgbClr val="000000"/>
                </a:solidFill>
                <a:latin typeface="Calibri" charset="0"/>
                <a:ea typeface="宋体" charset="0"/>
                <a:cs typeface="宋体" charset="0"/>
              </a:rPr>
              <a:t>活动范围</a:t>
            </a:r>
          </a:p>
        </p:txBody>
      </p:sp>
      <p:sp>
        <p:nvSpPr>
          <p:cNvPr id="77" name="Rectangle 25"/>
          <p:cNvSpPr>
            <a:spLocks noChangeArrowheads="1"/>
          </p:cNvSpPr>
          <p:nvPr/>
        </p:nvSpPr>
        <p:spPr bwMode="auto">
          <a:xfrm>
            <a:off x="5934938" y="4422512"/>
            <a:ext cx="2302290" cy="146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287" tIns="39485" rIns="80287" bIns="39485"/>
          <a:lstStyle/>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业绩评估</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组织结构</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文化</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关键技能/员工要求</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同母公司的关系</a:t>
            </a:r>
          </a:p>
        </p:txBody>
      </p:sp>
      <p:sp>
        <p:nvSpPr>
          <p:cNvPr id="78" name="Rectangle 26"/>
          <p:cNvSpPr>
            <a:spLocks noChangeArrowheads="1"/>
          </p:cNvSpPr>
          <p:nvPr/>
        </p:nvSpPr>
        <p:spPr bwMode="blackWhite">
          <a:xfrm>
            <a:off x="5934938" y="3881130"/>
            <a:ext cx="2302290" cy="508266"/>
          </a:xfrm>
          <a:prstGeom prst="rect">
            <a:avLst/>
          </a:prstGeom>
          <a:solidFill>
            <a:srgbClr val="FFF2AF"/>
          </a:solidFill>
          <a:ln w="6350">
            <a:solidFill>
              <a:srgbClr val="FFF2AF"/>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75805" tIns="37902" rIns="75805" bIns="37902" anchor="ctr"/>
          <a:lstStyle/>
          <a:p>
            <a:pPr defTabSz="758337" fontAlgn="base">
              <a:spcBef>
                <a:spcPct val="0"/>
              </a:spcBef>
              <a:spcAft>
                <a:spcPct val="0"/>
              </a:spcAft>
              <a:defRPr/>
            </a:pPr>
            <a:r>
              <a:rPr kumimoji="1" lang="zh-CN" altLang="en-US" sz="1600" b="1" kern="0" dirty="0">
                <a:solidFill>
                  <a:srgbClr val="000000"/>
                </a:solidFill>
                <a:latin typeface="Calibri" charset="0"/>
                <a:ea typeface="宋体" charset="0"/>
                <a:cs typeface="宋体" charset="0"/>
              </a:rPr>
              <a:t>组织体系</a:t>
            </a:r>
          </a:p>
        </p:txBody>
      </p:sp>
      <p:sp>
        <p:nvSpPr>
          <p:cNvPr id="79" name="Rectangle 27"/>
          <p:cNvSpPr>
            <a:spLocks noChangeArrowheads="1"/>
          </p:cNvSpPr>
          <p:nvPr/>
        </p:nvSpPr>
        <p:spPr bwMode="blackWhite">
          <a:xfrm>
            <a:off x="5873851" y="1357778"/>
            <a:ext cx="2302290" cy="506827"/>
          </a:xfrm>
          <a:prstGeom prst="rect">
            <a:avLst/>
          </a:prstGeom>
          <a:solidFill>
            <a:srgbClr val="DBE9DB"/>
          </a:solidFill>
          <a:ln w="6350">
            <a:solidFill>
              <a:srgbClr val="DBE9DB"/>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75805" tIns="37902" rIns="75805" bIns="37902" anchor="ctr"/>
          <a:lstStyle/>
          <a:p>
            <a:pPr defTabSz="758337" fontAlgn="base">
              <a:spcBef>
                <a:spcPct val="0"/>
              </a:spcBef>
              <a:spcAft>
                <a:spcPct val="0"/>
              </a:spcAft>
              <a:defRPr/>
            </a:pPr>
            <a:r>
              <a:rPr kumimoji="1" lang="zh-CN" altLang="en-US" sz="1600" b="1" kern="0" dirty="0">
                <a:solidFill>
                  <a:srgbClr val="000000"/>
                </a:solidFill>
                <a:latin typeface="Calibri" charset="0"/>
                <a:ea typeface="宋体" charset="0"/>
                <a:cs typeface="宋体" charset="0"/>
              </a:rPr>
              <a:t>战略性控制</a:t>
            </a:r>
          </a:p>
        </p:txBody>
      </p:sp>
      <p:sp>
        <p:nvSpPr>
          <p:cNvPr id="80" name="Rectangle 28"/>
          <p:cNvSpPr>
            <a:spLocks noChangeArrowheads="1"/>
          </p:cNvSpPr>
          <p:nvPr/>
        </p:nvSpPr>
        <p:spPr bwMode="auto">
          <a:xfrm>
            <a:off x="5873851" y="1891961"/>
            <a:ext cx="2302290" cy="102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287" tIns="39485" rIns="80287" bIns="39485"/>
          <a:lstStyle/>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专利和知识产权</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客户关系 所有权</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低成本定位/规模经济</a:t>
            </a:r>
          </a:p>
          <a:p>
            <a:pPr marL="96010" indent="-96010" defTabSz="836258" fontAlgn="base">
              <a:spcBef>
                <a:spcPct val="20000"/>
              </a:spcBef>
              <a:spcAft>
                <a:spcPct val="0"/>
              </a:spcAft>
              <a:buSzPct val="60000"/>
              <a:buFont typeface="Wingdings" charset="0"/>
              <a:buChar char="n"/>
              <a:defRPr/>
            </a:pPr>
            <a:r>
              <a:rPr kumimoji="1" lang="zh-CN" altLang="en-US" sz="1400" dirty="0">
                <a:solidFill>
                  <a:srgbClr val="000000"/>
                </a:solidFill>
                <a:latin typeface="Calibri" charset="0"/>
                <a:ea typeface="宋体" charset="0"/>
                <a:cs typeface="宋体" charset="0"/>
              </a:rPr>
              <a:t>软件及应用知识</a:t>
            </a:r>
          </a:p>
        </p:txBody>
      </p:sp>
      <p:sp>
        <p:nvSpPr>
          <p:cNvPr id="81" name="Text Box 5"/>
          <p:cNvSpPr txBox="1">
            <a:spLocks noChangeArrowheads="1"/>
          </p:cNvSpPr>
          <p:nvPr/>
        </p:nvSpPr>
        <p:spPr bwMode="auto">
          <a:xfrm rot="19624453">
            <a:off x="3575633" y="2749617"/>
            <a:ext cx="1816311" cy="69787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900" dirty="0">
                <a:solidFill>
                  <a:srgbClr val="FF0000"/>
                </a:solidFill>
                <a:latin typeface="Calibri" charset="0"/>
                <a:ea typeface="方正舒体" charset="0"/>
                <a:cs typeface="方正舒体" charset="0"/>
              </a:rPr>
              <a:t>Sample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42</a:t>
            </a:fld>
            <a:endParaRPr lang="zh-CN" altLang="en-US"/>
          </a:p>
        </p:txBody>
      </p:sp>
      <p:sp>
        <p:nvSpPr>
          <p:cNvPr id="28673"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5</a:t>
            </a:r>
            <a:r>
              <a:rPr lang="zh-CN" altLang="en-US" sz="2800">
                <a:solidFill>
                  <a:schemeClr val="tx1"/>
                </a:solidFill>
                <a:latin typeface="微软雅黑" pitchFamily="34" charset="-122"/>
                <a:ea typeface="微软雅黑" pitchFamily="34" charset="-122"/>
              </a:rPr>
              <a:t>个重要概念</a:t>
            </a:r>
          </a:p>
        </p:txBody>
      </p:sp>
      <p:sp>
        <p:nvSpPr>
          <p:cNvPr id="28674" name="Rectangle 3"/>
          <p:cNvSpPr>
            <a:spLocks noGrp="1" noChangeArrowheads="1"/>
          </p:cNvSpPr>
          <p:nvPr>
            <p:ph idx="4294967295"/>
          </p:nvPr>
        </p:nvSpPr>
        <p:spPr>
          <a:xfrm>
            <a:off x="0" y="1052513"/>
            <a:ext cx="8353425" cy="5124450"/>
          </a:xfrm>
          <a:prstGeom prst="rect">
            <a:avLst/>
          </a:prstGeom>
        </p:spPr>
        <p:txBody>
          <a:bodyPr/>
          <a:lstStyle/>
          <a:p>
            <a:pPr>
              <a:spcBef>
                <a:spcPts val="1578"/>
              </a:spcBef>
              <a:buNone/>
            </a:pPr>
            <a:r>
              <a:rPr lang="zh-CN" altLang="en-US" sz="2100" dirty="0">
                <a:latin typeface="华文细黑" charset="0"/>
                <a:ea typeface="华文细黑" charset="0"/>
              </a:rPr>
              <a:t>1) </a:t>
            </a:r>
            <a:r>
              <a:rPr lang="zh-CN" altLang="en-US" sz="2100" u="sng" dirty="0">
                <a:solidFill>
                  <a:srgbClr val="3333FF"/>
                </a:solidFill>
                <a:latin typeface="华文细黑" charset="0"/>
                <a:ea typeface="华文细黑" charset="0"/>
              </a:rPr>
              <a:t>价值转移</a:t>
            </a:r>
            <a:r>
              <a:rPr lang="zh-CN" altLang="en-US" sz="2100" dirty="0">
                <a:latin typeface="华文细黑" charset="0"/>
                <a:ea typeface="华文细黑" charset="0"/>
              </a:rPr>
              <a:t> 在每个行业里都是不可避免的</a:t>
            </a:r>
          </a:p>
          <a:p>
            <a:pPr>
              <a:spcBef>
                <a:spcPts val="1578"/>
              </a:spcBef>
              <a:buNone/>
            </a:pPr>
            <a:r>
              <a:rPr lang="en-US" altLang="zh-CN" sz="2100" dirty="0">
                <a:latin typeface="华文细黑" charset="0"/>
                <a:ea typeface="华文细黑" charset="0"/>
              </a:rPr>
              <a:t>2) </a:t>
            </a:r>
            <a:r>
              <a:rPr lang="zh-CN" altLang="en-US" sz="2100" dirty="0">
                <a:latin typeface="华文细黑" charset="0"/>
                <a:ea typeface="华文细黑" charset="0"/>
              </a:rPr>
              <a:t>每个行业都有其独特的 </a:t>
            </a:r>
            <a:r>
              <a:rPr lang="zh-CN" altLang="en-US" sz="2100" u="sng" dirty="0">
                <a:solidFill>
                  <a:srgbClr val="3333FF"/>
                </a:solidFill>
                <a:latin typeface="华文细黑" charset="0"/>
                <a:ea typeface="华文细黑" charset="0"/>
              </a:rPr>
              <a:t>利润区</a:t>
            </a:r>
            <a:r>
              <a:rPr lang="zh-CN" altLang="en-US" sz="2100" dirty="0">
                <a:latin typeface="华文细黑" charset="0"/>
                <a:ea typeface="华文细黑" charset="0"/>
              </a:rPr>
              <a:t>  - 但是它会随着时间改变</a:t>
            </a:r>
          </a:p>
          <a:p>
            <a:pPr>
              <a:spcBef>
                <a:spcPts val="1578"/>
              </a:spcBef>
              <a:buNone/>
            </a:pPr>
            <a:r>
              <a:rPr lang="zh-CN" altLang="en-US" sz="2100" dirty="0">
                <a:latin typeface="华文细黑" charset="0"/>
                <a:ea typeface="华文细黑" charset="0"/>
              </a:rPr>
              <a:t>3</a:t>
            </a:r>
            <a:r>
              <a:rPr lang="en-US" altLang="zh-CN" sz="2100" dirty="0">
                <a:latin typeface="华文细黑" charset="0"/>
                <a:ea typeface="华文细黑" charset="0"/>
              </a:rPr>
              <a:t>) </a:t>
            </a:r>
            <a:r>
              <a:rPr lang="zh-CN" altLang="en-US" sz="2100" dirty="0">
                <a:latin typeface="华文细黑" charset="0"/>
                <a:ea typeface="华文细黑" charset="0"/>
              </a:rPr>
              <a:t>深入理解客户重点的变化，以及</a:t>
            </a:r>
            <a:r>
              <a:rPr lang="zh-CN" altLang="en-US" sz="2100" u="sng" dirty="0">
                <a:solidFill>
                  <a:srgbClr val="3333FF"/>
                </a:solidFill>
                <a:latin typeface="华文细黑" charset="0"/>
                <a:ea typeface="华文细黑" charset="0"/>
              </a:rPr>
              <a:t>客户系统经济</a:t>
            </a:r>
            <a:r>
              <a:rPr lang="zh-CN" altLang="en-US" sz="2100" dirty="0">
                <a:latin typeface="华文细黑" charset="0"/>
                <a:ea typeface="华文细黑" charset="0"/>
              </a:rPr>
              <a:t>都十分重要，是确定未来增长利润区、和成功的业务设计方案的基础。</a:t>
            </a:r>
          </a:p>
          <a:p>
            <a:pPr>
              <a:spcBef>
                <a:spcPts val="1578"/>
              </a:spcBef>
              <a:buNone/>
            </a:pPr>
            <a:r>
              <a:rPr lang="zh-CN" altLang="en-US" sz="2100" dirty="0">
                <a:latin typeface="华文细黑" charset="0"/>
                <a:ea typeface="华文细黑" charset="0"/>
              </a:rPr>
              <a:t>4</a:t>
            </a:r>
            <a:r>
              <a:rPr lang="en-US" altLang="zh-CN" sz="2100" dirty="0">
                <a:latin typeface="华文细黑" charset="0"/>
                <a:ea typeface="华文细黑" charset="0"/>
              </a:rPr>
              <a:t>) </a:t>
            </a:r>
            <a:r>
              <a:rPr lang="zh-CN" altLang="en-US" sz="2100" dirty="0">
                <a:latin typeface="华文细黑" charset="0"/>
                <a:ea typeface="华文细黑" charset="0"/>
              </a:rPr>
              <a:t>行业间共同的</a:t>
            </a:r>
            <a:r>
              <a:rPr lang="zh-CN" altLang="en-US" sz="2100" u="sng" dirty="0">
                <a:solidFill>
                  <a:srgbClr val="3333FF"/>
                </a:solidFill>
                <a:latin typeface="华文细黑" charset="0"/>
                <a:ea typeface="华文细黑" charset="0"/>
              </a:rPr>
              <a:t>利润方式</a:t>
            </a:r>
            <a:r>
              <a:rPr lang="zh-CN" altLang="en-US" sz="2100" dirty="0">
                <a:latin typeface="华文细黑" charset="0"/>
                <a:ea typeface="华文细黑" charset="0"/>
              </a:rPr>
              <a:t>可以提供一有效捷径来预测未来利润区域</a:t>
            </a:r>
          </a:p>
          <a:p>
            <a:pPr>
              <a:spcBef>
                <a:spcPts val="1578"/>
              </a:spcBef>
              <a:buNone/>
            </a:pPr>
            <a:r>
              <a:rPr lang="zh-CN" altLang="en-US" sz="2100" dirty="0">
                <a:latin typeface="华文细黑" charset="0"/>
                <a:ea typeface="华文细黑" charset="0"/>
              </a:rPr>
              <a:t>5</a:t>
            </a:r>
            <a:r>
              <a:rPr lang="en-US" altLang="zh-CN" sz="2100" dirty="0">
                <a:latin typeface="华文细黑" charset="0"/>
                <a:ea typeface="华文细黑" charset="0"/>
              </a:rPr>
              <a:t>) </a:t>
            </a:r>
            <a:r>
              <a:rPr lang="zh-CN" altLang="en-US" sz="2100" u="sng" dirty="0">
                <a:solidFill>
                  <a:srgbClr val="3333FF"/>
                </a:solidFill>
                <a:latin typeface="华文细黑" charset="0"/>
                <a:ea typeface="华文细黑" charset="0"/>
              </a:rPr>
              <a:t>业务设计</a:t>
            </a:r>
            <a:r>
              <a:rPr lang="zh-CN" altLang="en-US" sz="2100" dirty="0">
                <a:latin typeface="华文细黑" charset="0"/>
                <a:ea typeface="华文细黑" charset="0"/>
              </a:rPr>
              <a:t> 是战略性思维的基础</a:t>
            </a:r>
          </a:p>
          <a:p>
            <a:pPr lvl="1">
              <a:spcBef>
                <a:spcPts val="1578"/>
              </a:spcBef>
            </a:pPr>
            <a:r>
              <a:rPr kumimoji="0" lang="zh-CN" altLang="en-US" b="1" dirty="0">
                <a:latin typeface="华文细黑" charset="0"/>
                <a:ea typeface="华文细黑" charset="0"/>
              </a:rPr>
              <a:t>和产品一样，各种业务设计方案都有其生命周期，因此需要不断加以创新</a:t>
            </a:r>
            <a:endParaRPr kumimoji="0" lang="zh-CN" b="1" dirty="0">
              <a:latin typeface="华文细黑" charset="0"/>
              <a:ea typeface="华文细黑"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3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43</a:t>
            </a:fld>
            <a:endParaRPr lang="zh-CN" altLang="en-US"/>
          </a:p>
        </p:txBody>
      </p:sp>
      <p:sp>
        <p:nvSpPr>
          <p:cNvPr id="28673"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样例：个人电脑行业价值转移趋势</a:t>
            </a:r>
          </a:p>
        </p:txBody>
      </p:sp>
      <p:graphicFrame>
        <p:nvGraphicFramePr>
          <p:cNvPr id="33" name="Object 44"/>
          <p:cNvGraphicFramePr>
            <a:graphicFrameLocks noChangeAspect="1"/>
          </p:cNvGraphicFramePr>
          <p:nvPr>
            <p:extLst>
              <p:ext uri="{D42A27DB-BD31-4B8C-83A1-F6EECF244321}">
                <p14:modId xmlns:p14="http://schemas.microsoft.com/office/powerpoint/2010/main" val="2190650986"/>
              </p:ext>
            </p:extLst>
          </p:nvPr>
        </p:nvGraphicFramePr>
        <p:xfrm>
          <a:off x="662424" y="1614777"/>
          <a:ext cx="7668443" cy="4714815"/>
        </p:xfrm>
        <a:graphic>
          <a:graphicData uri="http://schemas.openxmlformats.org/presentationml/2006/ole">
            <mc:AlternateContent xmlns:mc="http://schemas.openxmlformats.org/markup-compatibility/2006">
              <mc:Choice xmlns:v="urn:schemas-microsoft-com:vml" Requires="v">
                <p:oleObj name="图表" r:id="rId3" imgW="7496258" imgH="4143480" progId="MSGraph.Chart.8">
                  <p:embed followColorScheme="full"/>
                </p:oleObj>
              </mc:Choice>
              <mc:Fallback>
                <p:oleObj name="图表" r:id="rId3" imgW="7496258" imgH="4143480" progId="MSGraph.Chart.8">
                  <p:embed followColorScheme="full"/>
                  <p:pic>
                    <p:nvPicPr>
                      <p:cNvPr id="0" name="Picture 2"/>
                      <p:cNvPicPr>
                        <a:picLocks noChangeAspect="1" noChangeArrowheads="1"/>
                      </p:cNvPicPr>
                      <p:nvPr/>
                    </p:nvPicPr>
                    <p:blipFill>
                      <a:blip r:embed="rId4"/>
                      <a:srcRect/>
                      <a:stretch>
                        <a:fillRect/>
                      </a:stretch>
                    </p:blipFill>
                    <p:spPr bwMode="auto">
                      <a:xfrm>
                        <a:off x="662424" y="1614777"/>
                        <a:ext cx="7668443" cy="471481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000000">
                                  <a:alpha val="74997"/>
                                </a:srgbClr>
                              </a:outerShdw>
                            </a:effectLst>
                          </a14:hiddenEffects>
                        </a:ext>
                      </a:extLst>
                    </p:spPr>
                  </p:pic>
                </p:oleObj>
              </mc:Fallback>
            </mc:AlternateContent>
          </a:graphicData>
        </a:graphic>
      </p:graphicFrame>
      <p:sp>
        <p:nvSpPr>
          <p:cNvPr id="34" name="Text Box 45"/>
          <p:cNvSpPr txBox="1">
            <a:spLocks noChangeArrowheads="1"/>
          </p:cNvSpPr>
          <p:nvPr/>
        </p:nvSpPr>
        <p:spPr bwMode="auto">
          <a:xfrm>
            <a:off x="1049334" y="1225312"/>
            <a:ext cx="4069732" cy="2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5777" tIns="40074" rIns="15777" bIns="40074" anchor="b">
            <a:spAutoFit/>
          </a:bodyPr>
          <a:lstStyle/>
          <a:p>
            <a:pPr fontAlgn="base">
              <a:spcBef>
                <a:spcPct val="0"/>
              </a:spcBef>
              <a:spcAft>
                <a:spcPct val="0"/>
              </a:spcAft>
              <a:defRPr/>
            </a:pPr>
            <a:r>
              <a:rPr kumimoji="1" lang="zh-CN" altLang="en-US" sz="1200" b="1" dirty="0">
                <a:solidFill>
                  <a:srgbClr val="000000"/>
                </a:solidFill>
                <a:latin typeface="Calibri" charset="0"/>
                <a:ea typeface="宋体" charset="0"/>
                <a:cs typeface="宋体" charset="0"/>
              </a:rPr>
              <a:t>个人电脑行业价值转移</a:t>
            </a:r>
            <a:r>
              <a:rPr kumimoji="1" lang="zh-CN" altLang="en-US" sz="1200" b="1" baseline="30000" dirty="0">
                <a:solidFill>
                  <a:srgbClr val="000000"/>
                </a:solidFill>
                <a:latin typeface="Calibri" charset="0"/>
                <a:ea typeface="宋体" charset="0"/>
                <a:cs typeface="宋体" charset="0"/>
              </a:rPr>
              <a:t>®</a:t>
            </a:r>
            <a:r>
              <a:rPr kumimoji="1" lang="zh-CN" altLang="en-US" sz="1200" b="1" dirty="0">
                <a:solidFill>
                  <a:srgbClr val="000000"/>
                </a:solidFill>
                <a:latin typeface="Calibri" charset="0"/>
                <a:ea typeface="宋体" charset="0"/>
                <a:cs typeface="宋体" charset="0"/>
              </a:rPr>
              <a:t>：1990-2002</a:t>
            </a:r>
          </a:p>
        </p:txBody>
      </p:sp>
      <p:sp>
        <p:nvSpPr>
          <p:cNvPr id="35" name="Rectangle 46"/>
          <p:cNvSpPr>
            <a:spLocks noChangeArrowheads="1"/>
          </p:cNvSpPr>
          <p:nvPr/>
        </p:nvSpPr>
        <p:spPr bwMode="auto">
          <a:xfrm rot="-21600000">
            <a:off x="8336365" y="2616528"/>
            <a:ext cx="878257" cy="3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6338" tIns="38169" rIns="76338" bIns="38169">
            <a:spAutoFit/>
          </a:bodyPr>
          <a:lstStyle/>
          <a:p>
            <a:pPr defTabSz="189236" fontAlgn="base">
              <a:spcBef>
                <a:spcPct val="0"/>
              </a:spcBef>
              <a:spcAft>
                <a:spcPct val="0"/>
              </a:spcAft>
              <a:defRPr/>
            </a:pPr>
            <a:r>
              <a:rPr kumimoji="1" lang="zh-CN" altLang="en-US" b="1" dirty="0">
                <a:solidFill>
                  <a:srgbClr val="000000"/>
                </a:solidFill>
                <a:latin typeface="Calibri" charset="0"/>
                <a:ea typeface="宋体" charset="0"/>
                <a:cs typeface="宋体" charset="0"/>
              </a:rPr>
              <a:t>软件</a:t>
            </a:r>
          </a:p>
        </p:txBody>
      </p:sp>
      <p:sp>
        <p:nvSpPr>
          <p:cNvPr id="36" name="Rectangle 47"/>
          <p:cNvSpPr>
            <a:spLocks noChangeArrowheads="1"/>
          </p:cNvSpPr>
          <p:nvPr/>
        </p:nvSpPr>
        <p:spPr bwMode="auto">
          <a:xfrm>
            <a:off x="3708642" y="5084841"/>
            <a:ext cx="500376" cy="3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en-US" altLang="zh-CN" sz="1600" dirty="0">
                <a:solidFill>
                  <a:srgbClr val="000000"/>
                </a:solidFill>
                <a:latin typeface="Calibri" charset="0"/>
                <a:ea typeface="宋体" charset="0"/>
                <a:cs typeface="宋体" charset="0"/>
              </a:rPr>
              <a:t>IBM</a:t>
            </a:r>
          </a:p>
        </p:txBody>
      </p:sp>
      <p:sp>
        <p:nvSpPr>
          <p:cNvPr id="37" name="Rectangle 49"/>
          <p:cNvSpPr>
            <a:spLocks noChangeArrowheads="1"/>
          </p:cNvSpPr>
          <p:nvPr/>
        </p:nvSpPr>
        <p:spPr bwMode="auto">
          <a:xfrm>
            <a:off x="4831279" y="4261536"/>
            <a:ext cx="572511" cy="3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zh-CN" altLang="en-US" sz="1600" dirty="0">
                <a:solidFill>
                  <a:srgbClr val="000000"/>
                </a:solidFill>
                <a:latin typeface="Calibri" charset="0"/>
                <a:ea typeface="宋体" charset="0"/>
                <a:cs typeface="宋体" charset="0"/>
              </a:rPr>
              <a:t>戴尔</a:t>
            </a:r>
          </a:p>
        </p:txBody>
      </p:sp>
      <p:sp>
        <p:nvSpPr>
          <p:cNvPr id="38" name="Rectangle 50"/>
          <p:cNvSpPr>
            <a:spLocks noChangeArrowheads="1"/>
          </p:cNvSpPr>
          <p:nvPr/>
        </p:nvSpPr>
        <p:spPr bwMode="auto">
          <a:xfrm>
            <a:off x="6710049" y="3688175"/>
            <a:ext cx="777695" cy="3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zh-CN" altLang="en-US" sz="1600" dirty="0">
                <a:latin typeface="Calibri" charset="0"/>
                <a:ea typeface="宋体" charset="0"/>
                <a:cs typeface="宋体" charset="0"/>
              </a:rPr>
              <a:t>英特尔</a:t>
            </a:r>
          </a:p>
        </p:txBody>
      </p:sp>
      <p:sp>
        <p:nvSpPr>
          <p:cNvPr id="39" name="Rectangle 51"/>
          <p:cNvSpPr>
            <a:spLocks noChangeArrowheads="1"/>
          </p:cNvSpPr>
          <p:nvPr/>
        </p:nvSpPr>
        <p:spPr bwMode="auto">
          <a:xfrm>
            <a:off x="3594606" y="4271317"/>
            <a:ext cx="572511" cy="3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zh-CN" altLang="en-US" sz="1600" dirty="0">
                <a:solidFill>
                  <a:srgbClr val="000000"/>
                </a:solidFill>
                <a:latin typeface="Calibri" charset="0"/>
                <a:ea typeface="宋体" charset="0"/>
                <a:cs typeface="宋体" charset="0"/>
              </a:rPr>
              <a:t>惠普</a:t>
            </a:r>
          </a:p>
        </p:txBody>
      </p:sp>
      <p:sp>
        <p:nvSpPr>
          <p:cNvPr id="40" name="Rectangle 52"/>
          <p:cNvSpPr>
            <a:spLocks noChangeArrowheads="1"/>
          </p:cNvSpPr>
          <p:nvPr/>
        </p:nvSpPr>
        <p:spPr bwMode="auto">
          <a:xfrm>
            <a:off x="4981960" y="2161214"/>
            <a:ext cx="700751" cy="40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zh-CN" altLang="en-US" sz="2100" dirty="0">
                <a:solidFill>
                  <a:srgbClr val="FFFFFF"/>
                </a:solidFill>
                <a:latin typeface="Calibri" charset="0"/>
                <a:ea typeface="宋体" charset="0"/>
                <a:cs typeface="宋体" charset="0"/>
              </a:rPr>
              <a:t>微软</a:t>
            </a:r>
          </a:p>
        </p:txBody>
      </p:sp>
      <p:sp>
        <p:nvSpPr>
          <p:cNvPr id="41" name="Rectangle 53"/>
          <p:cNvSpPr>
            <a:spLocks noChangeArrowheads="1"/>
          </p:cNvSpPr>
          <p:nvPr/>
        </p:nvSpPr>
        <p:spPr bwMode="auto">
          <a:xfrm>
            <a:off x="88237" y="3688175"/>
            <a:ext cx="961097" cy="54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287" tIns="39485" rIns="80287" bIns="39485">
            <a:spAutoFit/>
          </a:bodyPr>
          <a:lstStyle/>
          <a:p>
            <a:pPr defTabSz="836258" fontAlgn="base">
              <a:spcBef>
                <a:spcPct val="50000"/>
              </a:spcBef>
              <a:spcAft>
                <a:spcPct val="0"/>
              </a:spcAft>
              <a:defRPr/>
            </a:pPr>
            <a:r>
              <a:rPr kumimoji="1" lang="zh-CN" altLang="en-US" sz="1200" dirty="0">
                <a:solidFill>
                  <a:srgbClr val="000000"/>
                </a:solidFill>
                <a:latin typeface="Calibri" charset="0"/>
                <a:ea typeface="宋体" charset="0"/>
                <a:cs typeface="宋体" charset="0"/>
              </a:rPr>
              <a:t>占股东总</a:t>
            </a:r>
          </a:p>
          <a:p>
            <a:pPr defTabSz="836258" fontAlgn="base">
              <a:spcBef>
                <a:spcPct val="50000"/>
              </a:spcBef>
              <a:spcAft>
                <a:spcPct val="0"/>
              </a:spcAft>
              <a:defRPr/>
            </a:pPr>
            <a:r>
              <a:rPr kumimoji="1" lang="zh-CN" altLang="en-US" sz="1200" dirty="0">
                <a:solidFill>
                  <a:srgbClr val="000000"/>
                </a:solidFill>
                <a:latin typeface="Calibri" charset="0"/>
                <a:ea typeface="宋体" charset="0"/>
                <a:cs typeface="宋体" charset="0"/>
              </a:rPr>
              <a:t>价值的比例</a:t>
            </a:r>
            <a:endParaRPr kumimoji="1" lang="zh-CN" altLang="en-US" sz="1200" i="1" dirty="0">
              <a:solidFill>
                <a:srgbClr val="000000"/>
              </a:solidFill>
              <a:latin typeface="Calibri" charset="0"/>
              <a:ea typeface="宋体" charset="0"/>
              <a:cs typeface="宋体" charset="0"/>
            </a:endParaRPr>
          </a:p>
        </p:txBody>
      </p:sp>
      <p:sp>
        <p:nvSpPr>
          <p:cNvPr id="42" name="AutoShape 54"/>
          <p:cNvSpPr>
            <a:spLocks/>
          </p:cNvSpPr>
          <p:nvPr/>
        </p:nvSpPr>
        <p:spPr bwMode="auto">
          <a:xfrm>
            <a:off x="8109631" y="4602492"/>
            <a:ext cx="249771" cy="1029492"/>
          </a:xfrm>
          <a:prstGeom prst="rightBrace">
            <a:avLst>
              <a:gd name="adj1" fmla="val 0"/>
              <a:gd name="adj2" fmla="val 50000"/>
            </a:avLst>
          </a:prstGeom>
          <a:noFill/>
          <a:ln w="9525">
            <a:solidFill>
              <a:srgbClr val="A9A4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defTabSz="801472" fontAlgn="base">
              <a:spcBef>
                <a:spcPct val="0"/>
              </a:spcBef>
              <a:spcAft>
                <a:spcPct val="0"/>
              </a:spcAft>
              <a:defRPr/>
            </a:pPr>
            <a:endParaRPr kumimoji="1" lang="zh-CN" altLang="en-US" sz="2100" kern="0" dirty="0">
              <a:solidFill>
                <a:srgbClr val="000000"/>
              </a:solidFill>
              <a:latin typeface="Calibri" charset="0"/>
              <a:ea typeface="宋体" charset="0"/>
              <a:cs typeface="宋体" charset="0"/>
            </a:endParaRPr>
          </a:p>
        </p:txBody>
      </p:sp>
      <p:sp>
        <p:nvSpPr>
          <p:cNvPr id="43" name="AutoShape 55"/>
          <p:cNvSpPr>
            <a:spLocks/>
          </p:cNvSpPr>
          <p:nvPr/>
        </p:nvSpPr>
        <p:spPr bwMode="auto">
          <a:xfrm>
            <a:off x="8113697" y="1971884"/>
            <a:ext cx="184618" cy="1586703"/>
          </a:xfrm>
          <a:prstGeom prst="rightBrace">
            <a:avLst>
              <a:gd name="adj1" fmla="val 0"/>
              <a:gd name="adj2" fmla="val 50000"/>
            </a:avLst>
          </a:prstGeom>
          <a:noFill/>
          <a:ln w="9525">
            <a:solidFill>
              <a:srgbClr val="A9A4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defTabSz="801472" fontAlgn="base">
              <a:spcBef>
                <a:spcPct val="0"/>
              </a:spcBef>
              <a:spcAft>
                <a:spcPct val="0"/>
              </a:spcAft>
              <a:defRPr/>
            </a:pPr>
            <a:endParaRPr kumimoji="1" lang="zh-CN" altLang="en-US" sz="2100" kern="0" dirty="0">
              <a:solidFill>
                <a:srgbClr val="000000"/>
              </a:solidFill>
              <a:latin typeface="Calibri" charset="0"/>
              <a:ea typeface="宋体" charset="0"/>
              <a:cs typeface="宋体" charset="0"/>
            </a:endParaRPr>
          </a:p>
        </p:txBody>
      </p:sp>
      <p:sp>
        <p:nvSpPr>
          <p:cNvPr id="44" name="Rectangle 56"/>
          <p:cNvSpPr>
            <a:spLocks noChangeArrowheads="1"/>
          </p:cNvSpPr>
          <p:nvPr/>
        </p:nvSpPr>
        <p:spPr bwMode="auto">
          <a:xfrm>
            <a:off x="4572000" y="4530492"/>
            <a:ext cx="572511" cy="3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zh-CN" altLang="en-US" sz="1600" dirty="0">
                <a:solidFill>
                  <a:srgbClr val="000000"/>
                </a:solidFill>
                <a:latin typeface="Calibri" charset="0"/>
                <a:ea typeface="宋体" charset="0"/>
                <a:cs typeface="宋体" charset="0"/>
              </a:rPr>
              <a:t>康柏</a:t>
            </a:r>
          </a:p>
        </p:txBody>
      </p:sp>
      <p:grpSp>
        <p:nvGrpSpPr>
          <p:cNvPr id="2" name="Group 57"/>
          <p:cNvGrpSpPr>
            <a:grpSpLocks/>
          </p:cNvGrpSpPr>
          <p:nvPr/>
        </p:nvGrpSpPr>
        <p:grpSpPr bwMode="auto">
          <a:xfrm>
            <a:off x="1517644" y="1549984"/>
            <a:ext cx="6290593" cy="415412"/>
            <a:chOff x="1453" y="2136"/>
            <a:chExt cx="3976" cy="78"/>
          </a:xfrm>
        </p:grpSpPr>
        <p:sp>
          <p:nvSpPr>
            <p:cNvPr id="46" name="Rectangle 58"/>
            <p:cNvSpPr>
              <a:spLocks noChangeArrowheads="1"/>
            </p:cNvSpPr>
            <p:nvPr/>
          </p:nvSpPr>
          <p:spPr bwMode="auto">
            <a:xfrm>
              <a:off x="1453" y="2136"/>
              <a:ext cx="1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kumimoji="1" lang="zh-CN" altLang="en-US" dirty="0">
                  <a:solidFill>
                    <a:srgbClr val="000000"/>
                  </a:solidFill>
                  <a:latin typeface="Calibri" charset="0"/>
                  <a:ea typeface="宋体" charset="0"/>
                  <a:cs typeface="宋体" charset="0"/>
                </a:rPr>
                <a:t>$99</a:t>
              </a:r>
              <a:r>
                <a:rPr kumimoji="1" lang="en-US" altLang="zh-CN" dirty="0" err="1">
                  <a:solidFill>
                    <a:srgbClr val="000000"/>
                  </a:solidFill>
                  <a:latin typeface="Calibri" charset="0"/>
                  <a:ea typeface="宋体" charset="0"/>
                  <a:cs typeface="宋体" charset="0"/>
                </a:rPr>
                <a:t>bn</a:t>
              </a:r>
              <a:endParaRPr kumimoji="1" lang="en-US" altLang="zh-CN" sz="3500" b="1" dirty="0">
                <a:solidFill>
                  <a:srgbClr val="000000"/>
                </a:solidFill>
                <a:latin typeface="Arial Black" charset="0"/>
                <a:ea typeface="宋体" charset="0"/>
                <a:cs typeface="宋体" charset="0"/>
              </a:endParaRPr>
            </a:p>
          </p:txBody>
        </p:sp>
        <p:sp>
          <p:nvSpPr>
            <p:cNvPr id="47" name="Rectangle 59"/>
            <p:cNvSpPr>
              <a:spLocks noChangeArrowheads="1"/>
            </p:cNvSpPr>
            <p:nvPr/>
          </p:nvSpPr>
          <p:spPr bwMode="auto">
            <a:xfrm>
              <a:off x="2087" y="2136"/>
              <a:ext cx="1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kumimoji="1" lang="zh-CN" altLang="en-US" dirty="0">
                  <a:solidFill>
                    <a:srgbClr val="000000"/>
                  </a:solidFill>
                  <a:latin typeface="Calibri" charset="0"/>
                  <a:ea typeface="宋体" charset="0"/>
                  <a:cs typeface="宋体" charset="0"/>
                </a:rPr>
                <a:t>$121</a:t>
              </a:r>
              <a:r>
                <a:rPr kumimoji="1" lang="en-US" altLang="zh-CN" dirty="0" err="1">
                  <a:solidFill>
                    <a:srgbClr val="000000"/>
                  </a:solidFill>
                  <a:latin typeface="Calibri" charset="0"/>
                  <a:ea typeface="宋体" charset="0"/>
                  <a:cs typeface="宋体" charset="0"/>
                </a:rPr>
                <a:t>bn</a:t>
              </a:r>
              <a:endParaRPr kumimoji="1" lang="en-US" altLang="zh-CN" sz="3500" b="1" dirty="0">
                <a:solidFill>
                  <a:srgbClr val="000000"/>
                </a:solidFill>
                <a:latin typeface="Arial Black" charset="0"/>
                <a:ea typeface="宋体" charset="0"/>
                <a:cs typeface="宋体" charset="0"/>
              </a:endParaRPr>
            </a:p>
          </p:txBody>
        </p:sp>
        <p:sp>
          <p:nvSpPr>
            <p:cNvPr id="48" name="Rectangle 60"/>
            <p:cNvSpPr>
              <a:spLocks noChangeArrowheads="1"/>
            </p:cNvSpPr>
            <p:nvPr/>
          </p:nvSpPr>
          <p:spPr bwMode="auto">
            <a:xfrm>
              <a:off x="2722" y="2136"/>
              <a:ext cx="1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kumimoji="1" lang="zh-CN" altLang="en-US" dirty="0">
                  <a:solidFill>
                    <a:srgbClr val="000000"/>
                  </a:solidFill>
                  <a:latin typeface="Calibri" charset="0"/>
                  <a:ea typeface="宋体" charset="0"/>
                  <a:cs typeface="宋体" charset="0"/>
                </a:rPr>
                <a:t>$156</a:t>
              </a:r>
              <a:r>
                <a:rPr kumimoji="1" lang="en-US" altLang="zh-CN" dirty="0" err="1">
                  <a:solidFill>
                    <a:srgbClr val="000000"/>
                  </a:solidFill>
                  <a:latin typeface="Calibri" charset="0"/>
                  <a:ea typeface="宋体" charset="0"/>
                  <a:cs typeface="宋体" charset="0"/>
                </a:rPr>
                <a:t>bn</a:t>
              </a:r>
              <a:endParaRPr kumimoji="1" lang="en-US" altLang="zh-CN" sz="3500" b="1" dirty="0">
                <a:solidFill>
                  <a:srgbClr val="000000"/>
                </a:solidFill>
                <a:latin typeface="Arial Black" charset="0"/>
                <a:ea typeface="宋体" charset="0"/>
                <a:cs typeface="宋体" charset="0"/>
              </a:endParaRPr>
            </a:p>
          </p:txBody>
        </p:sp>
        <p:sp>
          <p:nvSpPr>
            <p:cNvPr id="49" name="Rectangle 61"/>
            <p:cNvSpPr>
              <a:spLocks noChangeArrowheads="1"/>
            </p:cNvSpPr>
            <p:nvPr/>
          </p:nvSpPr>
          <p:spPr bwMode="auto">
            <a:xfrm>
              <a:off x="3357" y="2136"/>
              <a:ext cx="1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kumimoji="1" lang="zh-CN" altLang="en-US" dirty="0">
                  <a:solidFill>
                    <a:srgbClr val="000000"/>
                  </a:solidFill>
                  <a:latin typeface="Calibri" charset="0"/>
                  <a:ea typeface="宋体" charset="0"/>
                  <a:cs typeface="宋体" charset="0"/>
                </a:rPr>
                <a:t>$339</a:t>
              </a:r>
              <a:r>
                <a:rPr kumimoji="1" lang="en-US" altLang="zh-CN" dirty="0" err="1">
                  <a:solidFill>
                    <a:srgbClr val="000000"/>
                  </a:solidFill>
                  <a:latin typeface="Calibri" charset="0"/>
                  <a:ea typeface="宋体" charset="0"/>
                  <a:cs typeface="宋体" charset="0"/>
                </a:rPr>
                <a:t>bn</a:t>
              </a:r>
              <a:endParaRPr kumimoji="1" lang="en-US" altLang="zh-CN" sz="3500" b="1" dirty="0">
                <a:solidFill>
                  <a:srgbClr val="000000"/>
                </a:solidFill>
                <a:latin typeface="Arial Black" charset="0"/>
                <a:ea typeface="宋体" charset="0"/>
                <a:cs typeface="宋体" charset="0"/>
              </a:endParaRPr>
            </a:p>
          </p:txBody>
        </p:sp>
        <p:sp>
          <p:nvSpPr>
            <p:cNvPr id="50" name="Rectangle 62"/>
            <p:cNvSpPr>
              <a:spLocks noChangeArrowheads="1"/>
            </p:cNvSpPr>
            <p:nvPr/>
          </p:nvSpPr>
          <p:spPr bwMode="auto">
            <a:xfrm>
              <a:off x="3992" y="2136"/>
              <a:ext cx="1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kumimoji="1" lang="zh-CN" altLang="en-US" dirty="0">
                  <a:solidFill>
                    <a:srgbClr val="000000"/>
                  </a:solidFill>
                  <a:latin typeface="Calibri" charset="0"/>
                  <a:ea typeface="宋体" charset="0"/>
                  <a:cs typeface="宋体" charset="0"/>
                </a:rPr>
                <a:t>$779</a:t>
              </a:r>
              <a:r>
                <a:rPr kumimoji="1" lang="en-US" altLang="zh-CN" dirty="0" err="1">
                  <a:solidFill>
                    <a:srgbClr val="000000"/>
                  </a:solidFill>
                  <a:latin typeface="Calibri" charset="0"/>
                  <a:ea typeface="宋体" charset="0"/>
                  <a:cs typeface="宋体" charset="0"/>
                </a:rPr>
                <a:t>bn</a:t>
              </a:r>
              <a:endParaRPr kumimoji="1" lang="en-US" altLang="zh-CN" sz="3500" b="1" dirty="0">
                <a:solidFill>
                  <a:srgbClr val="000000"/>
                </a:solidFill>
                <a:latin typeface="Arial Black" charset="0"/>
                <a:ea typeface="宋体" charset="0"/>
                <a:cs typeface="宋体" charset="0"/>
              </a:endParaRPr>
            </a:p>
          </p:txBody>
        </p:sp>
        <p:sp>
          <p:nvSpPr>
            <p:cNvPr id="51" name="Rectangle 63"/>
            <p:cNvSpPr>
              <a:spLocks noChangeArrowheads="1"/>
            </p:cNvSpPr>
            <p:nvPr/>
          </p:nvSpPr>
          <p:spPr bwMode="auto">
            <a:xfrm>
              <a:off x="4627" y="2136"/>
              <a:ext cx="1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kumimoji="1" lang="zh-CN" altLang="en-US" dirty="0">
                  <a:solidFill>
                    <a:srgbClr val="000000"/>
                  </a:solidFill>
                  <a:latin typeface="Calibri" charset="0"/>
                  <a:ea typeface="宋体" charset="0"/>
                  <a:cs typeface="宋体" charset="0"/>
                </a:rPr>
                <a:t>$1,651</a:t>
              </a:r>
              <a:r>
                <a:rPr kumimoji="1" lang="en-US" altLang="zh-CN" dirty="0" err="1">
                  <a:solidFill>
                    <a:srgbClr val="000000"/>
                  </a:solidFill>
                  <a:latin typeface="Calibri" charset="0"/>
                  <a:ea typeface="宋体" charset="0"/>
                  <a:cs typeface="宋体" charset="0"/>
                </a:rPr>
                <a:t>bn</a:t>
              </a:r>
              <a:endParaRPr kumimoji="1" lang="en-US" altLang="zh-CN" sz="3500" b="1" dirty="0">
                <a:solidFill>
                  <a:srgbClr val="000000"/>
                </a:solidFill>
                <a:latin typeface="Arial Black" charset="0"/>
                <a:ea typeface="宋体" charset="0"/>
                <a:cs typeface="宋体" charset="0"/>
              </a:endParaRPr>
            </a:p>
          </p:txBody>
        </p:sp>
        <p:sp>
          <p:nvSpPr>
            <p:cNvPr id="52" name="Rectangle 64"/>
            <p:cNvSpPr>
              <a:spLocks noChangeArrowheads="1"/>
            </p:cNvSpPr>
            <p:nvPr/>
          </p:nvSpPr>
          <p:spPr bwMode="auto">
            <a:xfrm>
              <a:off x="5261" y="2136"/>
              <a:ext cx="1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kumimoji="1" lang="zh-CN" altLang="en-US" dirty="0">
                  <a:solidFill>
                    <a:srgbClr val="000000"/>
                  </a:solidFill>
                  <a:latin typeface="Calibri" charset="0"/>
                  <a:ea typeface="宋体" charset="0"/>
                  <a:cs typeface="宋体" charset="0"/>
                </a:rPr>
                <a:t>$958</a:t>
              </a:r>
              <a:r>
                <a:rPr kumimoji="1" lang="en-US" altLang="zh-CN" dirty="0" err="1">
                  <a:solidFill>
                    <a:srgbClr val="000000"/>
                  </a:solidFill>
                  <a:latin typeface="Calibri" charset="0"/>
                  <a:ea typeface="宋体" charset="0"/>
                  <a:cs typeface="宋体" charset="0"/>
                </a:rPr>
                <a:t>bn</a:t>
              </a:r>
              <a:endParaRPr kumimoji="1" lang="en-US" altLang="zh-CN" sz="3500" b="1" dirty="0">
                <a:solidFill>
                  <a:srgbClr val="000000"/>
                </a:solidFill>
                <a:latin typeface="Arial Black" charset="0"/>
                <a:ea typeface="宋体" charset="0"/>
                <a:cs typeface="宋体" charset="0"/>
              </a:endParaRPr>
            </a:p>
          </p:txBody>
        </p:sp>
      </p:grpSp>
      <p:sp>
        <p:nvSpPr>
          <p:cNvPr id="53" name="AutoShape 65"/>
          <p:cNvSpPr>
            <a:spLocks/>
          </p:cNvSpPr>
          <p:nvPr/>
        </p:nvSpPr>
        <p:spPr bwMode="auto">
          <a:xfrm>
            <a:off x="8113697" y="3691058"/>
            <a:ext cx="184618" cy="580259"/>
          </a:xfrm>
          <a:prstGeom prst="rightBrace">
            <a:avLst>
              <a:gd name="adj1" fmla="val 0"/>
              <a:gd name="adj2" fmla="val 50000"/>
            </a:avLst>
          </a:prstGeom>
          <a:noFill/>
          <a:ln w="9525">
            <a:solidFill>
              <a:srgbClr val="A9A4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defTabSz="801472" fontAlgn="base">
              <a:spcBef>
                <a:spcPct val="0"/>
              </a:spcBef>
              <a:spcAft>
                <a:spcPct val="0"/>
              </a:spcAft>
              <a:defRPr/>
            </a:pPr>
            <a:endParaRPr kumimoji="1" lang="zh-CN" altLang="en-US" sz="2100" kern="0" dirty="0">
              <a:solidFill>
                <a:srgbClr val="000000"/>
              </a:solidFill>
              <a:latin typeface="Calibri" charset="0"/>
              <a:ea typeface="宋体" charset="0"/>
              <a:cs typeface="宋体" charset="0"/>
            </a:endParaRPr>
          </a:p>
        </p:txBody>
      </p:sp>
      <p:sp>
        <p:nvSpPr>
          <p:cNvPr id="54" name="Rectangle 66"/>
          <p:cNvSpPr>
            <a:spLocks noChangeArrowheads="1"/>
          </p:cNvSpPr>
          <p:nvPr/>
        </p:nvSpPr>
        <p:spPr bwMode="auto">
          <a:xfrm>
            <a:off x="2495038" y="2586683"/>
            <a:ext cx="689851" cy="3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en-US" altLang="zh-CN" sz="1600" dirty="0">
                <a:solidFill>
                  <a:srgbClr val="000000"/>
                </a:solidFill>
                <a:latin typeface="Calibri" charset="0"/>
                <a:ea typeface="宋体" charset="0"/>
                <a:cs typeface="宋体" charset="0"/>
              </a:rPr>
              <a:t>Novell</a:t>
            </a:r>
          </a:p>
        </p:txBody>
      </p:sp>
      <p:sp>
        <p:nvSpPr>
          <p:cNvPr id="55" name="Rectangle 67"/>
          <p:cNvSpPr>
            <a:spLocks noChangeArrowheads="1"/>
          </p:cNvSpPr>
          <p:nvPr/>
        </p:nvSpPr>
        <p:spPr bwMode="auto">
          <a:xfrm>
            <a:off x="6954398" y="2521889"/>
            <a:ext cx="578538" cy="40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en-US" altLang="zh-CN" sz="2100" dirty="0">
                <a:solidFill>
                  <a:srgbClr val="000000"/>
                </a:solidFill>
                <a:latin typeface="Calibri" charset="0"/>
                <a:ea typeface="宋体" charset="0"/>
                <a:cs typeface="宋体" charset="0"/>
              </a:rPr>
              <a:t>SAP</a:t>
            </a:r>
          </a:p>
        </p:txBody>
      </p:sp>
      <p:sp>
        <p:nvSpPr>
          <p:cNvPr id="56" name="Rectangle 68"/>
          <p:cNvSpPr>
            <a:spLocks noChangeArrowheads="1"/>
          </p:cNvSpPr>
          <p:nvPr/>
        </p:nvSpPr>
        <p:spPr bwMode="auto">
          <a:xfrm>
            <a:off x="6664385" y="4206524"/>
            <a:ext cx="615792" cy="3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en-US" altLang="zh-CN" sz="1600" dirty="0">
                <a:solidFill>
                  <a:srgbClr val="000000"/>
                </a:solidFill>
                <a:latin typeface="Calibri" charset="0"/>
                <a:ea typeface="宋体" charset="0"/>
                <a:cs typeface="宋体" charset="0"/>
              </a:rPr>
              <a:t>EMC</a:t>
            </a:r>
            <a:r>
              <a:rPr kumimoji="1" lang="en-US" altLang="zh-CN" sz="1600" baseline="30000" dirty="0">
                <a:solidFill>
                  <a:srgbClr val="000000"/>
                </a:solidFill>
                <a:latin typeface="Calibri" charset="0"/>
                <a:ea typeface="宋体" charset="0"/>
                <a:cs typeface="宋体" charset="0"/>
              </a:rPr>
              <a:t>2</a:t>
            </a:r>
            <a:endParaRPr kumimoji="1" lang="en-US" altLang="zh-CN" sz="1600" dirty="0">
              <a:solidFill>
                <a:srgbClr val="000000"/>
              </a:solidFill>
              <a:latin typeface="Calibri" charset="0"/>
              <a:ea typeface="宋体" charset="0"/>
              <a:cs typeface="宋体" charset="0"/>
            </a:endParaRPr>
          </a:p>
        </p:txBody>
      </p:sp>
      <p:sp>
        <p:nvSpPr>
          <p:cNvPr id="57" name="Rectangle 69"/>
          <p:cNvSpPr>
            <a:spLocks noChangeArrowheads="1"/>
          </p:cNvSpPr>
          <p:nvPr/>
        </p:nvSpPr>
        <p:spPr bwMode="auto">
          <a:xfrm>
            <a:off x="4694174" y="2845857"/>
            <a:ext cx="868361" cy="40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287" tIns="39485" rIns="80287" bIns="39485">
            <a:spAutoFit/>
          </a:bodyPr>
          <a:lstStyle/>
          <a:p>
            <a:pPr defTabSz="836258" fontAlgn="base">
              <a:spcBef>
                <a:spcPct val="50000"/>
              </a:spcBef>
              <a:spcAft>
                <a:spcPct val="0"/>
              </a:spcAft>
              <a:defRPr/>
            </a:pPr>
            <a:r>
              <a:rPr kumimoji="1" lang="en-US" altLang="zh-CN" sz="2100" dirty="0">
                <a:solidFill>
                  <a:srgbClr val="000000"/>
                </a:solidFill>
                <a:latin typeface="Calibri" charset="0"/>
                <a:ea typeface="宋体" charset="0"/>
                <a:cs typeface="宋体" charset="0"/>
              </a:rPr>
              <a:t>Oracle</a:t>
            </a:r>
          </a:p>
        </p:txBody>
      </p:sp>
      <p:sp>
        <p:nvSpPr>
          <p:cNvPr id="58" name="Rectangle 70"/>
          <p:cNvSpPr>
            <a:spLocks noChangeArrowheads="1"/>
          </p:cNvSpPr>
          <p:nvPr/>
        </p:nvSpPr>
        <p:spPr bwMode="auto">
          <a:xfrm rot="-21600000">
            <a:off x="8307849" y="4919254"/>
            <a:ext cx="836151" cy="3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6338" tIns="38169" rIns="76338" bIns="38169">
            <a:spAutoFit/>
          </a:bodyPr>
          <a:lstStyle/>
          <a:p>
            <a:pPr defTabSz="189236" fontAlgn="base">
              <a:spcBef>
                <a:spcPct val="0"/>
              </a:spcBef>
              <a:spcAft>
                <a:spcPct val="0"/>
              </a:spcAft>
              <a:defRPr/>
            </a:pPr>
            <a:r>
              <a:rPr kumimoji="1" lang="zh-CN" altLang="en-US" b="1" dirty="0">
                <a:solidFill>
                  <a:srgbClr val="000000"/>
                </a:solidFill>
                <a:latin typeface="Calibri" charset="0"/>
                <a:ea typeface="宋体" charset="0"/>
                <a:cs typeface="宋体" charset="0"/>
              </a:rPr>
              <a:t>硬件</a:t>
            </a:r>
          </a:p>
        </p:txBody>
      </p:sp>
      <p:sp>
        <p:nvSpPr>
          <p:cNvPr id="59" name="Rectangle 71"/>
          <p:cNvSpPr>
            <a:spLocks noChangeArrowheads="1"/>
          </p:cNvSpPr>
          <p:nvPr/>
        </p:nvSpPr>
        <p:spPr bwMode="auto">
          <a:xfrm rot="-21600000">
            <a:off x="8237229" y="3819007"/>
            <a:ext cx="906772" cy="3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6338" tIns="38169" rIns="76338" bIns="38169">
            <a:spAutoFit/>
          </a:bodyPr>
          <a:lstStyle/>
          <a:p>
            <a:pPr defTabSz="189236" fontAlgn="base">
              <a:spcBef>
                <a:spcPct val="0"/>
              </a:spcBef>
              <a:spcAft>
                <a:spcPct val="0"/>
              </a:spcAft>
              <a:defRPr/>
            </a:pPr>
            <a:r>
              <a:rPr kumimoji="1" lang="zh-CN" altLang="en-US" b="1" dirty="0">
                <a:solidFill>
                  <a:srgbClr val="000000"/>
                </a:solidFill>
                <a:latin typeface="Calibri" charset="0"/>
                <a:ea typeface="宋体" charset="0"/>
                <a:cs typeface="宋体" charset="0"/>
              </a:rPr>
              <a:t>组件</a:t>
            </a:r>
          </a:p>
        </p:txBody>
      </p:sp>
      <p:sp>
        <p:nvSpPr>
          <p:cNvPr id="60" name="Text Box 5"/>
          <p:cNvSpPr txBox="1">
            <a:spLocks noChangeArrowheads="1"/>
          </p:cNvSpPr>
          <p:nvPr/>
        </p:nvSpPr>
        <p:spPr bwMode="auto">
          <a:xfrm rot="19624453">
            <a:off x="3095060" y="2788784"/>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44</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分组讨论</a:t>
            </a:r>
          </a:p>
        </p:txBody>
      </p:sp>
      <p:sp>
        <p:nvSpPr>
          <p:cNvPr id="14" name="Rectangle 3"/>
          <p:cNvSpPr>
            <a:spLocks noChangeArrowheads="1"/>
          </p:cNvSpPr>
          <p:nvPr/>
        </p:nvSpPr>
        <p:spPr bwMode="auto">
          <a:xfrm>
            <a:off x="1194610" y="1290809"/>
            <a:ext cx="6859356" cy="1837309"/>
          </a:xfrm>
          <a:prstGeom prst="rect">
            <a:avLst/>
          </a:prstGeom>
          <a:noFill/>
          <a:ln w="9525">
            <a:noFill/>
            <a:miter lim="800000"/>
            <a:headEnd/>
            <a:tailEnd/>
          </a:ln>
        </p:spPr>
        <p:txBody>
          <a:bodyPr wrap="square" lIns="80147" tIns="40074" rIns="80147" bIns="40074">
            <a:spAutoFit/>
          </a:bodyPr>
          <a:lstStyle/>
          <a:p>
            <a:pPr marL="300552" indent="-300552">
              <a:lnSpc>
                <a:spcPct val="120000"/>
              </a:lnSpc>
              <a:spcBef>
                <a:spcPts val="526"/>
              </a:spcBef>
            </a:pPr>
            <a:r>
              <a:rPr lang="zh-CN" altLang="en-US" sz="2100" dirty="0">
                <a:latin typeface="+mj-ea"/>
                <a:ea typeface="+mj-ea"/>
              </a:rPr>
              <a:t>研讨题目：</a:t>
            </a:r>
            <a:endParaRPr lang="en-US" altLang="zh-CN" sz="2100" dirty="0">
              <a:latin typeface="+mj-ea"/>
              <a:ea typeface="+mj-ea"/>
            </a:endParaRPr>
          </a:p>
          <a:p>
            <a:pPr marL="300552" indent="-300552">
              <a:lnSpc>
                <a:spcPct val="120000"/>
              </a:lnSpc>
              <a:spcBef>
                <a:spcPts val="526"/>
              </a:spcBef>
            </a:pPr>
            <a:endParaRPr lang="en-US" altLang="zh-CN" sz="2100" dirty="0">
              <a:latin typeface="+mj-ea"/>
              <a:ea typeface="+mj-ea"/>
            </a:endParaRPr>
          </a:p>
          <a:p>
            <a:pPr marL="300552" indent="-300552">
              <a:lnSpc>
                <a:spcPct val="120000"/>
              </a:lnSpc>
              <a:spcBef>
                <a:spcPts val="526"/>
              </a:spcBef>
            </a:pPr>
            <a:endParaRPr lang="en-US" altLang="zh-CN" sz="2100" dirty="0">
              <a:latin typeface="+mj-ea"/>
              <a:ea typeface="+mj-ea"/>
            </a:endParaRPr>
          </a:p>
          <a:p>
            <a:pPr marL="300552" indent="-300552">
              <a:lnSpc>
                <a:spcPct val="120000"/>
              </a:lnSpc>
              <a:spcBef>
                <a:spcPts val="526"/>
              </a:spcBef>
            </a:pPr>
            <a:endParaRPr lang="en-US" altLang="zh-CN" sz="2100" dirty="0">
              <a:latin typeface="+mj-ea"/>
              <a:ea typeface="+mj-ea"/>
            </a:endParaRPr>
          </a:p>
        </p:txBody>
      </p:sp>
      <p:sp>
        <p:nvSpPr>
          <p:cNvPr id="5" name="矩形 4"/>
          <p:cNvSpPr/>
          <p:nvPr/>
        </p:nvSpPr>
        <p:spPr>
          <a:xfrm>
            <a:off x="967860" y="1898385"/>
            <a:ext cx="6707349" cy="1077059"/>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buClr>
                <a:srgbClr val="000000"/>
              </a:buClr>
              <a:buSzPct val="60000"/>
              <a:defRPr/>
            </a:pPr>
            <a:r>
              <a:rPr lang="zh-CN" altLang="en-US" sz="2500" kern="0" dirty="0">
                <a:solidFill>
                  <a:prstClr val="black"/>
                </a:solidFill>
                <a:latin typeface="黑体" pitchFamily="49" charset="-122"/>
                <a:ea typeface="黑体" pitchFamily="49" charset="-122"/>
              </a:rPr>
              <a:t>   你认为公司所处行业存在哪些价值转移趋势？是什么原因导致这种趋势？</a:t>
            </a:r>
            <a:endParaRPr lang="en-US" altLang="zh-CN" sz="2500" kern="0" dirty="0">
              <a:solidFill>
                <a:prstClr val="black"/>
              </a:solidFill>
              <a:latin typeface="黑体" pitchFamily="49" charset="-122"/>
              <a:ea typeface="黑体" pitchFamily="49" charset="-122"/>
            </a:endParaRPr>
          </a:p>
        </p:txBody>
      </p:sp>
    </p:spTree>
    <p:extLst>
      <p:ext uri="{BB962C8B-B14F-4D97-AF65-F5344CB8AC3E}">
        <p14:creationId xmlns:p14="http://schemas.microsoft.com/office/powerpoint/2010/main" val="2223488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45</a:t>
            </a:fld>
            <a:endParaRPr lang="zh-CN" altLang="en-US"/>
          </a:p>
        </p:txBody>
      </p:sp>
      <p:sp>
        <p:nvSpPr>
          <p:cNvPr id="2" name="标题 1"/>
          <p:cNvSpPr>
            <a:spLocks noGrp="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谁来做规划？</a:t>
            </a:r>
          </a:p>
        </p:txBody>
      </p:sp>
      <p:pic>
        <p:nvPicPr>
          <p:cNvPr id="5" name="Picture 3"/>
          <p:cNvPicPr>
            <a:picLocks noChangeAspect="1" noChangeArrowheads="1"/>
          </p:cNvPicPr>
          <p:nvPr/>
        </p:nvPicPr>
        <p:blipFill>
          <a:blip r:embed="rId3" cstate="print"/>
          <a:srcRect/>
          <a:stretch>
            <a:fillRect/>
          </a:stretch>
        </p:blipFill>
        <p:spPr bwMode="auto">
          <a:xfrm>
            <a:off x="4115905" y="3225980"/>
            <a:ext cx="6787" cy="8639"/>
          </a:xfrm>
          <a:prstGeom prst="rect">
            <a:avLst/>
          </a:prstGeom>
          <a:noFill/>
          <a:ln w="9525" algn="ctr">
            <a:noFill/>
            <a:miter lim="800000"/>
            <a:headEnd/>
            <a:tailEnd/>
          </a:ln>
          <a:effectLst/>
        </p:spPr>
      </p:pic>
      <p:sp>
        <p:nvSpPr>
          <p:cNvPr id="11" name="Text Box 9"/>
          <p:cNvSpPr txBox="1">
            <a:spLocks noChangeArrowheads="1"/>
          </p:cNvSpPr>
          <p:nvPr/>
        </p:nvSpPr>
        <p:spPr bwMode="gray">
          <a:xfrm>
            <a:off x="1151121" y="1614778"/>
            <a:ext cx="7025019" cy="3474167"/>
          </a:xfrm>
          <a:prstGeom prst="rect">
            <a:avLst/>
          </a:prstGeom>
          <a:noFill/>
          <a:ln w="9525" algn="ctr">
            <a:noFill/>
            <a:miter lim="800000"/>
            <a:headEnd/>
            <a:tailEnd/>
          </a:ln>
          <a:effectLst/>
        </p:spPr>
        <p:txBody>
          <a:bodyPr wrap="square" lIns="80147" tIns="40074" rIns="80147" bIns="40074">
            <a:spAutoFit/>
          </a:bodyPr>
          <a:lstStyle/>
          <a:p>
            <a:pPr eaLnBrk="0" hangingPunct="0">
              <a:lnSpc>
                <a:spcPct val="120000"/>
              </a:lnSpc>
              <a:spcBef>
                <a:spcPct val="10000"/>
              </a:spcBef>
              <a:spcAft>
                <a:spcPct val="10000"/>
              </a:spcAft>
            </a:pPr>
            <a:r>
              <a:rPr lang="en-US" altLang="zh-CN" sz="2100" b="1" dirty="0" err="1">
                <a:solidFill>
                  <a:srgbClr val="000000"/>
                </a:solidFill>
                <a:latin typeface="华文细黑" pitchFamily="2" charset="-122"/>
                <a:ea typeface="华文细黑" pitchFamily="2" charset="-122"/>
              </a:rPr>
              <a:t>PMT由公司内的专业战略规划人员所组成</a:t>
            </a:r>
            <a:r>
              <a:rPr lang="en-US" altLang="zh-CN" sz="2100" b="1" dirty="0">
                <a:solidFill>
                  <a:srgbClr val="000000"/>
                </a:solidFill>
                <a:latin typeface="华文细黑" pitchFamily="2" charset="-122"/>
                <a:ea typeface="华文细黑" pitchFamily="2" charset="-122"/>
              </a:rPr>
              <a:t>，</a:t>
            </a:r>
            <a:r>
              <a:rPr lang="zh-CN" altLang="en-US" sz="2100" b="1" dirty="0">
                <a:solidFill>
                  <a:srgbClr val="000000"/>
                </a:solidFill>
                <a:latin typeface="华文细黑" pitchFamily="2" charset="-122"/>
                <a:ea typeface="华文细黑" pitchFamily="2" charset="-122"/>
              </a:rPr>
              <a:t>分公司级</a:t>
            </a:r>
            <a:r>
              <a:rPr lang="en-US" altLang="zh-CN" sz="2100" b="1" dirty="0">
                <a:solidFill>
                  <a:srgbClr val="000000"/>
                </a:solidFill>
                <a:latin typeface="华文细黑" pitchFamily="2" charset="-122"/>
                <a:ea typeface="华文细黑" pitchFamily="2" charset="-122"/>
              </a:rPr>
              <a:t>PMT</a:t>
            </a:r>
            <a:r>
              <a:rPr lang="zh-CN" altLang="en-US" sz="2100" b="1" dirty="0">
                <a:solidFill>
                  <a:srgbClr val="000000"/>
                </a:solidFill>
                <a:latin typeface="华文细黑" pitchFamily="2" charset="-122"/>
                <a:ea typeface="华文细黑" pitchFamily="2" charset="-122"/>
              </a:rPr>
              <a:t>和产品线级</a:t>
            </a:r>
            <a:r>
              <a:rPr lang="en-US" altLang="zh-CN" sz="2100" b="1" dirty="0">
                <a:solidFill>
                  <a:srgbClr val="000000"/>
                </a:solidFill>
                <a:latin typeface="华文细黑" pitchFamily="2" charset="-122"/>
                <a:ea typeface="华文细黑" pitchFamily="2" charset="-122"/>
              </a:rPr>
              <a:t>PMT</a:t>
            </a:r>
          </a:p>
          <a:p>
            <a:pPr eaLnBrk="0" hangingPunct="0">
              <a:lnSpc>
                <a:spcPct val="120000"/>
              </a:lnSpc>
              <a:spcBef>
                <a:spcPct val="10000"/>
              </a:spcBef>
              <a:spcAft>
                <a:spcPct val="10000"/>
              </a:spcAft>
            </a:pPr>
            <a:endParaRPr lang="en-US" altLang="zh-CN" sz="2100" b="1" dirty="0">
              <a:solidFill>
                <a:srgbClr val="000000"/>
              </a:solidFill>
              <a:latin typeface="华文细黑" pitchFamily="2" charset="-122"/>
              <a:ea typeface="华文细黑" pitchFamily="2" charset="-122"/>
            </a:endParaRPr>
          </a:p>
          <a:p>
            <a:pPr marL="315540" indent="-315540" eaLnBrk="0" hangingPunct="0">
              <a:lnSpc>
                <a:spcPct val="120000"/>
              </a:lnSpc>
              <a:spcBef>
                <a:spcPct val="10000"/>
              </a:spcBef>
              <a:spcAft>
                <a:spcPct val="10000"/>
              </a:spcAft>
              <a:buFont typeface="Wingdings" pitchFamily="2" charset="2"/>
              <a:buChar char="l"/>
            </a:pPr>
            <a:r>
              <a:rPr lang="en-US" altLang="zh-CN" dirty="0" err="1">
                <a:solidFill>
                  <a:srgbClr val="000000"/>
                </a:solidFill>
                <a:latin typeface="华文细黑" pitchFamily="2" charset="-122"/>
                <a:ea typeface="华文细黑" pitchFamily="2" charset="-122"/>
              </a:rPr>
              <a:t>组织并推动产品线、片区和关键职能部门制定中长期发展规划和年度</a:t>
            </a:r>
            <a:r>
              <a:rPr lang="zh-CN" altLang="en-US" dirty="0">
                <a:solidFill>
                  <a:srgbClr val="000000"/>
                </a:solidFill>
                <a:latin typeface="华文细黑" pitchFamily="2" charset="-122"/>
                <a:ea typeface="华文细黑" pitchFamily="2" charset="-122"/>
              </a:rPr>
              <a:t>商业计划</a:t>
            </a:r>
            <a:r>
              <a:rPr lang="en-US" altLang="zh-CN" dirty="0">
                <a:solidFill>
                  <a:srgbClr val="000000"/>
                </a:solidFill>
                <a:latin typeface="华文细黑" pitchFamily="2" charset="-122"/>
                <a:ea typeface="华文细黑" pitchFamily="2" charset="-122"/>
              </a:rPr>
              <a:t>，</a:t>
            </a:r>
            <a:r>
              <a:rPr lang="en-US" altLang="zh-CN" dirty="0" err="1">
                <a:solidFill>
                  <a:srgbClr val="000000"/>
                </a:solidFill>
                <a:latin typeface="华文细黑" pitchFamily="2" charset="-122"/>
                <a:ea typeface="华文细黑" pitchFamily="2" charset="-122"/>
              </a:rPr>
              <a:t>并形成公司级中长期发展规划和年度</a:t>
            </a:r>
            <a:r>
              <a:rPr lang="zh-CN" altLang="en-US" dirty="0">
                <a:solidFill>
                  <a:srgbClr val="000000"/>
                </a:solidFill>
                <a:latin typeface="华文细黑" pitchFamily="2" charset="-122"/>
                <a:ea typeface="华文细黑" pitchFamily="2" charset="-122"/>
              </a:rPr>
              <a:t>商业计划</a:t>
            </a:r>
            <a:r>
              <a:rPr lang="en-US" altLang="zh-CN" dirty="0">
                <a:solidFill>
                  <a:srgbClr val="000000"/>
                </a:solidFill>
                <a:latin typeface="华文细黑" pitchFamily="2" charset="-122"/>
                <a:ea typeface="华文细黑" pitchFamily="2" charset="-122"/>
              </a:rPr>
              <a:t>；</a:t>
            </a:r>
          </a:p>
          <a:p>
            <a:pPr marL="315540" indent="-315540" eaLnBrk="0" hangingPunct="0">
              <a:lnSpc>
                <a:spcPct val="120000"/>
              </a:lnSpc>
              <a:spcBef>
                <a:spcPct val="10000"/>
              </a:spcBef>
              <a:spcAft>
                <a:spcPct val="10000"/>
              </a:spcAft>
              <a:buFont typeface="Wingdings" pitchFamily="2" charset="2"/>
              <a:buChar char="l"/>
            </a:pPr>
            <a:r>
              <a:rPr lang="en-US" altLang="zh-CN" dirty="0" err="1">
                <a:solidFill>
                  <a:srgbClr val="000000"/>
                </a:solidFill>
                <a:latin typeface="华文细黑" pitchFamily="2" charset="-122"/>
                <a:ea typeface="华文细黑" pitchFamily="2" charset="-122"/>
              </a:rPr>
              <a:t>就发现的新领域和新市场机会，向IRB和EMT提出公司业务组合的建议</a:t>
            </a:r>
            <a:r>
              <a:rPr lang="en-US" altLang="zh-CN" dirty="0">
                <a:solidFill>
                  <a:srgbClr val="000000"/>
                </a:solidFill>
                <a:latin typeface="华文细黑" pitchFamily="2" charset="-122"/>
                <a:ea typeface="华文细黑" pitchFamily="2" charset="-122"/>
              </a:rPr>
              <a:t>；</a:t>
            </a:r>
          </a:p>
          <a:p>
            <a:pPr marL="315540" indent="-315540" eaLnBrk="0" hangingPunct="0">
              <a:lnSpc>
                <a:spcPct val="120000"/>
              </a:lnSpc>
              <a:spcBef>
                <a:spcPct val="10000"/>
              </a:spcBef>
              <a:spcAft>
                <a:spcPct val="10000"/>
              </a:spcAft>
              <a:buFont typeface="Wingdings" pitchFamily="2" charset="2"/>
              <a:buChar char="l"/>
            </a:pPr>
            <a:r>
              <a:rPr lang="zh-CN" altLang="en-US" dirty="0">
                <a:solidFill>
                  <a:srgbClr val="000000"/>
                </a:solidFill>
                <a:latin typeface="华文细黑" pitchFamily="2" charset="-122"/>
                <a:ea typeface="华文细黑" pitchFamily="2" charset="-122"/>
              </a:rPr>
              <a:t>建立公司内战略讨论的平台，推动公司内战略社群的建立和战略规划能力的提升。</a:t>
            </a:r>
          </a:p>
        </p:txBody>
      </p:sp>
    </p:spTree>
    <p:extLst>
      <p:ext uri="{BB962C8B-B14F-4D97-AF65-F5344CB8AC3E}">
        <p14:creationId xmlns:p14="http://schemas.microsoft.com/office/powerpoint/2010/main" val="2223488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6"/>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46</a:t>
            </a:fld>
            <a:endParaRPr lang="zh-CN" altLang="en-US"/>
          </a:p>
        </p:txBody>
      </p:sp>
      <p:sp>
        <p:nvSpPr>
          <p:cNvPr id="105475"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样例：产品线</a:t>
            </a:r>
            <a:r>
              <a:rPr lang="en-US" altLang="zh-CN" sz="2800">
                <a:solidFill>
                  <a:schemeClr val="tx1"/>
                </a:solidFill>
                <a:latin typeface="微软雅黑" pitchFamily="34" charset="-122"/>
                <a:ea typeface="微软雅黑" pitchFamily="34" charset="-122"/>
              </a:rPr>
              <a:t>SP</a:t>
            </a:r>
            <a:r>
              <a:rPr lang="zh-CN" altLang="en-US" sz="2800">
                <a:solidFill>
                  <a:schemeClr val="tx1"/>
                </a:solidFill>
                <a:latin typeface="微软雅黑" pitchFamily="34" charset="-122"/>
                <a:ea typeface="微软雅黑" pitchFamily="34" charset="-122"/>
              </a:rPr>
              <a:t>概要目录</a:t>
            </a:r>
          </a:p>
        </p:txBody>
      </p:sp>
      <p:sp>
        <p:nvSpPr>
          <p:cNvPr id="20" name="Rectangle 4"/>
          <p:cNvSpPr>
            <a:spLocks noChangeArrowheads="1"/>
          </p:cNvSpPr>
          <p:nvPr/>
        </p:nvSpPr>
        <p:spPr bwMode="gray">
          <a:xfrm>
            <a:off x="2189602" y="3234619"/>
            <a:ext cx="3665228" cy="47083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000000"/>
              </a:buClr>
              <a:buSzPct val="60000"/>
              <a:defRPr/>
            </a:pPr>
            <a:r>
              <a:rPr lang="zh-CN" altLang="en-US" kern="0" dirty="0">
                <a:solidFill>
                  <a:prstClr val="black"/>
                </a:solidFill>
                <a:latin typeface="Calibri"/>
                <a:ea typeface="宋体"/>
              </a:rPr>
              <a:t>新增长机会</a:t>
            </a:r>
          </a:p>
        </p:txBody>
      </p:sp>
      <p:sp>
        <p:nvSpPr>
          <p:cNvPr id="22" name="Rectangle 6"/>
          <p:cNvSpPr>
            <a:spLocks noChangeArrowheads="1"/>
          </p:cNvSpPr>
          <p:nvPr/>
        </p:nvSpPr>
        <p:spPr bwMode="gray">
          <a:xfrm>
            <a:off x="2189602" y="1981907"/>
            <a:ext cx="3665228" cy="47083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000000"/>
              </a:buClr>
              <a:buSzPct val="60000"/>
              <a:defRPr/>
            </a:pPr>
            <a:r>
              <a:rPr lang="zh-CN" altLang="en-US" kern="0" dirty="0">
                <a:solidFill>
                  <a:prstClr val="black"/>
                </a:solidFill>
                <a:latin typeface="Calibri"/>
                <a:ea typeface="宋体"/>
              </a:rPr>
              <a:t>价值转移趋势</a:t>
            </a:r>
            <a:endParaRPr lang="en-US" altLang="en-US" kern="0" dirty="0">
              <a:solidFill>
                <a:prstClr val="black"/>
              </a:solidFill>
              <a:latin typeface="Calibri"/>
              <a:ea typeface="宋体"/>
            </a:endParaRPr>
          </a:p>
        </p:txBody>
      </p:sp>
      <p:sp>
        <p:nvSpPr>
          <p:cNvPr id="23" name="Rectangle 7"/>
          <p:cNvSpPr>
            <a:spLocks noChangeArrowheads="1"/>
          </p:cNvSpPr>
          <p:nvPr/>
        </p:nvSpPr>
        <p:spPr bwMode="gray">
          <a:xfrm>
            <a:off x="2189602" y="2586683"/>
            <a:ext cx="3665228" cy="47083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000000"/>
              </a:buClr>
              <a:buSzPct val="60000"/>
              <a:defRPr/>
            </a:pPr>
            <a:r>
              <a:rPr lang="en-US" altLang="zh-CN" kern="0" dirty="0">
                <a:solidFill>
                  <a:prstClr val="black"/>
                </a:solidFill>
                <a:latin typeface="Calibri"/>
                <a:ea typeface="宋体"/>
              </a:rPr>
              <a:t>XX</a:t>
            </a:r>
            <a:r>
              <a:rPr lang="zh-CN" altLang="en-US" kern="0" dirty="0">
                <a:solidFill>
                  <a:prstClr val="black"/>
                </a:solidFill>
                <a:latin typeface="Calibri"/>
                <a:ea typeface="宋体"/>
              </a:rPr>
              <a:t>的竞争地位</a:t>
            </a:r>
            <a:endParaRPr lang="en-US" altLang="en-US" kern="0" dirty="0">
              <a:solidFill>
                <a:prstClr val="black"/>
              </a:solidFill>
              <a:latin typeface="Calibri"/>
              <a:ea typeface="宋体"/>
            </a:endParaRPr>
          </a:p>
        </p:txBody>
      </p:sp>
      <p:sp>
        <p:nvSpPr>
          <p:cNvPr id="25" name="Rectangle 9"/>
          <p:cNvSpPr>
            <a:spLocks noChangeArrowheads="1"/>
          </p:cNvSpPr>
          <p:nvPr/>
        </p:nvSpPr>
        <p:spPr bwMode="gray">
          <a:xfrm>
            <a:off x="2189602" y="3865280"/>
            <a:ext cx="3665228" cy="47083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000000"/>
              </a:buClr>
              <a:buSzPct val="60000"/>
              <a:defRPr/>
            </a:pPr>
            <a:r>
              <a:rPr lang="zh-CN" altLang="en-US" kern="0" dirty="0">
                <a:solidFill>
                  <a:prstClr val="black"/>
                </a:solidFill>
                <a:latin typeface="Calibri"/>
                <a:ea typeface="宋体"/>
              </a:rPr>
              <a:t>业务设计及其选择</a:t>
            </a:r>
            <a:endParaRPr lang="en-US" altLang="en-US" kern="0" dirty="0">
              <a:solidFill>
                <a:prstClr val="black"/>
              </a:solidFill>
              <a:latin typeface="Calibri"/>
              <a:ea typeface="宋体"/>
            </a:endParaRPr>
          </a:p>
        </p:txBody>
      </p:sp>
      <p:sp>
        <p:nvSpPr>
          <p:cNvPr id="26" name="Rectangle 10"/>
          <p:cNvSpPr>
            <a:spLocks noChangeArrowheads="1"/>
          </p:cNvSpPr>
          <p:nvPr/>
        </p:nvSpPr>
        <p:spPr bwMode="gray">
          <a:xfrm>
            <a:off x="2189602" y="4465698"/>
            <a:ext cx="3665228" cy="777524"/>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000000"/>
              </a:buClr>
              <a:buSzPct val="60000"/>
              <a:defRPr/>
            </a:pPr>
            <a:r>
              <a:rPr lang="zh-CN" altLang="en-US" kern="0" dirty="0">
                <a:solidFill>
                  <a:prstClr val="black"/>
                </a:solidFill>
                <a:latin typeface="Calibri"/>
                <a:ea typeface="宋体"/>
              </a:rPr>
              <a:t>战略里程碑、财务预测与非财务预测</a:t>
            </a:r>
            <a:endParaRPr lang="en-US" altLang="en-US" kern="0" dirty="0">
              <a:solidFill>
                <a:prstClr val="black"/>
              </a:solidFill>
              <a:latin typeface="Calibri"/>
              <a:ea typeface="宋体"/>
            </a:endParaRPr>
          </a:p>
        </p:txBody>
      </p:sp>
      <p:sp>
        <p:nvSpPr>
          <p:cNvPr id="29" name="Rectangle 13"/>
          <p:cNvSpPr>
            <a:spLocks noChangeArrowheads="1"/>
          </p:cNvSpPr>
          <p:nvPr/>
        </p:nvSpPr>
        <p:spPr bwMode="gray">
          <a:xfrm>
            <a:off x="2189602" y="1355603"/>
            <a:ext cx="3665228" cy="47083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000000"/>
              </a:buClr>
              <a:buSzPct val="60000"/>
              <a:defRPr/>
            </a:pPr>
            <a:r>
              <a:rPr lang="zh-CN" altLang="en-US" kern="0" dirty="0">
                <a:solidFill>
                  <a:prstClr val="black"/>
                </a:solidFill>
                <a:latin typeface="Calibri"/>
                <a:ea typeface="宋体"/>
              </a:rPr>
              <a:t>序言与概要</a:t>
            </a:r>
            <a:endParaRPr lang="en-US" altLang="en-US" kern="0" dirty="0">
              <a:solidFill>
                <a:prstClr val="black"/>
              </a:solidFill>
              <a:latin typeface="Calibri"/>
              <a:ea typeface="宋体"/>
            </a:endParaRPr>
          </a:p>
        </p:txBody>
      </p:sp>
      <p:sp>
        <p:nvSpPr>
          <p:cNvPr id="36" name="Text Box 5"/>
          <p:cNvSpPr txBox="1">
            <a:spLocks noChangeArrowheads="1"/>
          </p:cNvSpPr>
          <p:nvPr/>
        </p:nvSpPr>
        <p:spPr bwMode="auto">
          <a:xfrm rot="19624453">
            <a:off x="5629891" y="1840135"/>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extLst>
      <p:ext uri="{BB962C8B-B14F-4D97-AF65-F5344CB8AC3E}">
        <p14:creationId xmlns:p14="http://schemas.microsoft.com/office/powerpoint/2010/main" val="290281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47</a:t>
            </a:fld>
            <a:endParaRPr lang="zh-CN" altLang="en-US"/>
          </a:p>
        </p:txBody>
      </p:sp>
      <p:sp>
        <p:nvSpPr>
          <p:cNvPr id="105475"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年度业务规划</a:t>
            </a:r>
            <a:r>
              <a:rPr lang="en-US" altLang="zh-CN" sz="2800">
                <a:solidFill>
                  <a:schemeClr val="tx1"/>
                </a:solidFill>
                <a:latin typeface="微软雅黑" pitchFamily="34" charset="-122"/>
                <a:ea typeface="微软雅黑" pitchFamily="34" charset="-122"/>
              </a:rPr>
              <a:t>BP</a:t>
            </a:r>
            <a:r>
              <a:rPr lang="zh-CN" altLang="en-US" sz="2800">
                <a:solidFill>
                  <a:schemeClr val="tx1"/>
                </a:solidFill>
                <a:latin typeface="微软雅黑" pitchFamily="34" charset="-122"/>
                <a:ea typeface="微软雅黑" pitchFamily="34" charset="-122"/>
              </a:rPr>
              <a:t>的目的：战略展开</a:t>
            </a:r>
          </a:p>
        </p:txBody>
      </p:sp>
      <p:sp>
        <p:nvSpPr>
          <p:cNvPr id="105476" name="Rectangle 3"/>
          <p:cNvSpPr>
            <a:spLocks noGrp="1" noChangeArrowheads="1"/>
          </p:cNvSpPr>
          <p:nvPr>
            <p:ph idx="4294967295"/>
          </p:nvPr>
        </p:nvSpPr>
        <p:spPr>
          <a:xfrm>
            <a:off x="0" y="1052513"/>
            <a:ext cx="8353425" cy="5124450"/>
          </a:xfrm>
          <a:prstGeom prst="rect">
            <a:avLst/>
          </a:prstGeom>
        </p:spPr>
        <p:txBody>
          <a:bodyPr/>
          <a:lstStyle/>
          <a:p>
            <a:pPr algn="just" eaLnBrk="1" hangingPunct="1">
              <a:spcBef>
                <a:spcPct val="50000"/>
              </a:spcBef>
            </a:pPr>
            <a:r>
              <a:rPr lang="en-US" altLang="zh-CN" sz="1800" dirty="0">
                <a:latin typeface="华文细黑" pitchFamily="2" charset="-122"/>
              </a:rPr>
              <a:t>BP</a:t>
            </a:r>
            <a:r>
              <a:rPr lang="zh-CN" altLang="en-US" sz="1800" dirty="0">
                <a:latin typeface="华文细黑" pitchFamily="2" charset="-122"/>
              </a:rPr>
              <a:t>（</a:t>
            </a:r>
            <a:r>
              <a:rPr lang="en-US" altLang="zh-CN" sz="1800" dirty="0">
                <a:latin typeface="华文细黑" pitchFamily="2" charset="-122"/>
              </a:rPr>
              <a:t>Annual Business Plan</a:t>
            </a:r>
            <a:r>
              <a:rPr lang="zh-CN" altLang="en-US" sz="1800" dirty="0">
                <a:latin typeface="华文细黑" pitchFamily="2" charset="-122"/>
              </a:rPr>
              <a:t>，年度业务规划）时间跨度为下一个财政年度。</a:t>
            </a:r>
            <a:endParaRPr lang="en-US" altLang="zh-CN" sz="1800" dirty="0">
              <a:latin typeface="华文细黑" pitchFamily="2" charset="-122"/>
            </a:endParaRPr>
          </a:p>
          <a:p>
            <a:pPr algn="just" eaLnBrk="1" hangingPunct="1">
              <a:spcBef>
                <a:spcPct val="50000"/>
              </a:spcBef>
            </a:pPr>
            <a:r>
              <a:rPr lang="zh-CN" altLang="en-US" sz="1800" dirty="0">
                <a:latin typeface="华文细黑" pitchFamily="2" charset="-122"/>
              </a:rPr>
              <a:t>制定</a:t>
            </a:r>
            <a:r>
              <a:rPr lang="en-US" altLang="zh-CN" sz="1800" dirty="0">
                <a:latin typeface="华文细黑" pitchFamily="2" charset="-122"/>
              </a:rPr>
              <a:t>BP</a:t>
            </a:r>
            <a:r>
              <a:rPr lang="zh-CN" altLang="en-US" sz="1800" dirty="0">
                <a:latin typeface="华文细黑" pitchFamily="2" charset="-122"/>
              </a:rPr>
              <a:t>是各个产品线</a:t>
            </a:r>
            <a:r>
              <a:rPr lang="en-US" altLang="zh-CN" sz="1800" dirty="0">
                <a:latin typeface="华文细黑" pitchFamily="2" charset="-122"/>
              </a:rPr>
              <a:t>/</a:t>
            </a:r>
            <a:r>
              <a:rPr lang="zh-CN" altLang="en-US" sz="1800" dirty="0">
                <a:latin typeface="华文细黑" pitchFamily="2" charset="-122"/>
              </a:rPr>
              <a:t>部门的年度重点工作之一。通过</a:t>
            </a:r>
            <a:r>
              <a:rPr lang="en-US" altLang="zh-CN" sz="1800" dirty="0">
                <a:latin typeface="华文细黑" pitchFamily="2" charset="-122"/>
              </a:rPr>
              <a:t>BP</a:t>
            </a:r>
            <a:r>
              <a:rPr lang="zh-CN" altLang="en-US" sz="1800" dirty="0">
                <a:latin typeface="华文细黑" pitchFamily="2" charset="-122"/>
              </a:rPr>
              <a:t>的制定，公司相关部门的资源利用效率得到提高、产品的路标更加明确、年度预算更加清晰。</a:t>
            </a:r>
            <a:endParaRPr lang="en-US" altLang="zh-CN" sz="1800" dirty="0">
              <a:latin typeface="华文细黑" pitchFamily="2" charset="-122"/>
            </a:endParaRPr>
          </a:p>
          <a:p>
            <a:pPr algn="just" eaLnBrk="1" hangingPunct="1">
              <a:spcBef>
                <a:spcPct val="50000"/>
              </a:spcBef>
            </a:pPr>
            <a:r>
              <a:rPr lang="zh-CN" altLang="en-US" sz="1800" dirty="0">
                <a:latin typeface="华文细黑" pitchFamily="2" charset="-122"/>
              </a:rPr>
              <a:t>各部门的</a:t>
            </a:r>
            <a:r>
              <a:rPr lang="en-US" altLang="zh-CN" sz="1800" dirty="0">
                <a:latin typeface="华文细黑" pitchFamily="2" charset="-122"/>
              </a:rPr>
              <a:t>BP</a:t>
            </a:r>
            <a:r>
              <a:rPr lang="zh-CN" altLang="en-US" sz="1800" dirty="0">
                <a:latin typeface="华文细黑" pitchFamily="2" charset="-122"/>
              </a:rPr>
              <a:t>包含了</a:t>
            </a:r>
            <a:r>
              <a:rPr lang="zh-CN" altLang="en-US" sz="1800" dirty="0">
                <a:solidFill>
                  <a:srgbClr val="990000"/>
                </a:solidFill>
                <a:latin typeface="华文细黑" pitchFamily="2" charset="-122"/>
              </a:rPr>
              <a:t>过去一年各部门的总体运营情况、未来一年各部门的目标、财务预算、产品策略、区域销售策略、客户拓展策略、服务策略、品牌策略、交付策略等内容，是跨度为一年的作战方案。</a:t>
            </a:r>
          </a:p>
          <a:p>
            <a:pPr algn="just" eaLnBrk="1" hangingPunct="1">
              <a:spcBef>
                <a:spcPct val="50000"/>
              </a:spcBef>
            </a:pPr>
            <a:r>
              <a:rPr lang="zh-CN" altLang="en-US" sz="1800" dirty="0">
                <a:latin typeface="华文细黑" pitchFamily="2" charset="-122"/>
              </a:rPr>
              <a:t>制定</a:t>
            </a:r>
            <a:r>
              <a:rPr lang="en-US" altLang="zh-CN" sz="1800" dirty="0">
                <a:latin typeface="华文细黑" pitchFamily="2" charset="-122"/>
              </a:rPr>
              <a:t>BP</a:t>
            </a:r>
            <a:r>
              <a:rPr lang="zh-CN" altLang="en-US" sz="1800" dirty="0">
                <a:latin typeface="华文细黑" pitchFamily="2" charset="-122"/>
              </a:rPr>
              <a:t>的目的如下： </a:t>
            </a:r>
          </a:p>
          <a:p>
            <a:pPr lvl="1" algn="just" eaLnBrk="1" hangingPunct="1">
              <a:spcBef>
                <a:spcPct val="50000"/>
              </a:spcBef>
              <a:buFont typeface="华文细黑" pitchFamily="2" charset="-122"/>
              <a:buChar char="–"/>
            </a:pPr>
            <a:r>
              <a:rPr lang="zh-CN" altLang="en-US" sz="1600" dirty="0">
                <a:latin typeface="华文细黑" pitchFamily="2" charset="-122"/>
              </a:rPr>
              <a:t>在公司总体预算的纲领下，通过与周边部门的协调沟通，结合</a:t>
            </a:r>
            <a:r>
              <a:rPr lang="en-US" altLang="zh-CN" sz="1600" dirty="0">
                <a:latin typeface="华文细黑" pitchFamily="2" charset="-122"/>
              </a:rPr>
              <a:t>SP</a:t>
            </a:r>
            <a:r>
              <a:rPr lang="zh-CN" altLang="en-US" sz="1600" dirty="0">
                <a:latin typeface="华文细黑" pitchFamily="2" charset="-122"/>
              </a:rPr>
              <a:t>的战略安排，落实来年的资金预算和人力布署，同时对具体的重大市场机会详细的分析并推动落实，保证行动和策略的一致性。</a:t>
            </a:r>
          </a:p>
          <a:p>
            <a:pPr lvl="1" algn="just" eaLnBrk="1" hangingPunct="1">
              <a:spcBef>
                <a:spcPct val="50000"/>
              </a:spcBef>
              <a:buFont typeface="华文细黑" pitchFamily="2" charset="-122"/>
              <a:buChar char="–"/>
            </a:pPr>
            <a:r>
              <a:rPr lang="en-US" altLang="zh-CN" sz="1600" dirty="0">
                <a:latin typeface="华文细黑" pitchFamily="2" charset="-122"/>
              </a:rPr>
              <a:t>BP</a:t>
            </a:r>
            <a:r>
              <a:rPr lang="zh-CN" altLang="en-US" sz="1600" dirty="0">
                <a:latin typeface="华文细黑" pitchFamily="2" charset="-122"/>
              </a:rPr>
              <a:t>的制定也是一次全面、系统的分析活动，通过多个部门的交互，能够深入地挖掘各部门来年的机会和威胁，有利于各部门捕捉市场机遇和降低运营风险，保障战略计划的顺利实施。</a:t>
            </a:r>
          </a:p>
          <a:p>
            <a:pPr lvl="1" algn="just" eaLnBrk="1" hangingPunct="1">
              <a:spcBef>
                <a:spcPct val="50000"/>
              </a:spcBef>
              <a:buFont typeface="华文细黑" pitchFamily="2" charset="-122"/>
              <a:buChar char="–"/>
            </a:pPr>
            <a:r>
              <a:rPr lang="en-US" altLang="zh-CN" sz="1600" dirty="0">
                <a:latin typeface="华文细黑" pitchFamily="2" charset="-122"/>
              </a:rPr>
              <a:t>BP</a:t>
            </a:r>
            <a:r>
              <a:rPr lang="zh-CN" altLang="en-US" sz="1600" dirty="0">
                <a:latin typeface="华文细黑" pitchFamily="2" charset="-122"/>
              </a:rPr>
              <a:t>是各部门未来一年</a:t>
            </a:r>
            <a:r>
              <a:rPr lang="en-US" altLang="zh-CN" sz="1600" dirty="0">
                <a:latin typeface="华文细黑" pitchFamily="2" charset="-122"/>
              </a:rPr>
              <a:t>KPI</a:t>
            </a:r>
            <a:r>
              <a:rPr lang="zh-CN" altLang="en-US" sz="1600" dirty="0">
                <a:latin typeface="华文细黑" pitchFamily="2" charset="-122"/>
              </a:rPr>
              <a:t>、</a:t>
            </a:r>
            <a:r>
              <a:rPr lang="en-US" altLang="zh-CN" sz="1600" dirty="0">
                <a:latin typeface="华文细黑" pitchFamily="2" charset="-122"/>
              </a:rPr>
              <a:t>PBC</a:t>
            </a:r>
            <a:r>
              <a:rPr lang="zh-CN" altLang="en-US" sz="1600" dirty="0">
                <a:latin typeface="华文细黑" pitchFamily="2" charset="-122"/>
              </a:rPr>
              <a:t>等的制定的主要依据，将逐步成为指引各部门的日常运作的行动纲领。</a:t>
            </a:r>
          </a:p>
        </p:txBody>
      </p:sp>
    </p:spTree>
    <p:extLst>
      <p:ext uri="{BB962C8B-B14F-4D97-AF65-F5344CB8AC3E}">
        <p14:creationId xmlns:p14="http://schemas.microsoft.com/office/powerpoint/2010/main" val="290281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1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48</a:t>
            </a:fld>
            <a:endParaRPr lang="zh-CN" altLang="en-US"/>
          </a:p>
        </p:txBody>
      </p:sp>
      <p:sp>
        <p:nvSpPr>
          <p:cNvPr id="25601"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a:t>
            </a:r>
            <a:r>
              <a:rPr lang="en-US" altLang="zh-CN" sz="2800">
                <a:solidFill>
                  <a:schemeClr val="tx1"/>
                </a:solidFill>
                <a:latin typeface="微软雅黑" pitchFamily="34" charset="-122"/>
                <a:ea typeface="微软雅黑" pitchFamily="34" charset="-122"/>
              </a:rPr>
              <a:t>BP</a:t>
            </a:r>
            <a:r>
              <a:rPr lang="zh-CN" altLang="en-US" sz="2800">
                <a:solidFill>
                  <a:schemeClr val="tx1"/>
                </a:solidFill>
                <a:latin typeface="微软雅黑" pitchFamily="34" charset="-122"/>
                <a:ea typeface="微软雅黑" pitchFamily="34" charset="-122"/>
              </a:rPr>
              <a:t>概要性目录</a:t>
            </a:r>
          </a:p>
        </p:txBody>
      </p:sp>
      <p:sp>
        <p:nvSpPr>
          <p:cNvPr id="18" name="Rectangle 4"/>
          <p:cNvSpPr>
            <a:spLocks noChangeArrowheads="1"/>
          </p:cNvSpPr>
          <p:nvPr/>
        </p:nvSpPr>
        <p:spPr bwMode="gray">
          <a:xfrm>
            <a:off x="2678299" y="3692531"/>
            <a:ext cx="3420880" cy="522427"/>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FF6600"/>
              </a:buClr>
              <a:defRPr/>
            </a:pPr>
            <a:r>
              <a:rPr lang="zh-CN" altLang="en-US" kern="0" dirty="0">
                <a:solidFill>
                  <a:prstClr val="black"/>
                </a:solidFill>
                <a:latin typeface="Calibri"/>
                <a:ea typeface="宋体"/>
                <a:sym typeface="Symbol" charset="0"/>
              </a:rPr>
              <a:t>预算方案</a:t>
            </a:r>
            <a:endParaRPr lang="en-US" altLang="zh-CN" kern="0" dirty="0">
              <a:solidFill>
                <a:prstClr val="black"/>
              </a:solidFill>
              <a:latin typeface="Calibri"/>
              <a:ea typeface="宋体"/>
              <a:sym typeface="Symbol" charset="0"/>
            </a:endParaRPr>
          </a:p>
        </p:txBody>
      </p:sp>
      <p:sp>
        <p:nvSpPr>
          <p:cNvPr id="20" name="Rectangle 6"/>
          <p:cNvSpPr>
            <a:spLocks noChangeArrowheads="1"/>
          </p:cNvSpPr>
          <p:nvPr/>
        </p:nvSpPr>
        <p:spPr bwMode="gray">
          <a:xfrm>
            <a:off x="2678299" y="2396658"/>
            <a:ext cx="3417319" cy="522427"/>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FF6600"/>
              </a:buClr>
              <a:defRPr/>
            </a:pPr>
            <a:r>
              <a:rPr lang="zh-CN" altLang="en-GB" kern="0" dirty="0">
                <a:solidFill>
                  <a:prstClr val="black"/>
                </a:solidFill>
                <a:latin typeface="Calibri"/>
                <a:ea typeface="宋体"/>
                <a:sym typeface="Symbol" charset="0"/>
              </a:rPr>
              <a:t>市场与环境变化分析</a:t>
            </a:r>
          </a:p>
        </p:txBody>
      </p:sp>
      <p:sp>
        <p:nvSpPr>
          <p:cNvPr id="21" name="Rectangle 7"/>
          <p:cNvSpPr>
            <a:spLocks noChangeArrowheads="1"/>
          </p:cNvSpPr>
          <p:nvPr/>
        </p:nvSpPr>
        <p:spPr bwMode="gray">
          <a:xfrm>
            <a:off x="2678299" y="3040238"/>
            <a:ext cx="3417319" cy="522427"/>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FF6600"/>
              </a:buClr>
              <a:defRPr/>
            </a:pPr>
            <a:r>
              <a:rPr lang="zh-CN" altLang="en-US" kern="0" dirty="0">
                <a:solidFill>
                  <a:prstClr val="black"/>
                </a:solidFill>
                <a:latin typeface="Calibri"/>
                <a:ea typeface="宋体"/>
                <a:sym typeface="Symbol" charset="0"/>
              </a:rPr>
              <a:t>商业计划</a:t>
            </a:r>
            <a:r>
              <a:rPr lang="zh-CN" altLang="en-GB" kern="0" dirty="0">
                <a:solidFill>
                  <a:prstClr val="black"/>
                </a:solidFill>
                <a:latin typeface="Calibri"/>
                <a:ea typeface="宋体"/>
                <a:sym typeface="Symbol" charset="0"/>
              </a:rPr>
              <a:t>与关键措施</a:t>
            </a:r>
            <a:endParaRPr lang="en-US" altLang="zh-CN" kern="0" dirty="0">
              <a:solidFill>
                <a:prstClr val="black"/>
              </a:solidFill>
              <a:latin typeface="Calibri"/>
              <a:ea typeface="宋体"/>
              <a:sym typeface="Symbol" charset="0"/>
            </a:endParaRPr>
          </a:p>
        </p:txBody>
      </p:sp>
      <p:sp>
        <p:nvSpPr>
          <p:cNvPr id="23" name="Rectangle 9"/>
          <p:cNvSpPr>
            <a:spLocks noChangeArrowheads="1"/>
          </p:cNvSpPr>
          <p:nvPr/>
        </p:nvSpPr>
        <p:spPr bwMode="gray">
          <a:xfrm>
            <a:off x="2678299" y="4336111"/>
            <a:ext cx="3417319" cy="522427"/>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FF6600"/>
              </a:buClr>
              <a:defRPr/>
            </a:pPr>
            <a:r>
              <a:rPr lang="zh-CN" altLang="en-US" kern="0" dirty="0">
                <a:solidFill>
                  <a:prstClr val="black"/>
                </a:solidFill>
                <a:latin typeface="Calibri"/>
                <a:ea typeface="宋体"/>
                <a:sym typeface="Symbol" charset="0"/>
              </a:rPr>
              <a:t>附录</a:t>
            </a:r>
          </a:p>
        </p:txBody>
      </p:sp>
      <p:sp>
        <p:nvSpPr>
          <p:cNvPr id="25" name="Rectangle 13"/>
          <p:cNvSpPr>
            <a:spLocks noChangeArrowheads="1"/>
          </p:cNvSpPr>
          <p:nvPr/>
        </p:nvSpPr>
        <p:spPr bwMode="gray">
          <a:xfrm>
            <a:off x="2678299" y="1748723"/>
            <a:ext cx="3420880" cy="522427"/>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47" tIns="40074" rIns="80147" bIns="40074" anchor="ctr">
            <a:noAutofit/>
          </a:bodyPr>
          <a:lstStyle/>
          <a:p>
            <a:pPr marL="400736" indent="-400736" defTabSz="801472">
              <a:lnSpc>
                <a:spcPct val="150000"/>
              </a:lnSpc>
              <a:buClr>
                <a:srgbClr val="000000"/>
              </a:buClr>
              <a:buSzPct val="60000"/>
              <a:defRPr/>
            </a:pPr>
            <a:r>
              <a:rPr lang="zh-CN" altLang="en-GB" kern="0" dirty="0">
                <a:solidFill>
                  <a:prstClr val="black"/>
                </a:solidFill>
                <a:latin typeface="Calibri"/>
                <a:ea typeface="宋体"/>
                <a:sym typeface="Symbol" charset="0"/>
              </a:rPr>
              <a:t>上期</a:t>
            </a:r>
            <a:r>
              <a:rPr lang="zh-CN" altLang="en-US" kern="0" dirty="0">
                <a:solidFill>
                  <a:prstClr val="black"/>
                </a:solidFill>
                <a:latin typeface="Calibri"/>
                <a:ea typeface="宋体"/>
                <a:sym typeface="Symbol" charset="0"/>
              </a:rPr>
              <a:t>商业计划</a:t>
            </a:r>
            <a:r>
              <a:rPr lang="zh-CN" altLang="en-GB" kern="0" dirty="0">
                <a:solidFill>
                  <a:prstClr val="black"/>
                </a:solidFill>
                <a:latin typeface="Calibri"/>
                <a:ea typeface="宋体"/>
                <a:sym typeface="Symbol" charset="0"/>
              </a:rPr>
              <a:t>回顾</a:t>
            </a:r>
            <a:endParaRPr lang="en-US" altLang="en-US" kern="0" dirty="0">
              <a:solidFill>
                <a:prstClr val="black"/>
              </a:solidFill>
              <a:latin typeface="Calibri"/>
              <a:ea typeface="宋体"/>
            </a:endParaRPr>
          </a:p>
        </p:txBody>
      </p:sp>
      <p:sp>
        <p:nvSpPr>
          <p:cNvPr id="27" name="Text Box 5"/>
          <p:cNvSpPr txBox="1">
            <a:spLocks noChangeArrowheads="1"/>
          </p:cNvSpPr>
          <p:nvPr/>
        </p:nvSpPr>
        <p:spPr bwMode="auto">
          <a:xfrm rot="19624453">
            <a:off x="5874239" y="2034516"/>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49</a:t>
            </a:fld>
            <a:endParaRPr lang="zh-CN" altLang="en-US"/>
          </a:p>
        </p:txBody>
      </p:sp>
      <p:sp>
        <p:nvSpPr>
          <p:cNvPr id="25601"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战略规划</a:t>
            </a:r>
            <a:r>
              <a:rPr lang="en-US" altLang="zh-CN" sz="2800">
                <a:solidFill>
                  <a:schemeClr val="tx1"/>
                </a:solidFill>
                <a:latin typeface="微软雅黑" pitchFamily="34" charset="-122"/>
                <a:ea typeface="微软雅黑" pitchFamily="34" charset="-122"/>
              </a:rPr>
              <a:t>(SP)</a:t>
            </a:r>
            <a:r>
              <a:rPr lang="zh-CN" altLang="en-US" sz="2800">
                <a:solidFill>
                  <a:schemeClr val="tx1"/>
                </a:solidFill>
                <a:latin typeface="微软雅黑" pitchFamily="34" charset="-122"/>
                <a:ea typeface="微软雅黑" pitchFamily="34" charset="-122"/>
              </a:rPr>
              <a:t>和年度商业计划</a:t>
            </a:r>
            <a:r>
              <a:rPr lang="en-US" altLang="zh-CN" sz="2800">
                <a:solidFill>
                  <a:schemeClr val="tx1"/>
                </a:solidFill>
                <a:latin typeface="微软雅黑" pitchFamily="34" charset="-122"/>
                <a:ea typeface="微软雅黑" pitchFamily="34" charset="-122"/>
              </a:rPr>
              <a:t>(BP)</a:t>
            </a:r>
            <a:r>
              <a:rPr lang="zh-CN" altLang="en-US" sz="2800">
                <a:solidFill>
                  <a:schemeClr val="tx1"/>
                </a:solidFill>
                <a:latin typeface="微软雅黑" pitchFamily="34" charset="-122"/>
                <a:ea typeface="微软雅黑" pitchFamily="34" charset="-122"/>
              </a:rPr>
              <a:t>的关系</a:t>
            </a:r>
          </a:p>
        </p:txBody>
      </p:sp>
      <p:sp>
        <p:nvSpPr>
          <p:cNvPr id="25609" name="Rectangle 10"/>
          <p:cNvSpPr>
            <a:spLocks noChangeArrowheads="1"/>
          </p:cNvSpPr>
          <p:nvPr/>
        </p:nvSpPr>
        <p:spPr bwMode="auto">
          <a:xfrm>
            <a:off x="418076" y="5502396"/>
            <a:ext cx="8307849" cy="1036698"/>
          </a:xfrm>
          <a:prstGeom prst="rect">
            <a:avLst/>
          </a:prstGeom>
          <a:solidFill>
            <a:schemeClr val="accent2">
              <a:lumMod val="20000"/>
              <a:lumOff val="80000"/>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38" tIns="40069" rIns="80138" bIns="40069"/>
          <a:lstStyle/>
          <a:p>
            <a:pPr marL="299985" indent="-299985" defTabSz="801547">
              <a:spcBef>
                <a:spcPct val="25000"/>
              </a:spcBef>
              <a:buClr>
                <a:srgbClr val="777777"/>
              </a:buClr>
              <a:buSzPct val="60000"/>
              <a:buFont typeface="Wingdings" charset="0"/>
              <a:buChar char="l"/>
            </a:pPr>
            <a:r>
              <a:rPr lang="zh-CN" altLang="en-US" sz="1200" b="1" dirty="0">
                <a:solidFill>
                  <a:srgbClr val="000000"/>
                </a:solidFill>
                <a:latin typeface="华文细黑" charset="0"/>
                <a:ea typeface="华文细黑" charset="0"/>
                <a:cs typeface="华文细黑" charset="0"/>
              </a:rPr>
              <a:t>以下三个方面的内容必须完整地输入到年度规划及预算中：</a:t>
            </a:r>
          </a:p>
          <a:p>
            <a:pPr marL="652348" lvl="1" indent="-250781" defTabSz="801547">
              <a:spcBef>
                <a:spcPct val="25000"/>
              </a:spcBef>
              <a:buClr>
                <a:srgbClr val="000000"/>
              </a:buClr>
              <a:buSzPct val="50000"/>
              <a:buFont typeface="Wingdings" charset="0"/>
              <a:buChar char="p"/>
            </a:pPr>
            <a:r>
              <a:rPr lang="zh-CN" altLang="en-US" sz="1200" dirty="0">
                <a:solidFill>
                  <a:srgbClr val="000000"/>
                </a:solidFill>
                <a:latin typeface="华文细黑" charset="0"/>
                <a:ea typeface="华文细黑" charset="0"/>
                <a:cs typeface="华文细黑" charset="0"/>
              </a:rPr>
              <a:t>下一年度销售预测（含分产品订货收入目标）及财务目标；</a:t>
            </a:r>
          </a:p>
          <a:p>
            <a:pPr marL="652348" lvl="1" indent="-250781" defTabSz="801547">
              <a:spcBef>
                <a:spcPct val="25000"/>
              </a:spcBef>
              <a:buClr>
                <a:srgbClr val="000000"/>
              </a:buClr>
              <a:buSzPct val="50000"/>
              <a:buFont typeface="Wingdings" charset="0"/>
              <a:buChar char="p"/>
            </a:pPr>
            <a:r>
              <a:rPr lang="zh-CN" altLang="en-US" sz="1200" dirty="0">
                <a:solidFill>
                  <a:srgbClr val="000000"/>
                </a:solidFill>
                <a:latin typeface="华文细黑" charset="0"/>
                <a:ea typeface="华文细黑" charset="0"/>
                <a:cs typeface="华文细黑" charset="0"/>
              </a:rPr>
              <a:t>战略沙盘（地图）及分产品主要市场机会；</a:t>
            </a:r>
          </a:p>
          <a:p>
            <a:pPr marL="652348" lvl="1" indent="-250781" defTabSz="801547">
              <a:spcBef>
                <a:spcPct val="25000"/>
              </a:spcBef>
              <a:buClr>
                <a:srgbClr val="000000"/>
              </a:buClr>
              <a:buSzPct val="50000"/>
              <a:buFont typeface="Wingdings" charset="0"/>
              <a:buChar char="p"/>
            </a:pPr>
            <a:r>
              <a:rPr lang="zh-CN" altLang="en-US" sz="1200" dirty="0">
                <a:solidFill>
                  <a:srgbClr val="000000"/>
                </a:solidFill>
                <a:latin typeface="华文细黑" charset="0"/>
                <a:ea typeface="华文细黑" charset="0"/>
                <a:cs typeface="华文细黑" charset="0"/>
              </a:rPr>
              <a:t>关键任务清单及责任人：包括关键问题和关键措施</a:t>
            </a:r>
          </a:p>
        </p:txBody>
      </p:sp>
      <p:graphicFrame>
        <p:nvGraphicFramePr>
          <p:cNvPr id="13" name="表格 12"/>
          <p:cNvGraphicFramePr>
            <a:graphicFrameLocks noGrp="1"/>
          </p:cNvGraphicFramePr>
          <p:nvPr/>
        </p:nvGraphicFramePr>
        <p:xfrm>
          <a:off x="418076" y="1031635"/>
          <a:ext cx="8307849" cy="4344088"/>
        </p:xfrm>
        <a:graphic>
          <a:graphicData uri="http://schemas.openxmlformats.org/drawingml/2006/table">
            <a:tbl>
              <a:tblPr firstRow="1" bandRow="1">
                <a:tableStyleId>{72833802-FEF1-4C79-8D5D-14CF1EAF98D9}</a:tableStyleId>
              </a:tblPr>
              <a:tblGrid>
                <a:gridCol w="1099568">
                  <a:extLst>
                    <a:ext uri="{9D8B030D-6E8A-4147-A177-3AD203B41FA5}">
                      <a16:colId xmlns:a16="http://schemas.microsoft.com/office/drawing/2014/main" val="20000"/>
                    </a:ext>
                  </a:extLst>
                </a:gridCol>
                <a:gridCol w="3420879">
                  <a:extLst>
                    <a:ext uri="{9D8B030D-6E8A-4147-A177-3AD203B41FA5}">
                      <a16:colId xmlns:a16="http://schemas.microsoft.com/office/drawing/2014/main" val="20001"/>
                    </a:ext>
                  </a:extLst>
                </a:gridCol>
                <a:gridCol w="3787402">
                  <a:extLst>
                    <a:ext uri="{9D8B030D-6E8A-4147-A177-3AD203B41FA5}">
                      <a16:colId xmlns:a16="http://schemas.microsoft.com/office/drawing/2014/main" val="20002"/>
                    </a:ext>
                  </a:extLst>
                </a:gridCol>
              </a:tblGrid>
              <a:tr h="348631">
                <a:tc>
                  <a:txBody>
                    <a:bodyPr/>
                    <a:lstStyle/>
                    <a:p>
                      <a:pPr marL="72000">
                        <a:lnSpc>
                          <a:spcPct val="100000"/>
                        </a:lnSpc>
                      </a:pPr>
                      <a:endParaRPr lang="zh-CN" altLang="en-US" sz="1600"/>
                    </a:p>
                  </a:txBody>
                  <a:tcPr marL="78191" marR="78191" marT="41468" marB="41468">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gn="ctr">
                        <a:lnSpc>
                          <a:spcPct val="100000"/>
                        </a:lnSpc>
                      </a:pPr>
                      <a:r>
                        <a:rPr lang="zh-CN" altLang="en-US" sz="1600"/>
                        <a:t>战略规划（</a:t>
                      </a:r>
                      <a:r>
                        <a:rPr lang="en-US" altLang="zh-CN" sz="1600"/>
                        <a:t>SP</a:t>
                      </a:r>
                      <a:r>
                        <a:rPr lang="zh-CN" altLang="en-US" sz="1600"/>
                        <a:t>）</a:t>
                      </a:r>
                    </a:p>
                  </a:txBody>
                  <a:tcPr marL="78191" marR="78191" marT="41468" marB="4146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indent="0" algn="ctr" defTabSz="1043056" rtl="0" eaLnBrk="1" fontAlgn="auto" latinLnBrk="0" hangingPunct="1">
                        <a:lnSpc>
                          <a:spcPct val="100000"/>
                        </a:lnSpc>
                        <a:spcBef>
                          <a:spcPts val="0"/>
                        </a:spcBef>
                        <a:spcAft>
                          <a:spcPts val="0"/>
                        </a:spcAft>
                        <a:buClrTx/>
                        <a:buSzTx/>
                        <a:buFontTx/>
                        <a:buNone/>
                        <a:tabLst/>
                        <a:defRPr/>
                      </a:pPr>
                      <a:r>
                        <a:rPr kumimoji="0" lang="zh-CN" altLang="en-AU" sz="1600"/>
                        <a:t>年度</a:t>
                      </a:r>
                      <a:r>
                        <a:rPr kumimoji="0" lang="zh-CN" altLang="en-US" sz="1600"/>
                        <a:t>商业计划</a:t>
                      </a:r>
                      <a:r>
                        <a:rPr kumimoji="0" lang="en-AU" altLang="zh-CN" sz="1600"/>
                        <a:t>(BP)</a:t>
                      </a:r>
                      <a:endParaRPr kumimoji="0" lang="en-AU" altLang="zh-CN" sz="1600" b="1">
                        <a:solidFill>
                          <a:schemeClr val="bg1"/>
                        </a:solidFill>
                        <a:latin typeface="华文细黑" charset="0"/>
                        <a:ea typeface="华文细黑" charset="0"/>
                        <a:cs typeface="华文细黑" charset="0"/>
                      </a:endParaRPr>
                    </a:p>
                  </a:txBody>
                  <a:tcPr marL="78191" marR="78191" marT="41468" marB="4146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8631">
                <a:tc>
                  <a:txBody>
                    <a:bodyPr/>
                    <a:lstStyle/>
                    <a:p>
                      <a:pPr marL="72000" algn="dist">
                        <a:lnSpc>
                          <a:spcPct val="100000"/>
                        </a:lnSpc>
                      </a:pPr>
                      <a:r>
                        <a:rPr lang="zh-CN" altLang="en-AU" sz="1600" b="1" kern="1200">
                          <a:solidFill>
                            <a:srgbClr val="0070C0"/>
                          </a:solidFill>
                        </a:rPr>
                        <a:t>理念</a:t>
                      </a:r>
                      <a:endParaRPr lang="zh-CN" altLang="en-US" sz="1600" b="1" kern="1200">
                        <a:solidFill>
                          <a:srgbClr val="0070C0"/>
                        </a:solidFill>
                        <a:latin typeface="+mn-lt"/>
                        <a:ea typeface="+mn-ea"/>
                        <a:cs typeface="+mn-cs"/>
                      </a:endParaRPr>
                    </a:p>
                  </a:txBody>
                  <a:tcPr marL="78191" marR="78191" marT="41468" marB="4146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Tx/>
                        <a:buNone/>
                        <a:tabLst/>
                        <a:defRPr/>
                      </a:pPr>
                      <a:r>
                        <a:rPr lang="zh-CN" altLang="en-AU" sz="1500"/>
                        <a:t>     “规划未来”</a:t>
                      </a:r>
                      <a:endParaRPr lang="en-US" altLang="zh-CN" sz="1500" b="1">
                        <a:solidFill>
                          <a:srgbClr val="000000"/>
                        </a:solidFill>
                        <a:latin typeface="华文细黑" charset="0"/>
                        <a:ea typeface="华文细黑" charset="0"/>
                        <a:cs typeface="华文细黑" charset="0"/>
                      </a:endParaRPr>
                    </a:p>
                  </a:txBody>
                  <a:tcPr marL="78191" marR="78191" marT="41468" marB="4146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Tx/>
                        <a:buNone/>
                        <a:tabLst/>
                        <a:defRPr/>
                      </a:pPr>
                      <a:r>
                        <a:rPr lang="zh-CN" altLang="en-AU" sz="1500"/>
                        <a:t>    “业绩合同”</a:t>
                      </a:r>
                      <a:endParaRPr lang="zh-CN" altLang="en-AU" sz="1500" b="1">
                        <a:solidFill>
                          <a:srgbClr val="000000"/>
                        </a:solidFill>
                        <a:latin typeface="华文细黑" charset="0"/>
                        <a:ea typeface="华文细黑" charset="0"/>
                        <a:cs typeface="华文细黑" charset="0"/>
                      </a:endParaRPr>
                    </a:p>
                  </a:txBody>
                  <a:tcPr marL="78191" marR="78191" marT="41468" marB="4146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8631">
                <a:tc>
                  <a:txBody>
                    <a:bodyPr/>
                    <a:lstStyle/>
                    <a:p>
                      <a:pPr marL="72000" marR="0" indent="0" algn="dist" defTabSz="1043056" rtl="0" eaLnBrk="1" fontAlgn="auto" latinLnBrk="0" hangingPunct="1">
                        <a:lnSpc>
                          <a:spcPct val="100000"/>
                        </a:lnSpc>
                        <a:spcBef>
                          <a:spcPts val="0"/>
                        </a:spcBef>
                        <a:spcAft>
                          <a:spcPts val="0"/>
                        </a:spcAft>
                        <a:buClrTx/>
                        <a:buSzTx/>
                        <a:buFontTx/>
                        <a:buNone/>
                        <a:tabLst/>
                        <a:defRPr/>
                      </a:pPr>
                      <a:r>
                        <a:rPr lang="zh-CN" altLang="en-AU" sz="1600" b="1" kern="1200">
                          <a:solidFill>
                            <a:srgbClr val="0070C0"/>
                          </a:solidFill>
                        </a:rPr>
                        <a:t>时间层面</a:t>
                      </a:r>
                      <a:endParaRPr lang="en-AU" altLang="zh-CN" sz="1600" b="1" kern="1200">
                        <a:solidFill>
                          <a:srgbClr val="0070C0"/>
                        </a:solidFill>
                        <a:latin typeface="+mn-lt"/>
                        <a:ea typeface="+mn-ea"/>
                        <a:cs typeface="+mn-cs"/>
                      </a:endParaRPr>
                    </a:p>
                  </a:txBody>
                  <a:tcPr marL="78191" marR="78191" marT="41468" marB="4146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 typeface="华文细黑" pitchFamily="2" charset="-122"/>
                        <a:buNone/>
                        <a:tabLst/>
                        <a:defRPr/>
                      </a:pPr>
                      <a:r>
                        <a:rPr kumimoji="0" lang="zh-CN" altLang="en-AU" sz="1500" kern="1200"/>
                        <a:t>     今后 3</a:t>
                      </a:r>
                      <a:r>
                        <a:rPr kumimoji="0" lang="en-AU" altLang="zh-CN" sz="1500" kern="1200"/>
                        <a:t>~5 </a:t>
                      </a:r>
                      <a:r>
                        <a:rPr kumimoji="0" lang="zh-CN" altLang="en-AU" sz="1500" kern="1200"/>
                        <a:t>年</a:t>
                      </a:r>
                      <a:endParaRPr kumimoji="0" lang="zh-CN" altLang="en-AU" sz="1500" b="1" kern="1200">
                        <a:solidFill>
                          <a:srgbClr val="000000"/>
                        </a:solidFill>
                        <a:latin typeface="华文细黑" charset="0"/>
                        <a:ea typeface="华文细黑" charset="0"/>
                        <a:cs typeface="华文细黑" charset="0"/>
                      </a:endParaRPr>
                    </a:p>
                  </a:txBody>
                  <a:tcPr marL="78191" marR="78191" marT="41468" marB="4146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Tx/>
                        <a:buNone/>
                        <a:tabLst/>
                        <a:defRPr/>
                      </a:pPr>
                      <a:r>
                        <a:rPr lang="zh-CN" altLang="en-AU" sz="1500"/>
                        <a:t>     明年</a:t>
                      </a:r>
                      <a:endParaRPr lang="en-AU" altLang="zh-CN" sz="1500" b="1">
                        <a:solidFill>
                          <a:srgbClr val="000000"/>
                        </a:solidFill>
                        <a:latin typeface="华文细黑" charset="0"/>
                        <a:ea typeface="华文细黑" charset="0"/>
                        <a:cs typeface="华文细黑" charset="0"/>
                      </a:endParaRPr>
                    </a:p>
                  </a:txBody>
                  <a:tcPr marL="78191" marR="78191" marT="41468" marB="4146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45311">
                <a:tc>
                  <a:txBody>
                    <a:bodyPr/>
                    <a:lstStyle/>
                    <a:p>
                      <a:pPr marL="72000" marR="0" indent="0" algn="dist" defTabSz="1043056" rtl="0" eaLnBrk="1" fontAlgn="auto" latinLnBrk="0" hangingPunct="1">
                        <a:lnSpc>
                          <a:spcPct val="100000"/>
                        </a:lnSpc>
                        <a:spcBef>
                          <a:spcPts val="0"/>
                        </a:spcBef>
                        <a:spcAft>
                          <a:spcPts val="0"/>
                        </a:spcAft>
                        <a:buClrTx/>
                        <a:buSzTx/>
                        <a:buFontTx/>
                        <a:buNone/>
                        <a:tabLst/>
                        <a:defRPr/>
                      </a:pPr>
                      <a:r>
                        <a:rPr lang="zh-CN" altLang="en-AU" sz="1600" b="1" kern="1200">
                          <a:solidFill>
                            <a:srgbClr val="0070C0"/>
                          </a:solidFill>
                        </a:rPr>
                        <a:t>计划目标</a:t>
                      </a:r>
                      <a:endParaRPr lang="zh-CN" altLang="en-AU" sz="1600" b="1" kern="1200">
                        <a:solidFill>
                          <a:srgbClr val="0070C0"/>
                        </a:solidFill>
                        <a:latin typeface="+mn-lt"/>
                        <a:ea typeface="+mn-ea"/>
                        <a:cs typeface="+mn-cs"/>
                      </a:endParaRPr>
                    </a:p>
                  </a:txBody>
                  <a:tcPr marL="78191" marR="78191" marT="41468" marB="4146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战略目标（长期及规划期内）</a:t>
                      </a:r>
                    </a:p>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en-AU" altLang="zh-CN" sz="1500" kern="1200"/>
                        <a:t>3~5</a:t>
                      </a:r>
                      <a:r>
                        <a:rPr kumimoji="0" lang="zh-CN" altLang="en-AU" sz="1500" kern="1200"/>
                        <a:t>年财务目标</a:t>
                      </a:r>
                      <a:endParaRPr kumimoji="0" lang="en-AU" altLang="zh-CN" sz="1500" b="1" kern="1200">
                        <a:solidFill>
                          <a:srgbClr val="000000"/>
                        </a:solidFill>
                        <a:latin typeface="华文细黑" charset="0"/>
                        <a:ea typeface="华文细黑" charset="0"/>
                        <a:cs typeface="华文细黑" charset="0"/>
                      </a:endParaRPr>
                    </a:p>
                  </a:txBody>
                  <a:tcPr marL="78191" marR="78191" marT="41468" marB="4146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战略计划的第 1 年目标，可根据最新信息调整</a:t>
                      </a:r>
                    </a:p>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强调运营参数</a:t>
                      </a:r>
                      <a:endParaRPr kumimoji="0" lang="zh-CN" altLang="en-AU" sz="1500" b="1" kern="1200">
                        <a:solidFill>
                          <a:srgbClr val="000000"/>
                        </a:solidFill>
                        <a:latin typeface="华文细黑" charset="0"/>
                        <a:ea typeface="华文细黑" charset="0"/>
                        <a:cs typeface="华文细黑" charset="0"/>
                      </a:endParaRPr>
                    </a:p>
                  </a:txBody>
                  <a:tcPr marL="78191" marR="78191" marT="41468" marB="4146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75422">
                <a:tc>
                  <a:txBody>
                    <a:bodyPr/>
                    <a:lstStyle/>
                    <a:p>
                      <a:pPr marL="72000" algn="dist">
                        <a:lnSpc>
                          <a:spcPct val="100000"/>
                        </a:lnSpc>
                      </a:pPr>
                      <a:r>
                        <a:rPr lang="zh-CN" altLang="en-AU" sz="1600" b="1" kern="1200">
                          <a:solidFill>
                            <a:srgbClr val="0070C0"/>
                          </a:solidFill>
                        </a:rPr>
                        <a:t>内容</a:t>
                      </a:r>
                      <a:endParaRPr lang="zh-CN" altLang="en-US" sz="1600" b="1" kern="1200">
                        <a:solidFill>
                          <a:srgbClr val="0070C0"/>
                        </a:solidFill>
                        <a:latin typeface="+mn-lt"/>
                        <a:ea typeface="+mn-ea"/>
                        <a:cs typeface="+mn-cs"/>
                      </a:endParaRPr>
                    </a:p>
                  </a:txBody>
                  <a:tcPr marL="78191" marR="78191" marT="41468" marB="4146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确定何处改变、何时改变以及如何改变的选择，优化成本结构，实现持续高回报，创造卓越价值</a:t>
                      </a:r>
                    </a:p>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注入更多具前瞻性的价值转移和业务设计的思考</a:t>
                      </a:r>
                      <a:endParaRPr kumimoji="0" lang="en-AU" altLang="zh-CN" sz="1500" b="1" kern="1200">
                        <a:solidFill>
                          <a:srgbClr val="000000"/>
                        </a:solidFill>
                        <a:latin typeface="华文细黑" charset="0"/>
                        <a:ea typeface="华文细黑" charset="0"/>
                        <a:cs typeface="华文细黑" charset="0"/>
                      </a:endParaRPr>
                    </a:p>
                  </a:txBody>
                  <a:tcPr marL="78191" marR="78191" marT="41468" marB="4146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从战略举措着手</a:t>
                      </a:r>
                    </a:p>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确定执行这些举措的详细行动步骤、所需资源和负责人员</a:t>
                      </a:r>
                    </a:p>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运营计划内容是实际实施的方法和业绩参照物</a:t>
                      </a:r>
                      <a:endParaRPr kumimoji="0" lang="zh-CN" altLang="en-US" sz="1500" b="1" kern="1200">
                        <a:solidFill>
                          <a:srgbClr val="000000"/>
                        </a:solidFill>
                        <a:latin typeface="华文细黑" charset="0"/>
                        <a:ea typeface="华文细黑" charset="0"/>
                        <a:cs typeface="华文细黑" charset="0"/>
                      </a:endParaRPr>
                    </a:p>
                  </a:txBody>
                  <a:tcPr marL="78191" marR="78191" marT="41468" marB="4146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74548">
                <a:tc>
                  <a:txBody>
                    <a:bodyPr/>
                    <a:lstStyle/>
                    <a:p>
                      <a:pPr marL="72000" marR="0" indent="0" algn="dist" defTabSz="1043056" rtl="0" eaLnBrk="1" fontAlgn="auto" latinLnBrk="0" hangingPunct="1">
                        <a:lnSpc>
                          <a:spcPct val="100000"/>
                        </a:lnSpc>
                        <a:spcBef>
                          <a:spcPts val="0"/>
                        </a:spcBef>
                        <a:spcAft>
                          <a:spcPts val="0"/>
                        </a:spcAft>
                        <a:buClrTx/>
                        <a:buSzTx/>
                        <a:buFontTx/>
                        <a:buNone/>
                        <a:tabLst/>
                        <a:defRPr/>
                      </a:pPr>
                      <a:r>
                        <a:rPr lang="zh-CN" altLang="en-AU" sz="1600" b="1" kern="1200">
                          <a:solidFill>
                            <a:srgbClr val="0070C0"/>
                          </a:solidFill>
                        </a:rPr>
                        <a:t>财务观点</a:t>
                      </a:r>
                      <a:endParaRPr lang="zh-CN" altLang="en-AU" sz="1600" b="1" kern="1200">
                        <a:solidFill>
                          <a:srgbClr val="0070C0"/>
                        </a:solidFill>
                        <a:latin typeface="+mn-lt"/>
                        <a:ea typeface="+mn-ea"/>
                        <a:cs typeface="+mn-cs"/>
                      </a:endParaRPr>
                    </a:p>
                  </a:txBody>
                  <a:tcPr marL="78191" marR="78191" marT="41468" marB="4146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重点放在价值创造上（长期及规划期以外）</a:t>
                      </a:r>
                      <a:endParaRPr kumimoji="0" lang="en-US" altLang="zh-CN" sz="1500" kern="1200"/>
                    </a:p>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财务预测能测试战略是否具备灵活性及财务的稳健性</a:t>
                      </a:r>
                      <a:endParaRPr lang="zh-CN" altLang="en-US" sz="1500"/>
                    </a:p>
                  </a:txBody>
                  <a:tcPr marL="78191" marR="78191" marT="41468" marB="4146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重点在业绩的衡量和管控</a:t>
                      </a:r>
                    </a:p>
                    <a:p>
                      <a:pPr marL="180000" marR="0" lvl="1" indent="-180000" algn="l" defTabSz="1043056" rtl="0" eaLnBrk="1" fontAlgn="auto" latinLnBrk="0" hangingPunct="1">
                        <a:lnSpc>
                          <a:spcPct val="100000"/>
                        </a:lnSpc>
                        <a:spcBef>
                          <a:spcPts val="600"/>
                        </a:spcBef>
                        <a:spcAft>
                          <a:spcPts val="0"/>
                        </a:spcAft>
                        <a:buClrTx/>
                        <a:buSzTx/>
                        <a:buFont typeface="Arial" pitchFamily="34" charset="0"/>
                        <a:buChar char="•"/>
                        <a:tabLst/>
                        <a:defRPr/>
                      </a:pPr>
                      <a:r>
                        <a:rPr kumimoji="0" lang="zh-CN" altLang="en-AU" sz="1500" kern="1200"/>
                        <a:t>第 1 年财务预测作为未来财年企业管理层和高层管理间“业绩合同” 的一项内容</a:t>
                      </a:r>
                      <a:endParaRPr kumimoji="0" lang="zh-CN" altLang="en-US" sz="1500" b="1" kern="1200">
                        <a:solidFill>
                          <a:srgbClr val="000000"/>
                        </a:solidFill>
                        <a:latin typeface="华文细黑" charset="0"/>
                        <a:ea typeface="华文细黑" charset="0"/>
                        <a:cs typeface="华文细黑" charset="0"/>
                      </a:endParaRPr>
                    </a:p>
                  </a:txBody>
                  <a:tcPr marL="78191" marR="78191" marT="41468" marB="4146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662424" y="2068333"/>
            <a:ext cx="6740106" cy="3563651"/>
          </a:xfrm>
          <a:prstGeom prst="rect">
            <a:avLst/>
          </a:prstGeom>
          <a:solidFill>
            <a:schemeClr val="accent4">
              <a:lumMod val="40000"/>
              <a:lumOff val="60000"/>
            </a:schemeClr>
          </a:solidFill>
        </p:spPr>
        <p:txBody>
          <a:bodyPr wrap="none" lIns="80147" tIns="40074" rIns="80147" bIns="40074">
            <a:noAutofit/>
          </a:bodyPr>
          <a:lstStyle/>
          <a:p>
            <a:r>
              <a:rPr lang="zh-CN" altLang="en-US" sz="2100" dirty="0"/>
              <a:t>信息化时代</a:t>
            </a:r>
          </a:p>
        </p:txBody>
      </p:sp>
      <p:sp>
        <p:nvSpPr>
          <p:cNvPr id="46" name="矩形 45"/>
          <p:cNvSpPr/>
          <p:nvPr/>
        </p:nvSpPr>
        <p:spPr>
          <a:xfrm>
            <a:off x="1151121" y="3493793"/>
            <a:ext cx="6149277" cy="2008603"/>
          </a:xfrm>
          <a:prstGeom prst="rect">
            <a:avLst/>
          </a:prstGeom>
          <a:solidFill>
            <a:schemeClr val="accent1">
              <a:lumMod val="20000"/>
              <a:lumOff val="80000"/>
            </a:schemeClr>
          </a:solidFill>
        </p:spPr>
        <p:txBody>
          <a:bodyPr wrap="square" lIns="80147" tIns="40074" rIns="80147" bIns="40074">
            <a:noAutofit/>
          </a:bodyPr>
          <a:lstStyle/>
          <a:p>
            <a:r>
              <a:rPr lang="zh-CN" altLang="en-US" sz="2100" dirty="0"/>
              <a:t>自动化时代</a:t>
            </a:r>
          </a:p>
        </p:txBody>
      </p:sp>
      <p:sp>
        <p:nvSpPr>
          <p:cNvPr id="44" name="矩形 43"/>
          <p:cNvSpPr/>
          <p:nvPr/>
        </p:nvSpPr>
        <p:spPr>
          <a:xfrm>
            <a:off x="1660340" y="4607194"/>
            <a:ext cx="5518364" cy="765615"/>
          </a:xfrm>
          <a:prstGeom prst="rect">
            <a:avLst/>
          </a:prstGeom>
          <a:solidFill>
            <a:schemeClr val="accent2">
              <a:lumMod val="20000"/>
              <a:lumOff val="80000"/>
            </a:schemeClr>
          </a:solidFill>
        </p:spPr>
        <p:txBody>
          <a:bodyPr wrap="none" lIns="80147" tIns="40074" rIns="80147" bIns="40074">
            <a:noAutofit/>
          </a:bodyPr>
          <a:lstStyle/>
          <a:p>
            <a:r>
              <a:rPr lang="zh-CN" altLang="en-US" sz="2100" dirty="0"/>
              <a:t>农耕时代</a:t>
            </a: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什么是产品？</a:t>
            </a:r>
          </a:p>
        </p:txBody>
      </p:sp>
      <p:sp>
        <p:nvSpPr>
          <p:cNvPr id="22" name="矩形 21"/>
          <p:cNvSpPr/>
          <p:nvPr/>
        </p:nvSpPr>
        <p:spPr>
          <a:xfrm>
            <a:off x="2189602" y="966841"/>
            <a:ext cx="5131319" cy="727261"/>
          </a:xfrm>
          <a:prstGeom prst="rect">
            <a:avLst/>
          </a:prstGeom>
        </p:spPr>
        <p:txBody>
          <a:bodyPr wrap="square" lIns="80147" tIns="40074" rIns="80147" bIns="40074">
            <a:spAutoFit/>
          </a:bodyPr>
          <a:lstStyle/>
          <a:p>
            <a:r>
              <a:rPr lang="zh-CN" altLang="en-US" sz="2100" b="1" dirty="0"/>
              <a:t>能够提供给市场，被人们使用和消费，并能满足人们某种</a:t>
            </a:r>
            <a:r>
              <a:rPr lang="zh-CN" altLang="en-US" sz="2100" b="1" dirty="0">
                <a:hlinkClick r:id="rId3"/>
              </a:rPr>
              <a:t>需求</a:t>
            </a:r>
            <a:r>
              <a:rPr lang="zh-CN" altLang="en-US" sz="2100" b="1" dirty="0"/>
              <a:t>的任何东西</a:t>
            </a:r>
            <a:endParaRPr lang="zh-CN" altLang="en-US" sz="2500" b="1" dirty="0"/>
          </a:p>
        </p:txBody>
      </p:sp>
      <p:sp>
        <p:nvSpPr>
          <p:cNvPr id="34" name="矩形 33"/>
          <p:cNvSpPr/>
          <p:nvPr/>
        </p:nvSpPr>
        <p:spPr>
          <a:xfrm>
            <a:off x="4070989" y="3723004"/>
            <a:ext cx="700469" cy="404096"/>
          </a:xfrm>
          <a:prstGeom prst="rect">
            <a:avLst/>
          </a:prstGeom>
        </p:spPr>
        <p:txBody>
          <a:bodyPr wrap="none" lIns="80147" tIns="40074" rIns="80147" bIns="40074">
            <a:spAutoFit/>
          </a:bodyPr>
          <a:lstStyle/>
          <a:p>
            <a:pPr lvl="0" algn="ctr"/>
            <a:r>
              <a:rPr lang="zh-CN" altLang="en-US" sz="2100" dirty="0">
                <a:solidFill>
                  <a:prstClr val="black"/>
                </a:solidFill>
              </a:rPr>
              <a:t>包装</a:t>
            </a:r>
            <a:endParaRPr lang="en-US" altLang="zh-CN" sz="2100" dirty="0">
              <a:solidFill>
                <a:prstClr val="black"/>
              </a:solidFill>
            </a:endParaRPr>
          </a:p>
        </p:txBody>
      </p:sp>
      <p:sp>
        <p:nvSpPr>
          <p:cNvPr id="35" name="矩形 34"/>
          <p:cNvSpPr/>
          <p:nvPr/>
        </p:nvSpPr>
        <p:spPr>
          <a:xfrm>
            <a:off x="4918481" y="4012143"/>
            <a:ext cx="700468" cy="404096"/>
          </a:xfrm>
          <a:prstGeom prst="rect">
            <a:avLst/>
          </a:prstGeom>
        </p:spPr>
        <p:txBody>
          <a:bodyPr wrap="none" lIns="80147" tIns="40074" rIns="80147" bIns="40074">
            <a:spAutoFit/>
          </a:bodyPr>
          <a:lstStyle/>
          <a:p>
            <a:pPr lvl="0" algn="ctr"/>
            <a:r>
              <a:rPr lang="zh-CN" altLang="en-US" sz="2100" dirty="0">
                <a:solidFill>
                  <a:prstClr val="black"/>
                </a:solidFill>
              </a:rPr>
              <a:t>商标</a:t>
            </a:r>
            <a:endParaRPr lang="en-US" altLang="zh-CN" sz="2100" dirty="0">
              <a:solidFill>
                <a:prstClr val="black"/>
              </a:solidFill>
            </a:endParaRPr>
          </a:p>
        </p:txBody>
      </p:sp>
      <p:sp>
        <p:nvSpPr>
          <p:cNvPr id="36" name="矩形 35"/>
          <p:cNvSpPr/>
          <p:nvPr/>
        </p:nvSpPr>
        <p:spPr>
          <a:xfrm>
            <a:off x="3330216" y="4076936"/>
            <a:ext cx="623524" cy="357930"/>
          </a:xfrm>
          <a:prstGeom prst="rect">
            <a:avLst/>
          </a:prstGeom>
        </p:spPr>
        <p:txBody>
          <a:bodyPr wrap="none" lIns="80147" tIns="40074" rIns="80147" bIns="40074">
            <a:spAutoFit/>
          </a:bodyPr>
          <a:lstStyle/>
          <a:p>
            <a:r>
              <a:rPr lang="zh-CN" altLang="en-US"/>
              <a:t>造型</a:t>
            </a:r>
          </a:p>
        </p:txBody>
      </p:sp>
      <p:sp>
        <p:nvSpPr>
          <p:cNvPr id="37" name="椭圆 36"/>
          <p:cNvSpPr/>
          <p:nvPr/>
        </p:nvSpPr>
        <p:spPr>
          <a:xfrm>
            <a:off x="2719344" y="2133127"/>
            <a:ext cx="4276099" cy="3304476"/>
          </a:xfrm>
          <a:prstGeom prst="ellips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400736" indent="-400736" defTabSz="801472" eaLnBrk="0" hangingPunct="0">
              <a:lnSpc>
                <a:spcPct val="150000"/>
              </a:lnSpc>
              <a:defRPr/>
            </a:pPr>
            <a:endParaRPr lang="en-US" altLang="zh-CN" sz="2800" kern="0" dirty="0">
              <a:solidFill>
                <a:prstClr val="black"/>
              </a:solidFill>
              <a:latin typeface="黑体" pitchFamily="49" charset="-122"/>
              <a:ea typeface="黑体" pitchFamily="49" charset="-122"/>
            </a:endParaRPr>
          </a:p>
        </p:txBody>
      </p:sp>
      <p:sp>
        <p:nvSpPr>
          <p:cNvPr id="38" name="矩形 37"/>
          <p:cNvSpPr/>
          <p:nvPr/>
        </p:nvSpPr>
        <p:spPr>
          <a:xfrm>
            <a:off x="5842516" y="3723004"/>
            <a:ext cx="700468" cy="404096"/>
          </a:xfrm>
          <a:prstGeom prst="rect">
            <a:avLst/>
          </a:prstGeom>
        </p:spPr>
        <p:txBody>
          <a:bodyPr wrap="none" lIns="80147" tIns="40074" rIns="80147" bIns="40074">
            <a:spAutoFit/>
          </a:bodyPr>
          <a:lstStyle/>
          <a:p>
            <a:r>
              <a:rPr lang="zh-CN" altLang="en-US" sz="2100" dirty="0"/>
              <a:t>维修</a:t>
            </a:r>
          </a:p>
        </p:txBody>
      </p:sp>
      <p:sp>
        <p:nvSpPr>
          <p:cNvPr id="39" name="矩形 38"/>
          <p:cNvSpPr/>
          <p:nvPr/>
        </p:nvSpPr>
        <p:spPr>
          <a:xfrm>
            <a:off x="3851871" y="2457095"/>
            <a:ext cx="700468" cy="404096"/>
          </a:xfrm>
          <a:prstGeom prst="rect">
            <a:avLst/>
          </a:prstGeom>
        </p:spPr>
        <p:txBody>
          <a:bodyPr wrap="none" lIns="80147" tIns="40074" rIns="80147" bIns="40074">
            <a:spAutoFit/>
          </a:bodyPr>
          <a:lstStyle/>
          <a:p>
            <a:r>
              <a:rPr lang="zh-CN" altLang="en-US" sz="2100" dirty="0"/>
              <a:t>物流</a:t>
            </a:r>
          </a:p>
        </p:txBody>
      </p:sp>
      <p:sp>
        <p:nvSpPr>
          <p:cNvPr id="40" name="矩形 39"/>
          <p:cNvSpPr/>
          <p:nvPr/>
        </p:nvSpPr>
        <p:spPr>
          <a:xfrm>
            <a:off x="7606314" y="4076936"/>
            <a:ext cx="1085189" cy="357930"/>
          </a:xfrm>
          <a:prstGeom prst="rect">
            <a:avLst/>
          </a:prstGeom>
        </p:spPr>
        <p:txBody>
          <a:bodyPr wrap="none" lIns="80147" tIns="40074" rIns="80147" bIns="40074">
            <a:spAutoFit/>
          </a:bodyPr>
          <a:lstStyle/>
          <a:p>
            <a:r>
              <a:rPr lang="zh-CN" altLang="en-US"/>
              <a:t>形式产品</a:t>
            </a:r>
          </a:p>
        </p:txBody>
      </p:sp>
      <p:sp>
        <p:nvSpPr>
          <p:cNvPr id="41" name="矩形 40"/>
          <p:cNvSpPr/>
          <p:nvPr/>
        </p:nvSpPr>
        <p:spPr>
          <a:xfrm>
            <a:off x="4653610" y="2327508"/>
            <a:ext cx="1239077" cy="404096"/>
          </a:xfrm>
          <a:prstGeom prst="rect">
            <a:avLst/>
          </a:prstGeom>
        </p:spPr>
        <p:txBody>
          <a:bodyPr wrap="none" lIns="80147" tIns="40074" rIns="80147" bIns="40074">
            <a:spAutoFit/>
          </a:bodyPr>
          <a:lstStyle/>
          <a:p>
            <a:r>
              <a:rPr lang="zh-CN" altLang="en-US" sz="2100" dirty="0"/>
              <a:t>信息提供</a:t>
            </a:r>
          </a:p>
        </p:txBody>
      </p:sp>
      <p:cxnSp>
        <p:nvCxnSpPr>
          <p:cNvPr id="49" name="直接连接符 48"/>
          <p:cNvCxnSpPr>
            <a:endCxn id="51" idx="1"/>
          </p:cNvCxnSpPr>
          <p:nvPr/>
        </p:nvCxnSpPr>
        <p:spPr>
          <a:xfrm>
            <a:off x="4755262" y="4984048"/>
            <a:ext cx="2830530" cy="373345"/>
          </a:xfrm>
          <a:prstGeom prst="line">
            <a:avLst/>
          </a:prstGeom>
          <a:effectLst/>
        </p:spPr>
        <p:style>
          <a:lnRef idx="1">
            <a:schemeClr val="accent2"/>
          </a:lnRef>
          <a:fillRef idx="0">
            <a:schemeClr val="accent2"/>
          </a:fillRef>
          <a:effectRef idx="0">
            <a:schemeClr val="accent2"/>
          </a:effectRef>
          <a:fontRef idx="minor">
            <a:schemeClr val="tx1"/>
          </a:fontRef>
        </p:style>
      </p:cxnSp>
      <p:sp>
        <p:nvSpPr>
          <p:cNvPr id="51" name="矩形 50"/>
          <p:cNvSpPr/>
          <p:nvPr/>
        </p:nvSpPr>
        <p:spPr>
          <a:xfrm>
            <a:off x="7585792" y="5178428"/>
            <a:ext cx="1085189" cy="357930"/>
          </a:xfrm>
          <a:prstGeom prst="rect">
            <a:avLst/>
          </a:prstGeom>
        </p:spPr>
        <p:txBody>
          <a:bodyPr wrap="none" lIns="80147" tIns="40074" rIns="80147" bIns="40074">
            <a:spAutoFit/>
          </a:bodyPr>
          <a:lstStyle/>
          <a:p>
            <a:r>
              <a:rPr lang="zh-CN" altLang="en-US"/>
              <a:t>核心产品</a:t>
            </a:r>
            <a:endParaRPr lang="en-US" altLang="zh-CN"/>
          </a:p>
        </p:txBody>
      </p:sp>
      <p:sp>
        <p:nvSpPr>
          <p:cNvPr id="52" name="矩形 51"/>
          <p:cNvSpPr/>
          <p:nvPr/>
        </p:nvSpPr>
        <p:spPr>
          <a:xfrm>
            <a:off x="7646879" y="3052147"/>
            <a:ext cx="1085189" cy="357930"/>
          </a:xfrm>
          <a:prstGeom prst="rect">
            <a:avLst/>
          </a:prstGeom>
        </p:spPr>
        <p:txBody>
          <a:bodyPr wrap="none" lIns="80147" tIns="40074" rIns="80147" bIns="40074">
            <a:spAutoFit/>
          </a:bodyPr>
          <a:lstStyle/>
          <a:p>
            <a:r>
              <a:rPr lang="zh-CN" altLang="en-US"/>
              <a:t>延伸产品</a:t>
            </a:r>
          </a:p>
        </p:txBody>
      </p:sp>
      <p:cxnSp>
        <p:nvCxnSpPr>
          <p:cNvPr id="54" name="直接连接符 53"/>
          <p:cNvCxnSpPr>
            <a:endCxn id="40" idx="1"/>
          </p:cNvCxnSpPr>
          <p:nvPr/>
        </p:nvCxnSpPr>
        <p:spPr>
          <a:xfrm flipV="1">
            <a:off x="5631004" y="4255901"/>
            <a:ext cx="1975310" cy="80210"/>
          </a:xfrm>
          <a:prstGeom prst="line">
            <a:avLst/>
          </a:prstGeom>
          <a:effectLst/>
        </p:spPr>
        <p:style>
          <a:lnRef idx="1">
            <a:schemeClr val="accent2"/>
          </a:lnRef>
          <a:fillRef idx="0">
            <a:schemeClr val="accent2"/>
          </a:fillRef>
          <a:effectRef idx="0">
            <a:schemeClr val="accent2"/>
          </a:effectRef>
          <a:fontRef idx="minor">
            <a:schemeClr val="tx1"/>
          </a:fontRef>
        </p:style>
      </p:cxnSp>
      <p:cxnSp>
        <p:nvCxnSpPr>
          <p:cNvPr id="56" name="直接连接符 55"/>
          <p:cNvCxnSpPr>
            <a:endCxn id="52" idx="1"/>
          </p:cNvCxnSpPr>
          <p:nvPr/>
        </p:nvCxnSpPr>
        <p:spPr>
          <a:xfrm flipV="1">
            <a:off x="6730572" y="3231112"/>
            <a:ext cx="916307" cy="3507"/>
          </a:xfrm>
          <a:prstGeom prst="line">
            <a:avLst/>
          </a:prstGeom>
          <a:effectLst/>
        </p:spPr>
        <p:style>
          <a:lnRef idx="1">
            <a:schemeClr val="accent2"/>
          </a:lnRef>
          <a:fillRef idx="0">
            <a:schemeClr val="accent2"/>
          </a:fillRef>
          <a:effectRef idx="0">
            <a:schemeClr val="accent2"/>
          </a:effectRef>
          <a:fontRef idx="minor">
            <a:schemeClr val="tx1"/>
          </a:fontRef>
        </p:style>
      </p:cxnSp>
      <p:sp>
        <p:nvSpPr>
          <p:cNvPr id="63" name="矩形 62"/>
          <p:cNvSpPr/>
          <p:nvPr/>
        </p:nvSpPr>
        <p:spPr>
          <a:xfrm>
            <a:off x="427610" y="5673728"/>
            <a:ext cx="8542663" cy="865367"/>
          </a:xfrm>
          <a:prstGeom prst="rect">
            <a:avLst/>
          </a:prstGeom>
        </p:spPr>
        <p:txBody>
          <a:bodyPr wrap="square" lIns="80147" tIns="40074" rIns="80147" bIns="40074">
            <a:spAutoFit/>
          </a:bodyPr>
          <a:lstStyle/>
          <a:p>
            <a:r>
              <a:rPr lang="zh-CN" altLang="en-US" sz="2500" dirty="0">
                <a:solidFill>
                  <a:srgbClr val="FF0000"/>
                </a:solidFill>
              </a:rPr>
              <a:t>随着产品的外延不断的扩张、需求的不断丰富、竞争的加剧、技术的进步，还能用传统的方法研发产品吗？</a:t>
            </a:r>
          </a:p>
        </p:txBody>
      </p:sp>
      <p:sp>
        <p:nvSpPr>
          <p:cNvPr id="64" name="矩形 63"/>
          <p:cNvSpPr/>
          <p:nvPr/>
        </p:nvSpPr>
        <p:spPr>
          <a:xfrm>
            <a:off x="5508830" y="2781064"/>
            <a:ext cx="1239077" cy="404096"/>
          </a:xfrm>
          <a:prstGeom prst="rect">
            <a:avLst/>
          </a:prstGeom>
        </p:spPr>
        <p:txBody>
          <a:bodyPr wrap="none" lIns="80147" tIns="40074" rIns="80147" bIns="40074">
            <a:spAutoFit/>
          </a:bodyPr>
          <a:lstStyle/>
          <a:p>
            <a:r>
              <a:rPr lang="zh-CN" altLang="en-US" sz="2100" dirty="0"/>
              <a:t>其他服务</a:t>
            </a:r>
          </a:p>
        </p:txBody>
      </p:sp>
      <p:sp>
        <p:nvSpPr>
          <p:cNvPr id="65" name="矩形 64"/>
          <p:cNvSpPr/>
          <p:nvPr/>
        </p:nvSpPr>
        <p:spPr>
          <a:xfrm>
            <a:off x="3065345" y="2845857"/>
            <a:ext cx="700468" cy="404096"/>
          </a:xfrm>
          <a:prstGeom prst="rect">
            <a:avLst/>
          </a:prstGeom>
        </p:spPr>
        <p:txBody>
          <a:bodyPr wrap="none" lIns="80147" tIns="40074" rIns="80147" bIns="40074">
            <a:spAutoFit/>
          </a:bodyPr>
          <a:lstStyle/>
          <a:p>
            <a:r>
              <a:rPr lang="zh-CN" altLang="en-US" sz="2100" dirty="0"/>
              <a:t>保证</a:t>
            </a:r>
          </a:p>
        </p:txBody>
      </p:sp>
      <p:sp>
        <p:nvSpPr>
          <p:cNvPr id="26" name="矩形 25"/>
          <p:cNvSpPr/>
          <p:nvPr/>
        </p:nvSpPr>
        <p:spPr>
          <a:xfrm>
            <a:off x="1082785" y="1084392"/>
            <a:ext cx="883211" cy="511818"/>
          </a:xfrm>
          <a:prstGeom prst="rect">
            <a:avLst/>
          </a:prstGeom>
        </p:spPr>
        <p:txBody>
          <a:bodyPr wrap="none" lIns="80147" tIns="40074" rIns="80147" bIns="40074">
            <a:spAutoFit/>
          </a:bodyPr>
          <a:lstStyle/>
          <a:p>
            <a:pPr lvl="0"/>
            <a:r>
              <a:rPr lang="zh-CN" altLang="en-US" sz="2800" b="1" dirty="0">
                <a:solidFill>
                  <a:srgbClr val="0070C0"/>
                </a:solidFill>
              </a:rPr>
              <a:t>产品</a:t>
            </a:r>
            <a:endParaRPr lang="en-US" altLang="zh-CN" sz="2800" b="1" dirty="0">
              <a:solidFill>
                <a:srgbClr val="0070C0"/>
              </a:solidFill>
            </a:endParaRPr>
          </a:p>
        </p:txBody>
      </p:sp>
      <p:sp>
        <p:nvSpPr>
          <p:cNvPr id="33" name="椭圆 32"/>
          <p:cNvSpPr/>
          <p:nvPr/>
        </p:nvSpPr>
        <p:spPr>
          <a:xfrm>
            <a:off x="3208041" y="3169825"/>
            <a:ext cx="2626746" cy="2202984"/>
          </a:xfrm>
          <a:prstGeom prst="ellips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400736" indent="-400736" defTabSz="801472" eaLnBrk="0" hangingPunct="0">
              <a:lnSpc>
                <a:spcPct val="150000"/>
              </a:lnSpc>
              <a:defRPr/>
            </a:pPr>
            <a:endParaRPr lang="en-US" altLang="zh-CN" sz="2800" kern="0" dirty="0">
              <a:solidFill>
                <a:prstClr val="black"/>
              </a:solidFill>
              <a:latin typeface="黑体" pitchFamily="49" charset="-122"/>
              <a:ea typeface="黑体" pitchFamily="49" charset="-122"/>
            </a:endParaRPr>
          </a:p>
        </p:txBody>
      </p:sp>
      <p:sp>
        <p:nvSpPr>
          <p:cNvPr id="32" name="椭圆 31"/>
          <p:cNvSpPr/>
          <p:nvPr/>
        </p:nvSpPr>
        <p:spPr>
          <a:xfrm>
            <a:off x="3900042" y="4595285"/>
            <a:ext cx="977394" cy="777524"/>
          </a:xfrm>
          <a:prstGeom prst="ellips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eaLnBrk="0" hangingPunct="0">
              <a:defRPr/>
            </a:pPr>
            <a:r>
              <a:rPr lang="zh-CN" altLang="en-US" sz="2100" kern="0" dirty="0">
                <a:solidFill>
                  <a:prstClr val="black"/>
                </a:solidFill>
                <a:latin typeface="+mn-ea"/>
              </a:rPr>
              <a:t>功能</a:t>
            </a:r>
            <a:endParaRPr lang="en-US" altLang="zh-CN" sz="2100" kern="0" dirty="0">
              <a:solidFill>
                <a:prstClr val="black"/>
              </a:solidFill>
              <a:latin typeface="+mn-ea"/>
            </a:endParaRPr>
          </a:p>
          <a:p>
            <a:pPr marL="400736" indent="-400736" defTabSz="801472" eaLnBrk="0" hangingPunct="0">
              <a:defRPr/>
            </a:pPr>
            <a:r>
              <a:rPr lang="zh-CN" altLang="en-US" sz="2100" kern="0" dirty="0">
                <a:solidFill>
                  <a:prstClr val="black"/>
                </a:solidFill>
                <a:latin typeface="+mn-ea"/>
              </a:rPr>
              <a:t>性能</a:t>
            </a:r>
          </a:p>
        </p:txBody>
      </p:sp>
    </p:spTree>
    <p:extLst>
      <p:ext uri="{BB962C8B-B14F-4D97-AF65-F5344CB8AC3E}">
        <p14:creationId xmlns:p14="http://schemas.microsoft.com/office/powerpoint/2010/main" val="2223488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50</a:t>
            </a:fld>
            <a:endParaRPr lang="zh-CN" altLang="en-US"/>
          </a:p>
        </p:txBody>
      </p:sp>
      <p:sp>
        <p:nvSpPr>
          <p:cNvPr id="109571"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路标的价值和路标流程定位</a:t>
            </a:r>
            <a:endParaRPr lang="en-US" altLang="zh-CN" sz="2800" dirty="0">
              <a:solidFill>
                <a:schemeClr val="tx1"/>
              </a:solidFill>
              <a:latin typeface="微软雅黑" pitchFamily="34" charset="-122"/>
              <a:ea typeface="微软雅黑" pitchFamily="34" charset="-122"/>
            </a:endParaRPr>
          </a:p>
        </p:txBody>
      </p:sp>
      <p:sp>
        <p:nvSpPr>
          <p:cNvPr id="109572" name="Rectangle 3"/>
          <p:cNvSpPr>
            <a:spLocks noChangeArrowheads="1"/>
          </p:cNvSpPr>
          <p:nvPr/>
        </p:nvSpPr>
        <p:spPr bwMode="auto">
          <a:xfrm>
            <a:off x="684214" y="1290809"/>
            <a:ext cx="7920037" cy="4524299"/>
          </a:xfrm>
          <a:prstGeom prst="rect">
            <a:avLst/>
          </a:prstGeom>
          <a:noFill/>
          <a:ln w="9525">
            <a:noFill/>
            <a:miter lim="800000"/>
            <a:headEnd/>
            <a:tailEnd/>
          </a:ln>
        </p:spPr>
        <p:txBody>
          <a:bodyPr lIns="91424" tIns="45712" rIns="91424" bIns="45712">
            <a:spAutoFit/>
          </a:bodyPr>
          <a:lstStyle/>
          <a:p>
            <a:pPr marL="271415" indent="-271415">
              <a:lnSpc>
                <a:spcPct val="160000"/>
              </a:lnSpc>
              <a:buFont typeface="Wingdings" pitchFamily="2" charset="2"/>
              <a:buChar char="u"/>
            </a:pPr>
            <a:r>
              <a:rPr lang="zh-CN" altLang="en-US" sz="2000" b="1" dirty="0">
                <a:solidFill>
                  <a:srgbClr val="990000"/>
                </a:solidFill>
                <a:latin typeface="华文细黑" pitchFamily="2" charset="-122"/>
                <a:ea typeface="华文细黑" pitchFamily="2" charset="-122"/>
              </a:rPr>
              <a:t>价值</a:t>
            </a:r>
            <a:r>
              <a:rPr lang="zh-CN" altLang="en-US" sz="2000" b="1" dirty="0">
                <a:solidFill>
                  <a:srgbClr val="000000"/>
                </a:solidFill>
                <a:latin typeface="华文细黑" pitchFamily="2" charset="-122"/>
                <a:ea typeface="华文细黑" pitchFamily="2" charset="-122"/>
              </a:rPr>
              <a:t>：</a:t>
            </a:r>
            <a:r>
              <a:rPr lang="zh-CN" altLang="en-US" sz="2000" dirty="0">
                <a:solidFill>
                  <a:srgbClr val="990000"/>
                </a:solidFill>
                <a:latin typeface="华文细黑" pitchFamily="2" charset="-122"/>
                <a:ea typeface="华文细黑" pitchFamily="2" charset="-122"/>
              </a:rPr>
              <a:t>路标是产品或解决方案的发展方向和中长期规划。</a:t>
            </a:r>
            <a:r>
              <a:rPr lang="zh-CN" altLang="en-US" sz="2000" dirty="0">
                <a:solidFill>
                  <a:srgbClr val="000000"/>
                </a:solidFill>
                <a:latin typeface="华文细黑" pitchFamily="2" charset="-122"/>
                <a:ea typeface="华文细黑" pitchFamily="2" charset="-122"/>
              </a:rPr>
              <a:t>对外用于</a:t>
            </a:r>
            <a:r>
              <a:rPr lang="zh-CN" altLang="en-US" sz="2000" dirty="0">
                <a:solidFill>
                  <a:srgbClr val="990000"/>
                </a:solidFill>
                <a:latin typeface="华文细黑" pitchFamily="2" charset="-122"/>
                <a:ea typeface="华文细黑" pitchFamily="2" charset="-122"/>
              </a:rPr>
              <a:t>与客户互动</a:t>
            </a:r>
            <a:r>
              <a:rPr lang="zh-CN" altLang="en-US" sz="2000" dirty="0">
                <a:solidFill>
                  <a:srgbClr val="000000"/>
                </a:solidFill>
                <a:latin typeface="华文细黑" pitchFamily="2" charset="-122"/>
                <a:ea typeface="华文细黑" pitchFamily="2" charset="-122"/>
              </a:rPr>
              <a:t>以获取需求和支撑销售；对内用于</a:t>
            </a:r>
            <a:r>
              <a:rPr lang="zh-CN" altLang="en-US" sz="2000" dirty="0">
                <a:solidFill>
                  <a:srgbClr val="990000"/>
                </a:solidFill>
                <a:latin typeface="华文细黑" pitchFamily="2" charset="-122"/>
                <a:ea typeface="华文细黑" pitchFamily="2" charset="-122"/>
              </a:rPr>
              <a:t>指导</a:t>
            </a:r>
            <a:r>
              <a:rPr lang="en-US" altLang="zh-CN" sz="2000" dirty="0">
                <a:solidFill>
                  <a:srgbClr val="990000"/>
                </a:solidFill>
                <a:latin typeface="华文细黑" pitchFamily="2" charset="-122"/>
                <a:ea typeface="华文细黑" pitchFamily="2" charset="-122"/>
              </a:rPr>
              <a:t>charter</a:t>
            </a:r>
            <a:r>
              <a:rPr lang="zh-CN" altLang="en-US" sz="2000" dirty="0">
                <a:solidFill>
                  <a:srgbClr val="990000"/>
                </a:solidFill>
                <a:latin typeface="华文细黑" pitchFamily="2" charset="-122"/>
                <a:ea typeface="华文细黑" pitchFamily="2" charset="-122"/>
              </a:rPr>
              <a:t>开发和牵引技术规划</a:t>
            </a:r>
            <a:r>
              <a:rPr lang="zh-CN" altLang="en-US" sz="2000" dirty="0">
                <a:solidFill>
                  <a:srgbClr val="000000"/>
                </a:solidFill>
                <a:latin typeface="华文细黑" pitchFamily="2" charset="-122"/>
                <a:ea typeface="华文细黑" pitchFamily="2" charset="-122"/>
              </a:rPr>
              <a:t>。</a:t>
            </a:r>
          </a:p>
          <a:p>
            <a:pPr marL="271415" indent="-271415">
              <a:lnSpc>
                <a:spcPct val="160000"/>
              </a:lnSpc>
              <a:buFont typeface="Wingdings" pitchFamily="2" charset="2"/>
              <a:buChar char="u"/>
            </a:pPr>
            <a:r>
              <a:rPr lang="zh-CN" altLang="en-US" sz="2000" b="1" dirty="0">
                <a:solidFill>
                  <a:srgbClr val="990000"/>
                </a:solidFill>
                <a:latin typeface="华文细黑" pitchFamily="2" charset="-122"/>
                <a:ea typeface="华文细黑" pitchFamily="2" charset="-122"/>
              </a:rPr>
              <a:t>流程定位</a:t>
            </a:r>
            <a:r>
              <a:rPr lang="zh-CN" altLang="en-US" sz="2000" b="1" dirty="0">
                <a:solidFill>
                  <a:srgbClr val="000000"/>
                </a:solidFill>
                <a:latin typeface="华文细黑" pitchFamily="2" charset="-122"/>
                <a:ea typeface="华文细黑" pitchFamily="2" charset="-122"/>
              </a:rPr>
              <a:t>：</a:t>
            </a:r>
            <a:r>
              <a:rPr lang="zh-CN" altLang="en-US" sz="2000" dirty="0">
                <a:solidFill>
                  <a:srgbClr val="000000"/>
                </a:solidFill>
                <a:latin typeface="华文细黑" pitchFamily="2" charset="-122"/>
                <a:ea typeface="华文细黑" pitchFamily="2" charset="-122"/>
              </a:rPr>
              <a:t>路标流程</a:t>
            </a:r>
            <a:r>
              <a:rPr lang="zh-CN" altLang="en-US" sz="2000" dirty="0">
                <a:solidFill>
                  <a:srgbClr val="990000"/>
                </a:solidFill>
                <a:latin typeface="华文细黑" pitchFamily="2" charset="-122"/>
                <a:ea typeface="华文细黑" pitchFamily="2" charset="-122"/>
              </a:rPr>
              <a:t>支撑</a:t>
            </a:r>
            <a:r>
              <a:rPr lang="en-US" altLang="zh-CN" sz="2000" dirty="0">
                <a:solidFill>
                  <a:srgbClr val="990000"/>
                </a:solidFill>
                <a:latin typeface="华文细黑" pitchFamily="2" charset="-122"/>
                <a:ea typeface="华文细黑" pitchFamily="2" charset="-122"/>
              </a:rPr>
              <a:t>SP/BP</a:t>
            </a:r>
            <a:r>
              <a:rPr lang="zh-CN" altLang="en-US" sz="2000" dirty="0">
                <a:solidFill>
                  <a:srgbClr val="000000"/>
                </a:solidFill>
                <a:latin typeface="华文细黑" pitchFamily="2" charset="-122"/>
                <a:ea typeface="华文细黑" pitchFamily="2" charset="-122"/>
              </a:rPr>
              <a:t>，路标</a:t>
            </a:r>
            <a:r>
              <a:rPr lang="zh-CN" altLang="en-US" sz="2000" dirty="0">
                <a:solidFill>
                  <a:srgbClr val="990000"/>
                </a:solidFill>
                <a:latin typeface="华文细黑" pitchFamily="2" charset="-122"/>
                <a:ea typeface="华文细黑" pitchFamily="2" charset="-122"/>
              </a:rPr>
              <a:t>指导</a:t>
            </a:r>
            <a:r>
              <a:rPr lang="en-US" altLang="zh-CN" sz="2000" dirty="0">
                <a:solidFill>
                  <a:srgbClr val="990000"/>
                </a:solidFill>
                <a:latin typeface="华文细黑" pitchFamily="2" charset="-122"/>
                <a:ea typeface="华文细黑" pitchFamily="2" charset="-122"/>
              </a:rPr>
              <a:t>Charter</a:t>
            </a:r>
            <a:r>
              <a:rPr lang="zh-CN" altLang="en-US" sz="2000" dirty="0">
                <a:solidFill>
                  <a:srgbClr val="990000"/>
                </a:solidFill>
                <a:latin typeface="华文细黑" pitchFamily="2" charset="-122"/>
                <a:ea typeface="华文细黑" pitchFamily="2" charset="-122"/>
              </a:rPr>
              <a:t>开发</a:t>
            </a:r>
          </a:p>
          <a:p>
            <a:pPr lvl="1">
              <a:lnSpc>
                <a:spcPct val="160000"/>
              </a:lnSpc>
              <a:buFont typeface="Wingdings" pitchFamily="2" charset="2"/>
              <a:buChar char="Ø"/>
            </a:pPr>
            <a:r>
              <a:rPr lang="zh-CN" altLang="en-US" sz="2000" dirty="0">
                <a:solidFill>
                  <a:srgbClr val="000000"/>
                </a:solidFill>
                <a:latin typeface="华文细黑" pitchFamily="2" charset="-122"/>
                <a:ea typeface="华文细黑" pitchFamily="2" charset="-122"/>
              </a:rPr>
              <a:t> 在</a:t>
            </a:r>
            <a:r>
              <a:rPr lang="en-US" altLang="zh-CN" sz="2000" dirty="0">
                <a:solidFill>
                  <a:srgbClr val="000000"/>
                </a:solidFill>
                <a:latin typeface="华文细黑" pitchFamily="2" charset="-122"/>
                <a:ea typeface="华文细黑" pitchFamily="2" charset="-122"/>
              </a:rPr>
              <a:t>SP</a:t>
            </a:r>
            <a:r>
              <a:rPr lang="zh-CN" altLang="en-US" sz="2000" dirty="0">
                <a:solidFill>
                  <a:srgbClr val="000000"/>
                </a:solidFill>
                <a:latin typeface="华文细黑" pitchFamily="2" charset="-122"/>
                <a:ea typeface="华文细黑" pitchFamily="2" charset="-122"/>
              </a:rPr>
              <a:t>周期里制定产品族产品组合的中长期发展路标</a:t>
            </a:r>
          </a:p>
          <a:p>
            <a:pPr lvl="1">
              <a:lnSpc>
                <a:spcPct val="160000"/>
              </a:lnSpc>
              <a:buFont typeface="Wingdings" pitchFamily="2" charset="2"/>
              <a:buChar char="Ø"/>
            </a:pPr>
            <a:r>
              <a:rPr lang="zh-CN" altLang="en-US" sz="2000" dirty="0">
                <a:solidFill>
                  <a:srgbClr val="000000"/>
                </a:solidFill>
                <a:latin typeface="华文细黑" pitchFamily="2" charset="-122"/>
                <a:ea typeface="华文细黑" pitchFamily="2" charset="-122"/>
              </a:rPr>
              <a:t> 在</a:t>
            </a:r>
            <a:r>
              <a:rPr lang="en-US" altLang="zh-CN" sz="2000" dirty="0">
                <a:solidFill>
                  <a:srgbClr val="000000"/>
                </a:solidFill>
                <a:latin typeface="华文细黑" pitchFamily="2" charset="-122"/>
                <a:ea typeface="华文细黑" pitchFamily="2" charset="-122"/>
              </a:rPr>
              <a:t>BP</a:t>
            </a:r>
            <a:r>
              <a:rPr lang="zh-CN" altLang="en-US" sz="2000" dirty="0">
                <a:solidFill>
                  <a:srgbClr val="000000"/>
                </a:solidFill>
                <a:latin typeface="华文细黑" pitchFamily="2" charset="-122"/>
                <a:ea typeface="华文细黑" pitchFamily="2" charset="-122"/>
              </a:rPr>
              <a:t>周期里刷新产品族产品组合的中长期发展路标</a:t>
            </a:r>
          </a:p>
          <a:p>
            <a:pPr marL="271415" indent="-271415">
              <a:lnSpc>
                <a:spcPct val="160000"/>
              </a:lnSpc>
              <a:buFont typeface="Wingdings" pitchFamily="2" charset="2"/>
              <a:buChar char="u"/>
            </a:pPr>
            <a:r>
              <a:rPr lang="zh-CN" altLang="en-US" sz="2000" b="1" dirty="0">
                <a:solidFill>
                  <a:srgbClr val="990000"/>
                </a:solidFill>
                <a:latin typeface="华文细黑" pitchFamily="2" charset="-122"/>
                <a:ea typeface="华文细黑" pitchFamily="2" charset="-122"/>
              </a:rPr>
              <a:t>路标流程目标</a:t>
            </a:r>
            <a:r>
              <a:rPr lang="zh-CN" altLang="en-US" sz="2000" b="1" dirty="0">
                <a:solidFill>
                  <a:srgbClr val="000000"/>
                </a:solidFill>
                <a:latin typeface="华文细黑" pitchFamily="2" charset="-122"/>
                <a:ea typeface="华文细黑" pitchFamily="2" charset="-122"/>
              </a:rPr>
              <a:t>：</a:t>
            </a:r>
            <a:r>
              <a:rPr lang="zh-CN" altLang="en-US" sz="2000" dirty="0">
                <a:solidFill>
                  <a:srgbClr val="000000"/>
                </a:solidFill>
                <a:latin typeface="华文细黑" pitchFamily="2" charset="-122"/>
                <a:ea typeface="华文细黑" pitchFamily="2" charset="-122"/>
              </a:rPr>
              <a:t>帮助路标开发团队</a:t>
            </a:r>
            <a:r>
              <a:rPr lang="en-US" altLang="zh-CN" sz="2000" dirty="0">
                <a:solidFill>
                  <a:srgbClr val="000000"/>
                </a:solidFill>
                <a:latin typeface="华文细黑" pitchFamily="2" charset="-122"/>
                <a:ea typeface="华文细黑" pitchFamily="2" charset="-122"/>
              </a:rPr>
              <a:t>RDT</a:t>
            </a:r>
            <a:r>
              <a:rPr lang="zh-CN" altLang="en-US" sz="2000" dirty="0">
                <a:solidFill>
                  <a:srgbClr val="000000"/>
                </a:solidFill>
                <a:latin typeface="华文细黑" pitchFamily="2" charset="-122"/>
                <a:ea typeface="华文细黑" pitchFamily="2" charset="-122"/>
              </a:rPr>
              <a:t>开发出</a:t>
            </a:r>
            <a:r>
              <a:rPr lang="zh-CN" altLang="en-US" sz="2000" dirty="0">
                <a:solidFill>
                  <a:srgbClr val="990000"/>
                </a:solidFill>
                <a:latin typeface="华文细黑" pitchFamily="2" charset="-122"/>
                <a:ea typeface="华文细黑" pitchFamily="2" charset="-122"/>
              </a:rPr>
              <a:t>高质量路标</a:t>
            </a:r>
            <a:r>
              <a:rPr lang="zh-CN" altLang="en-US" sz="2000" dirty="0">
                <a:solidFill>
                  <a:srgbClr val="000000"/>
                </a:solidFill>
                <a:latin typeface="华文细黑" pitchFamily="2" charset="-122"/>
                <a:ea typeface="华文细黑" pitchFamily="2" charset="-122"/>
              </a:rPr>
              <a:t>，并完成路标端到端的</a:t>
            </a:r>
            <a:r>
              <a:rPr lang="zh-CN" altLang="en-US" sz="2000" dirty="0">
                <a:solidFill>
                  <a:srgbClr val="990000"/>
                </a:solidFill>
                <a:latin typeface="华文细黑" pitchFamily="2" charset="-122"/>
                <a:ea typeface="华文细黑" pitchFamily="2" charset="-122"/>
              </a:rPr>
              <a:t>闭环管理</a:t>
            </a:r>
            <a:r>
              <a:rPr lang="zh-CN" altLang="en-US" sz="2000" dirty="0">
                <a:solidFill>
                  <a:srgbClr val="000000"/>
                </a:solidFill>
                <a:latin typeface="华文细黑" pitchFamily="2" charset="-122"/>
                <a:ea typeface="华文细黑" pitchFamily="2" charset="-122"/>
              </a:rPr>
              <a:t>，包括开发、发布、变更、客户化、交流闭环等。</a:t>
            </a:r>
          </a:p>
        </p:txBody>
      </p:sp>
      <p:sp>
        <p:nvSpPr>
          <p:cNvPr id="109573" name="DtsShapeName" descr="EUR43@5154865982854574E18DCE9DE208;A;d8;A:MI11008704@!!BIHO@]i11008704111111111133G@EGEC07枚半丽餐纪撑ⅸHQE窘苏ⅷ/qqu!!!!!!!!!!!!!!!!!!!!!!!!!!!!!!!!!!!!!!!!!!!!!!!!!!!!!!!!!!!!!!!!!!!!!!!!!!!!!!!!!!!!!!!!!!!!!!!!!!!!!!!!!!!!!!!!!!!!!!!!!!!!!!!!!!!!!!!!!!!!!!!!!!!!!!!!!!!!!!!!!!!!!!!!!!!!!!!!!!!!!!!!!!!!!!!!!!!!!!!!!!!!!!!!!!!!!!!!!!!!!!!!!!!!!!!!!!!!!!!!!!!!!!!!!!!!!!!!!!!!!!!!!!!!!!!!!!!!!!!!!!!!!!!!!!!!!!!!!!!!!!!!!!!!!!!!!!!!!!!!!!!!!!!!!!!!!!!!!!!!!!!!!!!!!!!!!!!!!!!!!!!!!!!!!!!!!!!!!!!!!!!!!!!!!!!!!!!!!!!!!!!!!!!!!!!!!!!!!!!!!!!!!!!!!!!!!!!!!!!!!!!!!!!!!!!!!!!!!!!!!!!!!!!!!!!!!!!!!!!!!!!!!!!!!!!!!!!!!!!!!!!!!!!!!!!!!!!!!!!!!!!!!!!!!!!!!!!!!!!!!!!!!!!!!!!!!!!!!!!!!!!!!!!!!!!!!!!!!!!!!!!!!!!!!!!!!!!!!!!!!!!!!!!!!!!!!!!!!!!!!!!!!!!!!!!!!!!!!!!!!!!!!!!!!!!!!!!!!!!!!!!!!!!!!!!!!!!!!!!!!!!!!!!!!!!!!!!!!!!!!!!!!!!!!!!!!!!!!!!!!!!!!!!!!!!!!!!!!!!!!!!!!!!!!!!!!!!!!!!!!!!!!!!!!!!!!!!!!!!!!!!!!!!!!!!!!!!!!!!!!!!!!!!!!!!!!!!!!!!!!!!!!!!!!!!!!!!!!!!!!!!!!!!!!!!!!!!!!!!!!!!!!!!!!!!!!!!!!!!!!!!!!!!!!!!!!!!!!!!!!!!!!!!!!!!!!!!!!!!!!!!!!!!!!!!!!!!!!!!!!!!!!!!!!!!!!!!!!!!!!!!!!!!!!!!!!!!!!!!!!!!!!!!!!!!!!!!!!!!!!!!!!!!!!!!!!!!!!!!!!!!!!!!!!!!!!!!!!!!!!!!!!!!!!!!!!!!!!!!!!!!!!!!!!!!!!!!!!!!!!!!!!!!!!!!!!!!!!!!!!!!!!!!!!!!!!!!!!!!!!!!!!!!!!!!!!!!!!!!!!!!!!!!!!!!!!!!!!!!!!!!!!!!!!!!!!!!!!!!!!!!!!!!!!!!!!!!!!!!!!!!!!!!!!!!!!!!!!!!!!!!!!!!!!!!!!!!!!!!!!!!!!!!!!!!!!!!!!!!!!!!!!!!!!!!!!!!!!!!!!!!!!!!!!!!!!!!!!!!!!!!!!!!!!!!!!!!!!!!!!!!!!!!!!!!!!!!!!!!!!!!!!!!!!!!!!!!!!!!!!!!!!!!!!!!!!!!!!!!!!!!!!!!!!!!!!!!!!!!!!!!!!!!!!!!!!!!!!!!!!!!!!!!!!!!!!!!!!!!!!!!!!!!!!!!!!!!!!!!!!!!!!!!!!!!!!!!!!!!!!!!!!!!!!!!!!!!!!!!!!!!!!!!!!!!!!!!!!!!!!!!!!!!!!!!!!!!!!!!!!!!!!!!!!!!!!!!!!!!!!!!!!!!!!!!!!!!!!!!!!!!!!!!!!!!!!!!!!!!!!!!!!!!!!!!!!!!!!!!!!!!!!!!!!!!!!!!!!!!!!!!!!!!!!!!!!!!!!!!!!!!!!!!!!!!!!!!!!!!!!!!!!!!!!!!!!!!!!!!!!!!!!!!!!!!!!!!!!!!!!!!!!!!!!!!!!!!!!!!!!!!!!!!!!!!!!!!!!!!!!!!!!!!!!!!!!!!!!!!!!!!!!!!!!!!!!!!!!!!!!!!!!!!!!!!!!!!!!!!!!!!!!!!!!!!!!!!!!!!!!!!!!!!!!!!!!!!!!!!!!!!!!!!!!!!!!!!!!!!!!!!!!!!!!!!!!!!!!!!!!!!!!!!!!!!!!!!!!!!!!!!!!!!!!!!!!!!!!!!!!!!!!!!!!!!!!!!!!!!!!!!!!!!!!!!!!!!!!!!!!!!!!!!!!!!!!!!!!!!!!!!!!!!!!!!!!!!!!!!!!!!!!!!!!!!!!!!!!!!!!!!!!!!!!!!!!!!!!!!!!!!!!!!!!!!!!!!!!!!!!!!!!!!!!!!!!!!!!!!!!!!!!!!!!!!!!!!!!!!!!!!!!!!!!!!!!!!!!!!!!!!!!!!!!!!!!!!!!!!!!!!!!!!!!!!!!!!!!!!!!!!!!!!!!!!!!!!!!!!!!!!!!!!!!!!!!!!!!!!!!!!!!!!!!!!!!!!!!!!!!!!!!!!!!!!!!!!!!!!!!!!!!!!!!!!!!!!!!!!!!!!!!!!!!!!!!!!!!!!!!!!!!!!!!!!!!!!!!!!!!!!!!!!!!!!!!!!!1!1" hidden="1"/>
          <p:cNvSpPr>
            <a:spLocks noChangeArrowheads="1"/>
          </p:cNvSpPr>
          <p:nvPr/>
        </p:nvSpPr>
        <p:spPr bwMode="auto">
          <a:xfrm>
            <a:off x="0" y="1"/>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chemeClr val="bg2"/>
            </a:solidFill>
            <a:miter lim="800000"/>
            <a:headEnd/>
            <a:tailEnd/>
          </a:ln>
        </p:spPr>
        <p:txBody>
          <a:bodyPr wrap="none" lIns="91424" tIns="45712" rIns="91424" bIns="45712" anchor="ctr"/>
          <a:lstStyle/>
          <a:p>
            <a:pPr>
              <a:lnSpc>
                <a:spcPct val="120000"/>
              </a:lnSpc>
              <a:spcBef>
                <a:spcPct val="20000"/>
              </a:spcBef>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Tree>
    <p:extLst>
      <p:ext uri="{BB962C8B-B14F-4D97-AF65-F5344CB8AC3E}">
        <p14:creationId xmlns:p14="http://schemas.microsoft.com/office/powerpoint/2010/main" val="358115455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灯片编号占位符 95"/>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51</a:t>
            </a:fld>
            <a:endParaRPr lang="zh-CN" altLang="en-US"/>
          </a:p>
        </p:txBody>
      </p:sp>
      <p:sp>
        <p:nvSpPr>
          <p:cNvPr id="26625" name="Rectangle 5"/>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路标流程概述：</a:t>
            </a:r>
            <a:r>
              <a:rPr lang="en-US" altLang="zh-CN" sz="2800">
                <a:solidFill>
                  <a:schemeClr val="tx1"/>
                </a:solidFill>
                <a:latin typeface="微软雅黑" pitchFamily="34" charset="-122"/>
                <a:ea typeface="微软雅黑" pitchFamily="34" charset="-122"/>
              </a:rPr>
              <a:t>1</a:t>
            </a:r>
            <a:r>
              <a:rPr lang="zh-CN" altLang="en-US" sz="2800">
                <a:solidFill>
                  <a:schemeClr val="tx1"/>
                </a:solidFill>
                <a:latin typeface="微软雅黑" pitchFamily="34" charset="-122"/>
                <a:ea typeface="微软雅黑" pitchFamily="34" charset="-122"/>
              </a:rPr>
              <a:t>个开发流程＋</a:t>
            </a:r>
            <a:r>
              <a:rPr lang="en-US" altLang="zh-CN" sz="2800">
                <a:solidFill>
                  <a:schemeClr val="tx1"/>
                </a:solidFill>
                <a:latin typeface="微软雅黑" pitchFamily="34" charset="-122"/>
                <a:ea typeface="微软雅黑" pitchFamily="34" charset="-122"/>
              </a:rPr>
              <a:t>1</a:t>
            </a:r>
            <a:r>
              <a:rPr lang="zh-CN" altLang="en-US" sz="2800">
                <a:solidFill>
                  <a:schemeClr val="tx1"/>
                </a:solidFill>
                <a:latin typeface="微软雅黑" pitchFamily="34" charset="-122"/>
                <a:ea typeface="微软雅黑" pitchFamily="34" charset="-122"/>
              </a:rPr>
              <a:t>个管理制度</a:t>
            </a:r>
          </a:p>
        </p:txBody>
      </p:sp>
      <p:grpSp>
        <p:nvGrpSpPr>
          <p:cNvPr id="2" name="Group 2"/>
          <p:cNvGrpSpPr>
            <a:grpSpLocks/>
          </p:cNvGrpSpPr>
          <p:nvPr/>
        </p:nvGrpSpPr>
        <p:grpSpPr bwMode="auto">
          <a:xfrm>
            <a:off x="684213" y="5013326"/>
            <a:ext cx="8208962" cy="1152525"/>
            <a:chOff x="385" y="3158"/>
            <a:chExt cx="5171" cy="726"/>
          </a:xfrm>
        </p:grpSpPr>
        <p:sp>
          <p:nvSpPr>
            <p:cNvPr id="26718" name="Rectangle 3"/>
            <p:cNvSpPr>
              <a:spLocks noChangeArrowheads="1"/>
            </p:cNvSpPr>
            <p:nvPr/>
          </p:nvSpPr>
          <p:spPr bwMode="auto">
            <a:xfrm>
              <a:off x="385" y="3158"/>
              <a:ext cx="5171" cy="726"/>
            </a:xfrm>
            <a:prstGeom prst="rect">
              <a:avLst/>
            </a:prstGeom>
            <a:noFill/>
            <a:ln w="9525">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sp>
          <p:nvSpPr>
            <p:cNvPr id="26719" name="Rectangle 4"/>
            <p:cNvSpPr>
              <a:spLocks noChangeArrowheads="1"/>
            </p:cNvSpPr>
            <p:nvPr/>
          </p:nvSpPr>
          <p:spPr bwMode="auto">
            <a:xfrm>
              <a:off x="431" y="3294"/>
              <a:ext cx="1587" cy="231"/>
            </a:xfrm>
            <a:prstGeom prst="rect">
              <a:avLst/>
            </a:prstGeom>
            <a:solidFill>
              <a:srgbClr val="DDDDDD"/>
            </a:solidFill>
            <a:ln w="9525">
              <a:solidFill>
                <a:schemeClr val="bg2"/>
              </a:solidFill>
              <a:miter lim="800000"/>
              <a:headEnd/>
              <a:tailEnd/>
            </a:ln>
          </p:spPr>
          <p:txBody>
            <a:bodyPr wrap="none" anchor="ctr"/>
            <a:lstStyle/>
            <a:p>
              <a:pPr algn="ctr"/>
              <a:r>
                <a:rPr lang="zh-CN" altLang="en-US" sz="1600" b="1" dirty="0">
                  <a:solidFill>
                    <a:srgbClr val="000000"/>
                  </a:solidFill>
                  <a:latin typeface="华文细黑" charset="0"/>
                  <a:ea typeface="华文细黑" charset="0"/>
                  <a:cs typeface="华文细黑" charset="0"/>
                </a:rPr>
                <a:t>路标发布管理制度</a:t>
              </a:r>
            </a:p>
          </p:txBody>
        </p:sp>
      </p:grpSp>
      <p:sp>
        <p:nvSpPr>
          <p:cNvPr id="26628" name="DtsShapeName" descr="EUR61B6DE8905997@8C428C49560C5D7086L@B8;&lt;8DB38224!!!!!!BIHO@]b110407261@44BBEG1102E244B@25枚半丽餐纪撑/qqu!!!!!!!!!!!!!!!!!!!!!!!!!!!!!!!!!!!!!!!!!!!!!!!!!!!!!!!!!!!!!!!!!!!!!!!!!!!!!!!!!!!!!!!!!!!!!!!!!!!!!!!!!!!!!!!!!!!!!!!!!!!!!!!!!!!!!!!!!!!!!!!!!!!!!!!!!!!!!!!!!!!!!!!!!!!!!!!!!!!!!!!!!!!!!!!!!!!!!!!!!!!!!!!!!!!!!!!!!!!!!!!!!!!!!!!!!!!!!!!!!!!!!!!!!!!!!!!!!!!!!!!!!!!!!!!!!!!!!!!!!!!!!!!!!!!!!!!!!!!!!!!!!!!!!!!!!!!!!!!!!!!!!!!!!!!!!!!!!!!!!!!!!!!!!!!!!!!!!!!!!!!!!!!!!!!!!!!!!!!!!!!!!!!!!!!!!!!!!!!!!!!!!!!!!!!!!!!!!!!!!!!!!!!!!!!!!!!!!!!!!!!!!!!!!!!!!!!!!!!!!!!!!!!!!!!!!!!!!!!!!!!!!!!!!!!!!!!!!!!!!!!!!!!!!!!!!!!!!!!!!!!!!!!!!!!!!!!!!!!!!!!!!!!!!!!!!!!!!!!!!!!!!!!!!!!!!!!!!!!!!!!!!!!!!!!!!!!!!!!!!!!!!!!!!!!!!!!!!!!!!!!!!!!!!!!!!!!!!!!!!!!!!!!!!!!!!!!!!!!!!!!!!!!!!!!!!!!!!!!!!!!!!!!!!!!!!!!!!!!!!!!!!!!!!!!!!!!!!!!!!!!!!!!!!!!!!!!!!!!!!!!!!!!!!!!!!!!!!!!!!!!!!!!!!!!!!!!!!!!!!!!!!!!!!!!!!!!!!!!!!!!!!!!!!!!!!!!!!!!!!!!!!!!!!!!!!!!!!!!!!!!!!!!!!!!!!!!!!!!!!!!!!!!!!!!!!!!!!!!!!!!!!!!!!!!!!!!!!!!!!!!!!!!!!!!!!!!!!!!!!!!!!!!!!!!!!!!!!!!!!!!!!!!!!!!!!!!!!!!!!!!!!!!!!!!!!!!!!!!!!!!!!!!!!!!!!!!!!!!!!!!!!!!!!!!!!!!!!!!!!!!!!!!!!!!!!!!!!!!!!!!!!!!!!!!!!!!!!!!!!!!!!!!!!!!!!!!!!!!!!!!!!!!!!!!!!!!!!!!!!!!!!!!!!!!!!!!!!!!!!!!!!!!!!!!!!!!!!!!!!!!!!!!!!!!!!!!!!!!!!!!!!!!!!!!!!!!!!!!!!!!!!!!!!!!!!!!!!!!!!!!!!!!!!!!!!!!!!!!!!!!!!!!!!!!!!!!!!!!!!!!!!!!!!!!!!!!!!!!!!!!!!!!!!!!!!!!!!!!!!!!!!!!!!!!!!!!!!!!!!!!!!!!!!!!!!!!!!!!!!!!!!!!!!!!!!!!!!!!!!!!!!!!!!!!!!!!!!!!!!!!!!!!!!!!!!!!!!!!!!!!!!!!!!!!!!!!!!!!!!!!!!!!!!!!!!!!!!!!!!!!!!!!!!!!!!!!!!!!!!!!!!!!!!!!!!!!!!!!!!!!!!!!!!!!!!!!!!!!!!!!!!!!!!!!!!!!!!!!!!!!!!!!!!!!!!!!!!!!!!!!!!!!!!!!!!!!!!!!!!!!!!!!!!!!!!!!!!!!!!!!!!!!!!!!!!!!!!!!!!!!!!!!!!!!!!!!!!!!!!!!!!!!!!!!!!!!!!!!!!!!!!!!!!!!!!!!!!!!!!!!!!!!!!!!!!!!!!!!!!!!!!!!!!!!!!!!!!!!!!!!!!!!!!!!!!!!!!!!!!!!!!!!!!!!!!!!!!!!!!!!!!!!!!!!!!!!!!!!!!!!!!!!!!!!!!!!!!!!!!!!!!!!!!!!!!!!!!!!!!!!!!!!!!!!!!!!!!!!!!!!!!!!!!!!!!!!!!!!!!!!!!!!!!!!!!!!!!!!!!!!!!!!!!!!!!!!!!!!!!!!!!!!!!!!!!!!!!!!!!!!!!!!!!!!!!!!!!!!!!!!!!!!!!!!!!!!!!!!!!!!!!!!!!!!!!!!!!!!!!!!!!!!!!!!!!!!!!!!!!!!!!!!!!!!!!!!!!!!!!!!!!!!!!!!!!!!!!!!!!!!!!!!!!!!!!!!!!!!!!!!!!!!!!!!!!!!!!!!!!!!!!!!!!!!!!!!!!!!!!!!!!!!!!!!!!!!!!!!!!!!!!!!!!!!!!!!!!!!!!!!!!!!!!!!!!!!!!!!!!!!!!!!!!!!!!!!!!!!!!!!!!!!!!!!!!!!!!!!!!!!!!!!!!!!!!!!!!!!!!!!!!!!!!!!!!!!!!!!!!!!!!!!!!!!!!!!!!!!!!!!!!!!!!!!!!!!!!!!!!!!!!!!!!!!!!!!!!!!!!!!!!!!!!!!!!!!!!!!!!!!!!!!!!!!!!!!!!!!!!!!!!!!!!!!!!!!!!!!!!!!!!!!!!!!!!!!!!!!!!!!!!!!1!1" hidden="1"/>
          <p:cNvSpPr>
            <a:spLocks noChangeArrowheads="1"/>
          </p:cNvSpPr>
          <p:nvPr/>
        </p:nvSpPr>
        <p:spPr bwMode="auto">
          <a:xfrm>
            <a:off x="0" y="0"/>
            <a:ext cx="297686" cy="67110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9186" tIns="39593" rIns="79186" bIns="39593" anchor="ctr">
            <a:spAutoFit/>
          </a:bodyPr>
          <a:lstStyle/>
          <a:p>
            <a:endParaRPr lang="zh-CN" altLang="en-US"/>
          </a:p>
        </p:txBody>
      </p:sp>
      <p:grpSp>
        <p:nvGrpSpPr>
          <p:cNvPr id="3" name="Group 7"/>
          <p:cNvGrpSpPr>
            <a:grpSpLocks/>
          </p:cNvGrpSpPr>
          <p:nvPr/>
        </p:nvGrpSpPr>
        <p:grpSpPr bwMode="auto">
          <a:xfrm>
            <a:off x="0" y="1700215"/>
            <a:ext cx="3348038" cy="849313"/>
            <a:chOff x="0" y="1071"/>
            <a:chExt cx="2109" cy="535"/>
          </a:xfrm>
        </p:grpSpPr>
        <p:sp>
          <p:nvSpPr>
            <p:cNvPr id="3460104" name="Rectangle 8"/>
            <p:cNvSpPr>
              <a:spLocks noChangeArrowheads="1"/>
            </p:cNvSpPr>
            <p:nvPr/>
          </p:nvSpPr>
          <p:spPr bwMode="auto">
            <a:xfrm>
              <a:off x="0" y="1071"/>
              <a:ext cx="431" cy="535"/>
            </a:xfrm>
            <a:prstGeom prst="rect">
              <a:avLst/>
            </a:prstGeom>
            <a:solidFill>
              <a:srgbClr val="EAEAEA"/>
            </a:solidFill>
            <a:ln w="9525" algn="ctr">
              <a:noFill/>
              <a:miter lim="800000"/>
              <a:headEnd/>
              <a:tailEnd/>
            </a:ln>
            <a:effectLst/>
          </p:spPr>
          <p:txBody>
            <a:bodyPr lIns="79200" tIns="39600" rIns="79200" bIns="39600">
              <a:spAutoFit/>
            </a:bodyPr>
            <a:lstStyle/>
            <a:p>
              <a:pPr defTabSz="801547">
                <a:defRPr/>
              </a:pPr>
              <a:r>
                <a:rPr lang="en-US" altLang="zh-CN" sz="1600" b="1" dirty="0">
                  <a:solidFill>
                    <a:srgbClr val="000000"/>
                  </a:solidFill>
                  <a:effectLst>
                    <a:outerShdw blurRad="38100" dist="38100" dir="2700000" algn="tl">
                      <a:srgbClr val="FFFFFF"/>
                    </a:outerShdw>
                  </a:effectLst>
                  <a:latin typeface="华文细黑" pitchFamily="2" charset="-122"/>
                  <a:ea typeface="华文细黑" pitchFamily="2" charset="-122"/>
                </a:rPr>
                <a:t>SP/BP</a:t>
              </a:r>
            </a:p>
            <a:p>
              <a:pPr defTabSz="801547">
                <a:defRPr/>
              </a:pPr>
              <a:r>
                <a:rPr lang="zh-CN" altLang="en-US" sz="1600" b="1" dirty="0">
                  <a:solidFill>
                    <a:srgbClr val="000000"/>
                  </a:solidFill>
                  <a:effectLst>
                    <a:outerShdw blurRad="38100" dist="38100" dir="2700000" algn="tl">
                      <a:srgbClr val="FFFFFF"/>
                    </a:outerShdw>
                  </a:effectLst>
                  <a:latin typeface="华文细黑" pitchFamily="2" charset="-122"/>
                  <a:ea typeface="华文细黑" pitchFamily="2" charset="-122"/>
                </a:rPr>
                <a:t>周期</a:t>
              </a:r>
            </a:p>
          </p:txBody>
        </p:sp>
        <p:sp>
          <p:nvSpPr>
            <p:cNvPr id="26717" name="Rectangle 9"/>
            <p:cNvSpPr>
              <a:spLocks noChangeArrowheads="1"/>
            </p:cNvSpPr>
            <p:nvPr/>
          </p:nvSpPr>
          <p:spPr bwMode="auto">
            <a:xfrm>
              <a:off x="793" y="1165"/>
              <a:ext cx="1316" cy="272"/>
            </a:xfrm>
            <a:prstGeom prst="rect">
              <a:avLst/>
            </a:prstGeom>
            <a:solidFill>
              <a:srgbClr val="99CCFF"/>
            </a:solidFill>
            <a:ln w="9525">
              <a:solidFill>
                <a:schemeClr val="bg2"/>
              </a:solidFill>
              <a:miter lim="800000"/>
              <a:headEnd/>
              <a:tailEnd/>
            </a:ln>
          </p:spPr>
          <p:txBody>
            <a:bodyPr wrap="none" anchor="ctr"/>
            <a:lstStyle/>
            <a:p>
              <a:pPr algn="ctr"/>
              <a:r>
                <a:rPr kumimoji="0" lang="zh-CN" altLang="en-US" b="1">
                  <a:solidFill>
                    <a:srgbClr val="000000"/>
                  </a:solidFill>
                  <a:latin typeface="华文细黑" charset="0"/>
                  <a:ea typeface="华文细黑" charset="0"/>
                  <a:cs typeface="华文细黑" charset="0"/>
                </a:rPr>
                <a:t>内  部  路  标  开  发</a:t>
              </a:r>
            </a:p>
          </p:txBody>
        </p:sp>
      </p:grpSp>
      <p:grpSp>
        <p:nvGrpSpPr>
          <p:cNvPr id="4" name="Group 10"/>
          <p:cNvGrpSpPr>
            <a:grpSpLocks/>
          </p:cNvGrpSpPr>
          <p:nvPr/>
        </p:nvGrpSpPr>
        <p:grpSpPr bwMode="auto">
          <a:xfrm>
            <a:off x="3373438" y="1849438"/>
            <a:ext cx="1414462" cy="431800"/>
            <a:chOff x="2125" y="1165"/>
            <a:chExt cx="891" cy="272"/>
          </a:xfrm>
        </p:grpSpPr>
        <p:sp>
          <p:nvSpPr>
            <p:cNvPr id="26714" name="Rectangle 11"/>
            <p:cNvSpPr>
              <a:spLocks noChangeArrowheads="1"/>
            </p:cNvSpPr>
            <p:nvPr/>
          </p:nvSpPr>
          <p:spPr bwMode="auto">
            <a:xfrm>
              <a:off x="2290" y="1165"/>
              <a:ext cx="726" cy="272"/>
            </a:xfrm>
            <a:prstGeom prst="rect">
              <a:avLst/>
            </a:prstGeom>
            <a:solidFill>
              <a:srgbClr val="FFCC99"/>
            </a:solidFill>
            <a:ln w="9525">
              <a:solidFill>
                <a:schemeClr val="bg2"/>
              </a:solidFill>
              <a:miter lim="800000"/>
              <a:headEnd/>
              <a:tailEnd/>
            </a:ln>
          </p:spPr>
          <p:txBody>
            <a:bodyPr wrap="none" anchor="ctr"/>
            <a:lstStyle/>
            <a:p>
              <a:pPr algn="ctr"/>
              <a:r>
                <a:rPr kumimoji="0" lang="zh-CN" altLang="en-US" b="1">
                  <a:solidFill>
                    <a:srgbClr val="000000"/>
                  </a:solidFill>
                  <a:latin typeface="华文细黑" charset="0"/>
                  <a:ea typeface="华文细黑" charset="0"/>
                  <a:cs typeface="华文细黑" charset="0"/>
                </a:rPr>
                <a:t>外部路标开发</a:t>
              </a:r>
            </a:p>
          </p:txBody>
        </p:sp>
        <p:sp>
          <p:nvSpPr>
            <p:cNvPr id="26715" name="Freeform 12"/>
            <p:cNvSpPr>
              <a:spLocks/>
            </p:cNvSpPr>
            <p:nvPr/>
          </p:nvSpPr>
          <p:spPr bwMode="blackWhite">
            <a:xfrm>
              <a:off x="2125" y="1253"/>
              <a:ext cx="136" cy="91"/>
            </a:xfrm>
            <a:custGeom>
              <a:avLst/>
              <a:gdLst>
                <a:gd name="T0" fmla="*/ 0 w 361"/>
                <a:gd name="T1" fmla="*/ 0 h 360"/>
                <a:gd name="T2" fmla="*/ 2 w 361"/>
                <a:gd name="T3" fmla="*/ 0 h 360"/>
                <a:gd name="T4" fmla="*/ 2 w 361"/>
                <a:gd name="T5" fmla="*/ 0 h 360"/>
                <a:gd name="T6" fmla="*/ 3 w 361"/>
                <a:gd name="T7" fmla="*/ 0 h 360"/>
                <a:gd name="T8" fmla="*/ 2 w 361"/>
                <a:gd name="T9" fmla="*/ 1 h 360"/>
                <a:gd name="T10" fmla="*/ 2 w 361"/>
                <a:gd name="T11" fmla="*/ 0 h 360"/>
                <a:gd name="T12" fmla="*/ 0 w 361"/>
                <a:gd name="T13" fmla="*/ 0 h 360"/>
                <a:gd name="T14" fmla="*/ 0 w 361"/>
                <a:gd name="T15" fmla="*/ 0 h 360"/>
                <a:gd name="T16" fmla="*/ 0 w 361"/>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360"/>
                <a:gd name="T29" fmla="*/ 361 w 361"/>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C0C0C0"/>
            </a:solidFill>
            <a:ln w="12700" cap="rnd" cmpd="sng">
              <a:solidFill>
                <a:schemeClr val="tx1"/>
              </a:solidFill>
              <a:prstDash val="solid"/>
              <a:round/>
              <a:headEnd/>
              <a:tailEnd/>
            </a:ln>
          </p:spPr>
          <p:txBody>
            <a:bodyPr/>
            <a:lstStyle/>
            <a:p>
              <a:endParaRPr lang="zh-CN" altLang="en-US"/>
            </a:p>
          </p:txBody>
        </p:sp>
      </p:grpSp>
      <p:grpSp>
        <p:nvGrpSpPr>
          <p:cNvPr id="5" name="Group 13"/>
          <p:cNvGrpSpPr>
            <a:grpSpLocks/>
          </p:cNvGrpSpPr>
          <p:nvPr/>
        </p:nvGrpSpPr>
        <p:grpSpPr bwMode="auto">
          <a:xfrm>
            <a:off x="4859339" y="1849438"/>
            <a:ext cx="3817937" cy="431800"/>
            <a:chOff x="3061" y="1165"/>
            <a:chExt cx="2405" cy="272"/>
          </a:xfrm>
        </p:grpSpPr>
        <p:sp>
          <p:nvSpPr>
            <p:cNvPr id="26711" name="Rectangle 14"/>
            <p:cNvSpPr>
              <a:spLocks noChangeArrowheads="1"/>
            </p:cNvSpPr>
            <p:nvPr/>
          </p:nvSpPr>
          <p:spPr bwMode="auto">
            <a:xfrm>
              <a:off x="4416" y="1165"/>
              <a:ext cx="1050" cy="272"/>
            </a:xfrm>
            <a:prstGeom prst="rect">
              <a:avLst/>
            </a:prstGeom>
            <a:solidFill>
              <a:srgbClr val="FFCC99"/>
            </a:solidFill>
            <a:ln w="9525">
              <a:solidFill>
                <a:schemeClr val="bg2"/>
              </a:solidFill>
              <a:miter lim="800000"/>
              <a:headEnd/>
              <a:tailEnd/>
            </a:ln>
          </p:spPr>
          <p:txBody>
            <a:bodyPr wrap="none" anchor="ctr"/>
            <a:lstStyle/>
            <a:p>
              <a:pPr algn="ctr"/>
              <a:r>
                <a:rPr kumimoji="0" lang="zh-CN" altLang="en-US" b="1">
                  <a:solidFill>
                    <a:srgbClr val="000000"/>
                  </a:solidFill>
                  <a:latin typeface="华文细黑" charset="0"/>
                  <a:ea typeface="华文细黑" charset="0"/>
                  <a:cs typeface="华文细黑" charset="0"/>
                </a:rPr>
                <a:t>外 部 路 标 开 发</a:t>
              </a:r>
            </a:p>
          </p:txBody>
        </p:sp>
        <p:sp>
          <p:nvSpPr>
            <p:cNvPr id="26712" name="Rectangle 15"/>
            <p:cNvSpPr>
              <a:spLocks noChangeArrowheads="1"/>
            </p:cNvSpPr>
            <p:nvPr/>
          </p:nvSpPr>
          <p:spPr bwMode="auto">
            <a:xfrm>
              <a:off x="3061" y="1165"/>
              <a:ext cx="1179" cy="272"/>
            </a:xfrm>
            <a:prstGeom prst="rect">
              <a:avLst/>
            </a:prstGeom>
            <a:solidFill>
              <a:srgbClr val="99CCFF"/>
            </a:solidFill>
            <a:ln w="9525">
              <a:solidFill>
                <a:schemeClr val="bg2"/>
              </a:solidFill>
              <a:miter lim="800000"/>
              <a:headEnd/>
              <a:tailEnd/>
            </a:ln>
          </p:spPr>
          <p:txBody>
            <a:bodyPr wrap="none" anchor="ctr"/>
            <a:lstStyle/>
            <a:p>
              <a:pPr algn="ctr"/>
              <a:r>
                <a:rPr kumimoji="0" lang="zh-CN" altLang="en-US" b="1">
                  <a:solidFill>
                    <a:srgbClr val="000000"/>
                  </a:solidFill>
                  <a:latin typeface="华文细黑" charset="0"/>
                  <a:ea typeface="华文细黑" charset="0"/>
                  <a:cs typeface="华文细黑" charset="0"/>
                </a:rPr>
                <a:t>内  部  路  标  开  发</a:t>
              </a:r>
            </a:p>
          </p:txBody>
        </p:sp>
        <p:sp>
          <p:nvSpPr>
            <p:cNvPr id="26713" name="Freeform 16"/>
            <p:cNvSpPr>
              <a:spLocks/>
            </p:cNvSpPr>
            <p:nvPr/>
          </p:nvSpPr>
          <p:spPr bwMode="blackWhite">
            <a:xfrm>
              <a:off x="4264" y="1253"/>
              <a:ext cx="136" cy="91"/>
            </a:xfrm>
            <a:custGeom>
              <a:avLst/>
              <a:gdLst>
                <a:gd name="T0" fmla="*/ 0 w 361"/>
                <a:gd name="T1" fmla="*/ 0 h 360"/>
                <a:gd name="T2" fmla="*/ 2 w 361"/>
                <a:gd name="T3" fmla="*/ 0 h 360"/>
                <a:gd name="T4" fmla="*/ 2 w 361"/>
                <a:gd name="T5" fmla="*/ 0 h 360"/>
                <a:gd name="T6" fmla="*/ 3 w 361"/>
                <a:gd name="T7" fmla="*/ 0 h 360"/>
                <a:gd name="T8" fmla="*/ 2 w 361"/>
                <a:gd name="T9" fmla="*/ 1 h 360"/>
                <a:gd name="T10" fmla="*/ 2 w 361"/>
                <a:gd name="T11" fmla="*/ 0 h 360"/>
                <a:gd name="T12" fmla="*/ 0 w 361"/>
                <a:gd name="T13" fmla="*/ 0 h 360"/>
                <a:gd name="T14" fmla="*/ 0 w 361"/>
                <a:gd name="T15" fmla="*/ 0 h 360"/>
                <a:gd name="T16" fmla="*/ 0 w 361"/>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360"/>
                <a:gd name="T29" fmla="*/ 361 w 361"/>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360">
                  <a:moveTo>
                    <a:pt x="0" y="72"/>
                  </a:moveTo>
                  <a:lnTo>
                    <a:pt x="256" y="72"/>
                  </a:lnTo>
                  <a:lnTo>
                    <a:pt x="256" y="0"/>
                  </a:lnTo>
                  <a:lnTo>
                    <a:pt x="360" y="184"/>
                  </a:lnTo>
                  <a:lnTo>
                    <a:pt x="256" y="359"/>
                  </a:lnTo>
                  <a:lnTo>
                    <a:pt x="256" y="288"/>
                  </a:lnTo>
                  <a:lnTo>
                    <a:pt x="0" y="288"/>
                  </a:lnTo>
                  <a:lnTo>
                    <a:pt x="0" y="184"/>
                  </a:lnTo>
                  <a:lnTo>
                    <a:pt x="0" y="72"/>
                  </a:lnTo>
                </a:path>
              </a:pathLst>
            </a:custGeom>
            <a:solidFill>
              <a:srgbClr val="C0C0C0"/>
            </a:solidFill>
            <a:ln w="12700" cap="rnd" cmpd="sng">
              <a:solidFill>
                <a:schemeClr val="tx1"/>
              </a:solidFill>
              <a:prstDash val="solid"/>
              <a:round/>
              <a:headEnd/>
              <a:tailEnd/>
            </a:ln>
          </p:spPr>
          <p:txBody>
            <a:bodyPr/>
            <a:lstStyle/>
            <a:p>
              <a:endParaRPr lang="zh-CN" altLang="en-US"/>
            </a:p>
          </p:txBody>
        </p:sp>
      </p:grpSp>
      <p:grpSp>
        <p:nvGrpSpPr>
          <p:cNvPr id="6" name="Group 17"/>
          <p:cNvGrpSpPr>
            <a:grpSpLocks/>
          </p:cNvGrpSpPr>
          <p:nvPr/>
        </p:nvGrpSpPr>
        <p:grpSpPr bwMode="auto">
          <a:xfrm>
            <a:off x="1116013" y="1341438"/>
            <a:ext cx="5689600" cy="431800"/>
            <a:chOff x="703" y="845"/>
            <a:chExt cx="3584" cy="272"/>
          </a:xfrm>
        </p:grpSpPr>
        <p:sp>
          <p:nvSpPr>
            <p:cNvPr id="26701" name="Rectangle 18"/>
            <p:cNvSpPr>
              <a:spLocks noChangeArrowheads="1"/>
            </p:cNvSpPr>
            <p:nvPr/>
          </p:nvSpPr>
          <p:spPr bwMode="gray">
            <a:xfrm>
              <a:off x="703" y="993"/>
              <a:ext cx="227" cy="1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r>
                <a:rPr kumimoji="0" lang="en-US" altLang="zh-CN" b="1">
                  <a:solidFill>
                    <a:srgbClr val="000000"/>
                  </a:solidFill>
                  <a:latin typeface="华文细黑" charset="0"/>
                  <a:ea typeface="华文细黑" charset="0"/>
                  <a:cs typeface="华文细黑" charset="0"/>
                </a:rPr>
                <a:t>P1</a:t>
              </a:r>
            </a:p>
          </p:txBody>
        </p:sp>
        <p:sp>
          <p:nvSpPr>
            <p:cNvPr id="26702" name="Rectangle 19"/>
            <p:cNvSpPr>
              <a:spLocks noChangeArrowheads="1"/>
            </p:cNvSpPr>
            <p:nvPr/>
          </p:nvSpPr>
          <p:spPr bwMode="gray">
            <a:xfrm>
              <a:off x="1561" y="993"/>
              <a:ext cx="227" cy="1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r>
                <a:rPr kumimoji="0" lang="en-US" altLang="zh-CN" b="1">
                  <a:solidFill>
                    <a:srgbClr val="000000"/>
                  </a:solidFill>
                  <a:latin typeface="华文细黑" charset="0"/>
                  <a:ea typeface="华文细黑" charset="0"/>
                  <a:cs typeface="华文细黑" charset="0"/>
                </a:rPr>
                <a:t>P3</a:t>
              </a:r>
            </a:p>
          </p:txBody>
        </p:sp>
        <p:sp>
          <p:nvSpPr>
            <p:cNvPr id="26703" name="Rectangle 20"/>
            <p:cNvSpPr>
              <a:spLocks noChangeArrowheads="1"/>
            </p:cNvSpPr>
            <p:nvPr/>
          </p:nvSpPr>
          <p:spPr bwMode="gray">
            <a:xfrm>
              <a:off x="2105" y="993"/>
              <a:ext cx="227" cy="1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r>
                <a:rPr kumimoji="0" lang="en-US" altLang="zh-CN" b="1">
                  <a:solidFill>
                    <a:srgbClr val="000000"/>
                  </a:solidFill>
                  <a:latin typeface="华文细黑" charset="0"/>
                  <a:ea typeface="华文细黑" charset="0"/>
                  <a:cs typeface="华文细黑" charset="0"/>
                </a:rPr>
                <a:t>P4</a:t>
              </a:r>
            </a:p>
          </p:txBody>
        </p:sp>
        <p:sp>
          <p:nvSpPr>
            <p:cNvPr id="26704" name="Rectangle 21"/>
            <p:cNvSpPr>
              <a:spLocks noChangeArrowheads="1"/>
            </p:cNvSpPr>
            <p:nvPr/>
          </p:nvSpPr>
          <p:spPr bwMode="gray">
            <a:xfrm>
              <a:off x="4060" y="993"/>
              <a:ext cx="227" cy="1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r>
                <a:rPr kumimoji="0" lang="en-US" altLang="zh-CN" b="1">
                  <a:solidFill>
                    <a:srgbClr val="000000"/>
                  </a:solidFill>
                  <a:latin typeface="华文细黑" charset="0"/>
                  <a:ea typeface="华文细黑" charset="0"/>
                  <a:cs typeface="华文细黑" charset="0"/>
                </a:rPr>
                <a:t>P8</a:t>
              </a:r>
            </a:p>
          </p:txBody>
        </p:sp>
        <p:sp>
          <p:nvSpPr>
            <p:cNvPr id="26705" name="Rectangle 22"/>
            <p:cNvSpPr>
              <a:spLocks noChangeArrowheads="1"/>
            </p:cNvSpPr>
            <p:nvPr/>
          </p:nvSpPr>
          <p:spPr bwMode="gray">
            <a:xfrm>
              <a:off x="2926" y="993"/>
              <a:ext cx="227" cy="1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r>
                <a:rPr kumimoji="0" lang="en-US" altLang="zh-CN" b="1">
                  <a:solidFill>
                    <a:srgbClr val="000000"/>
                  </a:solidFill>
                  <a:latin typeface="华文细黑" charset="0"/>
                  <a:ea typeface="华文细黑" charset="0"/>
                  <a:cs typeface="华文细黑" charset="0"/>
                </a:rPr>
                <a:t>P6</a:t>
              </a:r>
            </a:p>
          </p:txBody>
        </p:sp>
        <p:sp>
          <p:nvSpPr>
            <p:cNvPr id="26706" name="Line 23"/>
            <p:cNvSpPr>
              <a:spLocks noChangeShapeType="1"/>
            </p:cNvSpPr>
            <p:nvPr/>
          </p:nvSpPr>
          <p:spPr bwMode="auto">
            <a:xfrm>
              <a:off x="793" y="845"/>
              <a:ext cx="0" cy="1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707" name="Line 24"/>
            <p:cNvSpPr>
              <a:spLocks noChangeShapeType="1"/>
            </p:cNvSpPr>
            <p:nvPr/>
          </p:nvSpPr>
          <p:spPr bwMode="auto">
            <a:xfrm>
              <a:off x="1655" y="845"/>
              <a:ext cx="0" cy="1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708" name="Line 25"/>
            <p:cNvSpPr>
              <a:spLocks noChangeShapeType="1"/>
            </p:cNvSpPr>
            <p:nvPr/>
          </p:nvSpPr>
          <p:spPr bwMode="auto">
            <a:xfrm>
              <a:off x="2200" y="845"/>
              <a:ext cx="0" cy="1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709" name="Line 26"/>
            <p:cNvSpPr>
              <a:spLocks noChangeShapeType="1"/>
            </p:cNvSpPr>
            <p:nvPr/>
          </p:nvSpPr>
          <p:spPr bwMode="auto">
            <a:xfrm>
              <a:off x="3016" y="845"/>
              <a:ext cx="0" cy="1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710" name="Line 27"/>
            <p:cNvSpPr>
              <a:spLocks noChangeShapeType="1"/>
            </p:cNvSpPr>
            <p:nvPr/>
          </p:nvSpPr>
          <p:spPr bwMode="auto">
            <a:xfrm>
              <a:off x="4195" y="845"/>
              <a:ext cx="0" cy="1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grpSp>
      <p:grpSp>
        <p:nvGrpSpPr>
          <p:cNvPr id="7" name="Group 28"/>
          <p:cNvGrpSpPr>
            <a:grpSpLocks/>
          </p:cNvGrpSpPr>
          <p:nvPr/>
        </p:nvGrpSpPr>
        <p:grpSpPr bwMode="auto">
          <a:xfrm>
            <a:off x="1" y="2276476"/>
            <a:ext cx="3979863" cy="862013"/>
            <a:chOff x="0" y="1434"/>
            <a:chExt cx="2507" cy="543"/>
          </a:xfrm>
        </p:grpSpPr>
        <p:sp>
          <p:nvSpPr>
            <p:cNvPr id="3460125" name="Rectangle 29"/>
            <p:cNvSpPr>
              <a:spLocks noChangeArrowheads="1"/>
            </p:cNvSpPr>
            <p:nvPr/>
          </p:nvSpPr>
          <p:spPr bwMode="auto">
            <a:xfrm>
              <a:off x="0" y="1616"/>
              <a:ext cx="431" cy="361"/>
            </a:xfrm>
            <a:prstGeom prst="rect">
              <a:avLst/>
            </a:prstGeom>
            <a:solidFill>
              <a:srgbClr val="EAEAEA"/>
            </a:solidFill>
            <a:ln w="9525" algn="ctr">
              <a:noFill/>
              <a:miter lim="800000"/>
              <a:headEnd/>
              <a:tailEnd/>
            </a:ln>
            <a:effectLst/>
          </p:spPr>
          <p:txBody>
            <a:bodyPr lIns="79200" tIns="39600" rIns="79200" bIns="39600">
              <a:spAutoFit/>
            </a:bodyPr>
            <a:lstStyle/>
            <a:p>
              <a:pPr defTabSz="801547">
                <a:defRPr/>
              </a:pPr>
              <a:r>
                <a:rPr lang="zh-CN" altLang="en-US" sz="1600" b="1" dirty="0">
                  <a:solidFill>
                    <a:srgbClr val="990000"/>
                  </a:solidFill>
                  <a:effectLst>
                    <a:outerShdw blurRad="38100" dist="38100" dir="2700000" algn="tl">
                      <a:srgbClr val="000000"/>
                    </a:outerShdw>
                  </a:effectLst>
                  <a:latin typeface="华文细黑" pitchFamily="2" charset="-122"/>
                  <a:ea typeface="华文细黑" pitchFamily="2" charset="-122"/>
                </a:rPr>
                <a:t>关键</a:t>
              </a:r>
            </a:p>
            <a:p>
              <a:pPr defTabSz="801547">
                <a:defRPr/>
              </a:pPr>
              <a:r>
                <a:rPr lang="zh-CN" altLang="en-US" sz="1600" b="1" dirty="0">
                  <a:solidFill>
                    <a:srgbClr val="990000"/>
                  </a:solidFill>
                  <a:effectLst>
                    <a:outerShdw blurRad="38100" dist="38100" dir="2700000" algn="tl">
                      <a:srgbClr val="000000"/>
                    </a:outerShdw>
                  </a:effectLst>
                  <a:latin typeface="华文细黑" pitchFamily="2" charset="-122"/>
                  <a:ea typeface="华文细黑" pitchFamily="2" charset="-122"/>
                </a:rPr>
                <a:t>活动</a:t>
              </a:r>
              <a:endParaRPr lang="en-US" altLang="zh-CN" sz="1600" b="1" dirty="0">
                <a:solidFill>
                  <a:srgbClr val="990000"/>
                </a:solidFill>
                <a:effectLst>
                  <a:outerShdw blurRad="38100" dist="38100" dir="2700000" algn="tl">
                    <a:srgbClr val="000000"/>
                  </a:outerShdw>
                </a:effectLst>
                <a:latin typeface="华文细黑" pitchFamily="2" charset="-122"/>
                <a:ea typeface="华文细黑" pitchFamily="2" charset="-122"/>
              </a:endParaRPr>
            </a:p>
          </p:txBody>
        </p:sp>
        <p:sp>
          <p:nvSpPr>
            <p:cNvPr id="26695" name="AutoShape 30"/>
            <p:cNvSpPr>
              <a:spLocks noChangeArrowheads="1"/>
            </p:cNvSpPr>
            <p:nvPr/>
          </p:nvSpPr>
          <p:spPr bwMode="auto">
            <a:xfrm>
              <a:off x="431" y="1662"/>
              <a:ext cx="545" cy="227"/>
            </a:xfrm>
            <a:prstGeom prst="homePlate">
              <a:avLst>
                <a:gd name="adj" fmla="val 60022"/>
              </a:avLst>
            </a:prstGeom>
            <a:solidFill>
              <a:srgbClr val="99CCFF"/>
            </a:solidFill>
            <a:ln w="9525">
              <a:solidFill>
                <a:schemeClr val="bg2"/>
              </a:solidFill>
              <a:miter lim="800000"/>
              <a:headEnd/>
              <a:tailEnd/>
            </a:ln>
          </p:spPr>
          <p:txBody>
            <a:bodyPr wrap="none" anchor="ctr"/>
            <a:lstStyle/>
            <a:p>
              <a:pPr algn="ctr"/>
              <a:r>
                <a:rPr lang="zh-CN" altLang="en-US" sz="1200" b="1" dirty="0">
                  <a:solidFill>
                    <a:srgbClr val="000000"/>
                  </a:solidFill>
                  <a:latin typeface="华文细黑" charset="0"/>
                  <a:ea typeface="华文细黑" charset="0"/>
                  <a:cs typeface="华文细黑" charset="0"/>
                </a:rPr>
                <a:t>专题分析</a:t>
              </a:r>
            </a:p>
          </p:txBody>
        </p:sp>
        <p:sp>
          <p:nvSpPr>
            <p:cNvPr id="26696" name="AutoShape 31"/>
            <p:cNvSpPr>
              <a:spLocks noChangeArrowheads="1"/>
            </p:cNvSpPr>
            <p:nvPr/>
          </p:nvSpPr>
          <p:spPr bwMode="auto">
            <a:xfrm>
              <a:off x="863" y="1662"/>
              <a:ext cx="624" cy="227"/>
            </a:xfrm>
            <a:prstGeom prst="chevron">
              <a:avLst>
                <a:gd name="adj" fmla="val 68722"/>
              </a:avLst>
            </a:prstGeom>
            <a:solidFill>
              <a:srgbClr val="99CCFF"/>
            </a:solidFill>
            <a:ln w="9525">
              <a:solidFill>
                <a:schemeClr val="bg2"/>
              </a:solidFill>
              <a:miter lim="800000"/>
              <a:headEnd/>
              <a:tailEnd/>
            </a:ln>
          </p:spPr>
          <p:txBody>
            <a:bodyPr wrap="none" anchor="ctr"/>
            <a:lstStyle/>
            <a:p>
              <a:pPr algn="r"/>
              <a:r>
                <a:rPr lang="zh-CN" altLang="en-US" sz="1200" b="1" dirty="0">
                  <a:solidFill>
                    <a:srgbClr val="000000"/>
                  </a:solidFill>
                  <a:latin typeface="华文细黑" charset="0"/>
                  <a:ea typeface="华文细黑" charset="0"/>
                  <a:cs typeface="华文细黑" charset="0"/>
                </a:rPr>
                <a:t>市场策略</a:t>
              </a:r>
            </a:p>
          </p:txBody>
        </p:sp>
        <p:sp>
          <p:nvSpPr>
            <p:cNvPr id="26697" name="AutoShape 32"/>
            <p:cNvSpPr>
              <a:spLocks noChangeArrowheads="1"/>
            </p:cNvSpPr>
            <p:nvPr/>
          </p:nvSpPr>
          <p:spPr bwMode="auto">
            <a:xfrm>
              <a:off x="1883" y="1662"/>
              <a:ext cx="624" cy="227"/>
            </a:xfrm>
            <a:prstGeom prst="chevron">
              <a:avLst>
                <a:gd name="adj" fmla="val 68722"/>
              </a:avLst>
            </a:prstGeom>
            <a:solidFill>
              <a:srgbClr val="99CCFF"/>
            </a:solidFill>
            <a:ln w="9525">
              <a:solidFill>
                <a:schemeClr val="bg2"/>
              </a:solidFill>
              <a:miter lim="800000"/>
              <a:headEnd/>
              <a:tailEnd/>
            </a:ln>
          </p:spPr>
          <p:txBody>
            <a:bodyPr wrap="none" anchor="ctr"/>
            <a:lstStyle/>
            <a:p>
              <a:pPr algn="r"/>
              <a:r>
                <a:rPr lang="zh-CN" altLang="en-US" sz="1200" b="1" dirty="0">
                  <a:solidFill>
                    <a:srgbClr val="000000"/>
                  </a:solidFill>
                  <a:latin typeface="华文细黑" charset="0"/>
                  <a:ea typeface="华文细黑" charset="0"/>
                  <a:cs typeface="华文细黑" charset="0"/>
                </a:rPr>
                <a:t>内部路标</a:t>
              </a:r>
            </a:p>
          </p:txBody>
        </p:sp>
        <p:sp>
          <p:nvSpPr>
            <p:cNvPr id="26698" name="AutoShape 33"/>
            <p:cNvSpPr>
              <a:spLocks noChangeArrowheads="1"/>
            </p:cNvSpPr>
            <p:nvPr/>
          </p:nvSpPr>
          <p:spPr bwMode="auto">
            <a:xfrm>
              <a:off x="1373" y="1662"/>
              <a:ext cx="624" cy="227"/>
            </a:xfrm>
            <a:prstGeom prst="chevron">
              <a:avLst>
                <a:gd name="adj" fmla="val 68722"/>
              </a:avLst>
            </a:prstGeom>
            <a:solidFill>
              <a:srgbClr val="99CCFF"/>
            </a:solidFill>
            <a:ln w="9525">
              <a:solidFill>
                <a:schemeClr val="bg2"/>
              </a:solidFill>
              <a:miter lim="800000"/>
              <a:headEnd/>
              <a:tailEnd/>
            </a:ln>
          </p:spPr>
          <p:txBody>
            <a:bodyPr wrap="none" anchor="ctr"/>
            <a:lstStyle/>
            <a:p>
              <a:pPr algn="r"/>
              <a:r>
                <a:rPr lang="zh-CN" altLang="en-US" sz="1200" b="1" dirty="0">
                  <a:solidFill>
                    <a:srgbClr val="000000"/>
                  </a:solidFill>
                  <a:latin typeface="华文细黑" charset="0"/>
                  <a:ea typeface="华文细黑" charset="0"/>
                  <a:cs typeface="华文细黑" charset="0"/>
                </a:rPr>
                <a:t>产品策略</a:t>
              </a:r>
            </a:p>
          </p:txBody>
        </p:sp>
        <p:sp>
          <p:nvSpPr>
            <p:cNvPr id="26699" name="Line 34"/>
            <p:cNvSpPr>
              <a:spLocks noChangeShapeType="1"/>
            </p:cNvSpPr>
            <p:nvPr/>
          </p:nvSpPr>
          <p:spPr bwMode="auto">
            <a:xfrm flipH="1">
              <a:off x="431" y="1434"/>
              <a:ext cx="362" cy="22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700" name="Line 35"/>
            <p:cNvSpPr>
              <a:spLocks noChangeShapeType="1"/>
            </p:cNvSpPr>
            <p:nvPr/>
          </p:nvSpPr>
          <p:spPr bwMode="auto">
            <a:xfrm>
              <a:off x="2109" y="1434"/>
              <a:ext cx="227" cy="22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grpSp>
      <p:grpSp>
        <p:nvGrpSpPr>
          <p:cNvPr id="8" name="Group 36"/>
          <p:cNvGrpSpPr>
            <a:grpSpLocks/>
          </p:cNvGrpSpPr>
          <p:nvPr/>
        </p:nvGrpSpPr>
        <p:grpSpPr bwMode="auto">
          <a:xfrm>
            <a:off x="3635375" y="2276476"/>
            <a:ext cx="1970088" cy="722313"/>
            <a:chOff x="2290" y="1434"/>
            <a:chExt cx="1241" cy="455"/>
          </a:xfrm>
        </p:grpSpPr>
        <p:sp>
          <p:nvSpPr>
            <p:cNvPr id="26690" name="AutoShape 37"/>
            <p:cNvSpPr>
              <a:spLocks noChangeArrowheads="1"/>
            </p:cNvSpPr>
            <p:nvPr/>
          </p:nvSpPr>
          <p:spPr bwMode="auto">
            <a:xfrm>
              <a:off x="2397" y="1662"/>
              <a:ext cx="624" cy="227"/>
            </a:xfrm>
            <a:prstGeom prst="chevron">
              <a:avLst>
                <a:gd name="adj" fmla="val 68722"/>
              </a:avLst>
            </a:prstGeom>
            <a:solidFill>
              <a:srgbClr val="FFCC99"/>
            </a:solidFill>
            <a:ln w="9525">
              <a:solidFill>
                <a:schemeClr val="bg2"/>
              </a:solidFill>
              <a:miter lim="800000"/>
              <a:headEnd/>
              <a:tailEnd/>
            </a:ln>
          </p:spPr>
          <p:txBody>
            <a:bodyPr wrap="none" anchor="ctr"/>
            <a:lstStyle/>
            <a:p>
              <a:pPr algn="r"/>
              <a:r>
                <a:rPr lang="zh-CN" altLang="en-US" sz="1200" b="1" dirty="0">
                  <a:solidFill>
                    <a:srgbClr val="000000"/>
                  </a:solidFill>
                  <a:latin typeface="华文细黑" charset="0"/>
                  <a:ea typeface="华文细黑" charset="0"/>
                  <a:cs typeface="华文细黑" charset="0"/>
                </a:rPr>
                <a:t>外部路标</a:t>
              </a:r>
            </a:p>
          </p:txBody>
        </p:sp>
        <p:sp>
          <p:nvSpPr>
            <p:cNvPr id="26691" name="AutoShape 38"/>
            <p:cNvSpPr>
              <a:spLocks noChangeArrowheads="1"/>
            </p:cNvSpPr>
            <p:nvPr/>
          </p:nvSpPr>
          <p:spPr bwMode="auto">
            <a:xfrm>
              <a:off x="2907" y="1662"/>
              <a:ext cx="624" cy="227"/>
            </a:xfrm>
            <a:prstGeom prst="chevron">
              <a:avLst>
                <a:gd name="adj" fmla="val 68722"/>
              </a:avLst>
            </a:prstGeom>
            <a:solidFill>
              <a:srgbClr val="FFCC99"/>
            </a:solidFill>
            <a:ln w="9525">
              <a:solidFill>
                <a:schemeClr val="bg2"/>
              </a:solidFill>
              <a:miter lim="800000"/>
              <a:headEnd/>
              <a:tailEnd/>
            </a:ln>
          </p:spPr>
          <p:txBody>
            <a:bodyPr wrap="none" anchor="ctr"/>
            <a:lstStyle/>
            <a:p>
              <a:pPr algn="r"/>
              <a:r>
                <a:rPr lang="zh-CN" altLang="en-US" sz="1200" b="1" dirty="0">
                  <a:solidFill>
                    <a:srgbClr val="000000"/>
                  </a:solidFill>
                  <a:latin typeface="华文细黑" charset="0"/>
                  <a:ea typeface="华文细黑" charset="0"/>
                  <a:cs typeface="华文细黑" charset="0"/>
                </a:rPr>
                <a:t>发布推广</a:t>
              </a:r>
            </a:p>
          </p:txBody>
        </p:sp>
        <p:sp>
          <p:nvSpPr>
            <p:cNvPr id="26692" name="Line 39"/>
            <p:cNvSpPr>
              <a:spLocks noChangeShapeType="1"/>
            </p:cNvSpPr>
            <p:nvPr/>
          </p:nvSpPr>
          <p:spPr bwMode="auto">
            <a:xfrm flipH="1" flipV="1">
              <a:off x="2290" y="1434"/>
              <a:ext cx="91" cy="22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93" name="Line 40"/>
            <p:cNvSpPr>
              <a:spLocks noChangeShapeType="1"/>
            </p:cNvSpPr>
            <p:nvPr/>
          </p:nvSpPr>
          <p:spPr bwMode="auto">
            <a:xfrm flipH="1" flipV="1">
              <a:off x="3016" y="1435"/>
              <a:ext cx="363" cy="22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grpSp>
      <p:grpSp>
        <p:nvGrpSpPr>
          <p:cNvPr id="9" name="Group 41"/>
          <p:cNvGrpSpPr>
            <a:grpSpLocks/>
          </p:cNvGrpSpPr>
          <p:nvPr/>
        </p:nvGrpSpPr>
        <p:grpSpPr bwMode="auto">
          <a:xfrm>
            <a:off x="4146551" y="2960689"/>
            <a:ext cx="1552575" cy="822326"/>
            <a:chOff x="2612" y="1865"/>
            <a:chExt cx="978" cy="518"/>
          </a:xfrm>
        </p:grpSpPr>
        <p:sp>
          <p:nvSpPr>
            <p:cNvPr id="26686" name="Line 42"/>
            <p:cNvSpPr>
              <a:spLocks noChangeShapeType="1"/>
            </p:cNvSpPr>
            <p:nvPr/>
          </p:nvSpPr>
          <p:spPr bwMode="auto">
            <a:xfrm>
              <a:off x="2789" y="1865"/>
              <a:ext cx="0" cy="249"/>
            </a:xfrm>
            <a:prstGeom prst="line">
              <a:avLst/>
            </a:prstGeom>
            <a:noFill/>
            <a:ln w="9525">
              <a:solidFill>
                <a:srgbClr val="808080"/>
              </a:solidFill>
              <a:round/>
              <a:headEnd/>
              <a:tailEnd type="triangle" w="lg" len="lg"/>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87" name="Line 43"/>
            <p:cNvSpPr>
              <a:spLocks noChangeShapeType="1"/>
            </p:cNvSpPr>
            <p:nvPr/>
          </p:nvSpPr>
          <p:spPr bwMode="auto">
            <a:xfrm>
              <a:off x="2925" y="1865"/>
              <a:ext cx="318" cy="250"/>
            </a:xfrm>
            <a:prstGeom prst="line">
              <a:avLst/>
            </a:prstGeom>
            <a:noFill/>
            <a:ln w="9525">
              <a:solidFill>
                <a:srgbClr val="808080"/>
              </a:solidFill>
              <a:round/>
              <a:headEnd/>
              <a:tailEnd type="triangle" w="lg" len="lg"/>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88" name="Rectangle 44"/>
            <p:cNvSpPr>
              <a:spLocks noChangeArrowheads="1"/>
            </p:cNvSpPr>
            <p:nvPr/>
          </p:nvSpPr>
          <p:spPr bwMode="auto">
            <a:xfrm>
              <a:off x="2612" y="2115"/>
              <a:ext cx="384" cy="268"/>
            </a:xfrm>
            <a:prstGeom prst="rect">
              <a:avLst/>
            </a:prstGeom>
            <a:solidFill>
              <a:srgbClr val="FFCC99"/>
            </a:solidFill>
            <a:ln w="9525">
              <a:solidFill>
                <a:schemeClr val="bg2"/>
              </a:solidFill>
              <a:miter lim="800000"/>
              <a:headEnd/>
              <a:tailEnd/>
            </a:ln>
          </p:spPr>
          <p:txBody>
            <a:bodyPr anchor="ctr">
              <a:spAutoFit/>
            </a:bodyPr>
            <a:lstStyle/>
            <a:p>
              <a:pPr algn="ctr">
                <a:lnSpc>
                  <a:spcPct val="90000"/>
                </a:lnSpc>
              </a:pPr>
              <a:r>
                <a:rPr lang="en-US" altLang="zh-CN" sz="1200" b="1" dirty="0">
                  <a:solidFill>
                    <a:srgbClr val="000000"/>
                  </a:solidFill>
                  <a:latin typeface="华文细黑" charset="0"/>
                  <a:ea typeface="华文细黑" charset="0"/>
                  <a:cs typeface="华文细黑" charset="0"/>
                </a:rPr>
                <a:t>RR2 </a:t>
              </a:r>
            </a:p>
            <a:p>
              <a:pPr algn="ctr">
                <a:lnSpc>
                  <a:spcPct val="90000"/>
                </a:lnSpc>
              </a:pPr>
              <a:r>
                <a:rPr lang="en-US" altLang="zh-CN" sz="1200" b="1" dirty="0">
                  <a:solidFill>
                    <a:srgbClr val="000000"/>
                  </a:solidFill>
                  <a:latin typeface="华文细黑" charset="0"/>
                  <a:ea typeface="华文细黑" charset="0"/>
                  <a:cs typeface="华文细黑" charset="0"/>
                </a:rPr>
                <a:t>RDT</a:t>
              </a:r>
            </a:p>
          </p:txBody>
        </p:sp>
        <p:sp>
          <p:nvSpPr>
            <p:cNvPr id="26689" name="Rectangle 45"/>
            <p:cNvSpPr>
              <a:spLocks noChangeArrowheads="1"/>
            </p:cNvSpPr>
            <p:nvPr/>
          </p:nvSpPr>
          <p:spPr bwMode="auto">
            <a:xfrm>
              <a:off x="3061" y="2115"/>
              <a:ext cx="529" cy="268"/>
            </a:xfrm>
            <a:prstGeom prst="rect">
              <a:avLst/>
            </a:prstGeom>
            <a:solidFill>
              <a:srgbClr val="FFCC99"/>
            </a:solidFill>
            <a:ln w="9525">
              <a:solidFill>
                <a:schemeClr val="bg2"/>
              </a:solidFill>
              <a:miter lim="800000"/>
              <a:headEnd/>
              <a:tailEnd/>
            </a:ln>
          </p:spPr>
          <p:txBody>
            <a:bodyPr anchor="ctr">
              <a:spAutoFit/>
            </a:bodyPr>
            <a:lstStyle/>
            <a:p>
              <a:pPr algn="ctr">
                <a:lnSpc>
                  <a:spcPct val="90000"/>
                </a:lnSpc>
              </a:pPr>
              <a:r>
                <a:rPr lang="zh-CN" altLang="en-US" sz="1200" b="1" dirty="0">
                  <a:solidFill>
                    <a:srgbClr val="000000"/>
                  </a:solidFill>
                  <a:latin typeface="华文细黑" charset="0"/>
                  <a:ea typeface="华文细黑" charset="0"/>
                  <a:cs typeface="华文细黑" charset="0"/>
                </a:rPr>
                <a:t>汇报点</a:t>
              </a:r>
              <a:r>
                <a:rPr lang="en-US" altLang="zh-CN" sz="1200" b="1" dirty="0">
                  <a:solidFill>
                    <a:srgbClr val="000000"/>
                  </a:solidFill>
                  <a:latin typeface="华文细黑" charset="0"/>
                  <a:ea typeface="华文细黑" charset="0"/>
                  <a:cs typeface="华文细黑" charset="0"/>
                </a:rPr>
                <a:t>2</a:t>
              </a:r>
            </a:p>
            <a:p>
              <a:pPr algn="ctr">
                <a:lnSpc>
                  <a:spcPct val="90000"/>
                </a:lnSpc>
              </a:pPr>
              <a:r>
                <a:rPr lang="en-US" altLang="zh-CN" sz="1200" b="1" dirty="0">
                  <a:solidFill>
                    <a:srgbClr val="000000"/>
                  </a:solidFill>
                  <a:latin typeface="华文细黑" charset="0"/>
                  <a:ea typeface="华文细黑" charset="0"/>
                  <a:cs typeface="华文细黑" charset="0"/>
                </a:rPr>
                <a:t>BMT</a:t>
              </a:r>
              <a:r>
                <a:rPr lang="zh-CN" altLang="en-US" sz="1200" b="1" dirty="0">
                  <a:solidFill>
                    <a:srgbClr val="000000"/>
                  </a:solidFill>
                  <a:latin typeface="华文细黑" charset="0"/>
                  <a:ea typeface="华文细黑" charset="0"/>
                  <a:cs typeface="华文细黑" charset="0"/>
                </a:rPr>
                <a:t>评审</a:t>
              </a:r>
              <a:endParaRPr lang="en-US" altLang="zh-CN" sz="1200" b="1" dirty="0">
                <a:solidFill>
                  <a:srgbClr val="000000"/>
                </a:solidFill>
                <a:latin typeface="华文细黑" charset="0"/>
                <a:ea typeface="华文细黑" charset="0"/>
                <a:cs typeface="华文细黑" charset="0"/>
              </a:endParaRPr>
            </a:p>
          </p:txBody>
        </p:sp>
      </p:grpSp>
      <p:grpSp>
        <p:nvGrpSpPr>
          <p:cNvPr id="10" name="Group 46"/>
          <p:cNvGrpSpPr>
            <a:grpSpLocks/>
          </p:cNvGrpSpPr>
          <p:nvPr/>
        </p:nvGrpSpPr>
        <p:grpSpPr bwMode="auto">
          <a:xfrm>
            <a:off x="1" y="2960689"/>
            <a:ext cx="4043363" cy="908050"/>
            <a:chOff x="0" y="1865"/>
            <a:chExt cx="2547" cy="572"/>
          </a:xfrm>
        </p:grpSpPr>
        <p:sp>
          <p:nvSpPr>
            <p:cNvPr id="26681" name="Line 47"/>
            <p:cNvSpPr>
              <a:spLocks noChangeShapeType="1"/>
            </p:cNvSpPr>
            <p:nvPr/>
          </p:nvSpPr>
          <p:spPr bwMode="auto">
            <a:xfrm flipH="1">
              <a:off x="1973" y="1865"/>
              <a:ext cx="272" cy="226"/>
            </a:xfrm>
            <a:prstGeom prst="line">
              <a:avLst/>
            </a:prstGeom>
            <a:noFill/>
            <a:ln w="9525">
              <a:solidFill>
                <a:srgbClr val="808080"/>
              </a:solidFill>
              <a:round/>
              <a:headEnd/>
              <a:tailEnd type="triangle" w="lg" len="lg"/>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82" name="Line 48"/>
            <p:cNvSpPr>
              <a:spLocks noChangeShapeType="1"/>
            </p:cNvSpPr>
            <p:nvPr/>
          </p:nvSpPr>
          <p:spPr bwMode="auto">
            <a:xfrm>
              <a:off x="2381" y="1865"/>
              <a:ext cx="1" cy="249"/>
            </a:xfrm>
            <a:prstGeom prst="line">
              <a:avLst/>
            </a:prstGeom>
            <a:noFill/>
            <a:ln w="9525">
              <a:solidFill>
                <a:srgbClr val="808080"/>
              </a:solidFill>
              <a:round/>
              <a:headEnd/>
              <a:tailEnd type="triangle" w="lg" len="lg"/>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3460145" name="Rectangle 49"/>
            <p:cNvSpPr>
              <a:spLocks noChangeArrowheads="1"/>
            </p:cNvSpPr>
            <p:nvPr/>
          </p:nvSpPr>
          <p:spPr bwMode="auto">
            <a:xfrm>
              <a:off x="0" y="2115"/>
              <a:ext cx="431" cy="322"/>
            </a:xfrm>
            <a:prstGeom prst="rect">
              <a:avLst/>
            </a:prstGeom>
            <a:solidFill>
              <a:srgbClr val="EAEAEA"/>
            </a:solidFill>
            <a:ln w="9525" algn="ctr">
              <a:noFill/>
              <a:miter lim="800000"/>
              <a:headEnd/>
              <a:tailEnd/>
            </a:ln>
            <a:effectLst/>
          </p:spPr>
          <p:txBody>
            <a:bodyPr lIns="79200" tIns="39600" rIns="79200" bIns="39600">
              <a:spAutoFit/>
            </a:bodyPr>
            <a:lstStyle/>
            <a:p>
              <a:pPr defTabSz="801547">
                <a:defRPr/>
              </a:pPr>
              <a:r>
                <a:rPr lang="zh-CN" altLang="en-US" sz="1400" b="1" dirty="0">
                  <a:solidFill>
                    <a:srgbClr val="990000"/>
                  </a:solidFill>
                  <a:effectLst>
                    <a:outerShdw blurRad="38100" dist="38100" dir="2700000" algn="tl">
                      <a:srgbClr val="000000"/>
                    </a:outerShdw>
                  </a:effectLst>
                  <a:latin typeface="华文细黑" pitchFamily="2" charset="-122"/>
                  <a:ea typeface="华文细黑" pitchFamily="2" charset="-122"/>
                </a:rPr>
                <a:t>评审点</a:t>
              </a:r>
              <a:endParaRPr lang="en-US" altLang="zh-CN" sz="1400" b="1" dirty="0">
                <a:solidFill>
                  <a:srgbClr val="990000"/>
                </a:solidFill>
                <a:effectLst>
                  <a:outerShdw blurRad="38100" dist="38100" dir="2700000" algn="tl">
                    <a:srgbClr val="000000"/>
                  </a:outerShdw>
                </a:effectLst>
                <a:latin typeface="华文细黑" pitchFamily="2" charset="-122"/>
                <a:ea typeface="华文细黑" pitchFamily="2" charset="-122"/>
              </a:endParaRPr>
            </a:p>
          </p:txBody>
        </p:sp>
        <p:sp>
          <p:nvSpPr>
            <p:cNvPr id="26684" name="Rectangle 50"/>
            <p:cNvSpPr>
              <a:spLocks noChangeArrowheads="1"/>
            </p:cNvSpPr>
            <p:nvPr/>
          </p:nvSpPr>
          <p:spPr bwMode="auto">
            <a:xfrm>
              <a:off x="1746" y="2115"/>
              <a:ext cx="408" cy="268"/>
            </a:xfrm>
            <a:prstGeom prst="rect">
              <a:avLst/>
            </a:prstGeom>
            <a:solidFill>
              <a:srgbClr val="99CCFF"/>
            </a:solidFill>
            <a:ln w="9525">
              <a:solidFill>
                <a:schemeClr val="bg2"/>
              </a:solidFill>
              <a:miter lim="800000"/>
              <a:headEnd/>
              <a:tailEnd/>
            </a:ln>
          </p:spPr>
          <p:txBody>
            <a:bodyPr anchor="ctr">
              <a:spAutoFit/>
            </a:bodyPr>
            <a:lstStyle/>
            <a:p>
              <a:pPr algn="ctr">
                <a:lnSpc>
                  <a:spcPct val="90000"/>
                </a:lnSpc>
              </a:pPr>
              <a:r>
                <a:rPr lang="en-US" altLang="zh-CN" sz="1200" b="1" dirty="0">
                  <a:solidFill>
                    <a:srgbClr val="000000"/>
                  </a:solidFill>
                  <a:latin typeface="华文细黑" charset="0"/>
                  <a:ea typeface="华文细黑" charset="0"/>
                  <a:cs typeface="华文细黑" charset="0"/>
                </a:rPr>
                <a:t>RR1 </a:t>
              </a:r>
            </a:p>
            <a:p>
              <a:pPr algn="ctr">
                <a:lnSpc>
                  <a:spcPct val="90000"/>
                </a:lnSpc>
              </a:pPr>
              <a:r>
                <a:rPr lang="en-US" altLang="zh-CN" sz="1200" b="1" dirty="0">
                  <a:solidFill>
                    <a:srgbClr val="000000"/>
                  </a:solidFill>
                  <a:latin typeface="华文细黑" charset="0"/>
                  <a:ea typeface="华文细黑" charset="0"/>
                  <a:cs typeface="华文细黑" charset="0"/>
                </a:rPr>
                <a:t>RDT</a:t>
              </a:r>
            </a:p>
          </p:txBody>
        </p:sp>
        <p:sp>
          <p:nvSpPr>
            <p:cNvPr id="26685" name="Rectangle 51"/>
            <p:cNvSpPr>
              <a:spLocks noChangeArrowheads="1"/>
            </p:cNvSpPr>
            <p:nvPr/>
          </p:nvSpPr>
          <p:spPr bwMode="auto">
            <a:xfrm>
              <a:off x="2219" y="2115"/>
              <a:ext cx="328" cy="268"/>
            </a:xfrm>
            <a:prstGeom prst="rect">
              <a:avLst/>
            </a:prstGeom>
            <a:solidFill>
              <a:srgbClr val="99CCFF"/>
            </a:solidFill>
            <a:ln w="9525">
              <a:solidFill>
                <a:schemeClr val="bg2"/>
              </a:solidFill>
              <a:miter lim="800000"/>
              <a:headEnd/>
              <a:tailEnd/>
            </a:ln>
          </p:spPr>
          <p:txBody>
            <a:bodyPr anchor="ctr">
              <a:spAutoFit/>
            </a:bodyPr>
            <a:lstStyle/>
            <a:p>
              <a:pPr algn="ctr">
                <a:lnSpc>
                  <a:spcPct val="90000"/>
                </a:lnSpc>
              </a:pPr>
              <a:r>
                <a:rPr lang="zh-CN" altLang="en-US" sz="1200" b="1" dirty="0">
                  <a:solidFill>
                    <a:srgbClr val="000000"/>
                  </a:solidFill>
                  <a:latin typeface="华文细黑" charset="0"/>
                  <a:ea typeface="华文细黑" charset="0"/>
                  <a:cs typeface="华文细黑" charset="0"/>
                </a:rPr>
                <a:t>汇报点</a:t>
              </a:r>
              <a:r>
                <a:rPr lang="en-US" altLang="zh-CN" sz="1200" b="1" dirty="0">
                  <a:solidFill>
                    <a:srgbClr val="000000"/>
                  </a:solidFill>
                  <a:latin typeface="华文细黑" charset="0"/>
                  <a:ea typeface="华文细黑" charset="0"/>
                  <a:cs typeface="华文细黑" charset="0"/>
                </a:rPr>
                <a:t>1</a:t>
              </a:r>
            </a:p>
          </p:txBody>
        </p:sp>
      </p:grpSp>
      <p:grpSp>
        <p:nvGrpSpPr>
          <p:cNvPr id="11" name="Group 52"/>
          <p:cNvGrpSpPr>
            <a:grpSpLocks/>
          </p:cNvGrpSpPr>
          <p:nvPr/>
        </p:nvGrpSpPr>
        <p:grpSpPr bwMode="auto">
          <a:xfrm>
            <a:off x="684213" y="979489"/>
            <a:ext cx="8280400" cy="361951"/>
            <a:chOff x="431" y="617"/>
            <a:chExt cx="5216" cy="228"/>
          </a:xfrm>
        </p:grpSpPr>
        <p:sp>
          <p:nvSpPr>
            <p:cNvPr id="26655" name="Line 53"/>
            <p:cNvSpPr>
              <a:spLocks noChangeShapeType="1"/>
            </p:cNvSpPr>
            <p:nvPr/>
          </p:nvSpPr>
          <p:spPr bwMode="auto">
            <a:xfrm>
              <a:off x="431" y="845"/>
              <a:ext cx="5216" cy="0"/>
            </a:xfrm>
            <a:prstGeom prst="line">
              <a:avLst/>
            </a:prstGeom>
            <a:noFill/>
            <a:ln w="38100">
              <a:solidFill>
                <a:srgbClr val="B2B2B2"/>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56" name="Line 54"/>
            <p:cNvSpPr>
              <a:spLocks noChangeShapeType="1"/>
            </p:cNvSpPr>
            <p:nvPr/>
          </p:nvSpPr>
          <p:spPr bwMode="auto">
            <a:xfrm>
              <a:off x="431" y="754"/>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57" name="Line 55"/>
            <p:cNvSpPr>
              <a:spLocks noChangeShapeType="1"/>
            </p:cNvSpPr>
            <p:nvPr/>
          </p:nvSpPr>
          <p:spPr bwMode="auto">
            <a:xfrm>
              <a:off x="850" y="754"/>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58" name="Line 56"/>
            <p:cNvSpPr>
              <a:spLocks noChangeShapeType="1"/>
            </p:cNvSpPr>
            <p:nvPr/>
          </p:nvSpPr>
          <p:spPr bwMode="auto">
            <a:xfrm>
              <a:off x="1270" y="754"/>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59" name="Line 57"/>
            <p:cNvSpPr>
              <a:spLocks noChangeShapeType="1"/>
            </p:cNvSpPr>
            <p:nvPr/>
          </p:nvSpPr>
          <p:spPr bwMode="auto">
            <a:xfrm>
              <a:off x="1655" y="709"/>
              <a:ext cx="0" cy="135"/>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0" name="Line 58"/>
            <p:cNvSpPr>
              <a:spLocks noChangeShapeType="1"/>
            </p:cNvSpPr>
            <p:nvPr/>
          </p:nvSpPr>
          <p:spPr bwMode="auto">
            <a:xfrm>
              <a:off x="2109" y="754"/>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1" name="Line 59"/>
            <p:cNvSpPr>
              <a:spLocks noChangeShapeType="1"/>
            </p:cNvSpPr>
            <p:nvPr/>
          </p:nvSpPr>
          <p:spPr bwMode="auto">
            <a:xfrm>
              <a:off x="2528" y="754"/>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2" name="Line 60"/>
            <p:cNvSpPr>
              <a:spLocks noChangeShapeType="1"/>
            </p:cNvSpPr>
            <p:nvPr/>
          </p:nvSpPr>
          <p:spPr bwMode="auto">
            <a:xfrm>
              <a:off x="3016" y="709"/>
              <a:ext cx="0" cy="136"/>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3" name="Line 61"/>
            <p:cNvSpPr>
              <a:spLocks noChangeShapeType="1"/>
            </p:cNvSpPr>
            <p:nvPr/>
          </p:nvSpPr>
          <p:spPr bwMode="auto">
            <a:xfrm>
              <a:off x="3368" y="755"/>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4" name="Line 62"/>
            <p:cNvSpPr>
              <a:spLocks noChangeShapeType="1"/>
            </p:cNvSpPr>
            <p:nvPr/>
          </p:nvSpPr>
          <p:spPr bwMode="auto">
            <a:xfrm>
              <a:off x="3787" y="755"/>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5" name="Line 63"/>
            <p:cNvSpPr>
              <a:spLocks noChangeShapeType="1"/>
            </p:cNvSpPr>
            <p:nvPr/>
          </p:nvSpPr>
          <p:spPr bwMode="auto">
            <a:xfrm>
              <a:off x="4195" y="709"/>
              <a:ext cx="0" cy="13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6" name="Line 64"/>
            <p:cNvSpPr>
              <a:spLocks noChangeShapeType="1"/>
            </p:cNvSpPr>
            <p:nvPr/>
          </p:nvSpPr>
          <p:spPr bwMode="auto">
            <a:xfrm>
              <a:off x="4626" y="755"/>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7" name="Line 65"/>
            <p:cNvSpPr>
              <a:spLocks noChangeShapeType="1"/>
            </p:cNvSpPr>
            <p:nvPr/>
          </p:nvSpPr>
          <p:spPr bwMode="auto">
            <a:xfrm>
              <a:off x="5046" y="755"/>
              <a:ext cx="0" cy="9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8" name="Line 66"/>
            <p:cNvSpPr>
              <a:spLocks noChangeShapeType="1"/>
            </p:cNvSpPr>
            <p:nvPr/>
          </p:nvSpPr>
          <p:spPr bwMode="auto">
            <a:xfrm>
              <a:off x="5465" y="709"/>
              <a:ext cx="1" cy="135"/>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zh-CN" altLang="en-US"/>
            </a:p>
          </p:txBody>
        </p:sp>
        <p:sp>
          <p:nvSpPr>
            <p:cNvPr id="26669" name="Rectangle 67"/>
            <p:cNvSpPr>
              <a:spLocks noChangeArrowheads="1"/>
            </p:cNvSpPr>
            <p:nvPr/>
          </p:nvSpPr>
          <p:spPr bwMode="auto">
            <a:xfrm>
              <a:off x="500"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4</a:t>
              </a:r>
              <a:r>
                <a:rPr kumimoji="0" lang="zh-CN" altLang="en-US" b="1" dirty="0">
                  <a:solidFill>
                    <a:srgbClr val="000000"/>
                  </a:solidFill>
                  <a:latin typeface="华文细黑" charset="0"/>
                  <a:ea typeface="华文细黑" charset="0"/>
                  <a:cs typeface="华文细黑" charset="0"/>
                </a:rPr>
                <a:t>月</a:t>
              </a:r>
            </a:p>
          </p:txBody>
        </p:sp>
        <p:sp>
          <p:nvSpPr>
            <p:cNvPr id="26670" name="Rectangle 68"/>
            <p:cNvSpPr>
              <a:spLocks noChangeArrowheads="1"/>
            </p:cNvSpPr>
            <p:nvPr/>
          </p:nvSpPr>
          <p:spPr bwMode="auto">
            <a:xfrm>
              <a:off x="1381"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6</a:t>
              </a:r>
              <a:r>
                <a:rPr kumimoji="0" lang="zh-CN" altLang="en-US" b="1" dirty="0">
                  <a:solidFill>
                    <a:srgbClr val="000000"/>
                  </a:solidFill>
                  <a:latin typeface="华文细黑" charset="0"/>
                  <a:ea typeface="华文细黑" charset="0"/>
                  <a:cs typeface="华文细黑" charset="0"/>
                </a:rPr>
                <a:t>月</a:t>
              </a:r>
            </a:p>
          </p:txBody>
        </p:sp>
        <p:sp>
          <p:nvSpPr>
            <p:cNvPr id="26671" name="Rectangle 69"/>
            <p:cNvSpPr>
              <a:spLocks noChangeArrowheads="1"/>
            </p:cNvSpPr>
            <p:nvPr/>
          </p:nvSpPr>
          <p:spPr bwMode="auto">
            <a:xfrm>
              <a:off x="2198"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8</a:t>
              </a:r>
              <a:r>
                <a:rPr kumimoji="0" lang="zh-CN" altLang="en-US" b="1" dirty="0">
                  <a:solidFill>
                    <a:srgbClr val="000000"/>
                  </a:solidFill>
                  <a:latin typeface="华文细黑" charset="0"/>
                  <a:ea typeface="华文细黑" charset="0"/>
                  <a:cs typeface="华文细黑" charset="0"/>
                </a:rPr>
                <a:t>月</a:t>
              </a:r>
            </a:p>
          </p:txBody>
        </p:sp>
        <p:sp>
          <p:nvSpPr>
            <p:cNvPr id="26672" name="Rectangle 70"/>
            <p:cNvSpPr>
              <a:spLocks noChangeArrowheads="1"/>
            </p:cNvSpPr>
            <p:nvPr/>
          </p:nvSpPr>
          <p:spPr bwMode="auto">
            <a:xfrm>
              <a:off x="2606"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9</a:t>
              </a:r>
              <a:r>
                <a:rPr kumimoji="0" lang="zh-CN" altLang="en-US" b="1" dirty="0">
                  <a:solidFill>
                    <a:srgbClr val="000000"/>
                  </a:solidFill>
                  <a:latin typeface="华文细黑" charset="0"/>
                  <a:ea typeface="华文细黑" charset="0"/>
                  <a:cs typeface="华文细黑" charset="0"/>
                </a:rPr>
                <a:t>月</a:t>
              </a:r>
            </a:p>
          </p:txBody>
        </p:sp>
        <p:sp>
          <p:nvSpPr>
            <p:cNvPr id="26673" name="Rectangle 71"/>
            <p:cNvSpPr>
              <a:spLocks noChangeArrowheads="1"/>
            </p:cNvSpPr>
            <p:nvPr/>
          </p:nvSpPr>
          <p:spPr bwMode="auto">
            <a:xfrm>
              <a:off x="3836" y="617"/>
              <a:ext cx="40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12</a:t>
              </a:r>
              <a:r>
                <a:rPr kumimoji="0" lang="zh-CN" altLang="en-US" b="1" dirty="0">
                  <a:solidFill>
                    <a:srgbClr val="000000"/>
                  </a:solidFill>
                  <a:latin typeface="华文细黑" charset="0"/>
                  <a:ea typeface="华文细黑" charset="0"/>
                  <a:cs typeface="华文细黑" charset="0"/>
                </a:rPr>
                <a:t>月</a:t>
              </a:r>
            </a:p>
          </p:txBody>
        </p:sp>
        <p:sp>
          <p:nvSpPr>
            <p:cNvPr id="26674" name="Rectangle 72"/>
            <p:cNvSpPr>
              <a:spLocks noChangeArrowheads="1"/>
            </p:cNvSpPr>
            <p:nvPr/>
          </p:nvSpPr>
          <p:spPr bwMode="auto">
            <a:xfrm>
              <a:off x="5103"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3</a:t>
              </a:r>
              <a:r>
                <a:rPr kumimoji="0" lang="zh-CN" altLang="en-US" b="1" dirty="0">
                  <a:solidFill>
                    <a:srgbClr val="000000"/>
                  </a:solidFill>
                  <a:latin typeface="华文细黑" charset="0"/>
                  <a:ea typeface="华文细黑" charset="0"/>
                  <a:cs typeface="华文细黑" charset="0"/>
                </a:rPr>
                <a:t>月</a:t>
              </a:r>
            </a:p>
          </p:txBody>
        </p:sp>
        <p:sp>
          <p:nvSpPr>
            <p:cNvPr id="26675" name="Rectangle 73"/>
            <p:cNvSpPr>
              <a:spLocks noChangeArrowheads="1"/>
            </p:cNvSpPr>
            <p:nvPr/>
          </p:nvSpPr>
          <p:spPr bwMode="auto">
            <a:xfrm>
              <a:off x="3014" y="617"/>
              <a:ext cx="40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10</a:t>
              </a:r>
              <a:r>
                <a:rPr kumimoji="0" lang="zh-CN" altLang="en-US" b="1" dirty="0">
                  <a:solidFill>
                    <a:srgbClr val="000000"/>
                  </a:solidFill>
                  <a:latin typeface="华文细黑" charset="0"/>
                  <a:ea typeface="华文细黑" charset="0"/>
                  <a:cs typeface="华文细黑" charset="0"/>
                </a:rPr>
                <a:t>月</a:t>
              </a:r>
            </a:p>
          </p:txBody>
        </p:sp>
        <p:sp>
          <p:nvSpPr>
            <p:cNvPr id="26676" name="Rectangle 74"/>
            <p:cNvSpPr>
              <a:spLocks noChangeArrowheads="1"/>
            </p:cNvSpPr>
            <p:nvPr/>
          </p:nvSpPr>
          <p:spPr bwMode="auto">
            <a:xfrm>
              <a:off x="928"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5</a:t>
              </a:r>
              <a:r>
                <a:rPr kumimoji="0" lang="zh-CN" altLang="en-US" b="1" dirty="0">
                  <a:solidFill>
                    <a:srgbClr val="000000"/>
                  </a:solidFill>
                  <a:latin typeface="华文细黑" charset="0"/>
                  <a:ea typeface="华文细黑" charset="0"/>
                  <a:cs typeface="华文细黑" charset="0"/>
                </a:rPr>
                <a:t>月</a:t>
              </a:r>
            </a:p>
          </p:txBody>
        </p:sp>
        <p:sp>
          <p:nvSpPr>
            <p:cNvPr id="26677" name="Rectangle 75"/>
            <p:cNvSpPr>
              <a:spLocks noChangeArrowheads="1"/>
            </p:cNvSpPr>
            <p:nvPr/>
          </p:nvSpPr>
          <p:spPr bwMode="auto">
            <a:xfrm>
              <a:off x="1746"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7</a:t>
              </a:r>
              <a:r>
                <a:rPr kumimoji="0" lang="zh-CN" altLang="en-US" b="1" dirty="0">
                  <a:solidFill>
                    <a:srgbClr val="000000"/>
                  </a:solidFill>
                  <a:latin typeface="华文细黑" charset="0"/>
                  <a:ea typeface="华文细黑" charset="0"/>
                  <a:cs typeface="华文细黑" charset="0"/>
                </a:rPr>
                <a:t>月</a:t>
              </a:r>
            </a:p>
          </p:txBody>
        </p:sp>
        <p:sp>
          <p:nvSpPr>
            <p:cNvPr id="26678" name="Rectangle 76"/>
            <p:cNvSpPr>
              <a:spLocks noChangeArrowheads="1"/>
            </p:cNvSpPr>
            <p:nvPr/>
          </p:nvSpPr>
          <p:spPr bwMode="auto">
            <a:xfrm>
              <a:off x="3406" y="617"/>
              <a:ext cx="40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11</a:t>
              </a:r>
              <a:r>
                <a:rPr kumimoji="0" lang="zh-CN" altLang="en-US" b="1" dirty="0">
                  <a:solidFill>
                    <a:srgbClr val="000000"/>
                  </a:solidFill>
                  <a:latin typeface="华文细黑" charset="0"/>
                  <a:ea typeface="华文细黑" charset="0"/>
                  <a:cs typeface="华文细黑" charset="0"/>
                </a:rPr>
                <a:t>月</a:t>
              </a:r>
            </a:p>
          </p:txBody>
        </p:sp>
        <p:sp>
          <p:nvSpPr>
            <p:cNvPr id="26679" name="Rectangle 77"/>
            <p:cNvSpPr>
              <a:spLocks noChangeArrowheads="1"/>
            </p:cNvSpPr>
            <p:nvPr/>
          </p:nvSpPr>
          <p:spPr bwMode="auto">
            <a:xfrm>
              <a:off x="4286"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1</a:t>
              </a:r>
              <a:r>
                <a:rPr kumimoji="0" lang="zh-CN" altLang="en-US" b="1" dirty="0">
                  <a:solidFill>
                    <a:srgbClr val="000000"/>
                  </a:solidFill>
                  <a:latin typeface="华文细黑" charset="0"/>
                  <a:ea typeface="华文细黑" charset="0"/>
                  <a:cs typeface="华文细黑" charset="0"/>
                </a:rPr>
                <a:t>月</a:t>
              </a:r>
            </a:p>
          </p:txBody>
        </p:sp>
        <p:sp>
          <p:nvSpPr>
            <p:cNvPr id="26680" name="Rectangle 78"/>
            <p:cNvSpPr>
              <a:spLocks noChangeArrowheads="1"/>
            </p:cNvSpPr>
            <p:nvPr/>
          </p:nvSpPr>
          <p:spPr bwMode="auto">
            <a:xfrm>
              <a:off x="4694" y="617"/>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00" tIns="39600" rIns="79200" bIns="39600">
              <a:spAutoFit/>
            </a:bodyPr>
            <a:lstStyle/>
            <a:p>
              <a:pPr defTabSz="801547"/>
              <a:r>
                <a:rPr kumimoji="0" lang="en-US" altLang="zh-CN" b="1" dirty="0">
                  <a:solidFill>
                    <a:srgbClr val="000000"/>
                  </a:solidFill>
                  <a:latin typeface="华文细黑" charset="0"/>
                  <a:ea typeface="华文细黑" charset="0"/>
                  <a:cs typeface="华文细黑" charset="0"/>
                </a:rPr>
                <a:t>2</a:t>
              </a:r>
              <a:r>
                <a:rPr kumimoji="0" lang="zh-CN" altLang="en-US" b="1" dirty="0">
                  <a:solidFill>
                    <a:srgbClr val="000000"/>
                  </a:solidFill>
                  <a:latin typeface="华文细黑" charset="0"/>
                  <a:ea typeface="华文细黑" charset="0"/>
                  <a:cs typeface="华文细黑" charset="0"/>
                </a:rPr>
                <a:t>月</a:t>
              </a:r>
            </a:p>
          </p:txBody>
        </p:sp>
      </p:grpSp>
      <p:grpSp>
        <p:nvGrpSpPr>
          <p:cNvPr id="12" name="Group 79"/>
          <p:cNvGrpSpPr>
            <a:grpSpLocks/>
          </p:cNvGrpSpPr>
          <p:nvPr/>
        </p:nvGrpSpPr>
        <p:grpSpPr bwMode="auto">
          <a:xfrm>
            <a:off x="4500563" y="3860801"/>
            <a:ext cx="1439862" cy="957263"/>
            <a:chOff x="2835" y="2432"/>
            <a:chExt cx="907" cy="603"/>
          </a:xfrm>
        </p:grpSpPr>
        <p:sp>
          <p:nvSpPr>
            <p:cNvPr id="26651" name="Rectangle 80"/>
            <p:cNvSpPr>
              <a:spLocks noChangeArrowheads="1"/>
            </p:cNvSpPr>
            <p:nvPr/>
          </p:nvSpPr>
          <p:spPr bwMode="auto">
            <a:xfrm>
              <a:off x="2835" y="2743"/>
              <a:ext cx="907" cy="149"/>
            </a:xfrm>
            <a:prstGeom prst="rect">
              <a:avLst/>
            </a:prstGeom>
            <a:solidFill>
              <a:srgbClr val="FFCC99"/>
            </a:solidFill>
            <a:ln w="9525">
              <a:solidFill>
                <a:schemeClr val="bg2"/>
              </a:solidFill>
              <a:miter lim="800000"/>
              <a:headEnd/>
              <a:tailEnd/>
            </a:ln>
          </p:spPr>
          <p:txBody>
            <a:bodyPr wrap="none" anchor="ctr"/>
            <a:lstStyle/>
            <a:p>
              <a:r>
                <a:rPr lang="zh-CN" altLang="en-US" sz="1200" b="1" dirty="0">
                  <a:solidFill>
                    <a:srgbClr val="000000"/>
                  </a:solidFill>
                  <a:latin typeface="华文细黑" charset="0"/>
                  <a:ea typeface="华文细黑" charset="0"/>
                  <a:cs typeface="华文细黑" charset="0"/>
                </a:rPr>
                <a:t>通用交流路标</a:t>
              </a:r>
              <a:r>
                <a:rPr lang="en-US" altLang="zh-CN" sz="1200" b="1" dirty="0">
                  <a:solidFill>
                    <a:srgbClr val="000000"/>
                  </a:solidFill>
                  <a:latin typeface="华文细黑" charset="0"/>
                  <a:ea typeface="华文细黑" charset="0"/>
                  <a:cs typeface="华文细黑" charset="0"/>
                </a:rPr>
                <a:t>.PPT</a:t>
              </a:r>
              <a:endParaRPr lang="zh-CN" altLang="en-US" sz="1200" b="1" dirty="0">
                <a:solidFill>
                  <a:srgbClr val="000000"/>
                </a:solidFill>
                <a:latin typeface="华文细黑" charset="0"/>
                <a:ea typeface="华文细黑" charset="0"/>
                <a:cs typeface="华文细黑" charset="0"/>
              </a:endParaRPr>
            </a:p>
          </p:txBody>
        </p:sp>
        <p:sp>
          <p:nvSpPr>
            <p:cNvPr id="26652" name="Rectangle 81"/>
            <p:cNvSpPr>
              <a:spLocks noChangeArrowheads="1"/>
            </p:cNvSpPr>
            <p:nvPr/>
          </p:nvSpPr>
          <p:spPr bwMode="auto">
            <a:xfrm>
              <a:off x="2835" y="2600"/>
              <a:ext cx="907" cy="149"/>
            </a:xfrm>
            <a:prstGeom prst="rect">
              <a:avLst/>
            </a:prstGeom>
            <a:solidFill>
              <a:srgbClr val="FFCC99"/>
            </a:solidFill>
            <a:ln w="9525">
              <a:solidFill>
                <a:schemeClr val="bg2"/>
              </a:solidFill>
              <a:miter lim="800000"/>
              <a:headEnd/>
              <a:tailEnd/>
            </a:ln>
          </p:spPr>
          <p:txBody>
            <a:bodyPr wrap="none" anchor="ctr"/>
            <a:lstStyle/>
            <a:p>
              <a:r>
                <a:rPr lang="zh-CN" altLang="en-US" sz="1200" b="1" dirty="0">
                  <a:solidFill>
                    <a:srgbClr val="000000"/>
                  </a:solidFill>
                  <a:latin typeface="华文细黑" charset="0"/>
                  <a:ea typeface="华文细黑" charset="0"/>
                  <a:cs typeface="华文细黑" charset="0"/>
                </a:rPr>
                <a:t>答标路标</a:t>
              </a:r>
              <a:r>
                <a:rPr lang="en-US" altLang="zh-CN" sz="1200" b="1" dirty="0">
                  <a:solidFill>
                    <a:srgbClr val="000000"/>
                  </a:solidFill>
                  <a:latin typeface="华文细黑" charset="0"/>
                  <a:ea typeface="华文细黑" charset="0"/>
                  <a:cs typeface="华文细黑" charset="0"/>
                </a:rPr>
                <a:t>.PPT</a:t>
              </a:r>
              <a:endParaRPr lang="zh-CN" altLang="en-US" sz="1200" b="1" dirty="0">
                <a:solidFill>
                  <a:srgbClr val="000000"/>
                </a:solidFill>
                <a:latin typeface="华文细黑" charset="0"/>
                <a:ea typeface="华文细黑" charset="0"/>
                <a:cs typeface="华文细黑" charset="0"/>
              </a:endParaRPr>
            </a:p>
          </p:txBody>
        </p:sp>
        <p:sp>
          <p:nvSpPr>
            <p:cNvPr id="26653" name="Rectangle 82"/>
            <p:cNvSpPr>
              <a:spLocks noChangeArrowheads="1"/>
            </p:cNvSpPr>
            <p:nvPr/>
          </p:nvSpPr>
          <p:spPr bwMode="auto">
            <a:xfrm>
              <a:off x="2835" y="2886"/>
              <a:ext cx="907" cy="149"/>
            </a:xfrm>
            <a:prstGeom prst="rect">
              <a:avLst/>
            </a:prstGeom>
            <a:solidFill>
              <a:srgbClr val="FFCC99"/>
            </a:solidFill>
            <a:ln w="9525">
              <a:solidFill>
                <a:schemeClr val="bg2"/>
              </a:solidFill>
              <a:miter lim="800000"/>
              <a:headEnd/>
              <a:tailEnd/>
            </a:ln>
          </p:spPr>
          <p:txBody>
            <a:bodyPr wrap="none" anchor="ctr"/>
            <a:lstStyle/>
            <a:p>
              <a:r>
                <a:rPr lang="zh-CN" altLang="en-US" sz="1200" b="1" dirty="0">
                  <a:solidFill>
                    <a:srgbClr val="000000"/>
                  </a:solidFill>
                  <a:latin typeface="华文细黑" charset="0"/>
                  <a:ea typeface="华文细黑" charset="0"/>
                  <a:cs typeface="华文细黑" charset="0"/>
                </a:rPr>
                <a:t>路标指导书</a:t>
              </a:r>
              <a:r>
                <a:rPr lang="en-US" altLang="zh-CN" sz="1200" b="1" dirty="0">
                  <a:solidFill>
                    <a:srgbClr val="000000"/>
                  </a:solidFill>
                  <a:latin typeface="华文细黑" charset="0"/>
                  <a:ea typeface="华文细黑" charset="0"/>
                  <a:cs typeface="华文细黑" charset="0"/>
                </a:rPr>
                <a:t>.doc</a:t>
              </a:r>
              <a:endParaRPr lang="zh-CN" altLang="en-US" sz="1200" b="1" dirty="0">
                <a:solidFill>
                  <a:srgbClr val="000000"/>
                </a:solidFill>
                <a:latin typeface="华文细黑" charset="0"/>
                <a:ea typeface="华文细黑" charset="0"/>
                <a:cs typeface="华文细黑" charset="0"/>
              </a:endParaRPr>
            </a:p>
          </p:txBody>
        </p:sp>
        <p:sp>
          <p:nvSpPr>
            <p:cNvPr id="26654" name="AutoShape 83"/>
            <p:cNvSpPr>
              <a:spLocks noChangeArrowheads="1"/>
            </p:cNvSpPr>
            <p:nvPr/>
          </p:nvSpPr>
          <p:spPr bwMode="auto">
            <a:xfrm>
              <a:off x="3243" y="2432"/>
              <a:ext cx="91" cy="136"/>
            </a:xfrm>
            <a:prstGeom prst="downArrow">
              <a:avLst>
                <a:gd name="adj1" fmla="val 50000"/>
                <a:gd name="adj2" fmla="val 37363"/>
              </a:avLst>
            </a:prstGeom>
            <a:solidFill>
              <a:srgbClr val="FFCC99"/>
            </a:solidFill>
            <a:ln w="9525">
              <a:solidFill>
                <a:schemeClr val="bg2"/>
              </a:solidFill>
              <a:miter lim="800000"/>
              <a:headEnd/>
              <a:tailEnd/>
            </a:ln>
          </p:spPr>
          <p:txBody>
            <a:bodyPr vert="eaVert" wrap="none"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grpSp>
      <p:grpSp>
        <p:nvGrpSpPr>
          <p:cNvPr id="13" name="Group 84"/>
          <p:cNvGrpSpPr>
            <a:grpSpLocks/>
          </p:cNvGrpSpPr>
          <p:nvPr/>
        </p:nvGrpSpPr>
        <p:grpSpPr bwMode="auto">
          <a:xfrm>
            <a:off x="1" y="3871916"/>
            <a:ext cx="4284663" cy="868363"/>
            <a:chOff x="0" y="2439"/>
            <a:chExt cx="2699" cy="547"/>
          </a:xfrm>
        </p:grpSpPr>
        <p:sp>
          <p:nvSpPr>
            <p:cNvPr id="3460181" name="Rectangle 85"/>
            <p:cNvSpPr>
              <a:spLocks noChangeArrowheads="1"/>
            </p:cNvSpPr>
            <p:nvPr/>
          </p:nvSpPr>
          <p:spPr bwMode="auto">
            <a:xfrm>
              <a:off x="0" y="2800"/>
              <a:ext cx="453" cy="186"/>
            </a:xfrm>
            <a:prstGeom prst="rect">
              <a:avLst/>
            </a:prstGeom>
            <a:solidFill>
              <a:srgbClr val="EAEAEA"/>
            </a:solidFill>
            <a:ln w="9525" algn="ctr">
              <a:noFill/>
              <a:miter lim="800000"/>
              <a:headEnd/>
              <a:tailEnd/>
            </a:ln>
            <a:effectLst/>
          </p:spPr>
          <p:txBody>
            <a:bodyPr lIns="79200" tIns="39600" rIns="79200" bIns="39600">
              <a:spAutoFit/>
            </a:bodyPr>
            <a:lstStyle/>
            <a:p>
              <a:pPr defTabSz="801547">
                <a:defRPr/>
              </a:pPr>
              <a:r>
                <a:rPr lang="zh-CN" altLang="en-US" sz="1400" b="1" dirty="0">
                  <a:solidFill>
                    <a:srgbClr val="990000"/>
                  </a:solidFill>
                  <a:effectLst>
                    <a:outerShdw blurRad="38100" dist="38100" dir="2700000" algn="tl">
                      <a:srgbClr val="000000"/>
                    </a:outerShdw>
                  </a:effectLst>
                  <a:latin typeface="华文细黑" pitchFamily="2" charset="-122"/>
                  <a:ea typeface="华文细黑" pitchFamily="2" charset="-122"/>
                </a:rPr>
                <a:t>交付件</a:t>
              </a:r>
            </a:p>
          </p:txBody>
        </p:sp>
        <p:sp>
          <p:nvSpPr>
            <p:cNvPr id="26649" name="Rectangle 86"/>
            <p:cNvSpPr>
              <a:spLocks noChangeArrowheads="1"/>
            </p:cNvSpPr>
            <p:nvPr/>
          </p:nvSpPr>
          <p:spPr bwMode="auto">
            <a:xfrm>
              <a:off x="1972" y="2750"/>
              <a:ext cx="727" cy="179"/>
            </a:xfrm>
            <a:prstGeom prst="rect">
              <a:avLst/>
            </a:prstGeom>
            <a:solidFill>
              <a:srgbClr val="99CCFF"/>
            </a:solidFill>
            <a:ln w="9525">
              <a:solidFill>
                <a:schemeClr val="bg2"/>
              </a:solidFill>
              <a:miter lim="800000"/>
              <a:headEnd/>
              <a:tailEnd/>
            </a:ln>
          </p:spPr>
          <p:txBody>
            <a:bodyPr wrap="none" anchor="ctr"/>
            <a:lstStyle/>
            <a:p>
              <a:r>
                <a:rPr lang="zh-CN" altLang="en-US" sz="1200" b="1" dirty="0">
                  <a:solidFill>
                    <a:srgbClr val="000000"/>
                  </a:solidFill>
                  <a:latin typeface="华文细黑" charset="0"/>
                  <a:ea typeface="华文细黑" charset="0"/>
                  <a:cs typeface="华文细黑" charset="0"/>
                </a:rPr>
                <a:t>内部路标</a:t>
              </a:r>
              <a:r>
                <a:rPr lang="en-US" altLang="zh-CN" sz="1200" b="1" dirty="0">
                  <a:solidFill>
                    <a:srgbClr val="000000"/>
                  </a:solidFill>
                  <a:latin typeface="华文细黑" charset="0"/>
                  <a:ea typeface="华文细黑" charset="0"/>
                  <a:cs typeface="华文细黑" charset="0"/>
                </a:rPr>
                <a:t>.PPT</a:t>
              </a:r>
              <a:endParaRPr lang="zh-CN" altLang="en-US" sz="1200" b="1" dirty="0">
                <a:solidFill>
                  <a:srgbClr val="000000"/>
                </a:solidFill>
                <a:latin typeface="华文细黑" charset="0"/>
                <a:ea typeface="华文细黑" charset="0"/>
                <a:cs typeface="华文细黑" charset="0"/>
              </a:endParaRPr>
            </a:p>
          </p:txBody>
        </p:sp>
        <p:sp>
          <p:nvSpPr>
            <p:cNvPr id="26650" name="AutoShape 87"/>
            <p:cNvSpPr>
              <a:spLocks noChangeArrowheads="1"/>
            </p:cNvSpPr>
            <p:nvPr/>
          </p:nvSpPr>
          <p:spPr bwMode="auto">
            <a:xfrm>
              <a:off x="2336" y="2439"/>
              <a:ext cx="90" cy="297"/>
            </a:xfrm>
            <a:prstGeom prst="downArrow">
              <a:avLst>
                <a:gd name="adj1" fmla="val 50000"/>
                <a:gd name="adj2" fmla="val 82500"/>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a:lnSpc>
                  <a:spcPct val="120000"/>
                </a:lnSpc>
                <a:spcBef>
                  <a:spcPct val="20000"/>
                </a:spcBef>
                <a:buClr>
                  <a:srgbClr val="000000"/>
                </a:buClr>
                <a:buSzPct val="50000"/>
                <a:buFont typeface="Wingdings" charset="0"/>
                <a:buChar char="p"/>
              </a:pPr>
              <a:endParaRPr lang="zh-CN" altLang="en-US">
                <a:solidFill>
                  <a:srgbClr val="000000"/>
                </a:solidFill>
                <a:latin typeface="华文细黑" charset="0"/>
                <a:ea typeface="华文细黑" charset="0"/>
                <a:cs typeface="华文细黑" charset="0"/>
              </a:endParaRPr>
            </a:p>
          </p:txBody>
        </p:sp>
      </p:grpSp>
      <p:sp>
        <p:nvSpPr>
          <p:cNvPr id="3460184" name="Rectangle 88"/>
          <p:cNvSpPr>
            <a:spLocks noChangeArrowheads="1"/>
          </p:cNvSpPr>
          <p:nvPr/>
        </p:nvSpPr>
        <p:spPr bwMode="auto">
          <a:xfrm>
            <a:off x="3492501" y="5229226"/>
            <a:ext cx="2519363" cy="366713"/>
          </a:xfrm>
          <a:prstGeom prst="rect">
            <a:avLst/>
          </a:prstGeom>
          <a:solidFill>
            <a:srgbClr val="DDDDDD"/>
          </a:solidFill>
          <a:ln w="9525">
            <a:solidFill>
              <a:schemeClr val="bg2"/>
            </a:solidFill>
            <a:miter lim="800000"/>
            <a:headEnd/>
            <a:tailEnd/>
          </a:ln>
        </p:spPr>
        <p:txBody>
          <a:bodyPr wrap="none" lIns="91424" tIns="45712" rIns="91424" bIns="45712" anchor="ctr"/>
          <a:lstStyle/>
          <a:p>
            <a:pPr algn="ctr"/>
            <a:r>
              <a:rPr lang="zh-CN" altLang="en-US" sz="1600" b="1" dirty="0">
                <a:solidFill>
                  <a:srgbClr val="000000"/>
                </a:solidFill>
                <a:latin typeface="华文细黑" charset="0"/>
                <a:ea typeface="华文细黑" charset="0"/>
                <a:cs typeface="华文细黑" charset="0"/>
              </a:rPr>
              <a:t>路标变更和承诺管理制度</a:t>
            </a:r>
          </a:p>
        </p:txBody>
      </p:sp>
      <p:sp>
        <p:nvSpPr>
          <p:cNvPr id="3460185" name="Rectangle 89"/>
          <p:cNvSpPr>
            <a:spLocks noChangeArrowheads="1"/>
          </p:cNvSpPr>
          <p:nvPr/>
        </p:nvSpPr>
        <p:spPr bwMode="auto">
          <a:xfrm>
            <a:off x="2124076" y="5734051"/>
            <a:ext cx="2519363" cy="366713"/>
          </a:xfrm>
          <a:prstGeom prst="rect">
            <a:avLst/>
          </a:prstGeom>
          <a:solidFill>
            <a:srgbClr val="DDDDDD"/>
          </a:solidFill>
          <a:ln w="9525">
            <a:solidFill>
              <a:schemeClr val="bg2"/>
            </a:solidFill>
            <a:miter lim="800000"/>
            <a:headEnd/>
            <a:tailEnd/>
          </a:ln>
        </p:spPr>
        <p:txBody>
          <a:bodyPr wrap="none" lIns="91424" tIns="45712" rIns="91424" bIns="45712" anchor="ctr"/>
          <a:lstStyle/>
          <a:p>
            <a:pPr algn="ctr"/>
            <a:r>
              <a:rPr lang="zh-CN" altLang="en-US" sz="1600" b="1" dirty="0">
                <a:solidFill>
                  <a:srgbClr val="000000"/>
                </a:solidFill>
                <a:latin typeface="华文细黑" charset="0"/>
                <a:ea typeface="华文细黑" charset="0"/>
                <a:cs typeface="华文细黑" charset="0"/>
              </a:rPr>
              <a:t>路标客户化管理制度</a:t>
            </a:r>
          </a:p>
        </p:txBody>
      </p:sp>
      <p:sp>
        <p:nvSpPr>
          <p:cNvPr id="3460186" name="Rectangle 90"/>
          <p:cNvSpPr>
            <a:spLocks noChangeArrowheads="1"/>
          </p:cNvSpPr>
          <p:nvPr/>
        </p:nvSpPr>
        <p:spPr bwMode="auto">
          <a:xfrm>
            <a:off x="4860926" y="5734051"/>
            <a:ext cx="2519363" cy="366713"/>
          </a:xfrm>
          <a:prstGeom prst="rect">
            <a:avLst/>
          </a:prstGeom>
          <a:solidFill>
            <a:srgbClr val="DDDDDD"/>
          </a:solidFill>
          <a:ln w="9525">
            <a:solidFill>
              <a:schemeClr val="bg2"/>
            </a:solidFill>
            <a:miter lim="800000"/>
            <a:headEnd/>
            <a:tailEnd/>
          </a:ln>
        </p:spPr>
        <p:txBody>
          <a:bodyPr wrap="none" lIns="91424" tIns="45712" rIns="91424" bIns="45712" anchor="ctr"/>
          <a:lstStyle/>
          <a:p>
            <a:pPr algn="ctr"/>
            <a:r>
              <a:rPr lang="zh-CN" altLang="en-US" sz="1600" b="1" dirty="0">
                <a:solidFill>
                  <a:srgbClr val="000000"/>
                </a:solidFill>
                <a:latin typeface="华文细黑" charset="0"/>
                <a:ea typeface="华文细黑" charset="0"/>
                <a:cs typeface="华文细黑" charset="0"/>
              </a:rPr>
              <a:t>路标交流闭环管理制度</a:t>
            </a:r>
            <a:endParaRPr lang="en-US" altLang="zh-CN" sz="1600" b="1" dirty="0">
              <a:solidFill>
                <a:srgbClr val="000000"/>
              </a:solidFill>
              <a:latin typeface="华文细黑" charset="0"/>
              <a:ea typeface="华文细黑" charset="0"/>
              <a:cs typeface="华文细黑" charset="0"/>
            </a:endParaRPr>
          </a:p>
        </p:txBody>
      </p:sp>
      <p:sp>
        <p:nvSpPr>
          <p:cNvPr id="3460187" name="Rectangle 91"/>
          <p:cNvSpPr>
            <a:spLocks noChangeArrowheads="1"/>
          </p:cNvSpPr>
          <p:nvPr/>
        </p:nvSpPr>
        <p:spPr bwMode="auto">
          <a:xfrm>
            <a:off x="6229351" y="5229226"/>
            <a:ext cx="2519363" cy="366713"/>
          </a:xfrm>
          <a:prstGeom prst="rect">
            <a:avLst/>
          </a:prstGeom>
          <a:solidFill>
            <a:srgbClr val="DDDDDD"/>
          </a:solidFill>
          <a:ln w="9525">
            <a:solidFill>
              <a:schemeClr val="bg2"/>
            </a:solidFill>
            <a:miter lim="800000"/>
            <a:headEnd/>
            <a:tailEnd/>
          </a:ln>
        </p:spPr>
        <p:txBody>
          <a:bodyPr wrap="none" lIns="91424" tIns="45712" rIns="91424" bIns="45712" anchor="ctr"/>
          <a:lstStyle/>
          <a:p>
            <a:pPr algn="ctr"/>
            <a:r>
              <a:rPr lang="zh-CN" altLang="en-US" sz="1600" b="1" dirty="0">
                <a:solidFill>
                  <a:srgbClr val="000000"/>
                </a:solidFill>
                <a:latin typeface="华文细黑" charset="0"/>
                <a:ea typeface="华文细黑" charset="0"/>
                <a:cs typeface="华文细黑" charset="0"/>
              </a:rPr>
              <a:t>路标信息安全管理制度</a:t>
            </a:r>
            <a:endParaRPr lang="en-US" altLang="zh-CN" sz="1600" b="1" dirty="0">
              <a:solidFill>
                <a:srgbClr val="000000"/>
              </a:solidFill>
              <a:latin typeface="华文细黑" charset="0"/>
              <a:ea typeface="华文细黑" charset="0"/>
              <a:cs typeface="华文细黑" charset="0"/>
            </a:endParaRPr>
          </a:p>
        </p:txBody>
      </p:sp>
      <p:sp>
        <p:nvSpPr>
          <p:cNvPr id="3460188" name="AutoShape 92"/>
          <p:cNvSpPr>
            <a:spLocks noChangeArrowheads="1"/>
          </p:cNvSpPr>
          <p:nvPr/>
        </p:nvSpPr>
        <p:spPr bwMode="auto">
          <a:xfrm>
            <a:off x="6227764" y="3284538"/>
            <a:ext cx="1800225" cy="431800"/>
          </a:xfrm>
          <a:prstGeom prst="wedgeRoundRectCallout">
            <a:avLst>
              <a:gd name="adj1" fmla="val -100352"/>
              <a:gd name="adj2" fmla="val -176838"/>
              <a:gd name="adj3" fmla="val 16667"/>
            </a:avLst>
          </a:prstGeom>
          <a:solidFill>
            <a:srgbClr val="990000"/>
          </a:solidFill>
          <a:ln w="9525">
            <a:solidFill>
              <a:schemeClr val="bg2"/>
            </a:solidFill>
            <a:miter lim="800000"/>
            <a:headEnd/>
            <a:tailEnd/>
          </a:ln>
        </p:spPr>
        <p:txBody>
          <a:bodyPr lIns="91424" tIns="45712" rIns="91424" bIns="45712"/>
          <a:lstStyle/>
          <a:p>
            <a:pPr algn="ctr"/>
            <a:r>
              <a:rPr lang="zh-CN" altLang="en-US" b="1">
                <a:solidFill>
                  <a:srgbClr val="FFFFFF"/>
                </a:solidFill>
                <a:latin typeface="黑体" charset="0"/>
                <a:ea typeface="黑体" charset="0"/>
                <a:cs typeface="黑体" charset="0"/>
              </a:rPr>
              <a:t>路标开发流程</a:t>
            </a:r>
          </a:p>
        </p:txBody>
      </p:sp>
      <p:sp>
        <p:nvSpPr>
          <p:cNvPr id="3460189" name="AutoShape 93"/>
          <p:cNvSpPr>
            <a:spLocks noChangeArrowheads="1"/>
          </p:cNvSpPr>
          <p:nvPr/>
        </p:nvSpPr>
        <p:spPr bwMode="auto">
          <a:xfrm>
            <a:off x="6300789" y="4221163"/>
            <a:ext cx="1800225" cy="431800"/>
          </a:xfrm>
          <a:prstGeom prst="wedgeRoundRectCallout">
            <a:avLst>
              <a:gd name="adj1" fmla="val -70634"/>
              <a:gd name="adj2" fmla="val 152204"/>
              <a:gd name="adj3" fmla="val 16667"/>
            </a:avLst>
          </a:prstGeom>
          <a:solidFill>
            <a:srgbClr val="990000"/>
          </a:solidFill>
          <a:ln w="9525">
            <a:solidFill>
              <a:schemeClr val="bg2"/>
            </a:solidFill>
            <a:miter lim="800000"/>
            <a:headEnd/>
            <a:tailEnd/>
          </a:ln>
        </p:spPr>
        <p:txBody>
          <a:bodyPr lIns="91424" tIns="45712" rIns="91424" bIns="45712"/>
          <a:lstStyle/>
          <a:p>
            <a:pPr algn="ctr"/>
            <a:r>
              <a:rPr lang="zh-CN" altLang="en-US" b="1">
                <a:solidFill>
                  <a:srgbClr val="FFFFFF"/>
                </a:solidFill>
                <a:latin typeface="黑体" charset="0"/>
                <a:ea typeface="黑体" charset="0"/>
                <a:cs typeface="黑体" charset="0"/>
              </a:rPr>
              <a:t>路标管理制度</a:t>
            </a:r>
          </a:p>
        </p:txBody>
      </p:sp>
      <p:sp>
        <p:nvSpPr>
          <p:cNvPr id="3460190" name="AutoShape 94"/>
          <p:cNvSpPr>
            <a:spLocks noChangeArrowheads="1"/>
          </p:cNvSpPr>
          <p:nvPr/>
        </p:nvSpPr>
        <p:spPr bwMode="auto">
          <a:xfrm>
            <a:off x="3924300" y="2349501"/>
            <a:ext cx="647700" cy="242888"/>
          </a:xfrm>
          <a:prstGeom prst="wedgeRoundRectCallout">
            <a:avLst>
              <a:gd name="adj1" fmla="val 64463"/>
              <a:gd name="adj2" fmla="val 94444"/>
              <a:gd name="adj3" fmla="val 16667"/>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9186" tIns="39593" rIns="79186" bIns="39593"/>
          <a:lstStyle/>
          <a:p>
            <a:pPr algn="ctr" defTabSz="801547"/>
            <a:r>
              <a:rPr lang="en-US" altLang="zh-CN" sz="1200" b="1" dirty="0">
                <a:solidFill>
                  <a:srgbClr val="990000"/>
                </a:solidFill>
              </a:rPr>
              <a:t>KCP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500"/>
                                        <p:tgtEl>
                                          <p:spTgt spid="7"/>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500"/>
                                        <p:tgtEl>
                                          <p:spTgt spid="10"/>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in)">
                                      <p:cBhvr>
                                        <p:cTn id="24" dur="1000"/>
                                        <p:tgtEl>
                                          <p:spTgt spid="4"/>
                                        </p:tgtEl>
                                      </p:cBhvr>
                                    </p:animEffect>
                                  </p:childTnLst>
                                </p:cTn>
                              </p:par>
                            </p:childTnLst>
                          </p:cTn>
                        </p:par>
                        <p:par>
                          <p:cTn id="25" fill="hold" nodeType="afterGroup">
                            <p:stCondLst>
                              <p:cond delay="1000"/>
                            </p:stCondLst>
                            <p:childTnLst>
                              <p:par>
                                <p:cTn id="26" presetID="8"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500"/>
                                        <p:tgtEl>
                                          <p:spTgt spid="8"/>
                                        </p:tgtEl>
                                      </p:cBhvr>
                                    </p:animEffect>
                                  </p:childTnLst>
                                </p:cTn>
                              </p:par>
                            </p:childTnLst>
                          </p:cTn>
                        </p:par>
                        <p:par>
                          <p:cTn id="29" fill="hold" nodeType="afterGroup">
                            <p:stCondLst>
                              <p:cond delay="1500"/>
                            </p:stCondLst>
                            <p:childTnLst>
                              <p:par>
                                <p:cTn id="30" presetID="8" presetClass="entr" presetSubtype="16" fill="hold" grpId="0" nodeType="afterEffect">
                                  <p:stCondLst>
                                    <p:cond delay="0"/>
                                  </p:stCondLst>
                                  <p:childTnLst>
                                    <p:set>
                                      <p:cBhvr>
                                        <p:cTn id="31" dur="1" fill="hold">
                                          <p:stCondLst>
                                            <p:cond delay="0"/>
                                          </p:stCondLst>
                                        </p:cTn>
                                        <p:tgtEl>
                                          <p:spTgt spid="3460190"/>
                                        </p:tgtEl>
                                        <p:attrNameLst>
                                          <p:attrName>style.visibility</p:attrName>
                                        </p:attrNameLst>
                                      </p:cBhvr>
                                      <p:to>
                                        <p:strVal val="visible"/>
                                      </p:to>
                                    </p:set>
                                    <p:animEffect transition="in" filter="diamond(in)">
                                      <p:cBhvr>
                                        <p:cTn id="32" dur="500"/>
                                        <p:tgtEl>
                                          <p:spTgt spid="3460190"/>
                                        </p:tgtEl>
                                      </p:cBhvr>
                                    </p:animEffect>
                                  </p:childTnLst>
                                </p:cTn>
                              </p:par>
                            </p:childTnLst>
                          </p:cTn>
                        </p:par>
                        <p:par>
                          <p:cTn id="33" fill="hold" nodeType="afterGroup">
                            <p:stCondLst>
                              <p:cond delay="2000"/>
                            </p:stCondLst>
                            <p:childTnLst>
                              <p:par>
                                <p:cTn id="34" presetID="8"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500"/>
                                        <p:tgtEl>
                                          <p:spTgt spid="9"/>
                                        </p:tgtEl>
                                      </p:cBhvr>
                                    </p:animEffect>
                                  </p:childTnLst>
                                </p:cTn>
                              </p:par>
                            </p:childTnLst>
                          </p:cTn>
                        </p:par>
                        <p:par>
                          <p:cTn id="37" fill="hold" nodeType="afterGroup">
                            <p:stCondLst>
                              <p:cond delay="2500"/>
                            </p:stCondLst>
                            <p:childTnLst>
                              <p:par>
                                <p:cTn id="38" presetID="8"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500"/>
                                        <p:tgtEl>
                                          <p:spTgt spid="12"/>
                                        </p:tgtEl>
                                      </p:cBhvr>
                                    </p:animEffect>
                                  </p:childTnLst>
                                </p:cTn>
                              </p:par>
                            </p:childTnLst>
                          </p:cTn>
                        </p:par>
                        <p:par>
                          <p:cTn id="41" fill="hold" nodeType="afterGroup">
                            <p:stCondLst>
                              <p:cond delay="3000"/>
                            </p:stCondLst>
                            <p:childTnLst>
                              <p:par>
                                <p:cTn id="42" presetID="8" presetClass="entr" presetSubtype="16" fill="hold" grpId="0" nodeType="afterEffect">
                                  <p:stCondLst>
                                    <p:cond delay="0"/>
                                  </p:stCondLst>
                                  <p:childTnLst>
                                    <p:set>
                                      <p:cBhvr>
                                        <p:cTn id="43" dur="1" fill="hold">
                                          <p:stCondLst>
                                            <p:cond delay="0"/>
                                          </p:stCondLst>
                                        </p:cTn>
                                        <p:tgtEl>
                                          <p:spTgt spid="3460188"/>
                                        </p:tgtEl>
                                        <p:attrNameLst>
                                          <p:attrName>style.visibility</p:attrName>
                                        </p:attrNameLst>
                                      </p:cBhvr>
                                      <p:to>
                                        <p:strVal val="visible"/>
                                      </p:to>
                                    </p:set>
                                    <p:animEffect transition="in" filter="diamond(in)">
                                      <p:cBhvr>
                                        <p:cTn id="44" dur="1000"/>
                                        <p:tgtEl>
                                          <p:spTgt spid="346018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amond(in)">
                                      <p:cBhvr>
                                        <p:cTn id="49" dur="500"/>
                                        <p:tgtEl>
                                          <p:spTgt spid="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amond(in)">
                                      <p:cBhvr>
                                        <p:cTn id="54" dur="500"/>
                                        <p:tgtEl>
                                          <p:spTgt spid="2"/>
                                        </p:tgtEl>
                                      </p:cBhvr>
                                    </p:animEffect>
                                  </p:childTnLst>
                                </p:cTn>
                              </p:par>
                            </p:childTnLst>
                          </p:cTn>
                        </p:par>
                        <p:par>
                          <p:cTn id="55" fill="hold" nodeType="afterGroup">
                            <p:stCondLst>
                              <p:cond delay="500"/>
                            </p:stCondLst>
                            <p:childTnLst>
                              <p:par>
                                <p:cTn id="56" presetID="8" presetClass="entr" presetSubtype="16" fill="hold" grpId="0" nodeType="afterEffect">
                                  <p:stCondLst>
                                    <p:cond delay="0"/>
                                  </p:stCondLst>
                                  <p:childTnLst>
                                    <p:set>
                                      <p:cBhvr>
                                        <p:cTn id="57" dur="1" fill="hold">
                                          <p:stCondLst>
                                            <p:cond delay="0"/>
                                          </p:stCondLst>
                                        </p:cTn>
                                        <p:tgtEl>
                                          <p:spTgt spid="3460184"/>
                                        </p:tgtEl>
                                        <p:attrNameLst>
                                          <p:attrName>style.visibility</p:attrName>
                                        </p:attrNameLst>
                                      </p:cBhvr>
                                      <p:to>
                                        <p:strVal val="visible"/>
                                      </p:to>
                                    </p:set>
                                    <p:animEffect transition="in" filter="diamond(in)">
                                      <p:cBhvr>
                                        <p:cTn id="58" dur="500"/>
                                        <p:tgtEl>
                                          <p:spTgt spid="3460184"/>
                                        </p:tgtEl>
                                      </p:cBhvr>
                                    </p:animEffect>
                                  </p:childTnLst>
                                </p:cTn>
                              </p:par>
                            </p:childTnLst>
                          </p:cTn>
                        </p:par>
                        <p:par>
                          <p:cTn id="59" fill="hold" nodeType="afterGroup">
                            <p:stCondLst>
                              <p:cond delay="1500"/>
                            </p:stCondLst>
                            <p:childTnLst>
                              <p:par>
                                <p:cTn id="60" presetID="8" presetClass="entr" presetSubtype="16" fill="hold" grpId="0" nodeType="afterEffect">
                                  <p:stCondLst>
                                    <p:cond delay="0"/>
                                  </p:stCondLst>
                                  <p:childTnLst>
                                    <p:set>
                                      <p:cBhvr>
                                        <p:cTn id="61" dur="1" fill="hold">
                                          <p:stCondLst>
                                            <p:cond delay="0"/>
                                          </p:stCondLst>
                                        </p:cTn>
                                        <p:tgtEl>
                                          <p:spTgt spid="3460187"/>
                                        </p:tgtEl>
                                        <p:attrNameLst>
                                          <p:attrName>style.visibility</p:attrName>
                                        </p:attrNameLst>
                                      </p:cBhvr>
                                      <p:to>
                                        <p:strVal val="visible"/>
                                      </p:to>
                                    </p:set>
                                    <p:animEffect transition="in" filter="diamond(in)">
                                      <p:cBhvr>
                                        <p:cTn id="62" dur="500"/>
                                        <p:tgtEl>
                                          <p:spTgt spid="3460187"/>
                                        </p:tgtEl>
                                      </p:cBhvr>
                                    </p:animEffect>
                                  </p:childTnLst>
                                </p:cTn>
                              </p:par>
                            </p:childTnLst>
                          </p:cTn>
                        </p:par>
                        <p:par>
                          <p:cTn id="63" fill="hold" nodeType="afterGroup">
                            <p:stCondLst>
                              <p:cond delay="2000"/>
                            </p:stCondLst>
                            <p:childTnLst>
                              <p:par>
                                <p:cTn id="64" presetID="8" presetClass="entr" presetSubtype="16" fill="hold" grpId="0" nodeType="afterEffect">
                                  <p:stCondLst>
                                    <p:cond delay="0"/>
                                  </p:stCondLst>
                                  <p:childTnLst>
                                    <p:set>
                                      <p:cBhvr>
                                        <p:cTn id="65" dur="1" fill="hold">
                                          <p:stCondLst>
                                            <p:cond delay="0"/>
                                          </p:stCondLst>
                                        </p:cTn>
                                        <p:tgtEl>
                                          <p:spTgt spid="3460185"/>
                                        </p:tgtEl>
                                        <p:attrNameLst>
                                          <p:attrName>style.visibility</p:attrName>
                                        </p:attrNameLst>
                                      </p:cBhvr>
                                      <p:to>
                                        <p:strVal val="visible"/>
                                      </p:to>
                                    </p:set>
                                    <p:animEffect transition="in" filter="diamond(in)">
                                      <p:cBhvr>
                                        <p:cTn id="66" dur="500"/>
                                        <p:tgtEl>
                                          <p:spTgt spid="3460185"/>
                                        </p:tgtEl>
                                      </p:cBhvr>
                                    </p:animEffect>
                                  </p:childTnLst>
                                </p:cTn>
                              </p:par>
                            </p:childTnLst>
                          </p:cTn>
                        </p:par>
                        <p:par>
                          <p:cTn id="67" fill="hold" nodeType="afterGroup">
                            <p:stCondLst>
                              <p:cond delay="2500"/>
                            </p:stCondLst>
                            <p:childTnLst>
                              <p:par>
                                <p:cTn id="68" presetID="8" presetClass="entr" presetSubtype="16" fill="hold" grpId="0" nodeType="afterEffect">
                                  <p:stCondLst>
                                    <p:cond delay="0"/>
                                  </p:stCondLst>
                                  <p:childTnLst>
                                    <p:set>
                                      <p:cBhvr>
                                        <p:cTn id="69" dur="1" fill="hold">
                                          <p:stCondLst>
                                            <p:cond delay="0"/>
                                          </p:stCondLst>
                                        </p:cTn>
                                        <p:tgtEl>
                                          <p:spTgt spid="3460186"/>
                                        </p:tgtEl>
                                        <p:attrNameLst>
                                          <p:attrName>style.visibility</p:attrName>
                                        </p:attrNameLst>
                                      </p:cBhvr>
                                      <p:to>
                                        <p:strVal val="visible"/>
                                      </p:to>
                                    </p:set>
                                    <p:animEffect transition="in" filter="diamond(in)">
                                      <p:cBhvr>
                                        <p:cTn id="70" dur="500"/>
                                        <p:tgtEl>
                                          <p:spTgt spid="3460186"/>
                                        </p:tgtEl>
                                      </p:cBhvr>
                                    </p:animEffect>
                                  </p:childTnLst>
                                </p:cTn>
                              </p:par>
                            </p:childTnLst>
                          </p:cTn>
                        </p:par>
                        <p:par>
                          <p:cTn id="71" fill="hold" nodeType="afterGroup">
                            <p:stCondLst>
                              <p:cond delay="3000"/>
                            </p:stCondLst>
                            <p:childTnLst>
                              <p:par>
                                <p:cTn id="72" presetID="8" presetClass="entr" presetSubtype="16" fill="hold" grpId="0" nodeType="afterEffect">
                                  <p:stCondLst>
                                    <p:cond delay="0"/>
                                  </p:stCondLst>
                                  <p:childTnLst>
                                    <p:set>
                                      <p:cBhvr>
                                        <p:cTn id="73" dur="1" fill="hold">
                                          <p:stCondLst>
                                            <p:cond delay="0"/>
                                          </p:stCondLst>
                                        </p:cTn>
                                        <p:tgtEl>
                                          <p:spTgt spid="3460189"/>
                                        </p:tgtEl>
                                        <p:attrNameLst>
                                          <p:attrName>style.visibility</p:attrName>
                                        </p:attrNameLst>
                                      </p:cBhvr>
                                      <p:to>
                                        <p:strVal val="visible"/>
                                      </p:to>
                                    </p:set>
                                    <p:animEffect transition="in" filter="diamond(in)">
                                      <p:cBhvr>
                                        <p:cTn id="74" dur="500"/>
                                        <p:tgtEl>
                                          <p:spTgt spid="3460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0184" grpId="0" animBg="1"/>
      <p:bldP spid="3460185" grpId="0" animBg="1"/>
      <p:bldP spid="3460186" grpId="0" animBg="1"/>
      <p:bldP spid="3460187" grpId="0" animBg="1"/>
      <p:bldP spid="3460188" grpId="0" animBg="1"/>
      <p:bldP spid="3460189" grpId="0" animBg="1"/>
      <p:bldP spid="346019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灯片编号占位符 95"/>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52</a:t>
            </a:fld>
            <a:endParaRPr lang="zh-CN" altLang="en-US"/>
          </a:p>
        </p:txBody>
      </p:sp>
      <p:sp>
        <p:nvSpPr>
          <p:cNvPr id="26625" name="Rectangle 5"/>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案例分享：</a:t>
            </a:r>
          </a:p>
        </p:txBody>
      </p:sp>
      <p:sp>
        <p:nvSpPr>
          <p:cNvPr id="26628" name="DtsShapeName" descr="EUR61B6DE8905997@8C428C49560C5D7086L@B8;&lt;8DB38224!!!!!!BIHO@]b110407261@44BBEG1102E244B@25枚半丽餐纪撑/qqu!!!!!!!!!!!!!!!!!!!!!!!!!!!!!!!!!!!!!!!!!!!!!!!!!!!!!!!!!!!!!!!!!!!!!!!!!!!!!!!!!!!!!!!!!!!!!!!!!!!!!!!!!!!!!!!!!!!!!!!!!!!!!!!!!!!!!!!!!!!!!!!!!!!!!!!!!!!!!!!!!!!!!!!!!!!!!!!!!!!!!!!!!!!!!!!!!!!!!!!!!!!!!!!!!!!!!!!!!!!!!!!!!!!!!!!!!!!!!!!!!!!!!!!!!!!!!!!!!!!!!!!!!!!!!!!!!!!!!!!!!!!!!!!!!!!!!!!!!!!!!!!!!!!!!!!!!!!!!!!!!!!!!!!!!!!!!!!!!!!!!!!!!!!!!!!!!!!!!!!!!!!!!!!!!!!!!!!!!!!!!!!!!!!!!!!!!!!!!!!!!!!!!!!!!!!!!!!!!!!!!!!!!!!!!!!!!!!!!!!!!!!!!!!!!!!!!!!!!!!!!!!!!!!!!!!!!!!!!!!!!!!!!!!!!!!!!!!!!!!!!!!!!!!!!!!!!!!!!!!!!!!!!!!!!!!!!!!!!!!!!!!!!!!!!!!!!!!!!!!!!!!!!!!!!!!!!!!!!!!!!!!!!!!!!!!!!!!!!!!!!!!!!!!!!!!!!!!!!!!!!!!!!!!!!!!!!!!!!!!!!!!!!!!!!!!!!!!!!!!!!!!!!!!!!!!!!!!!!!!!!!!!!!!!!!!!!!!!!!!!!!!!!!!!!!!!!!!!!!!!!!!!!!!!!!!!!!!!!!!!!!!!!!!!!!!!!!!!!!!!!!!!!!!!!!!!!!!!!!!!!!!!!!!!!!!!!!!!!!!!!!!!!!!!!!!!!!!!!!!!!!!!!!!!!!!!!!!!!!!!!!!!!!!!!!!!!!!!!!!!!!!!!!!!!!!!!!!!!!!!!!!!!!!!!!!!!!!!!!!!!!!!!!!!!!!!!!!!!!!!!!!!!!!!!!!!!!!!!!!!!!!!!!!!!!!!!!!!!!!!!!!!!!!!!!!!!!!!!!!!!!!!!!!!!!!!!!!!!!!!!!!!!!!!!!!!!!!!!!!!!!!!!!!!!!!!!!!!!!!!!!!!!!!!!!!!!!!!!!!!!!!!!!!!!!!!!!!!!!!!!!!!!!!!!!!!!!!!!!!!!!!!!!!!!!!!!!!!!!!!!!!!!!!!!!!!!!!!!!!!!!!!!!!!!!!!!!!!!!!!!!!!!!!!!!!!!!!!!!!!!!!!!!!!!!!!!!!!!!!!!!!!!!!!!!!!!!!!!!!!!!!!!!!!!!!!!!!!!!!!!!!!!!!!!!!!!!!!!!!!!!!!!!!!!!!!!!!!!!!!!!!!!!!!!!!!!!!!!!!!!!!!!!!!!!!!!!!!!!!!!!!!!!!!!!!!!!!!!!!!!!!!!!!!!!!!!!!!!!!!!!!!!!!!!!!!!!!!!!!!!!!!!!!!!!!!!!!!!!!!!!!!!!!!!!!!!!!!!!!!!!!!!!!!!!!!!!!!!!!!!!!!!!!!!!!!!!!!!!!!!!!!!!!!!!!!!!!!!!!!!!!!!!!!!!!!!!!!!!!!!!!!!!!!!!!!!!!!!!!!!!!!!!!!!!!!!!!!!!!!!!!!!!!!!!!!!!!!!!!!!!!!!!!!!!!!!!!!!!!!!!!!!!!!!!!!!!!!!!!!!!!!!!!!!!!!!!!!!!!!!!!!!!!!!!!!!!!!!!!!!!!!!!!!!!!!!!!!!!!!!!!!!!!!!!!!!!!!!!!!!!!!!!!!!!!!!!!!!!!!!!!!!!!!!!!!!!!!!!!!!!!!!!!!!!!!!!!!!!!!!!!!!!!!!!!!!!!!!!!!!!!!!!!!!!!!!!!!!!!!!!!!!!!!!!!!!!!!!!!!!!!!!!!!!!!!!!!!!!!!!!!!!!!!!!!!!!!!!!!!!!!!!!!!!!!!!!!!!!!!!!!!!!!!!!!!!!!!!!!!!!!!!!!!!!!!!!!!!!!!!!!!!!!!!!!!!!!!!!!!!!!!!!!!!!!!!!!!!!!!!!!!!!!!!!!!!!!!!!!!!!!!!!!!!!!!!!!!!!!!!!!!!!!!!!!!!!!!!!!!!!!!!!!!!!!!!!!!!!!!!!!!!!!!!!!!!!!!!!!!!!!!!!!!!!!!!!!!!!!!!!!!!!!!!!!!!!!!!!!!!!!!!!!!!!!!!!!!!!!!!!!!!!!!!!!!!!!!!!!!!!!!!!!!!!!!!!!!!!!!!!!!!!!!!!!!!!!!!!!!!!!!!!!!!!!!!!!!!!!!!!!!!!!!!!!!!!!!!!!!!!!!!!!!!!!!!!!!!!!!!!!!!!!!!!!!!!!!!!!!!!!!!!!!!!!!!!!!!!!!!!!!!!!!!!!!!!!!!!!!!!!!!!!!!!!!!!!!!!!!!!!!!!!!!!!!!!!!!!!!!!!!!!!!!!!!!!!!!!!!!!!!!!!1!1" hidden="1"/>
          <p:cNvSpPr>
            <a:spLocks noChangeArrowheads="1"/>
          </p:cNvSpPr>
          <p:nvPr/>
        </p:nvSpPr>
        <p:spPr bwMode="auto">
          <a:xfrm>
            <a:off x="0" y="0"/>
            <a:ext cx="297686" cy="67110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9186" tIns="39593" rIns="79186" bIns="39593" anchor="ctr">
            <a:spAutoFit/>
          </a:bodyPr>
          <a:lstStyle/>
          <a:p>
            <a:endParaRPr lang="zh-CN" altLang="en-US"/>
          </a:p>
        </p:txBody>
      </p:sp>
      <p:sp>
        <p:nvSpPr>
          <p:cNvPr id="97" name="矩形 96"/>
          <p:cNvSpPr/>
          <p:nvPr/>
        </p:nvSpPr>
        <p:spPr>
          <a:xfrm>
            <a:off x="2410902" y="2392302"/>
            <a:ext cx="3260465" cy="404096"/>
          </a:xfrm>
          <a:prstGeom prst="rect">
            <a:avLst/>
          </a:prstGeom>
        </p:spPr>
        <p:txBody>
          <a:bodyPr wrap="none" lIns="80147" tIns="40074" rIns="80147" bIns="40074">
            <a:spAutoFit/>
          </a:bodyPr>
          <a:lstStyle/>
          <a:p>
            <a:r>
              <a:rPr lang="en-US" altLang="zh-CN" sz="2100" dirty="0"/>
              <a:t>【</a:t>
            </a:r>
            <a:r>
              <a:rPr lang="zh-CN" altLang="en-US" sz="2100" dirty="0"/>
              <a:t>案例</a:t>
            </a:r>
            <a:r>
              <a:rPr lang="en-US" sz="2100" dirty="0"/>
              <a:t>5</a:t>
            </a:r>
            <a:r>
              <a:rPr lang="en-US" altLang="zh-CN" sz="2100" dirty="0"/>
              <a:t>】</a:t>
            </a:r>
            <a:r>
              <a:rPr lang="zh-CN" altLang="en-US" sz="2100" dirty="0"/>
              <a:t>失败的饮料开发</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16"/>
          <p:cNvSpPr>
            <a:spLocks noChangeArrowheads="1"/>
          </p:cNvSpPr>
          <p:nvPr/>
        </p:nvSpPr>
        <p:spPr bwMode="gray">
          <a:xfrm>
            <a:off x="1293614" y="1096429"/>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战略管理的价值是什么？</a:t>
            </a:r>
            <a:endParaRPr lang="en-US" altLang="zh-CN" sz="2100" kern="0" dirty="0">
              <a:solidFill>
                <a:prstClr val="black"/>
              </a:solidFill>
              <a:latin typeface="Calibri"/>
              <a:ea typeface="宋体"/>
            </a:endParaRP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53</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本章回顾</a:t>
            </a:r>
          </a:p>
        </p:txBody>
      </p:sp>
      <p:sp>
        <p:nvSpPr>
          <p:cNvPr id="84" name="AutoShape 13"/>
          <p:cNvSpPr>
            <a:spLocks noChangeArrowheads="1"/>
          </p:cNvSpPr>
          <p:nvPr/>
        </p:nvSpPr>
        <p:spPr bwMode="gray">
          <a:xfrm>
            <a:off x="1293614" y="1873953"/>
            <a:ext cx="6536322"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战略管理如何体现</a:t>
            </a: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的核心思想</a:t>
            </a:r>
            <a:endParaRPr lang="en-US" altLang="zh-CN" sz="2100" kern="0" dirty="0">
              <a:solidFill>
                <a:prstClr val="black"/>
              </a:solidFill>
              <a:latin typeface="Calibri"/>
              <a:ea typeface="宋体"/>
            </a:endParaRPr>
          </a:p>
        </p:txBody>
      </p:sp>
      <p:sp>
        <p:nvSpPr>
          <p:cNvPr id="96" name="AutoShape 16"/>
          <p:cNvSpPr>
            <a:spLocks noChangeArrowheads="1"/>
          </p:cNvSpPr>
          <p:nvPr/>
        </p:nvSpPr>
        <p:spPr bwMode="gray">
          <a:xfrm>
            <a:off x="1293614" y="2586683"/>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制定</a:t>
            </a:r>
            <a:r>
              <a:rPr lang="en-US" altLang="zh-CN" sz="2100" kern="0" dirty="0">
                <a:solidFill>
                  <a:prstClr val="black"/>
                </a:solidFill>
                <a:latin typeface="Calibri"/>
                <a:ea typeface="宋体"/>
              </a:rPr>
              <a:t>SP</a:t>
            </a:r>
            <a:r>
              <a:rPr lang="zh-CN" altLang="en-US" sz="2100" kern="0" dirty="0">
                <a:solidFill>
                  <a:prstClr val="black"/>
                </a:solidFill>
                <a:latin typeface="Calibri"/>
                <a:ea typeface="宋体"/>
              </a:rPr>
              <a:t>的目的是什么？</a:t>
            </a:r>
            <a:endParaRPr lang="en-US" altLang="zh-CN" sz="2100" kern="0" dirty="0">
              <a:solidFill>
                <a:prstClr val="black"/>
              </a:solidFill>
              <a:latin typeface="Calibri"/>
              <a:ea typeface="宋体"/>
            </a:endParaRPr>
          </a:p>
        </p:txBody>
      </p:sp>
      <p:sp>
        <p:nvSpPr>
          <p:cNvPr id="98" name="AutoShape 13"/>
          <p:cNvSpPr>
            <a:spLocks noChangeArrowheads="1"/>
          </p:cNvSpPr>
          <p:nvPr/>
        </p:nvSpPr>
        <p:spPr bwMode="gray">
          <a:xfrm>
            <a:off x="1293614" y="3299412"/>
            <a:ext cx="6536322"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制定</a:t>
            </a:r>
            <a:r>
              <a:rPr lang="en-US" altLang="zh-CN" sz="2100" kern="0" dirty="0">
                <a:solidFill>
                  <a:prstClr val="black"/>
                </a:solidFill>
                <a:latin typeface="Calibri"/>
                <a:ea typeface="宋体"/>
              </a:rPr>
              <a:t>BP</a:t>
            </a:r>
            <a:r>
              <a:rPr lang="zh-CN" altLang="en-US" sz="2100" kern="0" dirty="0">
                <a:solidFill>
                  <a:prstClr val="black"/>
                </a:solidFill>
                <a:latin typeface="Calibri"/>
                <a:ea typeface="宋体"/>
              </a:rPr>
              <a:t>的目的是什么？</a:t>
            </a:r>
            <a:endParaRPr lang="en-US" altLang="zh-CN" sz="2100" kern="0" dirty="0">
              <a:solidFill>
                <a:prstClr val="black"/>
              </a:solidFill>
              <a:latin typeface="Calibri"/>
              <a:ea typeface="宋体"/>
            </a:endParaRPr>
          </a:p>
        </p:txBody>
      </p:sp>
      <p:sp>
        <p:nvSpPr>
          <p:cNvPr id="100" name="AutoShape 16"/>
          <p:cNvSpPr>
            <a:spLocks noChangeArrowheads="1"/>
          </p:cNvSpPr>
          <p:nvPr/>
        </p:nvSpPr>
        <p:spPr bwMode="gray">
          <a:xfrm>
            <a:off x="1293614" y="4012143"/>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价值转移趋势如何分析？</a:t>
            </a:r>
            <a:endParaRPr lang="en-US" altLang="zh-CN" sz="2100" kern="0" dirty="0">
              <a:solidFill>
                <a:prstClr val="black"/>
              </a:solidFill>
              <a:latin typeface="Calibri"/>
              <a:ea typeface="宋体"/>
            </a:endParaRPr>
          </a:p>
        </p:txBody>
      </p:sp>
      <p:sp>
        <p:nvSpPr>
          <p:cNvPr id="11" name="AutoShape 16"/>
          <p:cNvSpPr>
            <a:spLocks noChangeArrowheads="1"/>
          </p:cNvSpPr>
          <p:nvPr/>
        </p:nvSpPr>
        <p:spPr bwMode="gray">
          <a:xfrm>
            <a:off x="1293614" y="4789667"/>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业务设计有哪些要素？</a:t>
            </a:r>
            <a:endParaRPr lang="en-US" altLang="zh-CN" sz="2100" kern="0" dirty="0">
              <a:solidFill>
                <a:prstClr val="black"/>
              </a:solidFill>
              <a:latin typeface="Calibri"/>
              <a:ea typeface="宋体"/>
            </a:endParaRPr>
          </a:p>
        </p:txBody>
      </p:sp>
      <p:sp>
        <p:nvSpPr>
          <p:cNvPr id="12" name="AutoShape 16"/>
          <p:cNvSpPr>
            <a:spLocks noChangeArrowheads="1"/>
          </p:cNvSpPr>
          <p:nvPr/>
        </p:nvSpPr>
        <p:spPr bwMode="gray">
          <a:xfrm>
            <a:off x="1293614" y="5541268"/>
            <a:ext cx="6536322"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路标的价值是什么？</a:t>
            </a:r>
            <a:endParaRPr lang="en-US" altLang="zh-CN" sz="2100" kern="0" dirty="0">
              <a:solidFill>
                <a:prstClr val="black"/>
              </a:solidFill>
              <a:latin typeface="Calibri"/>
              <a:ea typeface="宋体"/>
            </a:endParaRPr>
          </a:p>
        </p:txBody>
      </p:sp>
    </p:spTree>
    <p:extLst>
      <p:ext uri="{BB962C8B-B14F-4D97-AF65-F5344CB8AC3E}">
        <p14:creationId xmlns:p14="http://schemas.microsoft.com/office/powerpoint/2010/main" val="2223488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54</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目录</a:t>
            </a:r>
          </a:p>
        </p:txBody>
      </p:sp>
      <p:sp>
        <p:nvSpPr>
          <p:cNvPr id="15" name="矩形 14"/>
          <p:cNvSpPr/>
          <p:nvPr/>
        </p:nvSpPr>
        <p:spPr>
          <a:xfrm>
            <a:off x="3228083" y="1226016"/>
            <a:ext cx="5009144" cy="4729936"/>
          </a:xfrm>
          <a:prstGeom prst="rect">
            <a:avLst/>
          </a:prstGeom>
          <a:solidFill>
            <a:srgbClr val="00B050">
              <a:alpha val="23137"/>
            </a:srgbClr>
          </a:solidFill>
          <a:ln>
            <a:noFill/>
          </a:ln>
        </p:spPr>
        <p:txBody>
          <a:bodyPr wrap="square" lIns="80147" tIns="40074" rIns="80147" bIns="40074">
            <a:noAutofit/>
          </a:bodyPr>
          <a:lstStyle/>
          <a:p>
            <a:pPr marL="315540" lvl="1" indent="-315540">
              <a:lnSpc>
                <a:spcPct val="120000"/>
              </a:lnSpc>
              <a:spcBef>
                <a:spcPts val="526"/>
              </a:spcBef>
              <a:buFont typeface="+mj-lt"/>
              <a:buAutoNum type="romanUcPeriod"/>
            </a:pPr>
            <a:r>
              <a:rPr lang="zh-CN" altLang="en-US" sz="2100" dirty="0"/>
              <a:t>产品开发流程特点</a:t>
            </a:r>
            <a:endParaRPr lang="en-US" altLang="zh-CN" sz="2100" dirty="0"/>
          </a:p>
          <a:p>
            <a:pPr marL="315540" lvl="1" indent="-315540">
              <a:lnSpc>
                <a:spcPct val="120000"/>
              </a:lnSpc>
              <a:spcBef>
                <a:spcPts val="526"/>
              </a:spcBef>
              <a:buFont typeface="+mj-lt"/>
              <a:buAutoNum type="romanUcPeriod"/>
            </a:pPr>
            <a:r>
              <a:rPr lang="zh-CN" altLang="en-US" sz="2100" dirty="0"/>
              <a:t>产品开发的四个指导思想</a:t>
            </a:r>
            <a:endParaRPr lang="en-US" altLang="zh-CN" sz="2100" dirty="0"/>
          </a:p>
          <a:p>
            <a:pPr marL="315540" lvl="1" indent="-315540">
              <a:lnSpc>
                <a:spcPct val="120000"/>
              </a:lnSpc>
              <a:spcBef>
                <a:spcPts val="526"/>
              </a:spcBef>
              <a:buFont typeface="+mj-lt"/>
              <a:buAutoNum type="romanUcPeriod"/>
            </a:pPr>
            <a:r>
              <a:rPr lang="zh-CN" altLang="en-US" sz="2100" dirty="0"/>
              <a:t>重要方法：流程设计</a:t>
            </a:r>
            <a:endParaRPr lang="en-US" altLang="zh-CN" sz="2100" dirty="0"/>
          </a:p>
          <a:p>
            <a:pPr marL="315540" lvl="1" indent="-315540">
              <a:lnSpc>
                <a:spcPct val="120000"/>
              </a:lnSpc>
              <a:spcBef>
                <a:spcPts val="526"/>
              </a:spcBef>
              <a:buFont typeface="+mj-lt"/>
              <a:buAutoNum type="romanUcPeriod"/>
            </a:pPr>
            <a:r>
              <a:rPr lang="zh-CN" altLang="en-US" sz="2100" dirty="0"/>
              <a:t>创建一个袖珍卡</a:t>
            </a:r>
            <a:endParaRPr lang="en-US" altLang="zh-CN" sz="2100" dirty="0"/>
          </a:p>
          <a:p>
            <a:pPr marL="315540" lvl="1" indent="-315540">
              <a:lnSpc>
                <a:spcPct val="120000"/>
              </a:lnSpc>
              <a:spcBef>
                <a:spcPts val="526"/>
              </a:spcBef>
              <a:buFont typeface="+mj-lt"/>
              <a:buAutoNum type="romanUcPeriod"/>
            </a:pPr>
            <a:r>
              <a:rPr lang="zh-CN" altLang="en-US" sz="2100" dirty="0"/>
              <a:t>各阶段流程</a:t>
            </a:r>
            <a:endParaRPr lang="en-US" altLang="zh-CN" sz="2100" dirty="0"/>
          </a:p>
          <a:p>
            <a:pPr marL="315540" lvl="1" indent="-315540">
              <a:lnSpc>
                <a:spcPct val="120000"/>
              </a:lnSpc>
              <a:spcBef>
                <a:spcPts val="526"/>
              </a:spcBef>
              <a:buFont typeface="+mj-lt"/>
              <a:buAutoNum type="romanUcPeriod"/>
            </a:pPr>
            <a:r>
              <a:rPr lang="zh-CN" altLang="en-US" sz="2100" dirty="0"/>
              <a:t>谁来开发产品？</a:t>
            </a:r>
            <a:endParaRPr lang="en-US" altLang="zh-CN" sz="2100" dirty="0"/>
          </a:p>
          <a:p>
            <a:pPr marL="315540" lvl="1" indent="-315540">
              <a:lnSpc>
                <a:spcPct val="120000"/>
              </a:lnSpc>
              <a:spcBef>
                <a:spcPts val="526"/>
              </a:spcBef>
              <a:buFont typeface="+mj-lt"/>
              <a:buAutoNum type="romanUcPeriod"/>
            </a:pPr>
            <a:r>
              <a:rPr lang="zh-CN" altLang="en-US" sz="2100" dirty="0"/>
              <a:t>产品开发中的决策评审</a:t>
            </a:r>
            <a:endParaRPr lang="en-US" altLang="zh-CN" sz="2100" dirty="0"/>
          </a:p>
          <a:p>
            <a:pPr marL="315540" lvl="1" indent="-315540">
              <a:lnSpc>
                <a:spcPct val="120000"/>
              </a:lnSpc>
              <a:spcBef>
                <a:spcPts val="526"/>
              </a:spcBef>
              <a:buFont typeface="+mj-lt"/>
              <a:buAutoNum type="romanUcPeriod"/>
            </a:pPr>
            <a:r>
              <a:rPr lang="zh-CN" altLang="en-US" sz="2100" dirty="0"/>
              <a:t>产品开发中的技术评审</a:t>
            </a:r>
            <a:endParaRPr lang="en-US" altLang="zh-CN" sz="2100" dirty="0"/>
          </a:p>
          <a:p>
            <a:pPr marL="315540" lvl="1" indent="-315540">
              <a:lnSpc>
                <a:spcPct val="120000"/>
              </a:lnSpc>
              <a:spcBef>
                <a:spcPts val="526"/>
              </a:spcBef>
              <a:buFont typeface="+mj-lt"/>
              <a:buAutoNum type="romanUcPeriod"/>
            </a:pPr>
            <a:r>
              <a:rPr lang="zh-CN" altLang="en-US" sz="2100" dirty="0"/>
              <a:t>项目管理方法简介</a:t>
            </a:r>
            <a:endParaRPr lang="en-US" altLang="zh-CN" sz="2100" dirty="0"/>
          </a:p>
          <a:p>
            <a:pPr marL="315540" lvl="1" indent="-315540">
              <a:lnSpc>
                <a:spcPct val="120000"/>
              </a:lnSpc>
              <a:spcBef>
                <a:spcPts val="526"/>
              </a:spcBef>
              <a:buFont typeface="+mj-lt"/>
              <a:buAutoNum type="romanUcPeriod"/>
            </a:pPr>
            <a:r>
              <a:rPr lang="zh-CN" altLang="en-US" sz="2100" dirty="0"/>
              <a:t>生命周期管理</a:t>
            </a:r>
            <a:endParaRPr lang="zh-CN" altLang="en-US" sz="2100" dirty="0">
              <a:ea typeface="黑体" pitchFamily="49" charset="-122"/>
              <a:cs typeface="Arial" pitchFamily="34" charset="0"/>
            </a:endParaRPr>
          </a:p>
        </p:txBody>
      </p:sp>
      <p:sp>
        <p:nvSpPr>
          <p:cNvPr id="17" name="Text Box 7"/>
          <p:cNvSpPr txBox="1">
            <a:spLocks noChangeArrowheads="1"/>
          </p:cNvSpPr>
          <p:nvPr/>
        </p:nvSpPr>
        <p:spPr bwMode="auto">
          <a:xfrm>
            <a:off x="967860" y="1161222"/>
            <a:ext cx="2138049" cy="498911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dist="35921" dir="2700000" algn="ctr" rotWithShape="0">
                    <a:schemeClr val="bg2">
                      <a:alpha val="71999"/>
                    </a:schemeClr>
                  </a:outerShdw>
                </a:effectLst>
              </a14:hiddenEffects>
            </a:ext>
          </a:extLst>
        </p:spPr>
        <p:txBody>
          <a:bodyPr wrap="square" lIns="80147" tIns="40074" rIns="80147" bIns="40074">
            <a:no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前言</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en-US" altLang="zh-CN" kern="0" dirty="0">
                <a:solidFill>
                  <a:prstClr val="black"/>
                </a:solidFill>
                <a:latin typeface="黑体" pitchFamily="49" charset="-122"/>
                <a:ea typeface="黑体" pitchFamily="49" charset="-122"/>
              </a:rPr>
              <a:t>IPD</a:t>
            </a:r>
            <a:r>
              <a:rPr lang="zh-CN" altLang="en-US" kern="0" dirty="0">
                <a:solidFill>
                  <a:prstClr val="black"/>
                </a:solidFill>
                <a:latin typeface="黑体" pitchFamily="49" charset="-122"/>
                <a:ea typeface="黑体" pitchFamily="49" charset="-122"/>
              </a:rPr>
              <a:t>概要</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战略管理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产品开发</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决策评审</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需求管理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技术实现</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总结与答疑</a:t>
            </a:r>
            <a:endParaRPr lang="en-US" altLang="zh-CN" kern="0" dirty="0">
              <a:solidFill>
                <a:prstClr val="black"/>
              </a:solidFill>
              <a:latin typeface="黑体" pitchFamily="49" charset="-122"/>
              <a:ea typeface="黑体" pitchFamily="49" charset="-122"/>
            </a:endParaRPr>
          </a:p>
        </p:txBody>
      </p:sp>
      <p:sp>
        <p:nvSpPr>
          <p:cNvPr id="18" name="矩形 17"/>
          <p:cNvSpPr/>
          <p:nvPr/>
        </p:nvSpPr>
        <p:spPr>
          <a:xfrm>
            <a:off x="479162" y="2636912"/>
            <a:ext cx="2748921" cy="518349"/>
          </a:xfrm>
          <a:prstGeom prst="rect">
            <a:avLst/>
          </a:prstGeom>
          <a:solidFill>
            <a:srgbClr val="00B050">
              <a:alpha val="23137"/>
            </a:srgbClr>
          </a:solidFill>
          <a:ln>
            <a:noFill/>
          </a:ln>
        </p:spPr>
        <p:txBody>
          <a:bodyPr wrap="square" lIns="80147" tIns="40074" rIns="80147" bIns="40074" anchor="ctr">
            <a:noAutofit/>
          </a:bodyPr>
          <a:lstStyle/>
          <a:p>
            <a:pPr marL="0" lvl="1">
              <a:spcBef>
                <a:spcPts val="526"/>
              </a:spcBef>
            </a:pPr>
            <a:r>
              <a:rPr lang="en-US" altLang="zh-CN" sz="2100" dirty="0">
                <a:solidFill>
                  <a:srgbClr val="FF0000"/>
                </a:solidFill>
                <a:ea typeface="黑体" pitchFamily="49" charset="-122"/>
                <a:cs typeface="Arial" pitchFamily="34" charset="0"/>
              </a:rPr>
              <a:t>★</a:t>
            </a:r>
            <a:endParaRPr lang="zh-CN" altLang="en-US" sz="2100" dirty="0">
              <a:solidFill>
                <a:srgbClr val="FF0000"/>
              </a:solidFill>
              <a:ea typeface="黑体" pitchFamily="49" charset="-122"/>
              <a:cs typeface="Arial" pitchFamily="34" charset="0"/>
            </a:endParaRPr>
          </a:p>
        </p:txBody>
      </p:sp>
    </p:spTree>
    <p:extLst>
      <p:ext uri="{BB962C8B-B14F-4D97-AF65-F5344CB8AC3E}">
        <p14:creationId xmlns:p14="http://schemas.microsoft.com/office/powerpoint/2010/main" val="2223488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灯片编号占位符 14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55</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产品开发流程特点</a:t>
            </a:r>
          </a:p>
        </p:txBody>
      </p:sp>
      <p:graphicFrame>
        <p:nvGraphicFramePr>
          <p:cNvPr id="29" name="Object 3"/>
          <p:cNvGraphicFramePr>
            <a:graphicFrameLocks noGrp="1" noChangeAspect="1"/>
          </p:cNvGraphicFramePr>
          <p:nvPr>
            <p:ph idx="4294967295"/>
          </p:nvPr>
        </p:nvGraphicFramePr>
        <p:xfrm>
          <a:off x="0" y="2897188"/>
          <a:ext cx="1819275" cy="1435100"/>
        </p:xfrm>
        <a:graphic>
          <a:graphicData uri="http://schemas.openxmlformats.org/presentationml/2006/ole">
            <mc:AlternateContent xmlns:mc="http://schemas.openxmlformats.org/markup-compatibility/2006">
              <mc:Choice xmlns:v="urn:schemas-microsoft-com:vml" Requires="v">
                <p:oleObj name="CorelDRAW" r:id="rId3" imgW="1817280" imgH="1433520" progId="">
                  <p:embed/>
                </p:oleObj>
              </mc:Choice>
              <mc:Fallback>
                <p:oleObj name="CorelDRAW" r:id="rId3" imgW="1817280" imgH="143352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7188"/>
                        <a:ext cx="181927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30" name="Text Box 4"/>
          <p:cNvSpPr txBox="1">
            <a:spLocks noChangeArrowheads="1"/>
          </p:cNvSpPr>
          <p:nvPr/>
        </p:nvSpPr>
        <p:spPr bwMode="auto">
          <a:xfrm>
            <a:off x="1157904" y="5016013"/>
            <a:ext cx="1886918" cy="130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407" tIns="34703" rIns="69407" bIns="34703">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600" b="1" dirty="0">
                <a:solidFill>
                  <a:srgbClr val="000000"/>
                </a:solidFill>
                <a:latin typeface="华文细黑" charset="0"/>
                <a:ea typeface="华文细黑" charset="0"/>
                <a:cs typeface="华文细黑" charset="0"/>
              </a:rPr>
              <a:t>特点：</a:t>
            </a:r>
          </a:p>
          <a:p>
            <a:r>
              <a:rPr kumimoji="0" lang="zh-CN" altLang="en-US" sz="1600" b="1" dirty="0">
                <a:solidFill>
                  <a:srgbClr val="3333FF"/>
                </a:solidFill>
                <a:latin typeface="华文细黑" charset="0"/>
                <a:ea typeface="华文细黑" charset="0"/>
                <a:cs typeface="华文细黑" charset="0"/>
              </a:rPr>
              <a:t>结构化流程</a:t>
            </a:r>
          </a:p>
          <a:p>
            <a:r>
              <a:rPr kumimoji="0" lang="zh-CN" altLang="en-US" sz="1600" b="1" dirty="0">
                <a:solidFill>
                  <a:srgbClr val="3333FF"/>
                </a:solidFill>
                <a:latin typeface="华文细黑" charset="0"/>
                <a:ea typeface="华文细黑" charset="0"/>
                <a:cs typeface="华文细黑" charset="0"/>
              </a:rPr>
              <a:t>客户需求驱动   </a:t>
            </a:r>
          </a:p>
          <a:p>
            <a:r>
              <a:rPr kumimoji="0" lang="zh-CN" altLang="en-US" sz="1600" b="1" dirty="0">
                <a:solidFill>
                  <a:srgbClr val="3333FF"/>
                </a:solidFill>
                <a:latin typeface="华文细黑" charset="0"/>
                <a:ea typeface="华文细黑" charset="0"/>
                <a:cs typeface="华文细黑" charset="0"/>
              </a:rPr>
              <a:t>跨部门团队运作 </a:t>
            </a:r>
          </a:p>
          <a:p>
            <a:r>
              <a:rPr kumimoji="0" lang="zh-CN" altLang="en-US" sz="1600" b="1" dirty="0">
                <a:solidFill>
                  <a:srgbClr val="3333FF"/>
                </a:solidFill>
                <a:latin typeface="华文细黑" charset="0"/>
                <a:ea typeface="华文细黑" charset="0"/>
                <a:cs typeface="华文细黑" charset="0"/>
              </a:rPr>
              <a:t>基于事实的决策</a:t>
            </a:r>
          </a:p>
        </p:txBody>
      </p:sp>
      <p:grpSp>
        <p:nvGrpSpPr>
          <p:cNvPr id="2" name="Group 5"/>
          <p:cNvGrpSpPr>
            <a:grpSpLocks/>
          </p:cNvGrpSpPr>
          <p:nvPr/>
        </p:nvGrpSpPr>
        <p:grpSpPr bwMode="auto">
          <a:xfrm>
            <a:off x="3461609" y="5308016"/>
            <a:ext cx="5264316" cy="753041"/>
            <a:chOff x="1882" y="2542"/>
            <a:chExt cx="3878" cy="523"/>
          </a:xfrm>
        </p:grpSpPr>
        <p:sp>
          <p:nvSpPr>
            <p:cNvPr id="34" name="Rectangle 6"/>
            <p:cNvSpPr>
              <a:spLocks noChangeArrowheads="1"/>
            </p:cNvSpPr>
            <p:nvPr/>
          </p:nvSpPr>
          <p:spPr bwMode="auto">
            <a:xfrm>
              <a:off x="2032" y="2542"/>
              <a:ext cx="372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35" tIns="43668" rIns="87335" bIns="43668" anchor="b"/>
            <a:lstStyle/>
            <a:p>
              <a:pPr defTabSz="800081">
                <a:lnSpc>
                  <a:spcPct val="120000"/>
                </a:lnSpc>
              </a:pPr>
              <a:r>
                <a:rPr kumimoji="0" lang="en-US" altLang="zh-CN" b="1" dirty="0">
                  <a:solidFill>
                    <a:srgbClr val="FF0000"/>
                  </a:solidFill>
                  <a:latin typeface="华文细黑" charset="0"/>
                  <a:ea typeface="华文细黑" charset="0"/>
                  <a:cs typeface="华文细黑" charset="0"/>
                </a:rPr>
                <a:t>DCP:  D</a:t>
              </a:r>
              <a:r>
                <a:rPr kumimoji="0" lang="en-US" altLang="zh-CN" b="1" dirty="0">
                  <a:solidFill>
                    <a:srgbClr val="000000"/>
                  </a:solidFill>
                  <a:latin typeface="华文细黑" charset="0"/>
                  <a:ea typeface="华文细黑" charset="0"/>
                  <a:cs typeface="华文细黑" charset="0"/>
                </a:rPr>
                <a:t>ecision </a:t>
              </a:r>
              <a:r>
                <a:rPr kumimoji="0" lang="en-US" altLang="zh-CN" b="1" dirty="0">
                  <a:solidFill>
                    <a:srgbClr val="FF0000"/>
                  </a:solidFill>
                  <a:latin typeface="华文细黑" charset="0"/>
                  <a:ea typeface="华文细黑" charset="0"/>
                  <a:cs typeface="华文细黑" charset="0"/>
                </a:rPr>
                <a:t>C</a:t>
              </a:r>
              <a:r>
                <a:rPr kumimoji="0" lang="en-US" altLang="zh-CN" b="1" dirty="0">
                  <a:solidFill>
                    <a:srgbClr val="000000"/>
                  </a:solidFill>
                  <a:latin typeface="华文细黑" charset="0"/>
                  <a:ea typeface="华文细黑" charset="0"/>
                  <a:cs typeface="华文细黑" charset="0"/>
                </a:rPr>
                <a:t>heck </a:t>
              </a:r>
              <a:r>
                <a:rPr kumimoji="0" lang="en-US" altLang="zh-CN" b="1" dirty="0">
                  <a:solidFill>
                    <a:srgbClr val="FF0000"/>
                  </a:solidFill>
                  <a:latin typeface="华文细黑" charset="0"/>
                  <a:ea typeface="华文细黑" charset="0"/>
                  <a:cs typeface="华文细黑" charset="0"/>
                </a:rPr>
                <a:t>P</a:t>
              </a:r>
              <a:r>
                <a:rPr kumimoji="0" lang="en-US" altLang="zh-CN" b="1" dirty="0">
                  <a:solidFill>
                    <a:srgbClr val="000000"/>
                  </a:solidFill>
                  <a:latin typeface="华文细黑" charset="0"/>
                  <a:ea typeface="华文细黑" charset="0"/>
                  <a:cs typeface="华文细黑" charset="0"/>
                </a:rPr>
                <a:t>oint  </a:t>
              </a:r>
              <a:r>
                <a:rPr kumimoji="0" lang="zh-CN" altLang="en-US" b="1" dirty="0">
                  <a:solidFill>
                    <a:srgbClr val="000000"/>
                  </a:solidFill>
                  <a:latin typeface="华文细黑" charset="0"/>
                  <a:ea typeface="华文细黑" charset="0"/>
                  <a:cs typeface="华文细黑" charset="0"/>
                </a:rPr>
                <a:t>即决策评审点</a:t>
              </a:r>
              <a:br>
                <a:rPr kumimoji="0" lang="zh-CN" altLang="en-US" b="1" dirty="0">
                  <a:solidFill>
                    <a:srgbClr val="000000"/>
                  </a:solidFill>
                  <a:latin typeface="华文细黑" charset="0"/>
                  <a:ea typeface="华文细黑" charset="0"/>
                  <a:cs typeface="华文细黑" charset="0"/>
                </a:rPr>
              </a:br>
              <a:r>
                <a:rPr kumimoji="0" lang="zh-CN" altLang="en-US" b="1" dirty="0">
                  <a:solidFill>
                    <a:srgbClr val="000000"/>
                  </a:solidFill>
                  <a:latin typeface="华文细黑" charset="0"/>
                  <a:ea typeface="华文细黑" charset="0"/>
                  <a:cs typeface="华文细黑" charset="0"/>
                </a:rPr>
                <a:t>	进行投资决策。</a:t>
              </a:r>
              <a:r>
                <a:rPr kumimoji="0" lang="en-US" altLang="zh-CN" b="1" dirty="0">
                  <a:solidFill>
                    <a:srgbClr val="000000"/>
                  </a:solidFill>
                  <a:latin typeface="华文细黑" charset="0"/>
                  <a:ea typeface="华文细黑" charset="0"/>
                  <a:cs typeface="华文细黑" charset="0"/>
                </a:rPr>
                <a:t>PDT</a:t>
              </a:r>
              <a:r>
                <a:rPr kumimoji="0" lang="zh-CN" altLang="en-US" b="1" dirty="0">
                  <a:solidFill>
                    <a:srgbClr val="000000"/>
                  </a:solidFill>
                  <a:latin typeface="华文细黑" charset="0"/>
                  <a:ea typeface="华文细黑" charset="0"/>
                  <a:cs typeface="华文细黑" charset="0"/>
                </a:rPr>
                <a:t>准备，</a:t>
              </a:r>
              <a:r>
                <a:rPr kumimoji="0" lang="en-US" altLang="zh-CN" b="1" dirty="0">
                  <a:solidFill>
                    <a:srgbClr val="000000"/>
                  </a:solidFill>
                  <a:latin typeface="华文细黑" charset="0"/>
                  <a:ea typeface="华文细黑" charset="0"/>
                  <a:cs typeface="华文细黑" charset="0"/>
                </a:rPr>
                <a:t>IPMT</a:t>
              </a:r>
              <a:r>
                <a:rPr kumimoji="0" lang="zh-CN" altLang="en-US" b="1" dirty="0">
                  <a:solidFill>
                    <a:srgbClr val="000000"/>
                  </a:solidFill>
                  <a:latin typeface="华文细黑" charset="0"/>
                  <a:ea typeface="华文细黑" charset="0"/>
                  <a:cs typeface="华文细黑" charset="0"/>
                </a:rPr>
                <a:t>决策</a:t>
              </a:r>
            </a:p>
          </p:txBody>
        </p:sp>
        <p:grpSp>
          <p:nvGrpSpPr>
            <p:cNvPr id="3" name="Group 7"/>
            <p:cNvGrpSpPr>
              <a:grpSpLocks/>
            </p:cNvGrpSpPr>
            <p:nvPr/>
          </p:nvGrpSpPr>
          <p:grpSpPr bwMode="auto">
            <a:xfrm>
              <a:off x="1882" y="2614"/>
              <a:ext cx="169" cy="318"/>
              <a:chOff x="1804" y="1167"/>
              <a:chExt cx="183" cy="160"/>
            </a:xfrm>
          </p:grpSpPr>
          <p:sp>
            <p:nvSpPr>
              <p:cNvPr id="38" name="Rectangle 8"/>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40" name="Freeform 9"/>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41" name="Freeform 10"/>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44" name="Freeform 11"/>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46" name="Freeform 12"/>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sp>
        <p:nvSpPr>
          <p:cNvPr id="61" name="Line 20"/>
          <p:cNvSpPr>
            <a:spLocks noChangeShapeType="1"/>
          </p:cNvSpPr>
          <p:nvPr/>
        </p:nvSpPr>
        <p:spPr bwMode="auto">
          <a:xfrm flipH="1" flipV="1">
            <a:off x="1992804" y="2481589"/>
            <a:ext cx="1744365" cy="535624"/>
          </a:xfrm>
          <a:prstGeom prst="line">
            <a:avLst/>
          </a:prstGeom>
          <a:noFill/>
          <a:ln w="1588">
            <a:solidFill>
              <a:srgbClr val="000000"/>
            </a:solidFill>
            <a:prstDash val="sys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2" name="Line 21"/>
          <p:cNvSpPr>
            <a:spLocks noChangeShapeType="1"/>
          </p:cNvSpPr>
          <p:nvPr/>
        </p:nvSpPr>
        <p:spPr bwMode="auto">
          <a:xfrm flipH="1">
            <a:off x="2049818" y="4353393"/>
            <a:ext cx="1688708" cy="501067"/>
          </a:xfrm>
          <a:prstGeom prst="line">
            <a:avLst/>
          </a:prstGeom>
          <a:noFill/>
          <a:ln w="1588">
            <a:solidFill>
              <a:srgbClr val="000000"/>
            </a:solidFill>
            <a:prstDash val="sysDash"/>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3" name="Rectangle 22"/>
          <p:cNvSpPr>
            <a:spLocks noChangeArrowheads="1"/>
          </p:cNvSpPr>
          <p:nvPr/>
        </p:nvSpPr>
        <p:spPr bwMode="auto">
          <a:xfrm>
            <a:off x="3294629" y="3575874"/>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概念</a:t>
            </a:r>
          </a:p>
        </p:txBody>
      </p:sp>
      <p:sp>
        <p:nvSpPr>
          <p:cNvPr id="64" name="Rectangle 23"/>
          <p:cNvSpPr>
            <a:spLocks noChangeArrowheads="1"/>
          </p:cNvSpPr>
          <p:nvPr/>
        </p:nvSpPr>
        <p:spPr bwMode="auto">
          <a:xfrm>
            <a:off x="4033100" y="3575874"/>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计划</a:t>
            </a:r>
          </a:p>
        </p:txBody>
      </p:sp>
      <p:sp>
        <p:nvSpPr>
          <p:cNvPr id="65" name="Rectangle 24"/>
          <p:cNvSpPr>
            <a:spLocks noChangeArrowheads="1"/>
          </p:cNvSpPr>
          <p:nvPr/>
        </p:nvSpPr>
        <p:spPr bwMode="auto">
          <a:xfrm>
            <a:off x="5028134" y="3588832"/>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开发</a:t>
            </a:r>
          </a:p>
        </p:txBody>
      </p:sp>
      <p:sp>
        <p:nvSpPr>
          <p:cNvPr id="66" name="Line 25"/>
          <p:cNvSpPr>
            <a:spLocks noChangeShapeType="1"/>
          </p:cNvSpPr>
          <p:nvPr/>
        </p:nvSpPr>
        <p:spPr bwMode="auto">
          <a:xfrm>
            <a:off x="3811830" y="3053209"/>
            <a:ext cx="1358" cy="128578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7" name="Line 26"/>
          <p:cNvSpPr>
            <a:spLocks noChangeShapeType="1"/>
          </p:cNvSpPr>
          <p:nvPr/>
        </p:nvSpPr>
        <p:spPr bwMode="auto">
          <a:xfrm>
            <a:off x="4548943" y="3267747"/>
            <a:ext cx="1358" cy="84807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8" name="Line 27"/>
          <p:cNvSpPr>
            <a:spLocks noChangeShapeType="1"/>
          </p:cNvSpPr>
          <p:nvPr/>
        </p:nvSpPr>
        <p:spPr bwMode="auto">
          <a:xfrm>
            <a:off x="5769319" y="3267747"/>
            <a:ext cx="1358" cy="84807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69" name="Freeform 28"/>
          <p:cNvSpPr>
            <a:spLocks/>
          </p:cNvSpPr>
          <p:nvPr/>
        </p:nvSpPr>
        <p:spPr bwMode="auto">
          <a:xfrm>
            <a:off x="3073360" y="2822833"/>
            <a:ext cx="4369736" cy="1730698"/>
          </a:xfrm>
          <a:custGeom>
            <a:avLst/>
            <a:gdLst>
              <a:gd name="T0" fmla="*/ 146 w 6971"/>
              <a:gd name="T1" fmla="*/ 12 h 2715"/>
              <a:gd name="T2" fmla="*/ 49 w 6971"/>
              <a:gd name="T3" fmla="*/ 12 h 2715"/>
              <a:gd name="T4" fmla="*/ 0 w 6971"/>
              <a:gd name="T5" fmla="*/ 0 h 2715"/>
              <a:gd name="T6" fmla="*/ 0 w 6971"/>
              <a:gd name="T7" fmla="*/ 46 h 2715"/>
              <a:gd name="T8" fmla="*/ 49 w 6971"/>
              <a:gd name="T9" fmla="*/ 35 h 2715"/>
              <a:gd name="T10" fmla="*/ 146 w 6971"/>
              <a:gd name="T11" fmla="*/ 35 h 2715"/>
              <a:gd name="T12" fmla="*/ 0 60000 65536"/>
              <a:gd name="T13" fmla="*/ 0 60000 65536"/>
              <a:gd name="T14" fmla="*/ 0 60000 65536"/>
              <a:gd name="T15" fmla="*/ 0 60000 65536"/>
              <a:gd name="T16" fmla="*/ 0 60000 65536"/>
              <a:gd name="T17" fmla="*/ 0 60000 65536"/>
              <a:gd name="T18" fmla="*/ 0 w 6971"/>
              <a:gd name="T19" fmla="*/ 0 h 2715"/>
              <a:gd name="T20" fmla="*/ 6971 w 6971"/>
              <a:gd name="T21" fmla="*/ 2715 h 2715"/>
            </a:gdLst>
            <a:ahLst/>
            <a:cxnLst>
              <a:cxn ang="T12">
                <a:pos x="T0" y="T1"/>
              </a:cxn>
              <a:cxn ang="T13">
                <a:pos x="T2" y="T3"/>
              </a:cxn>
              <a:cxn ang="T14">
                <a:pos x="T4" y="T5"/>
              </a:cxn>
              <a:cxn ang="T15">
                <a:pos x="T6" y="T7"/>
              </a:cxn>
              <a:cxn ang="T16">
                <a:pos x="T8" y="T9"/>
              </a:cxn>
              <a:cxn ang="T17">
                <a:pos x="T10" y="T11"/>
              </a:cxn>
            </a:cxnLst>
            <a:rect l="T18" t="T19" r="T20" b="T21"/>
            <a:pathLst>
              <a:path w="6971" h="2715">
                <a:moveTo>
                  <a:pt x="6971" y="695"/>
                </a:moveTo>
                <a:lnTo>
                  <a:pt x="2350" y="695"/>
                </a:lnTo>
                <a:lnTo>
                  <a:pt x="0" y="0"/>
                </a:lnTo>
                <a:lnTo>
                  <a:pt x="0" y="2715"/>
                </a:lnTo>
                <a:lnTo>
                  <a:pt x="2350" y="2027"/>
                </a:lnTo>
                <a:lnTo>
                  <a:pt x="6971" y="202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endParaRPr lang="zh-CN" altLang="en-US"/>
          </a:p>
        </p:txBody>
      </p:sp>
      <p:sp>
        <p:nvSpPr>
          <p:cNvPr id="70" name="Rectangle 29"/>
          <p:cNvSpPr>
            <a:spLocks noChangeArrowheads="1"/>
          </p:cNvSpPr>
          <p:nvPr/>
        </p:nvSpPr>
        <p:spPr bwMode="auto">
          <a:xfrm>
            <a:off x="1823078" y="2887627"/>
            <a:ext cx="689601" cy="492443"/>
          </a:xfrm>
          <a:prstGeom prst="rect">
            <a:avLst/>
          </a:prstGeom>
          <a:noFill/>
          <a:ln w="9525">
            <a:noFill/>
            <a:miter lim="800000"/>
            <a:headEnd/>
            <a:tailEnd/>
          </a:ln>
        </p:spPr>
        <p:txBody>
          <a:bodyPr lIns="0" tIns="0" rIns="0" bIns="0">
            <a:spAutoFit/>
          </a:bodyPr>
          <a:lstStyle/>
          <a:p>
            <a:pPr defTabSz="766686">
              <a:defRPr/>
            </a:pPr>
            <a:r>
              <a:rPr lang="zh-CN" altLang="en-US" sz="1600" b="1" dirty="0">
                <a:solidFill>
                  <a:srgbClr val="000000"/>
                </a:solidFill>
                <a:latin typeface="华文细黑" pitchFamily="2" charset="-122"/>
                <a:ea typeface="华文细黑" pitchFamily="2" charset="-122"/>
              </a:rPr>
              <a:t>战略管理流程</a:t>
            </a:r>
            <a:endParaRPr lang="zh-CN" altLang="en-US" sz="1600" b="1" i="1" dirty="0">
              <a:solidFill>
                <a:srgbClr val="FF9900"/>
              </a:solidFill>
              <a:effectLst>
                <a:outerShdw blurRad="38100" dist="38100" dir="2700000" algn="tl">
                  <a:srgbClr val="C0C0C0"/>
                </a:outerShdw>
              </a:effectLst>
              <a:latin typeface="华文细黑" pitchFamily="2" charset="-122"/>
              <a:ea typeface="华文细黑" pitchFamily="2" charset="-122"/>
            </a:endParaRPr>
          </a:p>
        </p:txBody>
      </p:sp>
      <p:sp>
        <p:nvSpPr>
          <p:cNvPr id="71" name="Rectangle 30"/>
          <p:cNvSpPr>
            <a:spLocks noChangeArrowheads="1"/>
          </p:cNvSpPr>
          <p:nvPr/>
        </p:nvSpPr>
        <p:spPr bwMode="auto">
          <a:xfrm>
            <a:off x="6477925" y="3575874"/>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发布</a:t>
            </a:r>
          </a:p>
        </p:txBody>
      </p:sp>
      <p:sp>
        <p:nvSpPr>
          <p:cNvPr id="72" name="Rectangle 31"/>
          <p:cNvSpPr>
            <a:spLocks noChangeArrowheads="1"/>
          </p:cNvSpPr>
          <p:nvPr/>
        </p:nvSpPr>
        <p:spPr bwMode="auto">
          <a:xfrm>
            <a:off x="5909140" y="3598912"/>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验证</a:t>
            </a:r>
          </a:p>
        </p:txBody>
      </p:sp>
      <p:sp>
        <p:nvSpPr>
          <p:cNvPr id="73" name="Rectangle 32"/>
          <p:cNvSpPr>
            <a:spLocks noChangeArrowheads="1"/>
          </p:cNvSpPr>
          <p:nvPr/>
        </p:nvSpPr>
        <p:spPr bwMode="auto">
          <a:xfrm>
            <a:off x="7048067" y="3541318"/>
            <a:ext cx="333425" cy="400110"/>
          </a:xfrm>
          <a:prstGeom prst="rect">
            <a:avLst/>
          </a:prstGeom>
          <a:noFill/>
          <a:ln w="9525">
            <a:noFill/>
            <a:miter lim="800000"/>
            <a:headEnd/>
            <a:tailEnd/>
          </a:ln>
        </p:spPr>
        <p:txBody>
          <a:bodyPr wrap="none" lIns="0" tIns="0" rIns="0" bIns="0">
            <a:spAutoFit/>
          </a:bodyPr>
          <a:lstStyle/>
          <a:p>
            <a:pPr defTabSz="766686">
              <a:defRPr/>
            </a:pPr>
            <a:r>
              <a:rPr lang="zh-CN" altLang="en-US" sz="1300" b="1" dirty="0">
                <a:solidFill>
                  <a:srgbClr val="000000"/>
                </a:solidFill>
                <a:latin typeface="华文细黑" pitchFamily="2" charset="-122"/>
                <a:ea typeface="华文细黑" pitchFamily="2" charset="-122"/>
              </a:rPr>
              <a:t>生命</a:t>
            </a:r>
          </a:p>
          <a:p>
            <a:pPr defTabSz="766686">
              <a:defRPr/>
            </a:pPr>
            <a:r>
              <a:rPr lang="zh-CN" altLang="en-US" sz="1300" b="1" dirty="0">
                <a:solidFill>
                  <a:srgbClr val="000000"/>
                </a:solidFill>
                <a:latin typeface="华文细黑" pitchFamily="2" charset="-122"/>
                <a:ea typeface="华文细黑" pitchFamily="2" charset="-122"/>
              </a:rPr>
              <a:t>周期</a:t>
            </a:r>
            <a:endParaRPr lang="zh-CN" altLang="en-US" sz="1300" b="1" i="1" dirty="0">
              <a:solidFill>
                <a:srgbClr val="FF9900"/>
              </a:solidFill>
              <a:effectLst>
                <a:outerShdw blurRad="38100" dist="38100" dir="2700000" algn="tl">
                  <a:srgbClr val="C0C0C0"/>
                </a:outerShdw>
              </a:effectLst>
              <a:latin typeface="华文细黑" pitchFamily="2" charset="-122"/>
              <a:ea typeface="华文细黑" pitchFamily="2" charset="-122"/>
            </a:endParaRPr>
          </a:p>
        </p:txBody>
      </p:sp>
      <p:sp>
        <p:nvSpPr>
          <p:cNvPr id="74" name="Line 33"/>
          <p:cNvSpPr>
            <a:spLocks noChangeShapeType="1"/>
          </p:cNvSpPr>
          <p:nvPr/>
        </p:nvSpPr>
        <p:spPr bwMode="auto">
          <a:xfrm>
            <a:off x="6343534" y="3267747"/>
            <a:ext cx="1358" cy="84807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75" name="Line 34"/>
          <p:cNvSpPr>
            <a:spLocks noChangeShapeType="1"/>
          </p:cNvSpPr>
          <p:nvPr/>
        </p:nvSpPr>
        <p:spPr bwMode="auto">
          <a:xfrm>
            <a:off x="6894672" y="3267747"/>
            <a:ext cx="1358" cy="84807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76" name="Line 35"/>
          <p:cNvSpPr>
            <a:spLocks noChangeShapeType="1"/>
          </p:cNvSpPr>
          <p:nvPr/>
        </p:nvSpPr>
        <p:spPr bwMode="auto">
          <a:xfrm>
            <a:off x="7449882" y="3267747"/>
            <a:ext cx="1358" cy="84807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zh-CN" altLang="en-US"/>
          </a:p>
        </p:txBody>
      </p:sp>
      <p:sp>
        <p:nvSpPr>
          <p:cNvPr id="77" name="Rectangle 36"/>
          <p:cNvSpPr>
            <a:spLocks noChangeArrowheads="1"/>
          </p:cNvSpPr>
          <p:nvPr/>
        </p:nvSpPr>
        <p:spPr bwMode="auto">
          <a:xfrm>
            <a:off x="1110400" y="3817762"/>
            <a:ext cx="666849" cy="200055"/>
          </a:xfrm>
          <a:prstGeom prst="rect">
            <a:avLst/>
          </a:prstGeom>
          <a:noFill/>
          <a:ln w="9525">
            <a:noFill/>
            <a:miter lim="800000"/>
            <a:headEnd/>
            <a:tailEnd/>
          </a:ln>
        </p:spPr>
        <p:txBody>
          <a:bodyPr wrap="none" lIns="0" tIns="0" rIns="0" bIns="0">
            <a:spAutoFit/>
          </a:bodyPr>
          <a:lstStyle/>
          <a:p>
            <a:pPr defTabSz="766686">
              <a:defRPr/>
            </a:pPr>
            <a:r>
              <a:rPr lang="zh-CN" altLang="en-US" sz="1300" b="1" dirty="0">
                <a:solidFill>
                  <a:srgbClr val="000000"/>
                </a:solidFill>
                <a:latin typeface="华文细黑" pitchFamily="2" charset="-122"/>
                <a:ea typeface="华文细黑" pitchFamily="2" charset="-122"/>
              </a:rPr>
              <a:t>项目提议</a:t>
            </a:r>
            <a:endParaRPr lang="zh-CN" altLang="en-US" sz="1700" b="1" i="1" dirty="0">
              <a:solidFill>
                <a:srgbClr val="FF9900"/>
              </a:solidFill>
              <a:effectLst>
                <a:outerShdw blurRad="38100" dist="38100" dir="2700000" algn="tl">
                  <a:srgbClr val="C0C0C0"/>
                </a:outerShdw>
              </a:effectLst>
              <a:latin typeface="华文细黑" pitchFamily="2" charset="-122"/>
              <a:ea typeface="华文细黑" pitchFamily="2" charset="-122"/>
            </a:endParaRPr>
          </a:p>
        </p:txBody>
      </p:sp>
      <p:sp>
        <p:nvSpPr>
          <p:cNvPr id="79" name="Freeform 46"/>
          <p:cNvSpPr>
            <a:spLocks/>
          </p:cNvSpPr>
          <p:nvPr/>
        </p:nvSpPr>
        <p:spPr bwMode="auto">
          <a:xfrm>
            <a:off x="2554802" y="3541318"/>
            <a:ext cx="139821" cy="120947"/>
          </a:xfrm>
          <a:custGeom>
            <a:avLst/>
            <a:gdLst>
              <a:gd name="T0" fmla="*/ 0 w 225"/>
              <a:gd name="T1" fmla="*/ 2 h 189"/>
              <a:gd name="T2" fmla="*/ 0 w 225"/>
              <a:gd name="T3" fmla="*/ 1 h 189"/>
              <a:gd name="T4" fmla="*/ 0 w 225"/>
              <a:gd name="T5" fmla="*/ 0 h 189"/>
              <a:gd name="T6" fmla="*/ 2 w 225"/>
              <a:gd name="T7" fmla="*/ 0 h 189"/>
              <a:gd name="T8" fmla="*/ 2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0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8" y="54"/>
                </a:lnTo>
                <a:lnTo>
                  <a:pt x="33" y="25"/>
                </a:lnTo>
                <a:lnTo>
                  <a:pt x="112" y="0"/>
                </a:lnTo>
                <a:lnTo>
                  <a:pt x="131" y="0"/>
                </a:lnTo>
                <a:lnTo>
                  <a:pt x="152" y="4"/>
                </a:lnTo>
                <a:lnTo>
                  <a:pt x="188" y="21"/>
                </a:lnTo>
                <a:lnTo>
                  <a:pt x="214" y="50"/>
                </a:lnTo>
                <a:lnTo>
                  <a:pt x="225" y="95"/>
                </a:lnTo>
                <a:lnTo>
                  <a:pt x="224" y="115"/>
                </a:lnTo>
                <a:lnTo>
                  <a:pt x="216" y="135"/>
                </a:lnTo>
                <a:lnTo>
                  <a:pt x="191" y="164"/>
                </a:lnTo>
                <a:lnTo>
                  <a:pt x="112" y="189"/>
                </a:lnTo>
                <a:lnTo>
                  <a:pt x="36" y="168"/>
                </a:lnTo>
                <a:lnTo>
                  <a:pt x="11" y="139"/>
                </a:lnTo>
                <a:lnTo>
                  <a:pt x="0" y="95"/>
                </a:lnTo>
                <a:close/>
              </a:path>
            </a:pathLst>
          </a:custGeom>
          <a:solidFill>
            <a:srgbClr val="7030A0"/>
          </a:solidFill>
          <a:ln w="11113">
            <a:solidFill>
              <a:srgbClr val="999999"/>
            </a:solidFill>
            <a:prstDash val="solid"/>
            <a:round/>
            <a:headEnd/>
            <a:tailEnd/>
          </a:ln>
        </p:spPr>
        <p:txBody>
          <a:bodyPr lIns="80147" tIns="40074" rIns="80147" bIns="40074"/>
          <a:lstStyle/>
          <a:p>
            <a:endParaRPr lang="zh-CN" altLang="en-US"/>
          </a:p>
        </p:txBody>
      </p:sp>
      <p:sp>
        <p:nvSpPr>
          <p:cNvPr id="80" name="Freeform 47"/>
          <p:cNvSpPr>
            <a:spLocks/>
          </p:cNvSpPr>
          <p:nvPr/>
        </p:nvSpPr>
        <p:spPr bwMode="auto">
          <a:xfrm>
            <a:off x="2554801" y="4235325"/>
            <a:ext cx="141178" cy="122388"/>
          </a:xfrm>
          <a:custGeom>
            <a:avLst/>
            <a:gdLst>
              <a:gd name="T0" fmla="*/ 0 w 226"/>
              <a:gd name="T1" fmla="*/ 2 h 189"/>
              <a:gd name="T2" fmla="*/ 0 w 226"/>
              <a:gd name="T3" fmla="*/ 1 h 189"/>
              <a:gd name="T4" fmla="*/ 0 w 226"/>
              <a:gd name="T5" fmla="*/ 0 h 189"/>
              <a:gd name="T6" fmla="*/ 2 w 226"/>
              <a:gd name="T7" fmla="*/ 0 h 189"/>
              <a:gd name="T8" fmla="*/ 3 w 226"/>
              <a:gd name="T9" fmla="*/ 0 h 189"/>
              <a:gd name="T10" fmla="*/ 3 w 226"/>
              <a:gd name="T11" fmla="*/ 0 h 189"/>
              <a:gd name="T12" fmla="*/ 4 w 226"/>
              <a:gd name="T13" fmla="*/ 0 h 189"/>
              <a:gd name="T14" fmla="*/ 5 w 226"/>
              <a:gd name="T15" fmla="*/ 1 h 189"/>
              <a:gd name="T16" fmla="*/ 5 w 226"/>
              <a:gd name="T17" fmla="*/ 2 h 189"/>
              <a:gd name="T18" fmla="*/ 5 w 226"/>
              <a:gd name="T19" fmla="*/ 2 h 189"/>
              <a:gd name="T20" fmla="*/ 5 w 226"/>
              <a:gd name="T21" fmla="*/ 2 h 189"/>
              <a:gd name="T22" fmla="*/ 4 w 226"/>
              <a:gd name="T23" fmla="*/ 3 h 189"/>
              <a:gd name="T24" fmla="*/ 2 w 226"/>
              <a:gd name="T25" fmla="*/ 4 h 189"/>
              <a:gd name="T26" fmla="*/ 1 w 226"/>
              <a:gd name="T27" fmla="*/ 3 h 189"/>
              <a:gd name="T28" fmla="*/ 0 w 226"/>
              <a:gd name="T29" fmla="*/ 3 h 189"/>
              <a:gd name="T30" fmla="*/ 0 w 226"/>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189"/>
              <a:gd name="T50" fmla="*/ 226 w 226"/>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189">
                <a:moveTo>
                  <a:pt x="0" y="95"/>
                </a:moveTo>
                <a:lnTo>
                  <a:pt x="9" y="54"/>
                </a:lnTo>
                <a:lnTo>
                  <a:pt x="34" y="25"/>
                </a:lnTo>
                <a:lnTo>
                  <a:pt x="113" y="0"/>
                </a:lnTo>
                <a:lnTo>
                  <a:pt x="132" y="0"/>
                </a:lnTo>
                <a:lnTo>
                  <a:pt x="153" y="4"/>
                </a:lnTo>
                <a:lnTo>
                  <a:pt x="189" y="21"/>
                </a:lnTo>
                <a:lnTo>
                  <a:pt x="214" y="50"/>
                </a:lnTo>
                <a:lnTo>
                  <a:pt x="226" y="95"/>
                </a:lnTo>
                <a:lnTo>
                  <a:pt x="224" y="115"/>
                </a:lnTo>
                <a:lnTo>
                  <a:pt x="217" y="135"/>
                </a:lnTo>
                <a:lnTo>
                  <a:pt x="192" y="164"/>
                </a:lnTo>
                <a:lnTo>
                  <a:pt x="113" y="189"/>
                </a:lnTo>
                <a:lnTo>
                  <a:pt x="37" y="168"/>
                </a:lnTo>
                <a:lnTo>
                  <a:pt x="12" y="139"/>
                </a:lnTo>
                <a:lnTo>
                  <a:pt x="0" y="95"/>
                </a:lnTo>
                <a:close/>
              </a:path>
            </a:pathLst>
          </a:custGeom>
          <a:solidFill>
            <a:srgbClr val="999999"/>
          </a:solidFill>
          <a:ln w="11113">
            <a:solidFill>
              <a:srgbClr val="999999"/>
            </a:solidFill>
            <a:prstDash val="solid"/>
            <a:round/>
            <a:headEnd/>
            <a:tailEnd/>
          </a:ln>
        </p:spPr>
        <p:txBody>
          <a:bodyPr lIns="80147" tIns="40074" rIns="80147" bIns="40074"/>
          <a:lstStyle/>
          <a:p>
            <a:endParaRPr lang="zh-CN" altLang="en-US"/>
          </a:p>
        </p:txBody>
      </p:sp>
      <p:sp>
        <p:nvSpPr>
          <p:cNvPr id="81" name="Freeform 48"/>
          <p:cNvSpPr>
            <a:spLocks/>
          </p:cNvSpPr>
          <p:nvPr/>
        </p:nvSpPr>
        <p:spPr bwMode="auto">
          <a:xfrm>
            <a:off x="2497787" y="3888321"/>
            <a:ext cx="142536" cy="120947"/>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6"/>
                </a:lnTo>
                <a:lnTo>
                  <a:pt x="112" y="0"/>
                </a:lnTo>
                <a:lnTo>
                  <a:pt x="131" y="0"/>
                </a:lnTo>
                <a:lnTo>
                  <a:pt x="153" y="4"/>
                </a:lnTo>
                <a:lnTo>
                  <a:pt x="189" y="22"/>
                </a:lnTo>
                <a:lnTo>
                  <a:pt x="214" y="51"/>
                </a:lnTo>
                <a:lnTo>
                  <a:pt x="225" y="95"/>
                </a:lnTo>
                <a:lnTo>
                  <a:pt x="224" y="115"/>
                </a:lnTo>
                <a:lnTo>
                  <a:pt x="216" y="136"/>
                </a:lnTo>
                <a:lnTo>
                  <a:pt x="191" y="165"/>
                </a:lnTo>
                <a:lnTo>
                  <a:pt x="112" y="190"/>
                </a:lnTo>
                <a:lnTo>
                  <a:pt x="36" y="168"/>
                </a:lnTo>
                <a:lnTo>
                  <a:pt x="11" y="139"/>
                </a:lnTo>
                <a:lnTo>
                  <a:pt x="0" y="95"/>
                </a:lnTo>
                <a:close/>
              </a:path>
            </a:pathLst>
          </a:custGeom>
          <a:solidFill>
            <a:schemeClr val="accent5">
              <a:lumMod val="75000"/>
            </a:schemeClr>
          </a:solidFill>
          <a:ln w="11113">
            <a:solidFill>
              <a:srgbClr val="999999"/>
            </a:solidFill>
            <a:prstDash val="solid"/>
            <a:round/>
            <a:headEnd/>
            <a:tailEnd/>
          </a:ln>
        </p:spPr>
        <p:txBody>
          <a:bodyPr lIns="80147" tIns="40074" rIns="80147" bIns="40074"/>
          <a:lstStyle/>
          <a:p>
            <a:endParaRPr lang="zh-CN" altLang="en-US"/>
          </a:p>
        </p:txBody>
      </p:sp>
      <p:sp>
        <p:nvSpPr>
          <p:cNvPr id="82" name="Freeform 49"/>
          <p:cNvSpPr>
            <a:spLocks/>
          </p:cNvSpPr>
          <p:nvPr/>
        </p:nvSpPr>
        <p:spPr bwMode="auto">
          <a:xfrm>
            <a:off x="2782858" y="4003509"/>
            <a:ext cx="141178" cy="120947"/>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9" y="54"/>
                </a:lnTo>
                <a:lnTo>
                  <a:pt x="34" y="25"/>
                </a:lnTo>
                <a:lnTo>
                  <a:pt x="112" y="0"/>
                </a:lnTo>
                <a:lnTo>
                  <a:pt x="131" y="0"/>
                </a:lnTo>
                <a:lnTo>
                  <a:pt x="153" y="3"/>
                </a:lnTo>
                <a:lnTo>
                  <a:pt x="189" y="21"/>
                </a:lnTo>
                <a:lnTo>
                  <a:pt x="214" y="50"/>
                </a:lnTo>
                <a:lnTo>
                  <a:pt x="225" y="94"/>
                </a:lnTo>
                <a:lnTo>
                  <a:pt x="224" y="115"/>
                </a:lnTo>
                <a:lnTo>
                  <a:pt x="216" y="135"/>
                </a:lnTo>
                <a:lnTo>
                  <a:pt x="191" y="164"/>
                </a:lnTo>
                <a:lnTo>
                  <a:pt x="112" y="189"/>
                </a:lnTo>
                <a:lnTo>
                  <a:pt x="36" y="168"/>
                </a:lnTo>
                <a:lnTo>
                  <a:pt x="11" y="139"/>
                </a:lnTo>
                <a:lnTo>
                  <a:pt x="0" y="94"/>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83" name="Freeform 50"/>
          <p:cNvSpPr>
            <a:spLocks/>
          </p:cNvSpPr>
          <p:nvPr/>
        </p:nvSpPr>
        <p:spPr bwMode="auto">
          <a:xfrm>
            <a:off x="2861560" y="3830727"/>
            <a:ext cx="141178" cy="120947"/>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4"/>
                </a:lnTo>
                <a:lnTo>
                  <a:pt x="34" y="25"/>
                </a:lnTo>
                <a:lnTo>
                  <a:pt x="113" y="0"/>
                </a:lnTo>
                <a:lnTo>
                  <a:pt x="131" y="0"/>
                </a:lnTo>
                <a:lnTo>
                  <a:pt x="153" y="4"/>
                </a:lnTo>
                <a:lnTo>
                  <a:pt x="189" y="21"/>
                </a:lnTo>
                <a:lnTo>
                  <a:pt x="214" y="51"/>
                </a:lnTo>
                <a:lnTo>
                  <a:pt x="225" y="95"/>
                </a:lnTo>
                <a:lnTo>
                  <a:pt x="224" y="115"/>
                </a:lnTo>
                <a:lnTo>
                  <a:pt x="216" y="135"/>
                </a:lnTo>
                <a:lnTo>
                  <a:pt x="191" y="164"/>
                </a:lnTo>
                <a:lnTo>
                  <a:pt x="113" y="190"/>
                </a:lnTo>
                <a:lnTo>
                  <a:pt x="36" y="168"/>
                </a:lnTo>
                <a:lnTo>
                  <a:pt x="11" y="139"/>
                </a:lnTo>
                <a:lnTo>
                  <a:pt x="0" y="95"/>
                </a:lnTo>
                <a:close/>
              </a:path>
            </a:pathLst>
          </a:custGeom>
          <a:solidFill>
            <a:schemeClr val="accent1">
              <a:lumMod val="60000"/>
              <a:lumOff val="40000"/>
            </a:schemeClr>
          </a:solidFill>
          <a:ln w="11113">
            <a:solidFill>
              <a:srgbClr val="999999"/>
            </a:solidFill>
            <a:prstDash val="solid"/>
            <a:round/>
            <a:headEnd/>
            <a:tailEnd/>
          </a:ln>
        </p:spPr>
        <p:txBody>
          <a:bodyPr lIns="80147" tIns="40074" rIns="80147" bIns="40074"/>
          <a:lstStyle/>
          <a:p>
            <a:endParaRPr lang="zh-CN" altLang="en-US"/>
          </a:p>
        </p:txBody>
      </p:sp>
      <p:sp>
        <p:nvSpPr>
          <p:cNvPr id="84" name="Freeform 51"/>
          <p:cNvSpPr>
            <a:spLocks/>
          </p:cNvSpPr>
          <p:nvPr/>
        </p:nvSpPr>
        <p:spPr bwMode="auto">
          <a:xfrm>
            <a:off x="2724487" y="3309502"/>
            <a:ext cx="141178" cy="120947"/>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8" y="54"/>
                </a:lnTo>
                <a:lnTo>
                  <a:pt x="33" y="25"/>
                </a:lnTo>
                <a:lnTo>
                  <a:pt x="112" y="0"/>
                </a:lnTo>
                <a:lnTo>
                  <a:pt x="131" y="0"/>
                </a:lnTo>
                <a:lnTo>
                  <a:pt x="152" y="3"/>
                </a:lnTo>
                <a:lnTo>
                  <a:pt x="189" y="21"/>
                </a:lnTo>
                <a:lnTo>
                  <a:pt x="214" y="50"/>
                </a:lnTo>
                <a:lnTo>
                  <a:pt x="225" y="94"/>
                </a:lnTo>
                <a:lnTo>
                  <a:pt x="224" y="115"/>
                </a:lnTo>
                <a:lnTo>
                  <a:pt x="216" y="135"/>
                </a:lnTo>
                <a:lnTo>
                  <a:pt x="191" y="164"/>
                </a:lnTo>
                <a:lnTo>
                  <a:pt x="112" y="189"/>
                </a:lnTo>
                <a:lnTo>
                  <a:pt x="36" y="168"/>
                </a:lnTo>
                <a:lnTo>
                  <a:pt x="11" y="139"/>
                </a:lnTo>
                <a:lnTo>
                  <a:pt x="0" y="94"/>
                </a:lnTo>
                <a:close/>
              </a:path>
            </a:pathLst>
          </a:custGeom>
          <a:solidFill>
            <a:srgbClr val="00B050"/>
          </a:solidFill>
          <a:ln w="11113">
            <a:solidFill>
              <a:srgbClr val="999999"/>
            </a:solidFill>
            <a:prstDash val="solid"/>
            <a:round/>
            <a:headEnd/>
            <a:tailEnd/>
          </a:ln>
        </p:spPr>
        <p:txBody>
          <a:bodyPr lIns="80147" tIns="40074" rIns="80147" bIns="40074"/>
          <a:lstStyle/>
          <a:p>
            <a:endParaRPr lang="zh-CN" altLang="en-US"/>
          </a:p>
        </p:txBody>
      </p:sp>
      <p:sp>
        <p:nvSpPr>
          <p:cNvPr id="85" name="Freeform 52"/>
          <p:cNvSpPr>
            <a:spLocks/>
          </p:cNvSpPr>
          <p:nvPr/>
        </p:nvSpPr>
        <p:spPr bwMode="auto">
          <a:xfrm>
            <a:off x="2782859" y="3598912"/>
            <a:ext cx="139821" cy="120947"/>
          </a:xfrm>
          <a:custGeom>
            <a:avLst/>
            <a:gdLst>
              <a:gd name="T0" fmla="*/ 0 w 225"/>
              <a:gd name="T1" fmla="*/ 2 h 190"/>
              <a:gd name="T2" fmla="*/ 0 w 225"/>
              <a:gd name="T3" fmla="*/ 1 h 190"/>
              <a:gd name="T4" fmla="*/ 0 w 225"/>
              <a:gd name="T5" fmla="*/ 0 h 190"/>
              <a:gd name="T6" fmla="*/ 2 w 225"/>
              <a:gd name="T7" fmla="*/ 0 h 190"/>
              <a:gd name="T8" fmla="*/ 2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0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8" y="55"/>
                </a:lnTo>
                <a:lnTo>
                  <a:pt x="33" y="26"/>
                </a:lnTo>
                <a:lnTo>
                  <a:pt x="112" y="0"/>
                </a:lnTo>
                <a:lnTo>
                  <a:pt x="131" y="0"/>
                </a:lnTo>
                <a:lnTo>
                  <a:pt x="152" y="4"/>
                </a:lnTo>
                <a:lnTo>
                  <a:pt x="189" y="22"/>
                </a:lnTo>
                <a:lnTo>
                  <a:pt x="214" y="51"/>
                </a:lnTo>
                <a:lnTo>
                  <a:pt x="225" y="95"/>
                </a:lnTo>
                <a:lnTo>
                  <a:pt x="224" y="115"/>
                </a:lnTo>
                <a:lnTo>
                  <a:pt x="216" y="136"/>
                </a:lnTo>
                <a:lnTo>
                  <a:pt x="191" y="165"/>
                </a:lnTo>
                <a:lnTo>
                  <a:pt x="112" y="190"/>
                </a:lnTo>
                <a:lnTo>
                  <a:pt x="36" y="168"/>
                </a:lnTo>
                <a:lnTo>
                  <a:pt x="11" y="139"/>
                </a:lnTo>
                <a:lnTo>
                  <a:pt x="0" y="95"/>
                </a:lnTo>
                <a:close/>
              </a:path>
            </a:pathLst>
          </a:custGeom>
          <a:solidFill>
            <a:srgbClr val="FF0000"/>
          </a:solidFill>
          <a:ln w="11113">
            <a:solidFill>
              <a:srgbClr val="999999"/>
            </a:solidFill>
            <a:prstDash val="solid"/>
            <a:round/>
            <a:headEnd/>
            <a:tailEnd/>
          </a:ln>
        </p:spPr>
        <p:txBody>
          <a:bodyPr lIns="80147" tIns="40074" rIns="80147" bIns="40074"/>
          <a:lstStyle/>
          <a:p>
            <a:endParaRPr lang="zh-CN" altLang="en-US"/>
          </a:p>
        </p:txBody>
      </p:sp>
      <p:sp>
        <p:nvSpPr>
          <p:cNvPr id="86" name="Freeform 53"/>
          <p:cNvSpPr>
            <a:spLocks/>
          </p:cNvSpPr>
          <p:nvPr/>
        </p:nvSpPr>
        <p:spPr bwMode="auto">
          <a:xfrm>
            <a:off x="3237616" y="3945915"/>
            <a:ext cx="139821" cy="120947"/>
          </a:xfrm>
          <a:custGeom>
            <a:avLst/>
            <a:gdLst>
              <a:gd name="T0" fmla="*/ 0 w 225"/>
              <a:gd name="T1" fmla="*/ 2 h 189"/>
              <a:gd name="T2" fmla="*/ 0 w 225"/>
              <a:gd name="T3" fmla="*/ 1 h 189"/>
              <a:gd name="T4" fmla="*/ 0 w 225"/>
              <a:gd name="T5" fmla="*/ 0 h 189"/>
              <a:gd name="T6" fmla="*/ 2 w 225"/>
              <a:gd name="T7" fmla="*/ 0 h 189"/>
              <a:gd name="T8" fmla="*/ 2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0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8" y="54"/>
                </a:lnTo>
                <a:lnTo>
                  <a:pt x="33" y="25"/>
                </a:lnTo>
                <a:lnTo>
                  <a:pt x="112" y="0"/>
                </a:lnTo>
                <a:lnTo>
                  <a:pt x="131" y="0"/>
                </a:lnTo>
                <a:lnTo>
                  <a:pt x="152" y="4"/>
                </a:lnTo>
                <a:lnTo>
                  <a:pt x="189" y="21"/>
                </a:lnTo>
                <a:lnTo>
                  <a:pt x="214" y="50"/>
                </a:lnTo>
                <a:lnTo>
                  <a:pt x="225" y="95"/>
                </a:lnTo>
                <a:lnTo>
                  <a:pt x="224" y="115"/>
                </a:lnTo>
                <a:lnTo>
                  <a:pt x="216" y="135"/>
                </a:lnTo>
                <a:lnTo>
                  <a:pt x="191" y="164"/>
                </a:lnTo>
                <a:lnTo>
                  <a:pt x="112" y="189"/>
                </a:lnTo>
                <a:lnTo>
                  <a:pt x="36" y="168"/>
                </a:lnTo>
                <a:lnTo>
                  <a:pt x="11" y="139"/>
                </a:lnTo>
                <a:lnTo>
                  <a:pt x="0" y="95"/>
                </a:lnTo>
                <a:close/>
              </a:path>
            </a:pathLst>
          </a:custGeom>
          <a:solidFill>
            <a:srgbClr val="00B050"/>
          </a:solidFill>
          <a:ln w="11113">
            <a:solidFill>
              <a:srgbClr val="999999"/>
            </a:solidFill>
            <a:prstDash val="solid"/>
            <a:round/>
            <a:headEnd/>
            <a:tailEnd/>
          </a:ln>
        </p:spPr>
        <p:txBody>
          <a:bodyPr lIns="80147" tIns="40074" rIns="80147" bIns="40074"/>
          <a:lstStyle/>
          <a:p>
            <a:endParaRPr lang="zh-CN" altLang="en-US"/>
          </a:p>
        </p:txBody>
      </p:sp>
      <p:sp>
        <p:nvSpPr>
          <p:cNvPr id="87" name="Freeform 54"/>
          <p:cNvSpPr>
            <a:spLocks/>
          </p:cNvSpPr>
          <p:nvPr/>
        </p:nvSpPr>
        <p:spPr bwMode="auto">
          <a:xfrm>
            <a:off x="3521329" y="3888321"/>
            <a:ext cx="139821" cy="120947"/>
          </a:xfrm>
          <a:custGeom>
            <a:avLst/>
            <a:gdLst>
              <a:gd name="T0" fmla="*/ 0 w 226"/>
              <a:gd name="T1" fmla="*/ 2 h 189"/>
              <a:gd name="T2" fmla="*/ 0 w 226"/>
              <a:gd name="T3" fmla="*/ 1 h 189"/>
              <a:gd name="T4" fmla="*/ 0 w 226"/>
              <a:gd name="T5" fmla="*/ 0 h 189"/>
              <a:gd name="T6" fmla="*/ 2 w 226"/>
              <a:gd name="T7" fmla="*/ 0 h 189"/>
              <a:gd name="T8" fmla="*/ 2 w 226"/>
              <a:gd name="T9" fmla="*/ 0 h 189"/>
              <a:gd name="T10" fmla="*/ 3 w 226"/>
              <a:gd name="T11" fmla="*/ 0 h 189"/>
              <a:gd name="T12" fmla="*/ 4 w 226"/>
              <a:gd name="T13" fmla="*/ 0 h 189"/>
              <a:gd name="T14" fmla="*/ 5 w 226"/>
              <a:gd name="T15" fmla="*/ 1 h 189"/>
              <a:gd name="T16" fmla="*/ 5 w 226"/>
              <a:gd name="T17" fmla="*/ 2 h 189"/>
              <a:gd name="T18" fmla="*/ 5 w 226"/>
              <a:gd name="T19" fmla="*/ 2 h 189"/>
              <a:gd name="T20" fmla="*/ 5 w 226"/>
              <a:gd name="T21" fmla="*/ 2 h 189"/>
              <a:gd name="T22" fmla="*/ 4 w 226"/>
              <a:gd name="T23" fmla="*/ 3 h 189"/>
              <a:gd name="T24" fmla="*/ 2 w 226"/>
              <a:gd name="T25" fmla="*/ 3 h 189"/>
              <a:gd name="T26" fmla="*/ 1 w 226"/>
              <a:gd name="T27" fmla="*/ 3 h 189"/>
              <a:gd name="T28" fmla="*/ 0 w 226"/>
              <a:gd name="T29" fmla="*/ 2 h 189"/>
              <a:gd name="T30" fmla="*/ 0 w 226"/>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189"/>
              <a:gd name="T50" fmla="*/ 226 w 226"/>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189">
                <a:moveTo>
                  <a:pt x="0" y="94"/>
                </a:moveTo>
                <a:lnTo>
                  <a:pt x="9" y="54"/>
                </a:lnTo>
                <a:lnTo>
                  <a:pt x="34" y="25"/>
                </a:lnTo>
                <a:lnTo>
                  <a:pt x="113" y="0"/>
                </a:lnTo>
                <a:lnTo>
                  <a:pt x="132" y="0"/>
                </a:lnTo>
                <a:lnTo>
                  <a:pt x="153" y="3"/>
                </a:lnTo>
                <a:lnTo>
                  <a:pt x="189" y="21"/>
                </a:lnTo>
                <a:lnTo>
                  <a:pt x="214" y="50"/>
                </a:lnTo>
                <a:lnTo>
                  <a:pt x="226" y="94"/>
                </a:lnTo>
                <a:lnTo>
                  <a:pt x="224" y="115"/>
                </a:lnTo>
                <a:lnTo>
                  <a:pt x="217" y="135"/>
                </a:lnTo>
                <a:lnTo>
                  <a:pt x="192" y="164"/>
                </a:lnTo>
                <a:lnTo>
                  <a:pt x="113" y="189"/>
                </a:lnTo>
                <a:lnTo>
                  <a:pt x="37" y="168"/>
                </a:lnTo>
                <a:lnTo>
                  <a:pt x="12" y="139"/>
                </a:lnTo>
                <a:lnTo>
                  <a:pt x="0" y="94"/>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88" name="Freeform 55"/>
          <p:cNvSpPr>
            <a:spLocks/>
          </p:cNvSpPr>
          <p:nvPr/>
        </p:nvSpPr>
        <p:spPr bwMode="auto">
          <a:xfrm>
            <a:off x="3919071" y="3888321"/>
            <a:ext cx="141178" cy="119508"/>
          </a:xfrm>
          <a:custGeom>
            <a:avLst/>
            <a:gdLst>
              <a:gd name="T0" fmla="*/ 0 w 226"/>
              <a:gd name="T1" fmla="*/ 1 h 190"/>
              <a:gd name="T2" fmla="*/ 0 w 226"/>
              <a:gd name="T3" fmla="*/ 1 h 190"/>
              <a:gd name="T4" fmla="*/ 0 w 226"/>
              <a:gd name="T5" fmla="*/ 0 h 190"/>
              <a:gd name="T6" fmla="*/ 2 w 226"/>
              <a:gd name="T7" fmla="*/ 0 h 190"/>
              <a:gd name="T8" fmla="*/ 3 w 226"/>
              <a:gd name="T9" fmla="*/ 0 h 190"/>
              <a:gd name="T10" fmla="*/ 3 w 226"/>
              <a:gd name="T11" fmla="*/ 0 h 190"/>
              <a:gd name="T12" fmla="*/ 4 w 226"/>
              <a:gd name="T13" fmla="*/ 0 h 190"/>
              <a:gd name="T14" fmla="*/ 5 w 226"/>
              <a:gd name="T15" fmla="*/ 1 h 190"/>
              <a:gd name="T16" fmla="*/ 5 w 226"/>
              <a:gd name="T17" fmla="*/ 1 h 190"/>
              <a:gd name="T18" fmla="*/ 5 w 226"/>
              <a:gd name="T19" fmla="*/ 2 h 190"/>
              <a:gd name="T20" fmla="*/ 5 w 226"/>
              <a:gd name="T21" fmla="*/ 2 h 190"/>
              <a:gd name="T22" fmla="*/ 4 w 226"/>
              <a:gd name="T23" fmla="*/ 3 h 190"/>
              <a:gd name="T24" fmla="*/ 2 w 226"/>
              <a:gd name="T25" fmla="*/ 3 h 190"/>
              <a:gd name="T26" fmla="*/ 1 w 226"/>
              <a:gd name="T27" fmla="*/ 3 h 190"/>
              <a:gd name="T28" fmla="*/ 0 w 226"/>
              <a:gd name="T29" fmla="*/ 2 h 190"/>
              <a:gd name="T30" fmla="*/ 0 w 226"/>
              <a:gd name="T31" fmla="*/ 1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190"/>
              <a:gd name="T50" fmla="*/ 226 w 226"/>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190">
                <a:moveTo>
                  <a:pt x="0" y="95"/>
                </a:moveTo>
                <a:lnTo>
                  <a:pt x="9" y="55"/>
                </a:lnTo>
                <a:lnTo>
                  <a:pt x="34" y="25"/>
                </a:lnTo>
                <a:lnTo>
                  <a:pt x="113" y="0"/>
                </a:lnTo>
                <a:lnTo>
                  <a:pt x="132" y="0"/>
                </a:lnTo>
                <a:lnTo>
                  <a:pt x="153" y="4"/>
                </a:lnTo>
                <a:lnTo>
                  <a:pt x="189" y="22"/>
                </a:lnTo>
                <a:lnTo>
                  <a:pt x="214" y="51"/>
                </a:lnTo>
                <a:lnTo>
                  <a:pt x="226" y="95"/>
                </a:lnTo>
                <a:lnTo>
                  <a:pt x="224" y="115"/>
                </a:lnTo>
                <a:lnTo>
                  <a:pt x="217" y="135"/>
                </a:lnTo>
                <a:lnTo>
                  <a:pt x="192" y="164"/>
                </a:lnTo>
                <a:lnTo>
                  <a:pt x="113" y="190"/>
                </a:lnTo>
                <a:lnTo>
                  <a:pt x="37" y="168"/>
                </a:lnTo>
                <a:lnTo>
                  <a:pt x="12" y="139"/>
                </a:lnTo>
                <a:lnTo>
                  <a:pt x="0" y="95"/>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89" name="Freeform 56"/>
          <p:cNvSpPr>
            <a:spLocks/>
          </p:cNvSpPr>
          <p:nvPr/>
        </p:nvSpPr>
        <p:spPr bwMode="auto">
          <a:xfrm>
            <a:off x="3408658" y="3367096"/>
            <a:ext cx="139821" cy="120947"/>
          </a:xfrm>
          <a:custGeom>
            <a:avLst/>
            <a:gdLst>
              <a:gd name="T0" fmla="*/ 0 w 225"/>
              <a:gd name="T1" fmla="*/ 2 h 189"/>
              <a:gd name="T2" fmla="*/ 0 w 225"/>
              <a:gd name="T3" fmla="*/ 1 h 189"/>
              <a:gd name="T4" fmla="*/ 0 w 225"/>
              <a:gd name="T5" fmla="*/ 0 h 189"/>
              <a:gd name="T6" fmla="*/ 2 w 225"/>
              <a:gd name="T7" fmla="*/ 0 h 189"/>
              <a:gd name="T8" fmla="*/ 2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0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9" y="54"/>
                </a:lnTo>
                <a:lnTo>
                  <a:pt x="34" y="25"/>
                </a:lnTo>
                <a:lnTo>
                  <a:pt x="113" y="0"/>
                </a:lnTo>
                <a:lnTo>
                  <a:pt x="131" y="0"/>
                </a:lnTo>
                <a:lnTo>
                  <a:pt x="153" y="3"/>
                </a:lnTo>
                <a:lnTo>
                  <a:pt x="189" y="21"/>
                </a:lnTo>
                <a:lnTo>
                  <a:pt x="214" y="50"/>
                </a:lnTo>
                <a:lnTo>
                  <a:pt x="225" y="94"/>
                </a:lnTo>
                <a:lnTo>
                  <a:pt x="224" y="115"/>
                </a:lnTo>
                <a:lnTo>
                  <a:pt x="216" y="135"/>
                </a:lnTo>
                <a:lnTo>
                  <a:pt x="191" y="164"/>
                </a:lnTo>
                <a:lnTo>
                  <a:pt x="113" y="189"/>
                </a:lnTo>
                <a:lnTo>
                  <a:pt x="36" y="168"/>
                </a:lnTo>
                <a:lnTo>
                  <a:pt x="11" y="139"/>
                </a:lnTo>
                <a:lnTo>
                  <a:pt x="0" y="94"/>
                </a:lnTo>
                <a:close/>
              </a:path>
            </a:pathLst>
          </a:custGeom>
          <a:solidFill>
            <a:srgbClr val="FF0000"/>
          </a:solidFill>
          <a:ln w="11113">
            <a:solidFill>
              <a:srgbClr val="999999"/>
            </a:solidFill>
            <a:prstDash val="solid"/>
            <a:round/>
            <a:headEnd/>
            <a:tailEnd/>
          </a:ln>
        </p:spPr>
        <p:txBody>
          <a:bodyPr lIns="80147" tIns="40074" rIns="80147" bIns="40074"/>
          <a:lstStyle/>
          <a:p>
            <a:endParaRPr lang="zh-CN" altLang="en-US"/>
          </a:p>
        </p:txBody>
      </p:sp>
      <p:sp>
        <p:nvSpPr>
          <p:cNvPr id="90" name="Freeform 57"/>
          <p:cNvSpPr>
            <a:spLocks/>
          </p:cNvSpPr>
          <p:nvPr/>
        </p:nvSpPr>
        <p:spPr bwMode="auto">
          <a:xfrm>
            <a:off x="4204142" y="3888321"/>
            <a:ext cx="141178" cy="120947"/>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6"/>
                </a:lnTo>
                <a:lnTo>
                  <a:pt x="113" y="0"/>
                </a:lnTo>
                <a:lnTo>
                  <a:pt x="131" y="0"/>
                </a:lnTo>
                <a:lnTo>
                  <a:pt x="153" y="4"/>
                </a:lnTo>
                <a:lnTo>
                  <a:pt x="189" y="22"/>
                </a:lnTo>
                <a:lnTo>
                  <a:pt x="214" y="51"/>
                </a:lnTo>
                <a:lnTo>
                  <a:pt x="225" y="95"/>
                </a:lnTo>
                <a:lnTo>
                  <a:pt x="224" y="115"/>
                </a:lnTo>
                <a:lnTo>
                  <a:pt x="217" y="136"/>
                </a:lnTo>
                <a:lnTo>
                  <a:pt x="191" y="165"/>
                </a:lnTo>
                <a:lnTo>
                  <a:pt x="113" y="190"/>
                </a:lnTo>
                <a:lnTo>
                  <a:pt x="36" y="169"/>
                </a:lnTo>
                <a:lnTo>
                  <a:pt x="11" y="140"/>
                </a:lnTo>
                <a:lnTo>
                  <a:pt x="0" y="95"/>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91" name="Freeform 58"/>
          <p:cNvSpPr>
            <a:spLocks/>
          </p:cNvSpPr>
          <p:nvPr/>
        </p:nvSpPr>
        <p:spPr bwMode="auto">
          <a:xfrm>
            <a:off x="4626319" y="3881122"/>
            <a:ext cx="142536" cy="120947"/>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8" y="54"/>
                </a:lnTo>
                <a:lnTo>
                  <a:pt x="34" y="25"/>
                </a:lnTo>
                <a:lnTo>
                  <a:pt x="112" y="0"/>
                </a:lnTo>
                <a:lnTo>
                  <a:pt x="131" y="0"/>
                </a:lnTo>
                <a:lnTo>
                  <a:pt x="152" y="3"/>
                </a:lnTo>
                <a:lnTo>
                  <a:pt x="189" y="21"/>
                </a:lnTo>
                <a:lnTo>
                  <a:pt x="214" y="50"/>
                </a:lnTo>
                <a:lnTo>
                  <a:pt x="225" y="94"/>
                </a:lnTo>
                <a:lnTo>
                  <a:pt x="224" y="115"/>
                </a:lnTo>
                <a:lnTo>
                  <a:pt x="216" y="135"/>
                </a:lnTo>
                <a:lnTo>
                  <a:pt x="191" y="164"/>
                </a:lnTo>
                <a:lnTo>
                  <a:pt x="112" y="189"/>
                </a:lnTo>
                <a:lnTo>
                  <a:pt x="36" y="168"/>
                </a:lnTo>
                <a:lnTo>
                  <a:pt x="11" y="139"/>
                </a:lnTo>
                <a:lnTo>
                  <a:pt x="0" y="94"/>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92" name="Freeform 59"/>
          <p:cNvSpPr>
            <a:spLocks/>
          </p:cNvSpPr>
          <p:nvPr/>
        </p:nvSpPr>
        <p:spPr bwMode="auto">
          <a:xfrm>
            <a:off x="5129945" y="3871043"/>
            <a:ext cx="141178" cy="120947"/>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5"/>
                </a:lnTo>
                <a:lnTo>
                  <a:pt x="112" y="0"/>
                </a:lnTo>
                <a:lnTo>
                  <a:pt x="131" y="0"/>
                </a:lnTo>
                <a:lnTo>
                  <a:pt x="153" y="4"/>
                </a:lnTo>
                <a:lnTo>
                  <a:pt x="189" y="22"/>
                </a:lnTo>
                <a:lnTo>
                  <a:pt x="214" y="51"/>
                </a:lnTo>
                <a:lnTo>
                  <a:pt x="225" y="95"/>
                </a:lnTo>
                <a:lnTo>
                  <a:pt x="224" y="115"/>
                </a:lnTo>
                <a:lnTo>
                  <a:pt x="216" y="135"/>
                </a:lnTo>
                <a:lnTo>
                  <a:pt x="191" y="164"/>
                </a:lnTo>
                <a:lnTo>
                  <a:pt x="112" y="190"/>
                </a:lnTo>
                <a:lnTo>
                  <a:pt x="36" y="168"/>
                </a:lnTo>
                <a:lnTo>
                  <a:pt x="11" y="139"/>
                </a:lnTo>
                <a:lnTo>
                  <a:pt x="0" y="95"/>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93" name="Freeform 60"/>
          <p:cNvSpPr>
            <a:spLocks/>
          </p:cNvSpPr>
          <p:nvPr/>
        </p:nvSpPr>
        <p:spPr bwMode="auto">
          <a:xfrm>
            <a:off x="5548050" y="3859524"/>
            <a:ext cx="141178" cy="120947"/>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6"/>
                </a:lnTo>
                <a:lnTo>
                  <a:pt x="112" y="0"/>
                </a:lnTo>
                <a:lnTo>
                  <a:pt x="131" y="0"/>
                </a:lnTo>
                <a:lnTo>
                  <a:pt x="152" y="4"/>
                </a:lnTo>
                <a:lnTo>
                  <a:pt x="189" y="22"/>
                </a:lnTo>
                <a:lnTo>
                  <a:pt x="214" y="51"/>
                </a:lnTo>
                <a:lnTo>
                  <a:pt x="225" y="95"/>
                </a:lnTo>
                <a:lnTo>
                  <a:pt x="224" y="115"/>
                </a:lnTo>
                <a:lnTo>
                  <a:pt x="216" y="136"/>
                </a:lnTo>
                <a:lnTo>
                  <a:pt x="191" y="165"/>
                </a:lnTo>
                <a:lnTo>
                  <a:pt x="112" y="190"/>
                </a:lnTo>
                <a:lnTo>
                  <a:pt x="36" y="169"/>
                </a:lnTo>
                <a:lnTo>
                  <a:pt x="11" y="140"/>
                </a:lnTo>
                <a:lnTo>
                  <a:pt x="0" y="95"/>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94" name="Freeform 61"/>
          <p:cNvSpPr>
            <a:spLocks/>
          </p:cNvSpPr>
          <p:nvPr/>
        </p:nvSpPr>
        <p:spPr bwMode="auto">
          <a:xfrm>
            <a:off x="5934932" y="3869603"/>
            <a:ext cx="142536" cy="120947"/>
          </a:xfrm>
          <a:custGeom>
            <a:avLst/>
            <a:gdLst>
              <a:gd name="T0" fmla="*/ 0 w 225"/>
              <a:gd name="T1" fmla="*/ 2 h 189"/>
              <a:gd name="T2" fmla="*/ 0 w 225"/>
              <a:gd name="T3" fmla="*/ 1 h 189"/>
              <a:gd name="T4" fmla="*/ 0 w 225"/>
              <a:gd name="T5" fmla="*/ 0 h 189"/>
              <a:gd name="T6" fmla="*/ 3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3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9" y="54"/>
                </a:lnTo>
                <a:lnTo>
                  <a:pt x="34" y="25"/>
                </a:lnTo>
                <a:lnTo>
                  <a:pt x="113" y="0"/>
                </a:lnTo>
                <a:lnTo>
                  <a:pt x="131" y="0"/>
                </a:lnTo>
                <a:lnTo>
                  <a:pt x="153" y="4"/>
                </a:lnTo>
                <a:lnTo>
                  <a:pt x="189" y="21"/>
                </a:lnTo>
                <a:lnTo>
                  <a:pt x="214" y="50"/>
                </a:lnTo>
                <a:lnTo>
                  <a:pt x="225" y="95"/>
                </a:lnTo>
                <a:lnTo>
                  <a:pt x="224" y="115"/>
                </a:lnTo>
                <a:lnTo>
                  <a:pt x="216" y="135"/>
                </a:lnTo>
                <a:lnTo>
                  <a:pt x="191" y="164"/>
                </a:lnTo>
                <a:lnTo>
                  <a:pt x="113" y="189"/>
                </a:lnTo>
                <a:lnTo>
                  <a:pt x="36" y="168"/>
                </a:lnTo>
                <a:lnTo>
                  <a:pt x="11" y="139"/>
                </a:lnTo>
                <a:lnTo>
                  <a:pt x="0" y="95"/>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95" name="Freeform 62"/>
          <p:cNvSpPr>
            <a:spLocks/>
          </p:cNvSpPr>
          <p:nvPr/>
        </p:nvSpPr>
        <p:spPr bwMode="auto">
          <a:xfrm>
            <a:off x="6385616" y="3881122"/>
            <a:ext cx="141178" cy="120947"/>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9" y="54"/>
                </a:lnTo>
                <a:lnTo>
                  <a:pt x="34" y="25"/>
                </a:lnTo>
                <a:lnTo>
                  <a:pt x="113" y="0"/>
                </a:lnTo>
                <a:lnTo>
                  <a:pt x="132" y="0"/>
                </a:lnTo>
                <a:lnTo>
                  <a:pt x="153" y="3"/>
                </a:lnTo>
                <a:lnTo>
                  <a:pt x="189" y="21"/>
                </a:lnTo>
                <a:lnTo>
                  <a:pt x="214" y="50"/>
                </a:lnTo>
                <a:lnTo>
                  <a:pt x="225" y="94"/>
                </a:lnTo>
                <a:lnTo>
                  <a:pt x="224" y="115"/>
                </a:lnTo>
                <a:lnTo>
                  <a:pt x="217" y="135"/>
                </a:lnTo>
                <a:lnTo>
                  <a:pt x="192" y="164"/>
                </a:lnTo>
                <a:lnTo>
                  <a:pt x="113" y="189"/>
                </a:lnTo>
                <a:lnTo>
                  <a:pt x="37" y="168"/>
                </a:lnTo>
                <a:lnTo>
                  <a:pt x="12" y="139"/>
                </a:lnTo>
                <a:lnTo>
                  <a:pt x="0" y="94"/>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96" name="Freeform 63"/>
          <p:cNvSpPr>
            <a:spLocks/>
          </p:cNvSpPr>
          <p:nvPr/>
        </p:nvSpPr>
        <p:spPr bwMode="auto">
          <a:xfrm>
            <a:off x="6657112" y="3902719"/>
            <a:ext cx="141178" cy="120947"/>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9" y="54"/>
                </a:lnTo>
                <a:lnTo>
                  <a:pt x="34" y="25"/>
                </a:lnTo>
                <a:lnTo>
                  <a:pt x="113" y="0"/>
                </a:lnTo>
                <a:lnTo>
                  <a:pt x="132" y="0"/>
                </a:lnTo>
                <a:lnTo>
                  <a:pt x="153" y="4"/>
                </a:lnTo>
                <a:lnTo>
                  <a:pt x="189" y="21"/>
                </a:lnTo>
                <a:lnTo>
                  <a:pt x="214" y="50"/>
                </a:lnTo>
                <a:lnTo>
                  <a:pt x="225" y="95"/>
                </a:lnTo>
                <a:lnTo>
                  <a:pt x="224" y="115"/>
                </a:lnTo>
                <a:lnTo>
                  <a:pt x="217" y="135"/>
                </a:lnTo>
                <a:lnTo>
                  <a:pt x="192" y="164"/>
                </a:lnTo>
                <a:lnTo>
                  <a:pt x="113" y="189"/>
                </a:lnTo>
                <a:lnTo>
                  <a:pt x="37" y="168"/>
                </a:lnTo>
                <a:lnTo>
                  <a:pt x="11" y="139"/>
                </a:lnTo>
                <a:lnTo>
                  <a:pt x="0" y="95"/>
                </a:lnTo>
                <a:close/>
              </a:path>
            </a:pathLst>
          </a:custGeom>
          <a:solidFill>
            <a:srgbClr val="0070C0"/>
          </a:solidFill>
          <a:ln w="11113">
            <a:solidFill>
              <a:srgbClr val="999999"/>
            </a:solidFill>
            <a:prstDash val="solid"/>
            <a:round/>
            <a:headEnd/>
            <a:tailEnd/>
          </a:ln>
        </p:spPr>
        <p:txBody>
          <a:bodyPr lIns="80147" tIns="40074" rIns="80147" bIns="40074"/>
          <a:lstStyle/>
          <a:p>
            <a:endParaRPr lang="zh-CN" altLang="en-US"/>
          </a:p>
        </p:txBody>
      </p:sp>
      <p:sp>
        <p:nvSpPr>
          <p:cNvPr id="97" name="Text Box 64"/>
          <p:cNvSpPr txBox="1">
            <a:spLocks noChangeArrowheads="1"/>
          </p:cNvSpPr>
          <p:nvPr/>
        </p:nvSpPr>
        <p:spPr bwMode="auto">
          <a:xfrm>
            <a:off x="2914535" y="2275690"/>
            <a:ext cx="4231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100" dirty="0">
                <a:solidFill>
                  <a:srgbClr val="000000"/>
                </a:solidFill>
                <a:latin typeface="华文细黑" charset="0"/>
                <a:ea typeface="华文细黑" charset="0"/>
                <a:cs typeface="华文细黑" charset="0"/>
              </a:rPr>
              <a:t>任务书</a:t>
            </a:r>
          </a:p>
        </p:txBody>
      </p:sp>
      <p:grpSp>
        <p:nvGrpSpPr>
          <p:cNvPr id="4" name="Group 65"/>
          <p:cNvGrpSpPr>
            <a:grpSpLocks/>
          </p:cNvGrpSpPr>
          <p:nvPr/>
        </p:nvGrpSpPr>
        <p:grpSpPr bwMode="auto">
          <a:xfrm>
            <a:off x="2993269" y="2504627"/>
            <a:ext cx="290501" cy="326846"/>
            <a:chOff x="1804" y="1167"/>
            <a:chExt cx="183" cy="160"/>
          </a:xfrm>
        </p:grpSpPr>
        <p:sp>
          <p:nvSpPr>
            <p:cNvPr id="127" name="Rectangle 66"/>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128" name="Freeform 67"/>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129" name="Freeform 68"/>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30" name="Freeform 69"/>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31" name="Freeform 70"/>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5" name="Group 71"/>
          <p:cNvGrpSpPr>
            <a:grpSpLocks/>
          </p:cNvGrpSpPr>
          <p:nvPr/>
        </p:nvGrpSpPr>
        <p:grpSpPr bwMode="auto">
          <a:xfrm>
            <a:off x="3714091" y="2700447"/>
            <a:ext cx="290501" cy="326846"/>
            <a:chOff x="1804" y="1167"/>
            <a:chExt cx="183" cy="160"/>
          </a:xfrm>
        </p:grpSpPr>
        <p:sp>
          <p:nvSpPr>
            <p:cNvPr id="122" name="Rectangle 72"/>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123" name="Freeform 73"/>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124" name="Freeform 74"/>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25" name="Freeform 75"/>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26" name="Freeform 76"/>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6" name="Group 77"/>
          <p:cNvGrpSpPr>
            <a:grpSpLocks/>
          </p:cNvGrpSpPr>
          <p:nvPr/>
        </p:nvGrpSpPr>
        <p:grpSpPr bwMode="auto">
          <a:xfrm>
            <a:off x="4453920" y="2896266"/>
            <a:ext cx="290501" cy="326846"/>
            <a:chOff x="1804" y="1167"/>
            <a:chExt cx="183" cy="160"/>
          </a:xfrm>
        </p:grpSpPr>
        <p:sp>
          <p:nvSpPr>
            <p:cNvPr id="117" name="Rectangle 78"/>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118" name="Freeform 79"/>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119" name="Freeform 80"/>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20" name="Freeform 81"/>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21" name="Freeform 82"/>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7" name="Group 83"/>
          <p:cNvGrpSpPr>
            <a:grpSpLocks/>
          </p:cNvGrpSpPr>
          <p:nvPr/>
        </p:nvGrpSpPr>
        <p:grpSpPr bwMode="auto">
          <a:xfrm>
            <a:off x="6239008" y="2896266"/>
            <a:ext cx="290501" cy="326846"/>
            <a:chOff x="1804" y="1167"/>
            <a:chExt cx="183" cy="160"/>
          </a:xfrm>
        </p:grpSpPr>
        <p:sp>
          <p:nvSpPr>
            <p:cNvPr id="112" name="Rectangle 84"/>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113" name="Freeform 85"/>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114" name="Freeform 86"/>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15" name="Freeform 87"/>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16" name="Freeform 88"/>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8" name="Group 89"/>
          <p:cNvGrpSpPr>
            <a:grpSpLocks/>
          </p:cNvGrpSpPr>
          <p:nvPr/>
        </p:nvGrpSpPr>
        <p:grpSpPr bwMode="auto">
          <a:xfrm>
            <a:off x="7039923" y="2896266"/>
            <a:ext cx="290501" cy="326846"/>
            <a:chOff x="1804" y="1167"/>
            <a:chExt cx="183" cy="160"/>
          </a:xfrm>
        </p:grpSpPr>
        <p:sp>
          <p:nvSpPr>
            <p:cNvPr id="107" name="Rectangle 90"/>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108" name="Freeform 91"/>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109" name="Freeform 92"/>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10" name="Freeform 93"/>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111" name="Freeform 94"/>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sp>
        <p:nvSpPr>
          <p:cNvPr id="103" name="Text Box 95"/>
          <p:cNvSpPr txBox="1">
            <a:spLocks noChangeArrowheads="1"/>
          </p:cNvSpPr>
          <p:nvPr/>
        </p:nvSpPr>
        <p:spPr bwMode="auto">
          <a:xfrm>
            <a:off x="3591918" y="2454231"/>
            <a:ext cx="4183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CDCP</a:t>
            </a:r>
          </a:p>
        </p:txBody>
      </p:sp>
      <p:sp>
        <p:nvSpPr>
          <p:cNvPr id="104" name="Text Box 96"/>
          <p:cNvSpPr txBox="1">
            <a:spLocks noChangeArrowheads="1"/>
          </p:cNvSpPr>
          <p:nvPr/>
        </p:nvSpPr>
        <p:spPr bwMode="auto">
          <a:xfrm>
            <a:off x="4330388" y="2650051"/>
            <a:ext cx="3863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PDCP</a:t>
            </a:r>
          </a:p>
        </p:txBody>
      </p:sp>
      <p:sp>
        <p:nvSpPr>
          <p:cNvPr id="105" name="Text Box 97"/>
          <p:cNvSpPr txBox="1">
            <a:spLocks noChangeArrowheads="1"/>
          </p:cNvSpPr>
          <p:nvPr/>
        </p:nvSpPr>
        <p:spPr bwMode="auto">
          <a:xfrm>
            <a:off x="6115477" y="2651491"/>
            <a:ext cx="4071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ADCP</a:t>
            </a:r>
          </a:p>
        </p:txBody>
      </p:sp>
      <p:sp>
        <p:nvSpPr>
          <p:cNvPr id="106" name="Text Box 98"/>
          <p:cNvSpPr txBox="1">
            <a:spLocks noChangeArrowheads="1"/>
          </p:cNvSpPr>
          <p:nvPr/>
        </p:nvSpPr>
        <p:spPr bwMode="auto">
          <a:xfrm>
            <a:off x="6916392" y="2651491"/>
            <a:ext cx="5866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EOXDCP</a:t>
            </a:r>
          </a:p>
        </p:txBody>
      </p:sp>
      <p:sp>
        <p:nvSpPr>
          <p:cNvPr id="140" name="矩形 139"/>
          <p:cNvSpPr/>
          <p:nvPr/>
        </p:nvSpPr>
        <p:spPr>
          <a:xfrm>
            <a:off x="1151121" y="902047"/>
            <a:ext cx="7147194" cy="1036698"/>
          </a:xfrm>
          <a:prstGeom prst="rect">
            <a:avLst/>
          </a:prstGeom>
          <a:noFill/>
          <a:ln>
            <a:noFill/>
          </a:ln>
        </p:spPr>
        <p:txBody>
          <a:bodyPr wrap="square" lIns="80147" tIns="40074" rIns="80147" bIns="40074" rtlCol="0" anchor="ctr">
            <a:noAutofit/>
          </a:bodyPr>
          <a:lstStyle/>
          <a:p>
            <a:pPr algn="ctr"/>
            <a:r>
              <a:rPr lang="zh-CN" altLang="en-US" sz="2100" b="1" dirty="0"/>
              <a:t>产品开发目的是把产品成功推向市场，获取</a:t>
            </a:r>
            <a:r>
              <a:rPr lang="zh-CN" altLang="en-US" sz="3200" b="1" dirty="0">
                <a:solidFill>
                  <a:srgbClr val="C00000"/>
                </a:solidFill>
              </a:rPr>
              <a:t>商业成功</a:t>
            </a:r>
          </a:p>
        </p:txBody>
      </p:sp>
      <p:cxnSp>
        <p:nvCxnSpPr>
          <p:cNvPr id="142" name="直接连接符 141"/>
          <p:cNvCxnSpPr/>
          <p:nvPr/>
        </p:nvCxnSpPr>
        <p:spPr>
          <a:xfrm rot="5400000">
            <a:off x="2915912" y="2131727"/>
            <a:ext cx="259175" cy="1358"/>
          </a:xfrm>
          <a:prstGeom prst="line">
            <a:avLst/>
          </a:prstGeom>
          <a:effectLst/>
        </p:spPr>
        <p:style>
          <a:lnRef idx="1">
            <a:schemeClr val="accent2"/>
          </a:lnRef>
          <a:fillRef idx="0">
            <a:schemeClr val="accent2"/>
          </a:fillRef>
          <a:effectRef idx="0">
            <a:schemeClr val="accent2"/>
          </a:effectRef>
          <a:fontRef idx="minor">
            <a:schemeClr val="tx1"/>
          </a:fontRef>
        </p:style>
      </p:cxnSp>
      <p:cxnSp>
        <p:nvCxnSpPr>
          <p:cNvPr id="144" name="直接连接符 143"/>
          <p:cNvCxnSpPr/>
          <p:nvPr/>
        </p:nvCxnSpPr>
        <p:spPr>
          <a:xfrm rot="5400000">
            <a:off x="6856528" y="2164844"/>
            <a:ext cx="194381" cy="1358"/>
          </a:xfrm>
          <a:prstGeom prst="line">
            <a:avLst/>
          </a:prstGeom>
          <a:effectLst/>
        </p:spPr>
        <p:style>
          <a:lnRef idx="1">
            <a:schemeClr val="accent2"/>
          </a:lnRef>
          <a:fillRef idx="0">
            <a:schemeClr val="accent2"/>
          </a:fillRef>
          <a:effectRef idx="0">
            <a:schemeClr val="accent2"/>
          </a:effectRef>
          <a:fontRef idx="minor">
            <a:schemeClr val="tx1"/>
          </a:fontRef>
        </p:style>
      </p:cxnSp>
      <p:cxnSp>
        <p:nvCxnSpPr>
          <p:cNvPr id="146" name="直接箭头连接符 145"/>
          <p:cNvCxnSpPr/>
          <p:nvPr/>
        </p:nvCxnSpPr>
        <p:spPr>
          <a:xfrm>
            <a:off x="3105908" y="2197200"/>
            <a:ext cx="3848489" cy="1440"/>
          </a:xfrm>
          <a:prstGeom prst="straightConnector1">
            <a:avLst/>
          </a:prstGeom>
          <a:ln>
            <a:headEnd type="arrow"/>
            <a:tailEnd type="arrow"/>
          </a:ln>
          <a:effectLst/>
        </p:spPr>
        <p:style>
          <a:lnRef idx="1">
            <a:schemeClr val="accent2"/>
          </a:lnRef>
          <a:fillRef idx="0">
            <a:schemeClr val="accent2"/>
          </a:fillRef>
          <a:effectRef idx="0">
            <a:schemeClr val="accent2"/>
          </a:effectRef>
          <a:fontRef idx="minor">
            <a:schemeClr val="tx1"/>
          </a:fontRef>
        </p:style>
      </p:cxnSp>
      <p:sp>
        <p:nvSpPr>
          <p:cNvPr id="147" name="矩形 146"/>
          <p:cNvSpPr/>
          <p:nvPr/>
        </p:nvSpPr>
        <p:spPr>
          <a:xfrm>
            <a:off x="4266563" y="1873952"/>
            <a:ext cx="1832614" cy="323968"/>
          </a:xfrm>
          <a:prstGeom prst="rect">
            <a:avLst/>
          </a:prstGeom>
          <a:noFill/>
          <a:ln>
            <a:noFill/>
          </a:ln>
        </p:spPr>
        <p:txBody>
          <a:bodyPr wrap="square" lIns="80147" tIns="40074" rIns="80147" bIns="40074" rtlCol="0" anchor="ctr">
            <a:noAutofit/>
          </a:bodyPr>
          <a:lstStyle/>
          <a:p>
            <a:pPr algn="ctr"/>
            <a:r>
              <a:rPr lang="zh-CN" altLang="en-US" sz="2100" b="1" dirty="0"/>
              <a:t>新产品开发</a:t>
            </a:r>
          </a:p>
        </p:txBody>
      </p:sp>
      <p:sp>
        <p:nvSpPr>
          <p:cNvPr id="143" name="右箭头 142"/>
          <p:cNvSpPr/>
          <p:nvPr/>
        </p:nvSpPr>
        <p:spPr>
          <a:xfrm>
            <a:off x="1945253" y="3752968"/>
            <a:ext cx="366523" cy="323968"/>
          </a:xfrm>
          <a:prstGeom prst="right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1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56</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产品开发流程重要思想</a:t>
            </a:r>
            <a:r>
              <a:rPr lang="en-US" altLang="zh-CN" sz="2800">
                <a:solidFill>
                  <a:schemeClr val="tx1"/>
                </a:solidFill>
                <a:latin typeface="微软雅黑" pitchFamily="34" charset="-122"/>
                <a:ea typeface="微软雅黑" pitchFamily="34" charset="-122"/>
              </a:rPr>
              <a:t>1</a:t>
            </a:r>
            <a:r>
              <a:rPr lang="zh-CN" altLang="en-US" sz="2800">
                <a:solidFill>
                  <a:schemeClr val="tx1"/>
                </a:solidFill>
                <a:latin typeface="微软雅黑" pitchFamily="34" charset="-122"/>
                <a:ea typeface="微软雅黑" pitchFamily="34" charset="-122"/>
              </a:rPr>
              <a:t>：结构化流程</a:t>
            </a:r>
          </a:p>
        </p:txBody>
      </p:sp>
      <p:sp>
        <p:nvSpPr>
          <p:cNvPr id="19" name="矩形 18"/>
          <p:cNvSpPr/>
          <p:nvPr/>
        </p:nvSpPr>
        <p:spPr>
          <a:xfrm>
            <a:off x="418075" y="2176920"/>
            <a:ext cx="1954788" cy="474556"/>
          </a:xfrm>
          <a:prstGeom prst="rect">
            <a:avLst/>
          </a:prstGeom>
        </p:spPr>
        <p:txBody>
          <a:bodyPr wrap="square" lIns="80147" tIns="40074" rIns="80147" bIns="40074">
            <a:spAutoFit/>
          </a:bodyPr>
          <a:lstStyle/>
          <a:p>
            <a:r>
              <a:rPr lang="zh-CN" altLang="en-US" sz="2500" dirty="0"/>
              <a:t>结构化要素：</a:t>
            </a:r>
          </a:p>
        </p:txBody>
      </p:sp>
      <p:sp>
        <p:nvSpPr>
          <p:cNvPr id="56" name="矩形 55">
            <a:hlinkClick r:id="rId3" action="ppaction://hlinkfile"/>
          </p:cNvPr>
          <p:cNvSpPr/>
          <p:nvPr/>
        </p:nvSpPr>
        <p:spPr>
          <a:xfrm>
            <a:off x="-9534" y="5826364"/>
            <a:ext cx="4337186" cy="777524"/>
          </a:xfrm>
          <a:prstGeom prst="rect">
            <a:avLst/>
          </a:prstGeom>
          <a:noFill/>
          <a:ln>
            <a:noFill/>
          </a:ln>
          <a:effectLst>
            <a:glow rad="139700">
              <a:schemeClr val="accent1">
                <a:satMod val="175000"/>
                <a:alpha val="40000"/>
              </a:schemeClr>
            </a:glow>
          </a:effectLst>
        </p:spPr>
        <p:txBody>
          <a:bodyPr wrap="square" lIns="80147" tIns="40074" rIns="80147" bIns="40074" rtlCol="0" anchor="ctr">
            <a:noAutofit/>
          </a:bodyPr>
          <a:lstStyle/>
          <a:p>
            <a:pPr algn="ctr"/>
            <a:r>
              <a:rPr lang="zh-CN" altLang="en-US" sz="3200" b="1" dirty="0">
                <a:solidFill>
                  <a:srgbClr val="0070C0"/>
                </a:solidFill>
                <a:latin typeface="Arial Unicode MS" pitchFamily="34" charset="-122"/>
                <a:ea typeface="Arial Unicode MS" pitchFamily="34" charset="-122"/>
                <a:cs typeface="Arial Unicode MS" pitchFamily="34" charset="-122"/>
              </a:rPr>
              <a:t>均衡且富有活力的流程</a:t>
            </a:r>
            <a:endParaRPr lang="en-US" altLang="zh-CN" sz="3200" b="1" dirty="0">
              <a:solidFill>
                <a:srgbClr val="0070C0"/>
              </a:solidFill>
              <a:latin typeface="Arial Unicode MS" pitchFamily="34" charset="-122"/>
              <a:ea typeface="Arial Unicode MS" pitchFamily="34" charset="-122"/>
              <a:cs typeface="Arial Unicode MS" pitchFamily="34" charset="-122"/>
            </a:endParaRPr>
          </a:p>
        </p:txBody>
      </p:sp>
      <p:sp>
        <p:nvSpPr>
          <p:cNvPr id="57" name="矩形 56"/>
          <p:cNvSpPr/>
          <p:nvPr/>
        </p:nvSpPr>
        <p:spPr>
          <a:xfrm>
            <a:off x="2651387" y="966841"/>
            <a:ext cx="1723895" cy="457124"/>
          </a:xfrm>
          <a:prstGeom prst="rect">
            <a:avLst/>
          </a:prstGeom>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noAutofit/>
          </a:bodyPr>
          <a:lstStyle/>
          <a:p>
            <a:pPr lvl="0" algn="dist"/>
            <a:r>
              <a:rPr lang="zh-CN" altLang="en-US">
                <a:solidFill>
                  <a:prstClr val="black"/>
                </a:solidFill>
              </a:rPr>
              <a:t>分层</a:t>
            </a:r>
            <a:endParaRPr lang="en-US" altLang="zh-CN">
              <a:solidFill>
                <a:prstClr val="black"/>
              </a:solidFill>
            </a:endParaRPr>
          </a:p>
        </p:txBody>
      </p:sp>
      <p:sp>
        <p:nvSpPr>
          <p:cNvPr id="58" name="矩形 57"/>
          <p:cNvSpPr/>
          <p:nvPr/>
        </p:nvSpPr>
        <p:spPr>
          <a:xfrm>
            <a:off x="2651387" y="1510393"/>
            <a:ext cx="1723895" cy="457124"/>
          </a:xfrm>
          <a:prstGeom prst="rect">
            <a:avLst/>
          </a:prstGeom>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noAutofit/>
          </a:bodyPr>
          <a:lstStyle/>
          <a:p>
            <a:pPr lvl="0" algn="dist"/>
            <a:r>
              <a:rPr lang="zh-CN" altLang="en-US">
                <a:solidFill>
                  <a:prstClr val="black"/>
                </a:solidFill>
              </a:rPr>
              <a:t>分解</a:t>
            </a:r>
            <a:endParaRPr lang="en-US" altLang="zh-CN">
              <a:solidFill>
                <a:prstClr val="black"/>
              </a:solidFill>
            </a:endParaRPr>
          </a:p>
        </p:txBody>
      </p:sp>
      <p:sp>
        <p:nvSpPr>
          <p:cNvPr id="59" name="矩形 58"/>
          <p:cNvSpPr/>
          <p:nvPr/>
        </p:nvSpPr>
        <p:spPr>
          <a:xfrm>
            <a:off x="2651387" y="2053946"/>
            <a:ext cx="1723895" cy="457124"/>
          </a:xfrm>
          <a:prstGeom prst="rect">
            <a:avLst/>
          </a:prstGeom>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noAutofit/>
          </a:bodyPr>
          <a:lstStyle/>
          <a:p>
            <a:pPr lvl="0" algn="dist"/>
            <a:r>
              <a:rPr lang="zh-CN" altLang="en-US">
                <a:solidFill>
                  <a:prstClr val="black"/>
                </a:solidFill>
              </a:rPr>
              <a:t>定义</a:t>
            </a:r>
            <a:endParaRPr lang="en-US" altLang="zh-CN">
              <a:solidFill>
                <a:prstClr val="black"/>
              </a:solidFill>
            </a:endParaRPr>
          </a:p>
        </p:txBody>
      </p:sp>
      <p:sp>
        <p:nvSpPr>
          <p:cNvPr id="60" name="矩形 59"/>
          <p:cNvSpPr/>
          <p:nvPr/>
        </p:nvSpPr>
        <p:spPr>
          <a:xfrm>
            <a:off x="2651387" y="3141051"/>
            <a:ext cx="1723895" cy="457124"/>
          </a:xfrm>
          <a:prstGeom prst="rect">
            <a:avLst/>
          </a:prstGeom>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noAutofit/>
          </a:bodyPr>
          <a:lstStyle/>
          <a:p>
            <a:pPr lvl="0" algn="dist"/>
            <a:r>
              <a:rPr lang="zh-CN" altLang="en-US">
                <a:solidFill>
                  <a:prstClr val="black"/>
                </a:solidFill>
              </a:rPr>
              <a:t>输入输出</a:t>
            </a:r>
            <a:endParaRPr lang="en-US" altLang="zh-CN">
              <a:solidFill>
                <a:prstClr val="black"/>
              </a:solidFill>
            </a:endParaRPr>
          </a:p>
        </p:txBody>
      </p:sp>
      <p:sp>
        <p:nvSpPr>
          <p:cNvPr id="62" name="右箭头 61"/>
          <p:cNvSpPr/>
          <p:nvPr/>
        </p:nvSpPr>
        <p:spPr>
          <a:xfrm>
            <a:off x="4741806" y="2133127"/>
            <a:ext cx="671958" cy="583143"/>
          </a:xfrm>
          <a:prstGeom prst="rightArrow">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63" name="矩形 62"/>
          <p:cNvSpPr/>
          <p:nvPr/>
        </p:nvSpPr>
        <p:spPr>
          <a:xfrm>
            <a:off x="5610481" y="1096428"/>
            <a:ext cx="2945638" cy="2019923"/>
          </a:xfrm>
          <a:prstGeom prst="rect">
            <a:avLst/>
          </a:prstGeom>
        </p:spPr>
        <p:txBody>
          <a:bodyPr wrap="square" lIns="80147" tIns="40074" rIns="80147" bIns="40074">
            <a:spAutoFit/>
          </a:bodyPr>
          <a:lstStyle/>
          <a:p>
            <a:pPr>
              <a:lnSpc>
                <a:spcPct val="150000"/>
              </a:lnSpc>
              <a:buFont typeface="Wingdings" pitchFamily="2" charset="2"/>
              <a:buChar char="l"/>
            </a:pPr>
            <a:r>
              <a:rPr lang="zh-CN" altLang="en-US" sz="2100" dirty="0"/>
              <a:t>提高整体开发速度</a:t>
            </a:r>
            <a:endParaRPr lang="en-US" altLang="zh-CN" sz="2100" dirty="0"/>
          </a:p>
          <a:p>
            <a:pPr>
              <a:lnSpc>
                <a:spcPct val="150000"/>
              </a:lnSpc>
              <a:buFont typeface="Wingdings" pitchFamily="2" charset="2"/>
              <a:buChar char="l"/>
            </a:pPr>
            <a:r>
              <a:rPr lang="zh-CN" altLang="en-US" sz="2100" dirty="0"/>
              <a:t>确保质量和上市成功</a:t>
            </a:r>
            <a:endParaRPr lang="en-US" altLang="zh-CN" sz="2100" dirty="0"/>
          </a:p>
          <a:p>
            <a:pPr>
              <a:lnSpc>
                <a:spcPct val="150000"/>
              </a:lnSpc>
              <a:buFont typeface="Wingdings" pitchFamily="2" charset="2"/>
              <a:buChar char="l"/>
            </a:pPr>
            <a:r>
              <a:rPr lang="zh-CN" altLang="en-US" sz="2100" dirty="0"/>
              <a:t>可被不同项目采用</a:t>
            </a:r>
            <a:endParaRPr lang="en-US" altLang="zh-CN" sz="2100" dirty="0"/>
          </a:p>
          <a:p>
            <a:pPr>
              <a:lnSpc>
                <a:spcPct val="150000"/>
              </a:lnSpc>
              <a:buFont typeface="Wingdings" pitchFamily="2" charset="2"/>
              <a:buChar char="l"/>
            </a:pPr>
            <a:r>
              <a:rPr lang="zh-CN" altLang="en-US" sz="2100" dirty="0"/>
              <a:t>使开发过程可视化</a:t>
            </a:r>
          </a:p>
        </p:txBody>
      </p:sp>
      <p:sp>
        <p:nvSpPr>
          <p:cNvPr id="65" name="矩形 64">
            <a:hlinkClick r:id="rId4" action="ppaction://hlinkfile"/>
          </p:cNvPr>
          <p:cNvSpPr/>
          <p:nvPr/>
        </p:nvSpPr>
        <p:spPr>
          <a:xfrm>
            <a:off x="5549394" y="5955952"/>
            <a:ext cx="3359792" cy="647936"/>
          </a:xfrm>
          <a:prstGeom prst="rect">
            <a:avLst/>
          </a:prstGeom>
          <a:noFill/>
          <a:ln>
            <a:noFill/>
          </a:ln>
          <a:effectLst>
            <a:glow rad="139700">
              <a:schemeClr val="accent1">
                <a:satMod val="175000"/>
                <a:alpha val="40000"/>
              </a:schemeClr>
            </a:glow>
          </a:effectLst>
        </p:spPr>
        <p:txBody>
          <a:bodyPr wrap="square" lIns="80147" tIns="40074" rIns="80147" bIns="40074" rtlCol="0" anchor="ctr">
            <a:noAutofit/>
          </a:bodyPr>
          <a:lstStyle/>
          <a:p>
            <a:pPr algn="ctr"/>
            <a:r>
              <a:rPr lang="zh-CN" altLang="en-US" sz="3200" b="1" dirty="0">
                <a:solidFill>
                  <a:srgbClr val="0070C0"/>
                </a:solidFill>
                <a:latin typeface="Arial Unicode MS" pitchFamily="34" charset="-122"/>
                <a:ea typeface="Arial Unicode MS" pitchFamily="34" charset="-122"/>
                <a:cs typeface="Arial Unicode MS" pitchFamily="34" charset="-122"/>
              </a:rPr>
              <a:t>结构化流程</a:t>
            </a:r>
            <a:endParaRPr lang="en-US" altLang="zh-CN" sz="3200" b="1" dirty="0">
              <a:solidFill>
                <a:srgbClr val="0070C0"/>
              </a:solidFill>
              <a:latin typeface="Arial Unicode MS" pitchFamily="34" charset="-122"/>
              <a:ea typeface="Arial Unicode MS" pitchFamily="34" charset="-122"/>
              <a:cs typeface="Arial Unicode MS" pitchFamily="34" charset="-122"/>
            </a:endParaRPr>
          </a:p>
        </p:txBody>
      </p:sp>
      <p:sp>
        <p:nvSpPr>
          <p:cNvPr id="66" name="矩形 65"/>
          <p:cNvSpPr/>
          <p:nvPr/>
        </p:nvSpPr>
        <p:spPr>
          <a:xfrm>
            <a:off x="2651387" y="2597499"/>
            <a:ext cx="1723895" cy="457124"/>
          </a:xfrm>
          <a:prstGeom prst="rect">
            <a:avLst/>
          </a:prstGeom>
          <a:effectLst/>
        </p:spPr>
        <p:style>
          <a:lnRef idx="1">
            <a:schemeClr val="accent2"/>
          </a:lnRef>
          <a:fillRef idx="2">
            <a:schemeClr val="accent2"/>
          </a:fillRef>
          <a:effectRef idx="1">
            <a:schemeClr val="accent2"/>
          </a:effectRef>
          <a:fontRef idx="minor">
            <a:schemeClr val="dk1"/>
          </a:fontRef>
        </p:style>
        <p:txBody>
          <a:bodyPr wrap="square" lIns="80147" tIns="40074" rIns="80147" bIns="40074">
            <a:noAutofit/>
          </a:bodyPr>
          <a:lstStyle/>
          <a:p>
            <a:pPr lvl="0" algn="dist"/>
            <a:r>
              <a:rPr lang="zh-CN" altLang="en-US">
                <a:solidFill>
                  <a:prstClr val="black"/>
                </a:solidFill>
              </a:rPr>
              <a:t>排序</a:t>
            </a:r>
            <a:endParaRPr lang="en-US" altLang="zh-CN">
              <a:solidFill>
                <a:prstClr val="black"/>
              </a:solidFill>
            </a:endParaRPr>
          </a:p>
        </p:txBody>
      </p:sp>
      <p:sp>
        <p:nvSpPr>
          <p:cNvPr id="16" name="矩形 15"/>
          <p:cNvSpPr/>
          <p:nvPr/>
        </p:nvSpPr>
        <p:spPr>
          <a:xfrm>
            <a:off x="2067429" y="4336111"/>
            <a:ext cx="1444262" cy="465651"/>
          </a:xfrm>
          <a:prstGeom prst="rect">
            <a:avLst/>
          </a:prstGeom>
          <a:effectLst/>
        </p:spPr>
        <p:style>
          <a:lnRef idx="1">
            <a:schemeClr val="accent2"/>
          </a:lnRef>
          <a:fillRef idx="3">
            <a:schemeClr val="accent2"/>
          </a:fillRef>
          <a:effectRef idx="2">
            <a:schemeClr val="accent2"/>
          </a:effectRef>
          <a:fontRef idx="minor">
            <a:schemeClr val="lt1"/>
          </a:fontRef>
        </p:style>
        <p:txBody>
          <a:bodyPr wrap="none" lIns="80147" tIns="40074" rIns="80147" bIns="40074">
            <a:spAutoFit/>
          </a:bodyPr>
          <a:lstStyle/>
          <a:p>
            <a:r>
              <a:rPr lang="zh-CN" altLang="en-US" sz="2500" dirty="0">
                <a:solidFill>
                  <a:schemeClr val="bg1"/>
                </a:solidFill>
              </a:rPr>
              <a:t>非结构化</a:t>
            </a:r>
            <a:endParaRPr lang="zh-CN" altLang="en-US" sz="2100" dirty="0">
              <a:solidFill>
                <a:schemeClr val="bg1"/>
              </a:solidFill>
            </a:endParaRPr>
          </a:p>
        </p:txBody>
      </p:sp>
      <p:sp>
        <p:nvSpPr>
          <p:cNvPr id="17" name="矩形 16"/>
          <p:cNvSpPr/>
          <p:nvPr/>
        </p:nvSpPr>
        <p:spPr>
          <a:xfrm>
            <a:off x="1029811" y="4215359"/>
            <a:ext cx="854357" cy="911927"/>
          </a:xfrm>
          <a:prstGeom prst="rect">
            <a:avLst/>
          </a:prstGeom>
        </p:spPr>
        <p:txBody>
          <a:bodyPr wrap="none" lIns="80147" tIns="40074" rIns="80147" bIns="40074">
            <a:spAutoFit/>
          </a:bodyPr>
          <a:lstStyle/>
          <a:p>
            <a:pPr algn="r"/>
            <a:r>
              <a:rPr lang="zh-CN" altLang="en-US"/>
              <a:t>无序</a:t>
            </a:r>
            <a:endParaRPr lang="en-US" altLang="zh-CN"/>
          </a:p>
          <a:p>
            <a:pPr algn="r"/>
            <a:r>
              <a:rPr lang="zh-CN" altLang="en-US"/>
              <a:t>随意</a:t>
            </a:r>
            <a:endParaRPr lang="en-US" altLang="zh-CN"/>
          </a:p>
          <a:p>
            <a:pPr algn="r"/>
            <a:r>
              <a:rPr lang="zh-CN" altLang="en-US"/>
              <a:t>不可控</a:t>
            </a:r>
          </a:p>
        </p:txBody>
      </p:sp>
      <p:sp>
        <p:nvSpPr>
          <p:cNvPr id="18" name="矩形 17"/>
          <p:cNvSpPr/>
          <p:nvPr/>
        </p:nvSpPr>
        <p:spPr>
          <a:xfrm>
            <a:off x="5915917" y="4336111"/>
            <a:ext cx="1444262" cy="465651"/>
          </a:xfrm>
          <a:prstGeom prst="rect">
            <a:avLst/>
          </a:prstGeom>
          <a:effectLst/>
        </p:spPr>
        <p:style>
          <a:lnRef idx="1">
            <a:schemeClr val="accent2"/>
          </a:lnRef>
          <a:fillRef idx="3">
            <a:schemeClr val="accent2"/>
          </a:fillRef>
          <a:effectRef idx="2">
            <a:schemeClr val="accent2"/>
          </a:effectRef>
          <a:fontRef idx="minor">
            <a:schemeClr val="lt1"/>
          </a:fontRef>
        </p:style>
        <p:txBody>
          <a:bodyPr wrap="none" lIns="80147" tIns="40074" rIns="80147" bIns="40074">
            <a:spAutoFit/>
          </a:bodyPr>
          <a:lstStyle/>
          <a:p>
            <a:r>
              <a:rPr lang="zh-CN" altLang="en-US" sz="2500" dirty="0">
                <a:solidFill>
                  <a:schemeClr val="bg1"/>
                </a:solidFill>
              </a:rPr>
              <a:t>过结构化</a:t>
            </a:r>
          </a:p>
        </p:txBody>
      </p:sp>
      <p:sp>
        <p:nvSpPr>
          <p:cNvPr id="20" name="矩形 19"/>
          <p:cNvSpPr/>
          <p:nvPr/>
        </p:nvSpPr>
        <p:spPr>
          <a:xfrm>
            <a:off x="7504182" y="4215359"/>
            <a:ext cx="1085189" cy="911927"/>
          </a:xfrm>
          <a:prstGeom prst="rect">
            <a:avLst/>
          </a:prstGeom>
        </p:spPr>
        <p:txBody>
          <a:bodyPr wrap="none" lIns="80147" tIns="40074" rIns="80147" bIns="40074">
            <a:spAutoFit/>
          </a:bodyPr>
          <a:lstStyle/>
          <a:p>
            <a:r>
              <a:rPr lang="zh-CN" altLang="en-US"/>
              <a:t>僵化</a:t>
            </a:r>
            <a:endParaRPr lang="en-US" altLang="zh-CN"/>
          </a:p>
          <a:p>
            <a:r>
              <a:rPr lang="zh-CN" altLang="en-US"/>
              <a:t>官僚</a:t>
            </a:r>
            <a:endParaRPr lang="en-US" altLang="zh-CN"/>
          </a:p>
          <a:p>
            <a:r>
              <a:rPr lang="zh-CN" altLang="en-US"/>
              <a:t>缺乏创新</a:t>
            </a:r>
          </a:p>
        </p:txBody>
      </p:sp>
      <p:sp>
        <p:nvSpPr>
          <p:cNvPr id="21" name="矩形 20"/>
          <p:cNvSpPr/>
          <p:nvPr/>
        </p:nvSpPr>
        <p:spPr>
          <a:xfrm>
            <a:off x="2067428" y="4919254"/>
            <a:ext cx="5253493" cy="129587"/>
          </a:xfrm>
          <a:prstGeom prst="rect">
            <a:avLst/>
          </a:prstGeom>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22" name="等腰三角形 21"/>
          <p:cNvSpPr/>
          <p:nvPr/>
        </p:nvSpPr>
        <p:spPr>
          <a:xfrm>
            <a:off x="4388739" y="5048841"/>
            <a:ext cx="427610" cy="583143"/>
          </a:xfrm>
          <a:prstGeom prst="triangle">
            <a:avLst/>
          </a:prstGeom>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endParaRPr lang="zh-CN" altLang="en-US" sz="21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57</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产品开发流程重要思想</a:t>
            </a:r>
            <a:r>
              <a:rPr lang="en-US" altLang="zh-CN" sz="2800">
                <a:solidFill>
                  <a:schemeClr val="tx1"/>
                </a:solidFill>
                <a:latin typeface="微软雅黑" pitchFamily="34" charset="-122"/>
                <a:ea typeface="微软雅黑" pitchFamily="34" charset="-122"/>
              </a:rPr>
              <a:t>2</a:t>
            </a:r>
            <a:r>
              <a:rPr lang="zh-CN" altLang="en-US" sz="2800">
                <a:solidFill>
                  <a:schemeClr val="tx1"/>
                </a:solidFill>
                <a:latin typeface="微软雅黑" pitchFamily="34" charset="-122"/>
                <a:ea typeface="微软雅黑" pitchFamily="34" charset="-122"/>
              </a:rPr>
              <a:t>：共同参与、并行开发</a:t>
            </a:r>
          </a:p>
        </p:txBody>
      </p:sp>
      <p:sp>
        <p:nvSpPr>
          <p:cNvPr id="5" name="五边形 4"/>
          <p:cNvSpPr/>
          <p:nvPr/>
        </p:nvSpPr>
        <p:spPr>
          <a:xfrm>
            <a:off x="3105909" y="2972386"/>
            <a:ext cx="1794113" cy="391820"/>
          </a:xfrm>
          <a:prstGeom prst="homePlat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zh-CN" sz="2100" b="1" kern="0" dirty="0">
                <a:solidFill>
                  <a:prstClr val="black"/>
                </a:solidFill>
                <a:latin typeface="Calibri"/>
                <a:ea typeface="宋体"/>
              </a:rPr>
              <a:t>市场</a:t>
            </a:r>
            <a:endParaRPr lang="zh-CN" altLang="en-US" sz="2100" b="1" kern="0" dirty="0">
              <a:solidFill>
                <a:prstClr val="black"/>
              </a:solidFill>
              <a:latin typeface="Calibri"/>
              <a:ea typeface="宋体"/>
            </a:endParaRPr>
          </a:p>
        </p:txBody>
      </p:sp>
      <p:sp>
        <p:nvSpPr>
          <p:cNvPr id="7" name="五边形 6"/>
          <p:cNvSpPr/>
          <p:nvPr/>
        </p:nvSpPr>
        <p:spPr>
          <a:xfrm>
            <a:off x="3105909" y="1414280"/>
            <a:ext cx="1794113" cy="391820"/>
          </a:xfrm>
          <a:prstGeom prst="homePlat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sz="2100" b="1" kern="0" dirty="0">
                <a:solidFill>
                  <a:prstClr val="black"/>
                </a:solidFill>
                <a:latin typeface="Calibri"/>
                <a:ea typeface="宋体"/>
              </a:rPr>
              <a:t>研发</a:t>
            </a:r>
          </a:p>
        </p:txBody>
      </p:sp>
      <p:sp>
        <p:nvSpPr>
          <p:cNvPr id="8" name="五边形 7"/>
          <p:cNvSpPr/>
          <p:nvPr/>
        </p:nvSpPr>
        <p:spPr>
          <a:xfrm>
            <a:off x="3105909" y="2191804"/>
            <a:ext cx="1794113" cy="391820"/>
          </a:xfrm>
          <a:prstGeom prst="homePlat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zh-CN" sz="2100" b="1" kern="0" dirty="0">
                <a:solidFill>
                  <a:prstClr val="black"/>
                </a:solidFill>
                <a:latin typeface="Calibri"/>
                <a:ea typeface="宋体"/>
              </a:rPr>
              <a:t>采购</a:t>
            </a:r>
            <a:endParaRPr lang="zh-CN" altLang="en-US" sz="2100" b="1" kern="0" dirty="0">
              <a:solidFill>
                <a:prstClr val="black"/>
              </a:solidFill>
              <a:latin typeface="Calibri"/>
              <a:ea typeface="宋体"/>
            </a:endParaRPr>
          </a:p>
        </p:txBody>
      </p:sp>
      <p:sp>
        <p:nvSpPr>
          <p:cNvPr id="9" name="五边形 8"/>
          <p:cNvSpPr/>
          <p:nvPr/>
        </p:nvSpPr>
        <p:spPr>
          <a:xfrm>
            <a:off x="3105909" y="3361148"/>
            <a:ext cx="1794113" cy="391820"/>
          </a:xfrm>
          <a:prstGeom prst="homePlat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zh-CN" sz="2100" b="1" kern="0" dirty="0">
                <a:solidFill>
                  <a:prstClr val="black"/>
                </a:solidFill>
                <a:latin typeface="Calibri"/>
                <a:ea typeface="宋体"/>
              </a:rPr>
              <a:t>生产</a:t>
            </a:r>
            <a:endParaRPr lang="zh-CN" altLang="en-US" sz="2100" b="1" kern="0" dirty="0">
              <a:solidFill>
                <a:prstClr val="black"/>
              </a:solidFill>
              <a:latin typeface="Calibri"/>
              <a:ea typeface="宋体"/>
            </a:endParaRPr>
          </a:p>
        </p:txBody>
      </p:sp>
      <p:sp>
        <p:nvSpPr>
          <p:cNvPr id="10" name="五边形 9"/>
          <p:cNvSpPr/>
          <p:nvPr/>
        </p:nvSpPr>
        <p:spPr>
          <a:xfrm>
            <a:off x="3105909" y="2583624"/>
            <a:ext cx="1794113" cy="391820"/>
          </a:xfrm>
          <a:prstGeom prst="homePlat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sz="2100" b="1" kern="0" dirty="0">
                <a:solidFill>
                  <a:prstClr val="black"/>
                </a:solidFill>
                <a:latin typeface="Calibri"/>
                <a:ea typeface="宋体"/>
              </a:rPr>
              <a:t>测试</a:t>
            </a:r>
          </a:p>
        </p:txBody>
      </p:sp>
      <p:sp>
        <p:nvSpPr>
          <p:cNvPr id="11" name="五边形 10"/>
          <p:cNvSpPr/>
          <p:nvPr/>
        </p:nvSpPr>
        <p:spPr>
          <a:xfrm>
            <a:off x="3105909" y="3749910"/>
            <a:ext cx="1794113" cy="391820"/>
          </a:xfrm>
          <a:prstGeom prst="homePlat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sz="2100" b="1" kern="0" dirty="0">
                <a:solidFill>
                  <a:prstClr val="black"/>
                </a:solidFill>
                <a:latin typeface="Calibri"/>
                <a:ea typeface="宋体"/>
              </a:rPr>
              <a:t>财经</a:t>
            </a:r>
          </a:p>
        </p:txBody>
      </p:sp>
      <p:sp>
        <p:nvSpPr>
          <p:cNvPr id="12" name="五边形 11"/>
          <p:cNvSpPr/>
          <p:nvPr/>
        </p:nvSpPr>
        <p:spPr>
          <a:xfrm>
            <a:off x="3105909" y="1806100"/>
            <a:ext cx="1794113" cy="391820"/>
          </a:xfrm>
          <a:prstGeom prst="homePlate">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defTabSz="801472">
              <a:defRPr/>
            </a:pPr>
            <a:r>
              <a:rPr lang="zh-CN" altLang="en-US" sz="2100" b="1" kern="0" dirty="0">
                <a:solidFill>
                  <a:prstClr val="black"/>
                </a:solidFill>
                <a:latin typeface="Calibri"/>
                <a:ea typeface="宋体"/>
              </a:rPr>
              <a:t>技术服务</a:t>
            </a:r>
          </a:p>
        </p:txBody>
      </p:sp>
      <p:sp>
        <p:nvSpPr>
          <p:cNvPr id="13" name="七角星 12"/>
          <p:cNvSpPr/>
          <p:nvPr/>
        </p:nvSpPr>
        <p:spPr>
          <a:xfrm>
            <a:off x="4999610" y="2130068"/>
            <a:ext cx="2076962" cy="1101492"/>
          </a:xfrm>
          <a:prstGeom prst="star7">
            <a:avLst/>
          </a:prstGeom>
          <a:ln/>
          <a:effectLst/>
        </p:spPr>
        <p:style>
          <a:lnRef idx="1">
            <a:schemeClr val="accent4"/>
          </a:lnRef>
          <a:fillRef idx="2">
            <a:schemeClr val="accent4"/>
          </a:fillRef>
          <a:effectRef idx="1">
            <a:schemeClr val="accent4"/>
          </a:effectRef>
          <a:fontRef idx="minor">
            <a:schemeClr val="dk1"/>
          </a:fontRef>
        </p:style>
        <p:txBody>
          <a:bodyPr wrap="square" lIns="80147" tIns="40074" rIns="80147" bIns="40074" rtlCol="0" anchor="ctr">
            <a:noAutofit/>
          </a:bodyPr>
          <a:lstStyle/>
          <a:p>
            <a:pPr algn="ctr"/>
            <a:r>
              <a:rPr lang="zh-CN" altLang="en-US" b="1" dirty="0"/>
              <a:t>同一目标</a:t>
            </a:r>
          </a:p>
        </p:txBody>
      </p:sp>
      <p:sp>
        <p:nvSpPr>
          <p:cNvPr id="37" name="矩形 36"/>
          <p:cNvSpPr/>
          <p:nvPr/>
        </p:nvSpPr>
        <p:spPr>
          <a:xfrm>
            <a:off x="1334382" y="4660079"/>
            <a:ext cx="6780671" cy="1235093"/>
          </a:xfrm>
          <a:prstGeom prst="rect">
            <a:avLst/>
          </a:prstGeom>
        </p:spPr>
        <p:txBody>
          <a:bodyPr wrap="square" lIns="80147" tIns="40074" rIns="80147" bIns="40074">
            <a:spAutoFit/>
          </a:bodyPr>
          <a:lstStyle/>
          <a:p>
            <a:r>
              <a:rPr lang="en-US" altLang="zh-CN" sz="2500" dirty="0">
                <a:solidFill>
                  <a:prstClr val="black"/>
                </a:solidFill>
              </a:rPr>
              <a:t> </a:t>
            </a:r>
            <a:r>
              <a:rPr lang="zh-CN" altLang="zh-CN" sz="2500" dirty="0">
                <a:solidFill>
                  <a:prstClr val="black"/>
                </a:solidFill>
              </a:rPr>
              <a:t>通过并行开发，产品开发周期将显著缩短。这种并行的思想在结构化的流程中将会得到具体体现</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58</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产品开发流程重要思想</a:t>
            </a:r>
            <a:r>
              <a:rPr lang="en-US" altLang="zh-CN" sz="2800">
                <a:solidFill>
                  <a:schemeClr val="tx1"/>
                </a:solidFill>
                <a:latin typeface="微软雅黑" pitchFamily="34" charset="-122"/>
                <a:ea typeface="微软雅黑" pitchFamily="34" charset="-122"/>
              </a:rPr>
              <a:t>3</a:t>
            </a:r>
            <a:r>
              <a:rPr lang="zh-CN" altLang="en-US" sz="2800">
                <a:solidFill>
                  <a:schemeClr val="tx1"/>
                </a:solidFill>
                <a:latin typeface="微软雅黑" pitchFamily="34" charset="-122"/>
                <a:ea typeface="微软雅黑" pitchFamily="34" charset="-122"/>
              </a:rPr>
              <a:t>：一次把事情做好</a:t>
            </a:r>
          </a:p>
        </p:txBody>
      </p:sp>
      <p:sp>
        <p:nvSpPr>
          <p:cNvPr id="6" name="矩形 5"/>
          <p:cNvSpPr/>
          <p:nvPr/>
        </p:nvSpPr>
        <p:spPr>
          <a:xfrm>
            <a:off x="601337" y="1290809"/>
            <a:ext cx="7941326" cy="3543417"/>
          </a:xfrm>
          <a:prstGeom prst="rect">
            <a:avLst/>
          </a:prstGeom>
        </p:spPr>
        <p:txBody>
          <a:bodyPr wrap="square" lIns="80147" tIns="40074" rIns="80147" bIns="40074">
            <a:spAutoFit/>
          </a:bodyPr>
          <a:lstStyle/>
          <a:p>
            <a:pPr marL="315540" indent="-315540">
              <a:buFont typeface="Wingdings" pitchFamily="2" charset="2"/>
              <a:buChar char="l"/>
              <a:defRPr/>
            </a:pPr>
            <a:r>
              <a:rPr lang="zh-CN" altLang="en-US" sz="2500" dirty="0"/>
              <a:t>产品开发属于正确的做事</a:t>
            </a:r>
            <a:endParaRPr lang="en-US" altLang="zh-CN" sz="2500" dirty="0"/>
          </a:p>
          <a:p>
            <a:pPr marL="315540" indent="-315540">
              <a:buFont typeface="Wingdings" pitchFamily="2" charset="2"/>
              <a:buChar char="l"/>
              <a:defRPr/>
            </a:pPr>
            <a:endParaRPr lang="en-US" altLang="zh-CN" sz="2500" dirty="0"/>
          </a:p>
          <a:p>
            <a:pPr marL="315540" indent="-315540">
              <a:buFont typeface="Wingdings" pitchFamily="2" charset="2"/>
              <a:buChar char="l"/>
              <a:defRPr/>
            </a:pPr>
            <a:r>
              <a:rPr lang="zh-CN" altLang="en-US" sz="2500" dirty="0"/>
              <a:t>最快的方法就是一次把事情做好</a:t>
            </a:r>
            <a:endParaRPr lang="en-US" altLang="zh-CN" sz="2500" dirty="0"/>
          </a:p>
          <a:p>
            <a:pPr marL="315540" indent="-315540">
              <a:buFont typeface="Wingdings" pitchFamily="2" charset="2"/>
              <a:buChar char="l"/>
              <a:defRPr/>
            </a:pPr>
            <a:endParaRPr lang="en-US" altLang="zh-CN" sz="2500" dirty="0"/>
          </a:p>
          <a:p>
            <a:pPr marL="315540" indent="-315540">
              <a:buFont typeface="Wingdings" pitchFamily="2" charset="2"/>
              <a:buChar char="l"/>
              <a:defRPr/>
            </a:pPr>
            <a:r>
              <a:rPr lang="zh-CN" altLang="en-US" sz="2500" dirty="0"/>
              <a:t>强调为结果负责，因此流程必须是端到端的流程</a:t>
            </a:r>
            <a:endParaRPr lang="en-US" altLang="zh-CN" sz="2500" dirty="0"/>
          </a:p>
          <a:p>
            <a:pPr marL="315540" indent="-315540">
              <a:buFont typeface="Wingdings" pitchFamily="2" charset="2"/>
              <a:buChar char="l"/>
              <a:defRPr/>
            </a:pPr>
            <a:endParaRPr lang="en-US" altLang="zh-CN" sz="2500" dirty="0"/>
          </a:p>
          <a:p>
            <a:pPr marL="315540" indent="-315540">
              <a:buFont typeface="Wingdings" pitchFamily="2" charset="2"/>
              <a:buChar char="l"/>
              <a:defRPr/>
            </a:pPr>
            <a:r>
              <a:rPr lang="zh-CN" altLang="en-US" sz="2500" dirty="0"/>
              <a:t>强调一次把事情做好，因此需要提供合适的方法、工具、模板、指导，同时前级必须要为后级的工作提供充分且适宜的输入</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59</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产品开发流程重要思想</a:t>
            </a:r>
            <a:r>
              <a:rPr lang="en-US" altLang="zh-CN" sz="2800" dirty="0">
                <a:solidFill>
                  <a:schemeClr val="tx1"/>
                </a:solidFill>
                <a:latin typeface="微软雅黑" pitchFamily="34" charset="-122"/>
                <a:ea typeface="微软雅黑" pitchFamily="34" charset="-122"/>
              </a:rPr>
              <a:t>4</a:t>
            </a:r>
            <a:r>
              <a:rPr lang="zh-CN" altLang="en-US" sz="2800" dirty="0">
                <a:solidFill>
                  <a:schemeClr val="tx1"/>
                </a:solidFill>
                <a:latin typeface="微软雅黑" pitchFamily="34" charset="-122"/>
                <a:ea typeface="微软雅黑" pitchFamily="34" charset="-122"/>
              </a:rPr>
              <a:t>：灵活的流程定制</a:t>
            </a:r>
          </a:p>
        </p:txBody>
      </p:sp>
      <p:sp>
        <p:nvSpPr>
          <p:cNvPr id="6" name="矩形 5"/>
          <p:cNvSpPr/>
          <p:nvPr/>
        </p:nvSpPr>
        <p:spPr>
          <a:xfrm>
            <a:off x="662424" y="2129808"/>
            <a:ext cx="7941326" cy="1235093"/>
          </a:xfrm>
          <a:prstGeom prst="rect">
            <a:avLst/>
          </a:prstGeom>
        </p:spPr>
        <p:txBody>
          <a:bodyPr wrap="square" lIns="80147" tIns="40074" rIns="80147" bIns="40074">
            <a:spAutoFit/>
          </a:bodyPr>
          <a:lstStyle/>
          <a:p>
            <a:pPr marL="315540" indent="-315540">
              <a:lnSpc>
                <a:spcPct val="150000"/>
              </a:lnSpc>
              <a:defRPr/>
            </a:pPr>
            <a:r>
              <a:rPr lang="zh-CN" altLang="en-US" sz="2500" dirty="0"/>
              <a:t>不同类型的产品应有针对性的流程调整</a:t>
            </a:r>
            <a:endParaRPr lang="en-US" altLang="zh-CN" sz="2500" dirty="0"/>
          </a:p>
          <a:p>
            <a:pPr marL="315540" indent="-315540">
              <a:lnSpc>
                <a:spcPct val="150000"/>
              </a:lnSpc>
              <a:defRPr/>
            </a:pPr>
            <a:r>
              <a:rPr lang="zh-CN" altLang="en-US" sz="2500" dirty="0"/>
              <a:t>不同类型的项目应有流程裁剪机制</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a:t>
            </a:fld>
            <a:endParaRPr lang="zh-CN" altLang="en-US"/>
          </a:p>
        </p:txBody>
      </p:sp>
      <p:sp>
        <p:nvSpPr>
          <p:cNvPr id="2" name="标题 1"/>
          <p:cNvSpPr>
            <a:spLocks noGrp="1"/>
          </p:cNvSpPr>
          <p:nvPr>
            <p:ph type="title" idx="4294967295"/>
          </p:nvPr>
        </p:nvSpPr>
        <p:spPr>
          <a:xfrm>
            <a:off x="107504"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什么是研发？</a:t>
            </a:r>
          </a:p>
        </p:txBody>
      </p:sp>
      <p:sp>
        <p:nvSpPr>
          <p:cNvPr id="5" name="矩形 4"/>
          <p:cNvSpPr/>
          <p:nvPr/>
        </p:nvSpPr>
        <p:spPr>
          <a:xfrm>
            <a:off x="295901" y="902047"/>
            <a:ext cx="8725925" cy="2980508"/>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400736" indent="-400736" defTabSz="801472" eaLnBrk="0" hangingPunct="0">
              <a:lnSpc>
                <a:spcPct val="150000"/>
              </a:lnSpc>
              <a:defRPr/>
            </a:pPr>
            <a:r>
              <a:rPr lang="zh-CN" altLang="en-US" sz="2800" kern="0" dirty="0">
                <a:solidFill>
                  <a:prstClr val="black"/>
                </a:solidFill>
                <a:latin typeface="黑体" pitchFamily="49" charset="-122"/>
                <a:ea typeface="黑体" pitchFamily="49" charset="-122"/>
              </a:rPr>
              <a:t>研发</a:t>
            </a:r>
          </a:p>
        </p:txBody>
      </p:sp>
      <p:sp>
        <p:nvSpPr>
          <p:cNvPr id="6" name="矩形 5"/>
          <p:cNvSpPr/>
          <p:nvPr/>
        </p:nvSpPr>
        <p:spPr>
          <a:xfrm>
            <a:off x="723511" y="4833459"/>
            <a:ext cx="1893701" cy="474556"/>
          </a:xfrm>
          <a:prstGeom prst="rect">
            <a:avLst/>
          </a:prstGeom>
        </p:spPr>
        <p:style>
          <a:lnRef idx="1">
            <a:schemeClr val="accent2"/>
          </a:lnRef>
          <a:fillRef idx="2">
            <a:schemeClr val="accent2"/>
          </a:fillRef>
          <a:effectRef idx="1">
            <a:schemeClr val="accent2"/>
          </a:effectRef>
          <a:fontRef idx="minor">
            <a:schemeClr val="dk1"/>
          </a:fontRef>
        </p:style>
        <p:txBody>
          <a:bodyPr wrap="square" lIns="80147" tIns="40074" rIns="80147" bIns="40074">
            <a:spAutoFit/>
          </a:bodyPr>
          <a:lstStyle/>
          <a:p>
            <a:r>
              <a:rPr lang="en-US" sz="2500" dirty="0">
                <a:solidFill>
                  <a:prstClr val="black"/>
                </a:solidFill>
              </a:rPr>
              <a:t>research</a:t>
            </a:r>
            <a:endParaRPr lang="zh-CN" altLang="en-US" dirty="0"/>
          </a:p>
        </p:txBody>
      </p:sp>
      <p:sp>
        <p:nvSpPr>
          <p:cNvPr id="7" name="矩形 6"/>
          <p:cNvSpPr/>
          <p:nvPr/>
        </p:nvSpPr>
        <p:spPr>
          <a:xfrm>
            <a:off x="723511" y="5609958"/>
            <a:ext cx="1920680" cy="474556"/>
          </a:xfrm>
          <a:prstGeom prst="rect">
            <a:avLst/>
          </a:prstGeom>
        </p:spPr>
        <p:style>
          <a:lnRef idx="1">
            <a:schemeClr val="accent2"/>
          </a:lnRef>
          <a:fillRef idx="2">
            <a:schemeClr val="accent2"/>
          </a:fillRef>
          <a:effectRef idx="1">
            <a:schemeClr val="accent2"/>
          </a:effectRef>
          <a:fontRef idx="minor">
            <a:schemeClr val="dk1"/>
          </a:fontRef>
        </p:style>
        <p:txBody>
          <a:bodyPr wrap="none" lIns="80147" tIns="40074" rIns="80147" bIns="40074">
            <a:spAutoFit/>
          </a:bodyPr>
          <a:lstStyle/>
          <a:p>
            <a:r>
              <a:rPr lang="en-US" sz="2500" dirty="0">
                <a:solidFill>
                  <a:prstClr val="black"/>
                </a:solidFill>
              </a:rPr>
              <a:t>development</a:t>
            </a:r>
            <a:endParaRPr lang="zh-CN" altLang="en-US" dirty="0"/>
          </a:p>
        </p:txBody>
      </p:sp>
      <p:sp>
        <p:nvSpPr>
          <p:cNvPr id="8" name="矩形 7"/>
          <p:cNvSpPr/>
          <p:nvPr/>
        </p:nvSpPr>
        <p:spPr>
          <a:xfrm>
            <a:off x="295901" y="4206523"/>
            <a:ext cx="8063501" cy="2138190"/>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400736" indent="-400736" defTabSz="801472" eaLnBrk="0" hangingPunct="0">
              <a:lnSpc>
                <a:spcPct val="150000"/>
              </a:lnSpc>
              <a:defRPr/>
            </a:pPr>
            <a:r>
              <a:rPr lang="en-US" altLang="zh-CN" sz="2800" kern="0" dirty="0">
                <a:solidFill>
                  <a:prstClr val="black"/>
                </a:solidFill>
                <a:latin typeface="黑体" pitchFamily="49" charset="-122"/>
                <a:ea typeface="黑体" pitchFamily="49" charset="-122"/>
              </a:rPr>
              <a:t>R &amp; D</a:t>
            </a:r>
            <a:endParaRPr lang="zh-CN" altLang="en-US" sz="2800" kern="0" dirty="0">
              <a:solidFill>
                <a:prstClr val="black"/>
              </a:solidFill>
              <a:latin typeface="黑体" pitchFamily="49" charset="-122"/>
              <a:ea typeface="黑体" pitchFamily="49" charset="-122"/>
            </a:endParaRPr>
          </a:p>
        </p:txBody>
      </p:sp>
      <p:sp>
        <p:nvSpPr>
          <p:cNvPr id="9" name="矩形 8"/>
          <p:cNvSpPr/>
          <p:nvPr/>
        </p:nvSpPr>
        <p:spPr>
          <a:xfrm>
            <a:off x="1700905" y="902047"/>
            <a:ext cx="7015485" cy="958094"/>
          </a:xfrm>
          <a:prstGeom prst="rect">
            <a:avLst/>
          </a:prstGeom>
        </p:spPr>
        <p:txBody>
          <a:bodyPr wrap="square" lIns="80147" tIns="40074" rIns="80147" bIns="40074">
            <a:spAutoFit/>
          </a:bodyPr>
          <a:lstStyle/>
          <a:p>
            <a:r>
              <a:rPr lang="zh-CN" altLang="en-US" dirty="0"/>
              <a:t>各种研究机构、企业为获得科学技术（不包括人文、社会科学）新知识，创造性运用科学技术新知识，或实质性</a:t>
            </a:r>
            <a:r>
              <a:rPr lang="zh-CN" altLang="en-US" sz="2100" b="1" dirty="0">
                <a:solidFill>
                  <a:srgbClr val="C00000"/>
                </a:solidFill>
              </a:rPr>
              <a:t>改进</a:t>
            </a:r>
            <a:r>
              <a:rPr lang="zh-CN" altLang="en-US" dirty="0"/>
              <a:t>技术、产品和服务而持续进行的具有明确目标的系统活动。</a:t>
            </a:r>
          </a:p>
        </p:txBody>
      </p:sp>
      <p:sp>
        <p:nvSpPr>
          <p:cNvPr id="10" name="矩形 9"/>
          <p:cNvSpPr/>
          <p:nvPr/>
        </p:nvSpPr>
        <p:spPr>
          <a:xfrm>
            <a:off x="662424" y="2133127"/>
            <a:ext cx="1221743" cy="583143"/>
          </a:xfrm>
          <a:prstGeom prst="rect">
            <a:avLst/>
          </a:prstGeom>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marL="400736" indent="-400736" algn="ctr"/>
            <a:r>
              <a:rPr lang="zh-CN" altLang="en-US" sz="2500" dirty="0"/>
              <a:t>研究</a:t>
            </a:r>
          </a:p>
        </p:txBody>
      </p:sp>
      <p:sp>
        <p:nvSpPr>
          <p:cNvPr id="11" name="矩形 10"/>
          <p:cNvSpPr/>
          <p:nvPr/>
        </p:nvSpPr>
        <p:spPr>
          <a:xfrm>
            <a:off x="662424" y="3040238"/>
            <a:ext cx="1221743" cy="583143"/>
          </a:xfrm>
          <a:prstGeom prst="rect">
            <a:avLst/>
          </a:prstGeom>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marL="400736" indent="-400736" algn="ctr"/>
            <a:r>
              <a:rPr lang="zh-CN" altLang="en-US" sz="2500" dirty="0"/>
              <a:t>开发</a:t>
            </a:r>
          </a:p>
        </p:txBody>
      </p:sp>
      <p:sp>
        <p:nvSpPr>
          <p:cNvPr id="12" name="矩形 11"/>
          <p:cNvSpPr/>
          <p:nvPr/>
        </p:nvSpPr>
        <p:spPr>
          <a:xfrm>
            <a:off x="2128515" y="2074223"/>
            <a:ext cx="6893311" cy="742650"/>
          </a:xfrm>
          <a:prstGeom prst="rect">
            <a:avLst/>
          </a:prstGeom>
        </p:spPr>
        <p:txBody>
          <a:bodyPr wrap="square" lIns="80147" tIns="40074" rIns="80147" bIns="40074">
            <a:spAutoFit/>
          </a:bodyPr>
          <a:lstStyle/>
          <a:p>
            <a:r>
              <a:rPr lang="zh-CN" altLang="en-US" dirty="0"/>
              <a:t>是为了</a:t>
            </a:r>
            <a:r>
              <a:rPr lang="zh-CN" altLang="en-US" sz="2500" dirty="0">
                <a:solidFill>
                  <a:srgbClr val="C00000"/>
                </a:solidFill>
              </a:rPr>
              <a:t>发现、解释或校正</a:t>
            </a:r>
            <a:r>
              <a:rPr lang="zh-CN" altLang="en-US" dirty="0"/>
              <a:t>事实、事件、行为、或理论，或把这样事实、法则或理论作出实际应用</a:t>
            </a:r>
          </a:p>
        </p:txBody>
      </p:sp>
      <p:sp>
        <p:nvSpPr>
          <p:cNvPr id="13" name="矩形 12"/>
          <p:cNvSpPr/>
          <p:nvPr/>
        </p:nvSpPr>
        <p:spPr>
          <a:xfrm>
            <a:off x="2112273" y="2845857"/>
            <a:ext cx="6858000" cy="1158149"/>
          </a:xfrm>
          <a:prstGeom prst="rect">
            <a:avLst/>
          </a:prstGeom>
        </p:spPr>
        <p:txBody>
          <a:bodyPr wrap="square" lIns="80147" tIns="40074" rIns="80147" bIns="40074">
            <a:spAutoFit/>
          </a:bodyPr>
          <a:lstStyle/>
          <a:p>
            <a:r>
              <a:rPr lang="zh-CN" altLang="en-US" dirty="0"/>
              <a:t>开发是指在进行商业性生产或使用前，将研究成果或其他知识</a:t>
            </a:r>
            <a:r>
              <a:rPr lang="zh-CN" altLang="en-US" sz="2500" dirty="0">
                <a:solidFill>
                  <a:srgbClr val="C00000"/>
                </a:solidFill>
              </a:rPr>
              <a:t>应用</a:t>
            </a:r>
            <a:r>
              <a:rPr lang="zh-CN" altLang="en-US" dirty="0"/>
              <a:t>于某项计划或设计，以生产出新的或具有实质性改进的材料、装置、产品等。</a:t>
            </a:r>
          </a:p>
        </p:txBody>
      </p:sp>
      <p:sp>
        <p:nvSpPr>
          <p:cNvPr id="14" name="矩形 13"/>
          <p:cNvSpPr/>
          <p:nvPr/>
        </p:nvSpPr>
        <p:spPr>
          <a:xfrm>
            <a:off x="2810008" y="4724872"/>
            <a:ext cx="5488307" cy="634929"/>
          </a:xfrm>
          <a:prstGeom prst="rect">
            <a:avLst/>
          </a:prstGeom>
        </p:spPr>
        <p:txBody>
          <a:bodyPr wrap="square" lIns="80147" tIns="40074" rIns="80147" bIns="40074">
            <a:spAutoFit/>
          </a:bodyPr>
          <a:lstStyle/>
          <a:p>
            <a:r>
              <a:rPr lang="en-US" b="1"/>
              <a:t>Research is work that involves studying something and trying to discover facts about it</a:t>
            </a:r>
            <a:endParaRPr lang="zh-CN" altLang="en-US"/>
          </a:p>
        </p:txBody>
      </p:sp>
      <p:sp>
        <p:nvSpPr>
          <p:cNvPr id="15" name="矩形 14"/>
          <p:cNvSpPr/>
          <p:nvPr/>
        </p:nvSpPr>
        <p:spPr>
          <a:xfrm>
            <a:off x="2800473" y="5502396"/>
            <a:ext cx="4999610" cy="634929"/>
          </a:xfrm>
          <a:prstGeom prst="rect">
            <a:avLst/>
          </a:prstGeom>
        </p:spPr>
        <p:txBody>
          <a:bodyPr wrap="square" lIns="80147" tIns="40074" rIns="80147" bIns="40074">
            <a:spAutoFit/>
          </a:bodyPr>
          <a:lstStyle/>
          <a:p>
            <a:r>
              <a:rPr lang="en-US" b="1"/>
              <a:t>is the process or result of making a basic design gradually better and more advanced</a:t>
            </a:r>
            <a:endParaRPr lang="zh-CN" altLang="en-US"/>
          </a:p>
        </p:txBody>
      </p:sp>
    </p:spTree>
    <p:extLst>
      <p:ext uri="{BB962C8B-B14F-4D97-AF65-F5344CB8AC3E}">
        <p14:creationId xmlns:p14="http://schemas.microsoft.com/office/powerpoint/2010/main" val="2223488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5567190"/>
            <a:ext cx="8970273" cy="518349"/>
          </a:xfrm>
          <a:prstGeom prst="rect">
            <a:avLst/>
          </a:prstGeom>
          <a:ln/>
          <a:effectLst/>
        </p:spPr>
        <p:style>
          <a:lnRef idx="2">
            <a:schemeClr val="accent6"/>
          </a:lnRef>
          <a:fillRef idx="1">
            <a:schemeClr val="lt1"/>
          </a:fillRef>
          <a:effectRef idx="0">
            <a:schemeClr val="accent6"/>
          </a:effectRef>
          <a:fontRef idx="minor">
            <a:schemeClr val="dk1"/>
          </a:fontRef>
        </p:style>
        <p:txBody>
          <a:bodyPr wrap="square" lIns="80147" tIns="40074" rIns="80147" bIns="40074" rtlCol="0" anchor="ctr">
            <a:noAutofit/>
          </a:bodyPr>
          <a:lstStyle/>
          <a:p>
            <a:r>
              <a:rPr lang="zh-CN" altLang="en-US" sz="2100" b="1" dirty="0"/>
              <a:t>设计要素</a:t>
            </a:r>
          </a:p>
        </p:txBody>
      </p:sp>
      <p:sp>
        <p:nvSpPr>
          <p:cNvPr id="29" name="灯片编号占位符 28"/>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60</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重要方法介绍：流程设计</a:t>
            </a:r>
          </a:p>
        </p:txBody>
      </p:sp>
      <p:sp>
        <p:nvSpPr>
          <p:cNvPr id="7" name="矩形 6"/>
          <p:cNvSpPr/>
          <p:nvPr/>
        </p:nvSpPr>
        <p:spPr>
          <a:xfrm>
            <a:off x="4144390" y="226271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dirty="0"/>
              <a:t>阶段</a:t>
            </a:r>
            <a:r>
              <a:rPr lang="en-US" altLang="zh-CN" dirty="0"/>
              <a:t>1</a:t>
            </a:r>
            <a:endParaRPr lang="zh-CN" altLang="en-US" dirty="0"/>
          </a:p>
        </p:txBody>
      </p:sp>
      <p:sp>
        <p:nvSpPr>
          <p:cNvPr id="8" name="矩形 7"/>
          <p:cNvSpPr/>
          <p:nvPr/>
        </p:nvSpPr>
        <p:spPr>
          <a:xfrm>
            <a:off x="2983735" y="297544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dirty="0"/>
              <a:t>步骤</a:t>
            </a:r>
            <a:r>
              <a:rPr lang="en-US" altLang="zh-CN" dirty="0"/>
              <a:t>1</a:t>
            </a:r>
            <a:endParaRPr lang="zh-CN" altLang="en-US" dirty="0"/>
          </a:p>
        </p:txBody>
      </p:sp>
      <p:sp>
        <p:nvSpPr>
          <p:cNvPr id="9" name="矩形 8"/>
          <p:cNvSpPr/>
          <p:nvPr/>
        </p:nvSpPr>
        <p:spPr>
          <a:xfrm>
            <a:off x="2067428" y="368817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dirty="0"/>
              <a:t>活动</a:t>
            </a:r>
            <a:r>
              <a:rPr lang="en-US" altLang="zh-CN" dirty="0"/>
              <a:t>1</a:t>
            </a:r>
            <a:endParaRPr lang="zh-CN" altLang="en-US" dirty="0"/>
          </a:p>
        </p:txBody>
      </p:sp>
      <p:sp>
        <p:nvSpPr>
          <p:cNvPr id="10" name="矩形 9"/>
          <p:cNvSpPr/>
          <p:nvPr/>
        </p:nvSpPr>
        <p:spPr>
          <a:xfrm>
            <a:off x="1273295" y="440090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en-US" altLang="zh-CN" dirty="0"/>
              <a:t>IT</a:t>
            </a:r>
            <a:r>
              <a:rPr lang="zh-CN" altLang="en-US" dirty="0"/>
              <a:t>操作</a:t>
            </a:r>
            <a:r>
              <a:rPr lang="en-US" altLang="zh-CN" dirty="0"/>
              <a:t>1</a:t>
            </a:r>
            <a:endParaRPr lang="zh-CN" altLang="en-US" dirty="0"/>
          </a:p>
        </p:txBody>
      </p:sp>
      <p:sp>
        <p:nvSpPr>
          <p:cNvPr id="11" name="矩形 10"/>
          <p:cNvSpPr/>
          <p:nvPr/>
        </p:nvSpPr>
        <p:spPr>
          <a:xfrm>
            <a:off x="4999610" y="1549984"/>
            <a:ext cx="2138049"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dirty="0"/>
              <a:t>流程袖珍卡</a:t>
            </a:r>
          </a:p>
        </p:txBody>
      </p:sp>
      <p:sp>
        <p:nvSpPr>
          <p:cNvPr id="12" name="矩形 11"/>
          <p:cNvSpPr/>
          <p:nvPr/>
        </p:nvSpPr>
        <p:spPr>
          <a:xfrm>
            <a:off x="5977004" y="226271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dirty="0"/>
              <a:t>阶段</a:t>
            </a:r>
            <a:r>
              <a:rPr lang="en-US" altLang="zh-CN" dirty="0"/>
              <a:t>N</a:t>
            </a:r>
            <a:endParaRPr lang="zh-CN" altLang="en-US" dirty="0"/>
          </a:p>
        </p:txBody>
      </p:sp>
      <p:sp>
        <p:nvSpPr>
          <p:cNvPr id="13" name="矩形 12"/>
          <p:cNvSpPr/>
          <p:nvPr/>
        </p:nvSpPr>
        <p:spPr>
          <a:xfrm>
            <a:off x="4633087" y="297544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dirty="0"/>
              <a:t>步骤</a:t>
            </a:r>
            <a:r>
              <a:rPr lang="en-US" altLang="zh-CN" dirty="0"/>
              <a:t>N</a:t>
            </a:r>
            <a:endParaRPr lang="zh-CN" altLang="en-US" dirty="0"/>
          </a:p>
        </p:txBody>
      </p:sp>
      <p:sp>
        <p:nvSpPr>
          <p:cNvPr id="14" name="矩形 13"/>
          <p:cNvSpPr/>
          <p:nvPr/>
        </p:nvSpPr>
        <p:spPr>
          <a:xfrm>
            <a:off x="3777868" y="368817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zh-CN" altLang="en-US" dirty="0"/>
              <a:t>活动</a:t>
            </a:r>
            <a:r>
              <a:rPr lang="en-US" altLang="zh-CN" dirty="0"/>
              <a:t>N</a:t>
            </a:r>
            <a:endParaRPr lang="zh-CN" altLang="en-US" dirty="0"/>
          </a:p>
        </p:txBody>
      </p:sp>
      <p:sp>
        <p:nvSpPr>
          <p:cNvPr id="15" name="矩形 14"/>
          <p:cNvSpPr/>
          <p:nvPr/>
        </p:nvSpPr>
        <p:spPr>
          <a:xfrm>
            <a:off x="3044822" y="4400904"/>
            <a:ext cx="1588265" cy="453556"/>
          </a:xfrm>
          <a:prstGeom prst="rect">
            <a:avLst/>
          </a:prstGeom>
          <a:ln/>
          <a:effectLst/>
        </p:spPr>
        <p:style>
          <a:lnRef idx="1">
            <a:schemeClr val="accent2"/>
          </a:lnRef>
          <a:fillRef idx="2">
            <a:schemeClr val="accent2"/>
          </a:fillRef>
          <a:effectRef idx="1">
            <a:schemeClr val="accent2"/>
          </a:effectRef>
          <a:fontRef idx="minor">
            <a:schemeClr val="dk1"/>
          </a:fontRef>
        </p:style>
        <p:txBody>
          <a:bodyPr wrap="square" lIns="80147" tIns="40074" rIns="80147" bIns="40074" rtlCol="0" anchor="ctr">
            <a:noAutofit/>
          </a:bodyPr>
          <a:lstStyle/>
          <a:p>
            <a:pPr algn="ctr"/>
            <a:r>
              <a:rPr lang="en-US" altLang="zh-CN" dirty="0"/>
              <a:t>IT</a:t>
            </a:r>
            <a:r>
              <a:rPr lang="zh-CN" altLang="en-US" dirty="0"/>
              <a:t>操作</a:t>
            </a:r>
            <a:r>
              <a:rPr lang="en-US" altLang="zh-CN" dirty="0"/>
              <a:t>N</a:t>
            </a:r>
            <a:endParaRPr lang="zh-CN" altLang="en-US" dirty="0"/>
          </a:p>
        </p:txBody>
      </p:sp>
      <p:sp>
        <p:nvSpPr>
          <p:cNvPr id="16" name="矩形 15"/>
          <p:cNvSpPr/>
          <p:nvPr/>
        </p:nvSpPr>
        <p:spPr>
          <a:xfrm>
            <a:off x="3231382" y="5631984"/>
            <a:ext cx="1160655" cy="362896"/>
          </a:xfrm>
          <a:prstGeom prst="rect">
            <a:avLst/>
          </a:prstGeom>
          <a:effectLst/>
        </p:spPr>
        <p:style>
          <a:lnRef idx="1">
            <a:schemeClr val="accent6"/>
          </a:lnRef>
          <a:fillRef idx="3">
            <a:schemeClr val="accent6"/>
          </a:fillRef>
          <a:effectRef idx="2">
            <a:schemeClr val="accent6"/>
          </a:effectRef>
          <a:fontRef idx="minor">
            <a:schemeClr val="lt1"/>
          </a:fontRef>
        </p:style>
        <p:txBody>
          <a:bodyPr wrap="square" lIns="80147" tIns="40074" rIns="80147" bIns="40074">
            <a:spAutoFit/>
          </a:bodyPr>
          <a:lstStyle/>
          <a:p>
            <a:r>
              <a:rPr lang="zh-CN" altLang="zh-CN" dirty="0">
                <a:solidFill>
                  <a:schemeClr val="bg1"/>
                </a:solidFill>
              </a:rPr>
              <a:t>出入准则</a:t>
            </a:r>
            <a:endParaRPr lang="zh-CN" altLang="en-US" dirty="0">
              <a:solidFill>
                <a:schemeClr val="bg1"/>
              </a:solidFill>
            </a:endParaRPr>
          </a:p>
        </p:txBody>
      </p:sp>
      <p:sp>
        <p:nvSpPr>
          <p:cNvPr id="17" name="矩形 16"/>
          <p:cNvSpPr/>
          <p:nvPr/>
        </p:nvSpPr>
        <p:spPr>
          <a:xfrm>
            <a:off x="4514212" y="5631984"/>
            <a:ext cx="1085189" cy="357930"/>
          </a:xfrm>
          <a:prstGeom prst="rect">
            <a:avLst/>
          </a:prstGeom>
          <a:effectLst/>
        </p:spPr>
        <p:style>
          <a:lnRef idx="1">
            <a:schemeClr val="accent6"/>
          </a:lnRef>
          <a:fillRef idx="3">
            <a:schemeClr val="accent6"/>
          </a:fillRef>
          <a:effectRef idx="2">
            <a:schemeClr val="accent6"/>
          </a:effectRef>
          <a:fontRef idx="minor">
            <a:schemeClr val="lt1"/>
          </a:fontRef>
        </p:style>
        <p:txBody>
          <a:bodyPr wrap="none" lIns="80147" tIns="40074" rIns="80147" bIns="40074">
            <a:spAutoFit/>
          </a:bodyPr>
          <a:lstStyle/>
          <a:p>
            <a:r>
              <a:rPr lang="zh-CN" altLang="zh-CN" dirty="0">
                <a:solidFill>
                  <a:schemeClr val="bg1"/>
                </a:solidFill>
              </a:rPr>
              <a:t>输入输出</a:t>
            </a:r>
            <a:endParaRPr lang="zh-CN" altLang="en-US" dirty="0">
              <a:solidFill>
                <a:schemeClr val="bg1"/>
              </a:solidFill>
            </a:endParaRPr>
          </a:p>
        </p:txBody>
      </p:sp>
      <p:sp>
        <p:nvSpPr>
          <p:cNvPr id="18" name="矩形 17"/>
          <p:cNvSpPr/>
          <p:nvPr/>
        </p:nvSpPr>
        <p:spPr>
          <a:xfrm>
            <a:off x="5674867" y="5631984"/>
            <a:ext cx="1316021" cy="357930"/>
          </a:xfrm>
          <a:prstGeom prst="rect">
            <a:avLst/>
          </a:prstGeom>
          <a:effectLst/>
        </p:spPr>
        <p:style>
          <a:lnRef idx="1">
            <a:schemeClr val="accent6"/>
          </a:lnRef>
          <a:fillRef idx="3">
            <a:schemeClr val="accent6"/>
          </a:fillRef>
          <a:effectRef idx="2">
            <a:schemeClr val="accent6"/>
          </a:effectRef>
          <a:fontRef idx="minor">
            <a:schemeClr val="lt1"/>
          </a:fontRef>
        </p:style>
        <p:txBody>
          <a:bodyPr wrap="none" lIns="80147" tIns="40074" rIns="80147" bIns="40074">
            <a:spAutoFit/>
          </a:bodyPr>
          <a:lstStyle/>
          <a:p>
            <a:r>
              <a:rPr lang="zh-CN" altLang="zh-CN" dirty="0">
                <a:solidFill>
                  <a:schemeClr val="bg1"/>
                </a:solidFill>
              </a:rPr>
              <a:t>关键控制点</a:t>
            </a:r>
            <a:endParaRPr lang="zh-CN" altLang="en-US" dirty="0">
              <a:solidFill>
                <a:schemeClr val="bg1"/>
              </a:solidFill>
            </a:endParaRPr>
          </a:p>
        </p:txBody>
      </p:sp>
      <p:cxnSp>
        <p:nvCxnSpPr>
          <p:cNvPr id="21" name="直接箭头连接符 20"/>
          <p:cNvCxnSpPr/>
          <p:nvPr/>
        </p:nvCxnSpPr>
        <p:spPr>
          <a:xfrm rot="5400000">
            <a:off x="826191" y="2747987"/>
            <a:ext cx="1749428" cy="1358"/>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sp>
        <p:nvSpPr>
          <p:cNvPr id="22" name="矩形 21"/>
          <p:cNvSpPr/>
          <p:nvPr/>
        </p:nvSpPr>
        <p:spPr>
          <a:xfrm>
            <a:off x="1456557" y="2327507"/>
            <a:ext cx="427610" cy="777524"/>
          </a:xfrm>
          <a:prstGeom prst="rect">
            <a:avLst/>
          </a:prstGeom>
          <a:ln/>
          <a:effectLst/>
        </p:spPr>
        <p:style>
          <a:lnRef idx="1">
            <a:schemeClr val="accent1"/>
          </a:lnRef>
          <a:fillRef idx="3">
            <a:schemeClr val="accent1"/>
          </a:fillRef>
          <a:effectRef idx="2">
            <a:schemeClr val="accent1"/>
          </a:effectRef>
          <a:fontRef idx="minor">
            <a:schemeClr val="lt1"/>
          </a:fontRef>
        </p:style>
        <p:txBody>
          <a:bodyPr wrap="square" lIns="80147" tIns="40074" rIns="80147" bIns="40074" rtlCol="0" anchor="ctr">
            <a:noAutofit/>
          </a:bodyPr>
          <a:lstStyle/>
          <a:p>
            <a:pPr algn="ctr"/>
            <a:r>
              <a:rPr lang="zh-CN" altLang="en-US" sz="2100" dirty="0"/>
              <a:t>分解</a:t>
            </a:r>
          </a:p>
        </p:txBody>
      </p:sp>
      <p:cxnSp>
        <p:nvCxnSpPr>
          <p:cNvPr id="24" name="肘形连接符 23"/>
          <p:cNvCxnSpPr>
            <a:stCxn id="7" idx="0"/>
            <a:endCxn id="11" idx="2"/>
          </p:cNvCxnSpPr>
          <p:nvPr/>
        </p:nvCxnSpPr>
        <p:spPr>
          <a:xfrm rot="5400000" flipH="1" flipV="1">
            <a:off x="5373991" y="1568072"/>
            <a:ext cx="259175" cy="1130112"/>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cxnSp>
        <p:nvCxnSpPr>
          <p:cNvPr id="26" name="肘形连接符 25"/>
          <p:cNvCxnSpPr>
            <a:stCxn id="12" idx="0"/>
            <a:endCxn id="11" idx="2"/>
          </p:cNvCxnSpPr>
          <p:nvPr/>
        </p:nvCxnSpPr>
        <p:spPr>
          <a:xfrm rot="16200000" flipV="1">
            <a:off x="6290298" y="1781876"/>
            <a:ext cx="259175" cy="702502"/>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cxnSp>
        <p:nvCxnSpPr>
          <p:cNvPr id="28" name="肘形连接符 27"/>
          <p:cNvCxnSpPr>
            <a:stCxn id="8" idx="0"/>
            <a:endCxn id="7" idx="2"/>
          </p:cNvCxnSpPr>
          <p:nvPr/>
        </p:nvCxnSpPr>
        <p:spPr>
          <a:xfrm rot="5400000" flipH="1" flipV="1">
            <a:off x="4228608" y="2265529"/>
            <a:ext cx="259175" cy="1160655"/>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cxnSp>
        <p:nvCxnSpPr>
          <p:cNvPr id="30" name="肘形连接符 29"/>
          <p:cNvCxnSpPr>
            <a:stCxn id="13" idx="0"/>
            <a:endCxn id="7" idx="2"/>
          </p:cNvCxnSpPr>
          <p:nvPr/>
        </p:nvCxnSpPr>
        <p:spPr>
          <a:xfrm rot="16200000" flipV="1">
            <a:off x="5053284" y="2601508"/>
            <a:ext cx="259175" cy="488697"/>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cxnSp>
        <p:nvCxnSpPr>
          <p:cNvPr id="32" name="肘形连接符 31"/>
          <p:cNvCxnSpPr>
            <a:stCxn id="9" idx="0"/>
            <a:endCxn id="8" idx="2"/>
          </p:cNvCxnSpPr>
          <p:nvPr/>
        </p:nvCxnSpPr>
        <p:spPr>
          <a:xfrm rot="5400000" flipH="1" flipV="1">
            <a:off x="3190126" y="3100433"/>
            <a:ext cx="259175" cy="916307"/>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cxnSp>
        <p:nvCxnSpPr>
          <p:cNvPr id="34" name="肘形连接符 33"/>
          <p:cNvCxnSpPr>
            <a:stCxn id="14" idx="0"/>
            <a:endCxn id="8" idx="2"/>
          </p:cNvCxnSpPr>
          <p:nvPr/>
        </p:nvCxnSpPr>
        <p:spPr>
          <a:xfrm rot="16200000" flipV="1">
            <a:off x="4045346" y="3161520"/>
            <a:ext cx="259175" cy="794133"/>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cxnSp>
        <p:nvCxnSpPr>
          <p:cNvPr id="36" name="肘形连接符 35"/>
          <p:cNvCxnSpPr>
            <a:stCxn id="10" idx="0"/>
            <a:endCxn id="9" idx="2"/>
          </p:cNvCxnSpPr>
          <p:nvPr/>
        </p:nvCxnSpPr>
        <p:spPr>
          <a:xfrm rot="5400000" flipH="1" flipV="1">
            <a:off x="2334907" y="3874250"/>
            <a:ext cx="259175" cy="794133"/>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cxnSp>
        <p:nvCxnSpPr>
          <p:cNvPr id="38" name="肘形连接符 37"/>
          <p:cNvCxnSpPr>
            <a:stCxn id="15" idx="0"/>
            <a:endCxn id="9" idx="2"/>
          </p:cNvCxnSpPr>
          <p:nvPr/>
        </p:nvCxnSpPr>
        <p:spPr>
          <a:xfrm rot="16200000" flipV="1">
            <a:off x="3220670" y="3782620"/>
            <a:ext cx="259175" cy="977394"/>
          </a:xfrm>
          <a:prstGeom prst="bentConnector3">
            <a:avLst>
              <a:gd name="adj1" fmla="val 50000"/>
            </a:avLst>
          </a:prstGeom>
          <a:effectLst/>
        </p:spPr>
        <p:style>
          <a:lnRef idx="1">
            <a:schemeClr val="accent2"/>
          </a:lnRef>
          <a:fillRef idx="0">
            <a:schemeClr val="accent2"/>
          </a:fillRef>
          <a:effectRef idx="0">
            <a:schemeClr val="accent2"/>
          </a:effectRef>
          <a:fontRef idx="minor">
            <a:schemeClr val="tx1"/>
          </a:fontRef>
        </p:style>
      </p:cxnSp>
      <p:sp>
        <p:nvSpPr>
          <p:cNvPr id="40" name="矩形 39"/>
          <p:cNvSpPr/>
          <p:nvPr/>
        </p:nvSpPr>
        <p:spPr>
          <a:xfrm>
            <a:off x="7079872" y="5631984"/>
            <a:ext cx="623524" cy="357930"/>
          </a:xfrm>
          <a:prstGeom prst="rect">
            <a:avLst/>
          </a:prstGeom>
          <a:effectLst/>
        </p:spPr>
        <p:style>
          <a:lnRef idx="1">
            <a:schemeClr val="accent6"/>
          </a:lnRef>
          <a:fillRef idx="3">
            <a:schemeClr val="accent6"/>
          </a:fillRef>
          <a:effectRef idx="2">
            <a:schemeClr val="accent6"/>
          </a:effectRef>
          <a:fontRef idx="minor">
            <a:schemeClr val="lt1"/>
          </a:fontRef>
        </p:style>
        <p:txBody>
          <a:bodyPr wrap="none" lIns="80147" tIns="40074" rIns="80147" bIns="40074">
            <a:spAutoFit/>
          </a:bodyPr>
          <a:lstStyle/>
          <a:p>
            <a:r>
              <a:rPr lang="zh-CN" altLang="en-US" dirty="0">
                <a:solidFill>
                  <a:schemeClr val="bg1"/>
                </a:solidFill>
              </a:rPr>
              <a:t>模板</a:t>
            </a:r>
          </a:p>
        </p:txBody>
      </p:sp>
      <p:sp>
        <p:nvSpPr>
          <p:cNvPr id="41" name="矩形 40"/>
          <p:cNvSpPr/>
          <p:nvPr/>
        </p:nvSpPr>
        <p:spPr>
          <a:xfrm>
            <a:off x="7812917" y="5631984"/>
            <a:ext cx="1085189" cy="357930"/>
          </a:xfrm>
          <a:prstGeom prst="rect">
            <a:avLst/>
          </a:prstGeom>
          <a:effectLst/>
        </p:spPr>
        <p:style>
          <a:lnRef idx="1">
            <a:schemeClr val="accent6"/>
          </a:lnRef>
          <a:fillRef idx="3">
            <a:schemeClr val="accent6"/>
          </a:fillRef>
          <a:effectRef idx="2">
            <a:schemeClr val="accent6"/>
          </a:effectRef>
          <a:fontRef idx="minor">
            <a:schemeClr val="lt1"/>
          </a:fontRef>
        </p:style>
        <p:txBody>
          <a:bodyPr wrap="none" lIns="80147" tIns="40074" rIns="80147" bIns="40074">
            <a:spAutoFit/>
          </a:bodyPr>
          <a:lstStyle/>
          <a:p>
            <a:r>
              <a:rPr lang="zh-CN" altLang="en-US" dirty="0">
                <a:solidFill>
                  <a:schemeClr val="bg1"/>
                </a:solidFill>
              </a:rPr>
              <a:t>裁剪指南</a:t>
            </a:r>
          </a:p>
        </p:txBody>
      </p:sp>
      <p:sp>
        <p:nvSpPr>
          <p:cNvPr id="46" name="矩形 45"/>
          <p:cNvSpPr/>
          <p:nvPr/>
        </p:nvSpPr>
        <p:spPr>
          <a:xfrm>
            <a:off x="1456557" y="5631984"/>
            <a:ext cx="610871" cy="634929"/>
          </a:xfrm>
          <a:prstGeom prst="rect">
            <a:avLst/>
          </a:prstGeom>
          <a:effectLst/>
        </p:spPr>
        <p:style>
          <a:lnRef idx="1">
            <a:schemeClr val="accent6"/>
          </a:lnRef>
          <a:fillRef idx="3">
            <a:schemeClr val="accent6"/>
          </a:fillRef>
          <a:effectRef idx="2">
            <a:schemeClr val="accent6"/>
          </a:effectRef>
          <a:fontRef idx="minor">
            <a:schemeClr val="lt1"/>
          </a:fontRef>
        </p:style>
        <p:txBody>
          <a:bodyPr wrap="square" lIns="80147" tIns="40074" rIns="80147" bIns="40074">
            <a:spAutoFit/>
          </a:bodyPr>
          <a:lstStyle/>
          <a:p>
            <a:r>
              <a:rPr lang="zh-CN" altLang="en-US" dirty="0">
                <a:solidFill>
                  <a:schemeClr val="bg1"/>
                </a:solidFill>
              </a:rPr>
              <a:t>角色</a:t>
            </a:r>
          </a:p>
        </p:txBody>
      </p:sp>
      <p:sp>
        <p:nvSpPr>
          <p:cNvPr id="31" name="矩形 30"/>
          <p:cNvSpPr/>
          <p:nvPr/>
        </p:nvSpPr>
        <p:spPr>
          <a:xfrm>
            <a:off x="2128515" y="5631984"/>
            <a:ext cx="1038481" cy="634929"/>
          </a:xfrm>
          <a:prstGeom prst="rect">
            <a:avLst/>
          </a:prstGeom>
          <a:effectLst/>
        </p:spPr>
        <p:style>
          <a:lnRef idx="1">
            <a:schemeClr val="accent6"/>
          </a:lnRef>
          <a:fillRef idx="3">
            <a:schemeClr val="accent6"/>
          </a:fillRef>
          <a:effectRef idx="2">
            <a:schemeClr val="accent6"/>
          </a:effectRef>
          <a:fontRef idx="minor">
            <a:schemeClr val="lt1"/>
          </a:fontRef>
        </p:style>
        <p:txBody>
          <a:bodyPr wrap="square" lIns="80147" tIns="40074" rIns="80147" bIns="40074">
            <a:spAutoFit/>
          </a:bodyPr>
          <a:lstStyle/>
          <a:p>
            <a:r>
              <a:rPr lang="zh-CN" altLang="en-US" dirty="0">
                <a:solidFill>
                  <a:schemeClr val="bg1"/>
                </a:solidFill>
              </a:rPr>
              <a:t>责任矩阵</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61</a:t>
            </a:fld>
            <a:endParaRPr lang="zh-CN" altLang="en-US"/>
          </a:p>
        </p:txBody>
      </p:sp>
      <p:sp>
        <p:nvSpPr>
          <p:cNvPr id="29697" name="Rectangle 2"/>
          <p:cNvSpPr>
            <a:spLocks noGrp="1" noChangeArrowheads="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创建一个流程袖珍卡（样例：某公司袖珍卡）</a:t>
            </a:r>
          </a:p>
        </p:txBody>
      </p:sp>
      <p:pic>
        <p:nvPicPr>
          <p:cNvPr id="99" name="Picture 3"/>
          <p:cNvPicPr>
            <a:picLocks noChangeAspect="1" noChangeArrowheads="1"/>
          </p:cNvPicPr>
          <p:nvPr/>
        </p:nvPicPr>
        <p:blipFill>
          <a:blip r:embed="rId3"/>
          <a:srcRect/>
          <a:stretch>
            <a:fillRect/>
          </a:stretch>
        </p:blipFill>
        <p:spPr bwMode="auto">
          <a:xfrm>
            <a:off x="1151121" y="837254"/>
            <a:ext cx="6963932" cy="5644337"/>
          </a:xfrm>
          <a:prstGeom prst="rect">
            <a:avLst/>
          </a:prstGeom>
          <a:noFill/>
          <a:ln w="9525">
            <a:noFill/>
            <a:miter lim="800000"/>
            <a:headEnd/>
            <a:tailEnd/>
          </a:ln>
        </p:spPr>
      </p:pic>
      <p:sp>
        <p:nvSpPr>
          <p:cNvPr id="100" name="Text Box 5"/>
          <p:cNvSpPr txBox="1">
            <a:spLocks noChangeArrowheads="1"/>
          </p:cNvSpPr>
          <p:nvPr/>
        </p:nvSpPr>
        <p:spPr bwMode="auto">
          <a:xfrm rot="19624453">
            <a:off x="6401508" y="2747246"/>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灯片编号占位符 85"/>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62</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阶段一：概念阶段重点</a:t>
            </a:r>
          </a:p>
        </p:txBody>
      </p:sp>
      <p:grpSp>
        <p:nvGrpSpPr>
          <p:cNvPr id="2" name="Group 3"/>
          <p:cNvGrpSpPr>
            <a:grpSpLocks/>
          </p:cNvGrpSpPr>
          <p:nvPr/>
        </p:nvGrpSpPr>
        <p:grpSpPr bwMode="auto">
          <a:xfrm>
            <a:off x="551418" y="1290842"/>
            <a:ext cx="5842346" cy="1690778"/>
            <a:chOff x="485" y="436"/>
            <a:chExt cx="3710" cy="1491"/>
          </a:xfrm>
        </p:grpSpPr>
        <p:sp>
          <p:nvSpPr>
            <p:cNvPr id="100" name="AutoShape 4"/>
            <p:cNvSpPr>
              <a:spLocks noChangeArrowheads="1"/>
            </p:cNvSpPr>
            <p:nvPr/>
          </p:nvSpPr>
          <p:spPr bwMode="auto">
            <a:xfrm rot="-5400000">
              <a:off x="204" y="799"/>
              <a:ext cx="1406" cy="680"/>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89985" tIns="45712" rIns="91424" bIns="45712" anchor="ctr">
              <a:flatTx/>
            </a:bodyPr>
            <a:lstStyle/>
            <a:p>
              <a:pPr algn="ctr" defTabSz="702680"/>
              <a:endParaRPr lang="zh-CN" altLang="en-US" sz="2100" b="1" dirty="0">
                <a:solidFill>
                  <a:srgbClr val="000000"/>
                </a:solidFill>
                <a:latin typeface="华文细黑" charset="0"/>
                <a:ea typeface="华文细黑" charset="0"/>
                <a:cs typeface="华文细黑" charset="0"/>
              </a:endParaRPr>
            </a:p>
          </p:txBody>
        </p:sp>
        <p:sp>
          <p:nvSpPr>
            <p:cNvPr id="101" name="AutoShape 5"/>
            <p:cNvSpPr>
              <a:spLocks noChangeArrowheads="1"/>
            </p:cNvSpPr>
            <p:nvPr/>
          </p:nvSpPr>
          <p:spPr bwMode="auto">
            <a:xfrm rot="-5400000">
              <a:off x="1127" y="837"/>
              <a:ext cx="853" cy="613"/>
            </a:xfrm>
            <a:prstGeom prst="flowChartManualOperation">
              <a:avLst/>
            </a:prstGeom>
            <a:gradFill rotWithShape="1">
              <a:gsLst>
                <a:gs pos="0">
                  <a:schemeClr val="bg1"/>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wrap="none"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计划</a:t>
              </a:r>
            </a:p>
          </p:txBody>
        </p:sp>
        <p:grpSp>
          <p:nvGrpSpPr>
            <p:cNvPr id="3" name="Group 6"/>
            <p:cNvGrpSpPr>
              <a:grpSpLocks/>
            </p:cNvGrpSpPr>
            <p:nvPr/>
          </p:nvGrpSpPr>
          <p:grpSpPr bwMode="auto">
            <a:xfrm>
              <a:off x="485" y="794"/>
              <a:ext cx="1091" cy="1133"/>
              <a:chOff x="3206" y="2723"/>
              <a:chExt cx="710" cy="660"/>
            </a:xfrm>
          </p:grpSpPr>
          <p:sp>
            <p:nvSpPr>
              <p:cNvPr id="145" name="Freeform 7"/>
              <p:cNvSpPr>
                <a:spLocks/>
              </p:cNvSpPr>
              <p:nvPr/>
            </p:nvSpPr>
            <p:spPr bwMode="auto">
              <a:xfrm>
                <a:off x="3239" y="2747"/>
                <a:ext cx="489" cy="449"/>
              </a:xfrm>
              <a:custGeom>
                <a:avLst/>
                <a:gdLst>
                  <a:gd name="T0" fmla="*/ 248 w 489"/>
                  <a:gd name="T1" fmla="*/ 441 h 449"/>
                  <a:gd name="T2" fmla="*/ 297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3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5 h 449"/>
                  <a:gd name="T40" fmla="*/ 69 w 489"/>
                  <a:gd name="T41" fmla="*/ 110 h 449"/>
                  <a:gd name="T42" fmla="*/ 40 w 489"/>
                  <a:gd name="T43" fmla="*/ 149 h 449"/>
                  <a:gd name="T44" fmla="*/ 18 w 489"/>
                  <a:gd name="T45" fmla="*/ 191 h 449"/>
                  <a:gd name="T46" fmla="*/ 5 w 489"/>
                  <a:gd name="T47" fmla="*/ 235 h 449"/>
                  <a:gd name="T48" fmla="*/ 0 w 489"/>
                  <a:gd name="T49" fmla="*/ 280 h 449"/>
                  <a:gd name="T50" fmla="*/ 6 w 489"/>
                  <a:gd name="T51" fmla="*/ 322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8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8" y="441"/>
                    </a:moveTo>
                    <a:lnTo>
                      <a:pt x="297" y="425"/>
                    </a:lnTo>
                    <a:lnTo>
                      <a:pt x="342" y="402"/>
                    </a:lnTo>
                    <a:lnTo>
                      <a:pt x="383" y="372"/>
                    </a:lnTo>
                    <a:lnTo>
                      <a:pt x="419" y="338"/>
                    </a:lnTo>
                    <a:lnTo>
                      <a:pt x="448" y="299"/>
                    </a:lnTo>
                    <a:lnTo>
                      <a:pt x="470" y="257"/>
                    </a:lnTo>
                    <a:lnTo>
                      <a:pt x="484" y="213"/>
                    </a:lnTo>
                    <a:lnTo>
                      <a:pt x="488" y="168"/>
                    </a:lnTo>
                    <a:lnTo>
                      <a:pt x="483" y="125"/>
                    </a:lnTo>
                    <a:lnTo>
                      <a:pt x="468" y="88"/>
                    </a:lnTo>
                    <a:lnTo>
                      <a:pt x="445" y="56"/>
                    </a:lnTo>
                    <a:lnTo>
                      <a:pt x="414" y="31"/>
                    </a:lnTo>
                    <a:lnTo>
                      <a:pt x="378" y="13"/>
                    </a:lnTo>
                    <a:lnTo>
                      <a:pt x="336" y="2"/>
                    </a:lnTo>
                    <a:lnTo>
                      <a:pt x="290" y="0"/>
                    </a:lnTo>
                    <a:lnTo>
                      <a:pt x="241" y="7"/>
                    </a:lnTo>
                    <a:lnTo>
                      <a:pt x="192" y="23"/>
                    </a:lnTo>
                    <a:lnTo>
                      <a:pt x="146" y="46"/>
                    </a:lnTo>
                    <a:lnTo>
                      <a:pt x="105" y="75"/>
                    </a:lnTo>
                    <a:lnTo>
                      <a:pt x="69" y="110"/>
                    </a:lnTo>
                    <a:lnTo>
                      <a:pt x="40" y="149"/>
                    </a:lnTo>
                    <a:lnTo>
                      <a:pt x="18" y="191"/>
                    </a:lnTo>
                    <a:lnTo>
                      <a:pt x="5" y="235"/>
                    </a:lnTo>
                    <a:lnTo>
                      <a:pt x="0" y="280"/>
                    </a:lnTo>
                    <a:lnTo>
                      <a:pt x="6" y="322"/>
                    </a:lnTo>
                    <a:lnTo>
                      <a:pt x="21" y="360"/>
                    </a:lnTo>
                    <a:lnTo>
                      <a:pt x="44" y="392"/>
                    </a:lnTo>
                    <a:lnTo>
                      <a:pt x="74" y="417"/>
                    </a:lnTo>
                    <a:lnTo>
                      <a:pt x="110" y="435"/>
                    </a:lnTo>
                    <a:lnTo>
                      <a:pt x="152" y="446"/>
                    </a:lnTo>
                    <a:lnTo>
                      <a:pt x="198" y="448"/>
                    </a:lnTo>
                    <a:lnTo>
                      <a:pt x="248" y="44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46" name="Freeform 8"/>
              <p:cNvSpPr>
                <a:spLocks/>
              </p:cNvSpPr>
              <p:nvPr/>
            </p:nvSpPr>
            <p:spPr bwMode="auto">
              <a:xfrm>
                <a:off x="3600" y="3087"/>
                <a:ext cx="311" cy="294"/>
              </a:xfrm>
              <a:custGeom>
                <a:avLst/>
                <a:gdLst>
                  <a:gd name="T0" fmla="*/ 6 w 311"/>
                  <a:gd name="T1" fmla="*/ 43 h 294"/>
                  <a:gd name="T2" fmla="*/ 104 w 311"/>
                  <a:gd name="T3" fmla="*/ 145 h 294"/>
                  <a:gd name="T4" fmla="*/ 101 w 311"/>
                  <a:gd name="T5" fmla="*/ 174 h 294"/>
                  <a:gd name="T6" fmla="*/ 228 w 311"/>
                  <a:gd name="T7" fmla="*/ 293 h 294"/>
                  <a:gd name="T8" fmla="*/ 230 w 311"/>
                  <a:gd name="T9" fmla="*/ 292 h 294"/>
                  <a:gd name="T10" fmla="*/ 235 w 311"/>
                  <a:gd name="T11" fmla="*/ 290 h 294"/>
                  <a:gd name="T12" fmla="*/ 242 w 311"/>
                  <a:gd name="T13" fmla="*/ 287 h 294"/>
                  <a:gd name="T14" fmla="*/ 251 w 311"/>
                  <a:gd name="T15" fmla="*/ 283 h 294"/>
                  <a:gd name="T16" fmla="*/ 261 w 311"/>
                  <a:gd name="T17" fmla="*/ 278 h 294"/>
                  <a:gd name="T18" fmla="*/ 271 w 311"/>
                  <a:gd name="T19" fmla="*/ 272 h 294"/>
                  <a:gd name="T20" fmla="*/ 281 w 311"/>
                  <a:gd name="T21" fmla="*/ 266 h 294"/>
                  <a:gd name="T22" fmla="*/ 289 w 311"/>
                  <a:gd name="T23" fmla="*/ 259 h 294"/>
                  <a:gd name="T24" fmla="*/ 296 w 311"/>
                  <a:gd name="T25" fmla="*/ 251 h 294"/>
                  <a:gd name="T26" fmla="*/ 301 w 311"/>
                  <a:gd name="T27" fmla="*/ 241 h 294"/>
                  <a:gd name="T28" fmla="*/ 305 w 311"/>
                  <a:gd name="T29" fmla="*/ 229 h 294"/>
                  <a:gd name="T30" fmla="*/ 307 w 311"/>
                  <a:gd name="T31" fmla="*/ 217 h 294"/>
                  <a:gd name="T32" fmla="*/ 309 w 311"/>
                  <a:gd name="T33" fmla="*/ 206 h 294"/>
                  <a:gd name="T34" fmla="*/ 309 w 311"/>
                  <a:gd name="T35" fmla="*/ 197 h 294"/>
                  <a:gd name="T36" fmla="*/ 310 w 311"/>
                  <a:gd name="T37" fmla="*/ 191 h 294"/>
                  <a:gd name="T38" fmla="*/ 310 w 311"/>
                  <a:gd name="T39" fmla="*/ 189 h 294"/>
                  <a:gd name="T40" fmla="*/ 182 w 311"/>
                  <a:gd name="T41" fmla="*/ 82 h 294"/>
                  <a:gd name="T42" fmla="*/ 146 w 311"/>
                  <a:gd name="T43" fmla="*/ 85 h 294"/>
                  <a:gd name="T44" fmla="*/ 41 w 311"/>
                  <a:gd name="T45" fmla="*/ 1 h 294"/>
                  <a:gd name="T46" fmla="*/ 40 w 311"/>
                  <a:gd name="T47" fmla="*/ 1 h 294"/>
                  <a:gd name="T48" fmla="*/ 37 w 311"/>
                  <a:gd name="T49" fmla="*/ 1 h 294"/>
                  <a:gd name="T50" fmla="*/ 33 w 311"/>
                  <a:gd name="T51" fmla="*/ 0 h 294"/>
                  <a:gd name="T52" fmla="*/ 28 w 311"/>
                  <a:gd name="T53" fmla="*/ 0 h 294"/>
                  <a:gd name="T54" fmla="*/ 22 w 311"/>
                  <a:gd name="T55" fmla="*/ 1 h 294"/>
                  <a:gd name="T56" fmla="*/ 16 w 311"/>
                  <a:gd name="T57" fmla="*/ 2 h 294"/>
                  <a:gd name="T58" fmla="*/ 10 w 311"/>
                  <a:gd name="T59" fmla="*/ 6 h 294"/>
                  <a:gd name="T60" fmla="*/ 6 w 311"/>
                  <a:gd name="T61" fmla="*/ 10 h 294"/>
                  <a:gd name="T62" fmla="*/ 2 w 311"/>
                  <a:gd name="T63" fmla="*/ 16 h 294"/>
                  <a:gd name="T64" fmla="*/ 1 w 311"/>
                  <a:gd name="T65" fmla="*/ 22 h 294"/>
                  <a:gd name="T66" fmla="*/ 0 w 311"/>
                  <a:gd name="T67" fmla="*/ 27 h 294"/>
                  <a:gd name="T68" fmla="*/ 1 w 311"/>
                  <a:gd name="T69" fmla="*/ 32 h 294"/>
                  <a:gd name="T70" fmla="*/ 2 w 311"/>
                  <a:gd name="T71" fmla="*/ 37 h 294"/>
                  <a:gd name="T72" fmla="*/ 4 w 311"/>
                  <a:gd name="T73" fmla="*/ 40 h 294"/>
                  <a:gd name="T74" fmla="*/ 5 w 311"/>
                  <a:gd name="T75" fmla="*/ 42 h 294"/>
                  <a:gd name="T76" fmla="*/ 6 w 311"/>
                  <a:gd name="T77" fmla="*/ 43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294"/>
                  <a:gd name="T119" fmla="*/ 311 w 311"/>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294">
                    <a:moveTo>
                      <a:pt x="6" y="43"/>
                    </a:moveTo>
                    <a:lnTo>
                      <a:pt x="104" y="145"/>
                    </a:lnTo>
                    <a:lnTo>
                      <a:pt x="101" y="174"/>
                    </a:lnTo>
                    <a:lnTo>
                      <a:pt x="228" y="293"/>
                    </a:lnTo>
                    <a:lnTo>
                      <a:pt x="230" y="292"/>
                    </a:lnTo>
                    <a:lnTo>
                      <a:pt x="235" y="290"/>
                    </a:lnTo>
                    <a:lnTo>
                      <a:pt x="242" y="287"/>
                    </a:lnTo>
                    <a:lnTo>
                      <a:pt x="251" y="283"/>
                    </a:lnTo>
                    <a:lnTo>
                      <a:pt x="261" y="278"/>
                    </a:lnTo>
                    <a:lnTo>
                      <a:pt x="271" y="272"/>
                    </a:lnTo>
                    <a:lnTo>
                      <a:pt x="281" y="266"/>
                    </a:lnTo>
                    <a:lnTo>
                      <a:pt x="289" y="259"/>
                    </a:lnTo>
                    <a:lnTo>
                      <a:pt x="296" y="251"/>
                    </a:lnTo>
                    <a:lnTo>
                      <a:pt x="301" y="241"/>
                    </a:lnTo>
                    <a:lnTo>
                      <a:pt x="305" y="229"/>
                    </a:lnTo>
                    <a:lnTo>
                      <a:pt x="307" y="217"/>
                    </a:lnTo>
                    <a:lnTo>
                      <a:pt x="309" y="206"/>
                    </a:lnTo>
                    <a:lnTo>
                      <a:pt x="309" y="197"/>
                    </a:lnTo>
                    <a:lnTo>
                      <a:pt x="310" y="191"/>
                    </a:lnTo>
                    <a:lnTo>
                      <a:pt x="310" y="189"/>
                    </a:lnTo>
                    <a:lnTo>
                      <a:pt x="182" y="82"/>
                    </a:lnTo>
                    <a:lnTo>
                      <a:pt x="146" y="85"/>
                    </a:lnTo>
                    <a:lnTo>
                      <a:pt x="41" y="1"/>
                    </a:lnTo>
                    <a:lnTo>
                      <a:pt x="40" y="1"/>
                    </a:lnTo>
                    <a:lnTo>
                      <a:pt x="37" y="1"/>
                    </a:lnTo>
                    <a:lnTo>
                      <a:pt x="33" y="0"/>
                    </a:lnTo>
                    <a:lnTo>
                      <a:pt x="28" y="0"/>
                    </a:lnTo>
                    <a:lnTo>
                      <a:pt x="22" y="1"/>
                    </a:lnTo>
                    <a:lnTo>
                      <a:pt x="16" y="2"/>
                    </a:lnTo>
                    <a:lnTo>
                      <a:pt x="10" y="6"/>
                    </a:lnTo>
                    <a:lnTo>
                      <a:pt x="6" y="10"/>
                    </a:lnTo>
                    <a:lnTo>
                      <a:pt x="2" y="16"/>
                    </a:lnTo>
                    <a:lnTo>
                      <a:pt x="1" y="22"/>
                    </a:lnTo>
                    <a:lnTo>
                      <a:pt x="0" y="27"/>
                    </a:lnTo>
                    <a:lnTo>
                      <a:pt x="1" y="32"/>
                    </a:lnTo>
                    <a:lnTo>
                      <a:pt x="2" y="37"/>
                    </a:lnTo>
                    <a:lnTo>
                      <a:pt x="4" y="40"/>
                    </a:lnTo>
                    <a:lnTo>
                      <a:pt x="5" y="42"/>
                    </a:lnTo>
                    <a:lnTo>
                      <a:pt x="6" y="4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47" name="Freeform 9"/>
              <p:cNvSpPr>
                <a:spLocks/>
              </p:cNvSpPr>
              <p:nvPr/>
            </p:nvSpPr>
            <p:spPr bwMode="auto">
              <a:xfrm>
                <a:off x="3667" y="3142"/>
                <a:ext cx="248" cy="241"/>
              </a:xfrm>
              <a:custGeom>
                <a:avLst/>
                <a:gdLst>
                  <a:gd name="T0" fmla="*/ 15 w 248"/>
                  <a:gd name="T1" fmla="*/ 28 h 241"/>
                  <a:gd name="T2" fmla="*/ 9 w 248"/>
                  <a:gd name="T3" fmla="*/ 35 h 241"/>
                  <a:gd name="T4" fmla="*/ 5 w 248"/>
                  <a:gd name="T5" fmla="*/ 41 h 241"/>
                  <a:gd name="T6" fmla="*/ 3 w 248"/>
                  <a:gd name="T7" fmla="*/ 48 h 241"/>
                  <a:gd name="T8" fmla="*/ 1 w 248"/>
                  <a:gd name="T9" fmla="*/ 53 h 241"/>
                  <a:gd name="T10" fmla="*/ 0 w 248"/>
                  <a:gd name="T11" fmla="*/ 57 h 241"/>
                  <a:gd name="T12" fmla="*/ 0 w 248"/>
                  <a:gd name="T13" fmla="*/ 61 h 241"/>
                  <a:gd name="T14" fmla="*/ 0 w 248"/>
                  <a:gd name="T15" fmla="*/ 63 h 241"/>
                  <a:gd name="T16" fmla="*/ 0 w 248"/>
                  <a:gd name="T17" fmla="*/ 63 h 241"/>
                  <a:gd name="T18" fmla="*/ 4 w 248"/>
                  <a:gd name="T19" fmla="*/ 93 h 241"/>
                  <a:gd name="T20" fmla="*/ 166 w 248"/>
                  <a:gd name="T21" fmla="*/ 240 h 241"/>
                  <a:gd name="T22" fmla="*/ 167 w 248"/>
                  <a:gd name="T23" fmla="*/ 239 h 241"/>
                  <a:gd name="T24" fmla="*/ 171 w 248"/>
                  <a:gd name="T25" fmla="*/ 236 h 241"/>
                  <a:gd name="T26" fmla="*/ 176 w 248"/>
                  <a:gd name="T27" fmla="*/ 232 h 241"/>
                  <a:gd name="T28" fmla="*/ 183 w 248"/>
                  <a:gd name="T29" fmla="*/ 226 h 241"/>
                  <a:gd name="T30" fmla="*/ 190 w 248"/>
                  <a:gd name="T31" fmla="*/ 220 h 241"/>
                  <a:gd name="T32" fmla="*/ 199 w 248"/>
                  <a:gd name="T33" fmla="*/ 213 h 241"/>
                  <a:gd name="T34" fmla="*/ 207 w 248"/>
                  <a:gd name="T35" fmla="*/ 206 h 241"/>
                  <a:gd name="T36" fmla="*/ 215 w 248"/>
                  <a:gd name="T37" fmla="*/ 199 h 241"/>
                  <a:gd name="T38" fmla="*/ 223 w 248"/>
                  <a:gd name="T39" fmla="*/ 192 h 241"/>
                  <a:gd name="T40" fmla="*/ 229 w 248"/>
                  <a:gd name="T41" fmla="*/ 182 h 241"/>
                  <a:gd name="T42" fmla="*/ 234 w 248"/>
                  <a:gd name="T43" fmla="*/ 172 h 241"/>
                  <a:gd name="T44" fmla="*/ 239 w 248"/>
                  <a:gd name="T45" fmla="*/ 161 h 241"/>
                  <a:gd name="T46" fmla="*/ 242 w 248"/>
                  <a:gd name="T47" fmla="*/ 152 h 241"/>
                  <a:gd name="T48" fmla="*/ 245 w 248"/>
                  <a:gd name="T49" fmla="*/ 144 h 241"/>
                  <a:gd name="T50" fmla="*/ 247 w 248"/>
                  <a:gd name="T51" fmla="*/ 138 h 241"/>
                  <a:gd name="T52" fmla="*/ 247 w 248"/>
                  <a:gd name="T53" fmla="*/ 136 h 241"/>
                  <a:gd name="T54" fmla="*/ 85 w 248"/>
                  <a:gd name="T55" fmla="*/ 0 h 241"/>
                  <a:gd name="T56" fmla="*/ 49 w 248"/>
                  <a:gd name="T57" fmla="*/ 3 h 241"/>
                  <a:gd name="T58" fmla="*/ 48 w 248"/>
                  <a:gd name="T59" fmla="*/ 3 h 241"/>
                  <a:gd name="T60" fmla="*/ 46 w 248"/>
                  <a:gd name="T61" fmla="*/ 4 h 241"/>
                  <a:gd name="T62" fmla="*/ 43 w 248"/>
                  <a:gd name="T63" fmla="*/ 6 h 241"/>
                  <a:gd name="T64" fmla="*/ 38 w 248"/>
                  <a:gd name="T65" fmla="*/ 8 h 241"/>
                  <a:gd name="T66" fmla="*/ 33 w 248"/>
                  <a:gd name="T67" fmla="*/ 11 h 241"/>
                  <a:gd name="T68" fmla="*/ 27 w 248"/>
                  <a:gd name="T69" fmla="*/ 16 h 241"/>
                  <a:gd name="T70" fmla="*/ 21 w 248"/>
                  <a:gd name="T71" fmla="*/ 21 h 241"/>
                  <a:gd name="T72" fmla="*/ 15 w 248"/>
                  <a:gd name="T73" fmla="*/ 28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41"/>
                  <a:gd name="T113" fmla="*/ 248 w 248"/>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41">
                    <a:moveTo>
                      <a:pt x="15" y="28"/>
                    </a:moveTo>
                    <a:lnTo>
                      <a:pt x="9" y="35"/>
                    </a:lnTo>
                    <a:lnTo>
                      <a:pt x="5" y="41"/>
                    </a:lnTo>
                    <a:lnTo>
                      <a:pt x="3" y="48"/>
                    </a:lnTo>
                    <a:lnTo>
                      <a:pt x="1" y="53"/>
                    </a:lnTo>
                    <a:lnTo>
                      <a:pt x="0" y="57"/>
                    </a:lnTo>
                    <a:lnTo>
                      <a:pt x="0" y="61"/>
                    </a:lnTo>
                    <a:lnTo>
                      <a:pt x="0" y="63"/>
                    </a:lnTo>
                    <a:lnTo>
                      <a:pt x="4" y="93"/>
                    </a:lnTo>
                    <a:lnTo>
                      <a:pt x="166" y="240"/>
                    </a:lnTo>
                    <a:lnTo>
                      <a:pt x="167" y="239"/>
                    </a:lnTo>
                    <a:lnTo>
                      <a:pt x="171" y="236"/>
                    </a:lnTo>
                    <a:lnTo>
                      <a:pt x="176" y="232"/>
                    </a:lnTo>
                    <a:lnTo>
                      <a:pt x="183" y="226"/>
                    </a:lnTo>
                    <a:lnTo>
                      <a:pt x="190" y="220"/>
                    </a:lnTo>
                    <a:lnTo>
                      <a:pt x="199" y="213"/>
                    </a:lnTo>
                    <a:lnTo>
                      <a:pt x="207" y="206"/>
                    </a:lnTo>
                    <a:lnTo>
                      <a:pt x="215" y="199"/>
                    </a:lnTo>
                    <a:lnTo>
                      <a:pt x="223" y="192"/>
                    </a:lnTo>
                    <a:lnTo>
                      <a:pt x="229" y="182"/>
                    </a:lnTo>
                    <a:lnTo>
                      <a:pt x="234" y="172"/>
                    </a:lnTo>
                    <a:lnTo>
                      <a:pt x="239" y="161"/>
                    </a:lnTo>
                    <a:lnTo>
                      <a:pt x="242" y="152"/>
                    </a:lnTo>
                    <a:lnTo>
                      <a:pt x="245" y="144"/>
                    </a:lnTo>
                    <a:lnTo>
                      <a:pt x="247" y="138"/>
                    </a:lnTo>
                    <a:lnTo>
                      <a:pt x="247" y="136"/>
                    </a:lnTo>
                    <a:lnTo>
                      <a:pt x="85" y="0"/>
                    </a:lnTo>
                    <a:lnTo>
                      <a:pt x="49" y="3"/>
                    </a:lnTo>
                    <a:lnTo>
                      <a:pt x="48" y="3"/>
                    </a:lnTo>
                    <a:lnTo>
                      <a:pt x="46" y="4"/>
                    </a:lnTo>
                    <a:lnTo>
                      <a:pt x="43" y="6"/>
                    </a:lnTo>
                    <a:lnTo>
                      <a:pt x="38" y="8"/>
                    </a:lnTo>
                    <a:lnTo>
                      <a:pt x="33" y="11"/>
                    </a:lnTo>
                    <a:lnTo>
                      <a:pt x="27" y="16"/>
                    </a:lnTo>
                    <a:lnTo>
                      <a:pt x="21" y="21"/>
                    </a:lnTo>
                    <a:lnTo>
                      <a:pt x="15" y="28"/>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48" name="Freeform 10"/>
              <p:cNvSpPr>
                <a:spLocks/>
              </p:cNvSpPr>
              <p:nvPr/>
            </p:nvSpPr>
            <p:spPr bwMode="auto">
              <a:xfrm>
                <a:off x="3821" y="3271"/>
                <a:ext cx="95" cy="112"/>
              </a:xfrm>
              <a:custGeom>
                <a:avLst/>
                <a:gdLst>
                  <a:gd name="T0" fmla="*/ 68 w 95"/>
                  <a:gd name="T1" fmla="*/ 72 h 112"/>
                  <a:gd name="T2" fmla="*/ 76 w 95"/>
                  <a:gd name="T3" fmla="*/ 61 h 112"/>
                  <a:gd name="T4" fmla="*/ 83 w 95"/>
                  <a:gd name="T5" fmla="*/ 50 h 112"/>
                  <a:gd name="T6" fmla="*/ 88 w 95"/>
                  <a:gd name="T7" fmla="*/ 39 h 112"/>
                  <a:gd name="T8" fmla="*/ 92 w 95"/>
                  <a:gd name="T9" fmla="*/ 30 h 112"/>
                  <a:gd name="T10" fmla="*/ 93 w 95"/>
                  <a:gd name="T11" fmla="*/ 20 h 112"/>
                  <a:gd name="T12" fmla="*/ 94 w 95"/>
                  <a:gd name="T13" fmla="*/ 13 h 112"/>
                  <a:gd name="T14" fmla="*/ 92 w 95"/>
                  <a:gd name="T15" fmla="*/ 6 h 112"/>
                  <a:gd name="T16" fmla="*/ 89 w 95"/>
                  <a:gd name="T17" fmla="*/ 2 h 112"/>
                  <a:gd name="T18" fmla="*/ 83 w 95"/>
                  <a:gd name="T19" fmla="*/ 0 h 112"/>
                  <a:gd name="T20" fmla="*/ 77 w 95"/>
                  <a:gd name="T21" fmla="*/ 0 h 112"/>
                  <a:gd name="T22" fmla="*/ 70 w 95"/>
                  <a:gd name="T23" fmla="*/ 2 h 112"/>
                  <a:gd name="T24" fmla="*/ 61 w 95"/>
                  <a:gd name="T25" fmla="*/ 6 h 112"/>
                  <a:gd name="T26" fmla="*/ 52 w 95"/>
                  <a:gd name="T27" fmla="*/ 12 h 112"/>
                  <a:gd name="T28" fmla="*/ 43 w 95"/>
                  <a:gd name="T29" fmla="*/ 19 h 112"/>
                  <a:gd name="T30" fmla="*/ 34 w 95"/>
                  <a:gd name="T31" fmla="*/ 28 h 112"/>
                  <a:gd name="T32" fmla="*/ 26 w 95"/>
                  <a:gd name="T33" fmla="*/ 39 h 112"/>
                  <a:gd name="T34" fmla="*/ 17 w 95"/>
                  <a:gd name="T35" fmla="*/ 50 h 112"/>
                  <a:gd name="T36" fmla="*/ 11 w 95"/>
                  <a:gd name="T37" fmla="*/ 61 h 112"/>
                  <a:gd name="T38" fmla="*/ 6 w 95"/>
                  <a:gd name="T39" fmla="*/ 72 h 112"/>
                  <a:gd name="T40" fmla="*/ 2 w 95"/>
                  <a:gd name="T41" fmla="*/ 82 h 112"/>
                  <a:gd name="T42" fmla="*/ 0 w 95"/>
                  <a:gd name="T43" fmla="*/ 91 h 112"/>
                  <a:gd name="T44" fmla="*/ 0 w 95"/>
                  <a:gd name="T45" fmla="*/ 98 h 112"/>
                  <a:gd name="T46" fmla="*/ 2 w 95"/>
                  <a:gd name="T47" fmla="*/ 105 h 112"/>
                  <a:gd name="T48" fmla="*/ 5 w 95"/>
                  <a:gd name="T49" fmla="*/ 109 h 112"/>
                  <a:gd name="T50" fmla="*/ 10 w 95"/>
                  <a:gd name="T51" fmla="*/ 111 h 112"/>
                  <a:gd name="T52" fmla="*/ 17 w 95"/>
                  <a:gd name="T53" fmla="*/ 111 h 112"/>
                  <a:gd name="T54" fmla="*/ 24 w 95"/>
                  <a:gd name="T55" fmla="*/ 109 h 112"/>
                  <a:gd name="T56" fmla="*/ 33 w 95"/>
                  <a:gd name="T57" fmla="*/ 105 h 112"/>
                  <a:gd name="T58" fmla="*/ 41 w 95"/>
                  <a:gd name="T59" fmla="*/ 99 h 112"/>
                  <a:gd name="T60" fmla="*/ 50 w 95"/>
                  <a:gd name="T61" fmla="*/ 92 h 112"/>
                  <a:gd name="T62" fmla="*/ 60 w 95"/>
                  <a:gd name="T63" fmla="*/ 83 h 112"/>
                  <a:gd name="T64" fmla="*/ 68 w 95"/>
                  <a:gd name="T65" fmla="*/ 7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12"/>
                  <a:gd name="T101" fmla="*/ 95 w 95"/>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12">
                    <a:moveTo>
                      <a:pt x="68" y="72"/>
                    </a:moveTo>
                    <a:lnTo>
                      <a:pt x="76" y="61"/>
                    </a:lnTo>
                    <a:lnTo>
                      <a:pt x="83" y="50"/>
                    </a:lnTo>
                    <a:lnTo>
                      <a:pt x="88" y="39"/>
                    </a:lnTo>
                    <a:lnTo>
                      <a:pt x="92" y="30"/>
                    </a:lnTo>
                    <a:lnTo>
                      <a:pt x="93" y="20"/>
                    </a:lnTo>
                    <a:lnTo>
                      <a:pt x="94" y="13"/>
                    </a:lnTo>
                    <a:lnTo>
                      <a:pt x="92" y="6"/>
                    </a:lnTo>
                    <a:lnTo>
                      <a:pt x="89" y="2"/>
                    </a:lnTo>
                    <a:lnTo>
                      <a:pt x="83" y="0"/>
                    </a:lnTo>
                    <a:lnTo>
                      <a:pt x="77" y="0"/>
                    </a:lnTo>
                    <a:lnTo>
                      <a:pt x="70" y="2"/>
                    </a:lnTo>
                    <a:lnTo>
                      <a:pt x="61" y="6"/>
                    </a:lnTo>
                    <a:lnTo>
                      <a:pt x="52" y="12"/>
                    </a:lnTo>
                    <a:lnTo>
                      <a:pt x="43" y="19"/>
                    </a:lnTo>
                    <a:lnTo>
                      <a:pt x="34" y="28"/>
                    </a:lnTo>
                    <a:lnTo>
                      <a:pt x="26" y="39"/>
                    </a:lnTo>
                    <a:lnTo>
                      <a:pt x="17" y="50"/>
                    </a:lnTo>
                    <a:lnTo>
                      <a:pt x="11" y="61"/>
                    </a:lnTo>
                    <a:lnTo>
                      <a:pt x="6" y="72"/>
                    </a:lnTo>
                    <a:lnTo>
                      <a:pt x="2" y="82"/>
                    </a:lnTo>
                    <a:lnTo>
                      <a:pt x="0" y="91"/>
                    </a:lnTo>
                    <a:lnTo>
                      <a:pt x="0" y="98"/>
                    </a:lnTo>
                    <a:lnTo>
                      <a:pt x="2" y="105"/>
                    </a:lnTo>
                    <a:lnTo>
                      <a:pt x="5" y="109"/>
                    </a:lnTo>
                    <a:lnTo>
                      <a:pt x="10" y="111"/>
                    </a:lnTo>
                    <a:lnTo>
                      <a:pt x="17" y="111"/>
                    </a:lnTo>
                    <a:lnTo>
                      <a:pt x="24" y="109"/>
                    </a:lnTo>
                    <a:lnTo>
                      <a:pt x="33" y="105"/>
                    </a:lnTo>
                    <a:lnTo>
                      <a:pt x="41" y="99"/>
                    </a:lnTo>
                    <a:lnTo>
                      <a:pt x="50" y="92"/>
                    </a:lnTo>
                    <a:lnTo>
                      <a:pt x="60" y="83"/>
                    </a:lnTo>
                    <a:lnTo>
                      <a:pt x="68" y="7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49" name="Freeform 11"/>
              <p:cNvSpPr>
                <a:spLocks/>
              </p:cNvSpPr>
              <p:nvPr/>
            </p:nvSpPr>
            <p:spPr bwMode="auto">
              <a:xfrm>
                <a:off x="3672" y="3187"/>
                <a:ext cx="147" cy="159"/>
              </a:xfrm>
              <a:custGeom>
                <a:avLst/>
                <a:gdLst>
                  <a:gd name="T0" fmla="*/ 137 w 147"/>
                  <a:gd name="T1" fmla="*/ 158 h 159"/>
                  <a:gd name="T2" fmla="*/ 2 w 147"/>
                  <a:gd name="T3" fmla="*/ 39 h 159"/>
                  <a:gd name="T4" fmla="*/ 2 w 147"/>
                  <a:gd name="T5" fmla="*/ 37 h 159"/>
                  <a:gd name="T6" fmla="*/ 2 w 147"/>
                  <a:gd name="T7" fmla="*/ 34 h 159"/>
                  <a:gd name="T8" fmla="*/ 1 w 147"/>
                  <a:gd name="T9" fmla="*/ 29 h 159"/>
                  <a:gd name="T10" fmla="*/ 0 w 147"/>
                  <a:gd name="T11" fmla="*/ 23 h 159"/>
                  <a:gd name="T12" fmla="*/ 0 w 147"/>
                  <a:gd name="T13" fmla="*/ 16 h 159"/>
                  <a:gd name="T14" fmla="*/ 0 w 147"/>
                  <a:gd name="T15" fmla="*/ 10 h 159"/>
                  <a:gd name="T16" fmla="*/ 1 w 147"/>
                  <a:gd name="T17" fmla="*/ 4 h 159"/>
                  <a:gd name="T18" fmla="*/ 2 w 147"/>
                  <a:gd name="T19" fmla="*/ 0 h 159"/>
                  <a:gd name="T20" fmla="*/ 6 w 147"/>
                  <a:gd name="T21" fmla="*/ 8 h 159"/>
                  <a:gd name="T22" fmla="*/ 22 w 147"/>
                  <a:gd name="T23" fmla="*/ 25 h 159"/>
                  <a:gd name="T24" fmla="*/ 45 w 147"/>
                  <a:gd name="T25" fmla="*/ 46 h 159"/>
                  <a:gd name="T26" fmla="*/ 71 w 147"/>
                  <a:gd name="T27" fmla="*/ 70 h 159"/>
                  <a:gd name="T28" fmla="*/ 99 w 147"/>
                  <a:gd name="T29" fmla="*/ 93 h 159"/>
                  <a:gd name="T30" fmla="*/ 122 w 147"/>
                  <a:gd name="T31" fmla="*/ 112 h 159"/>
                  <a:gd name="T32" fmla="*/ 139 w 147"/>
                  <a:gd name="T33" fmla="*/ 126 h 159"/>
                  <a:gd name="T34" fmla="*/ 146 w 147"/>
                  <a:gd name="T35" fmla="*/ 131 h 159"/>
                  <a:gd name="T36" fmla="*/ 137 w 147"/>
                  <a:gd name="T37" fmla="*/ 158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59"/>
                  <a:gd name="T59" fmla="*/ 147 w 14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59">
                    <a:moveTo>
                      <a:pt x="137" y="158"/>
                    </a:moveTo>
                    <a:lnTo>
                      <a:pt x="2" y="39"/>
                    </a:lnTo>
                    <a:lnTo>
                      <a:pt x="2" y="37"/>
                    </a:lnTo>
                    <a:lnTo>
                      <a:pt x="2" y="34"/>
                    </a:lnTo>
                    <a:lnTo>
                      <a:pt x="1" y="29"/>
                    </a:lnTo>
                    <a:lnTo>
                      <a:pt x="0" y="23"/>
                    </a:lnTo>
                    <a:lnTo>
                      <a:pt x="0" y="16"/>
                    </a:lnTo>
                    <a:lnTo>
                      <a:pt x="0" y="10"/>
                    </a:lnTo>
                    <a:lnTo>
                      <a:pt x="1" y="4"/>
                    </a:lnTo>
                    <a:lnTo>
                      <a:pt x="2" y="0"/>
                    </a:lnTo>
                    <a:lnTo>
                      <a:pt x="6" y="8"/>
                    </a:lnTo>
                    <a:lnTo>
                      <a:pt x="22" y="25"/>
                    </a:lnTo>
                    <a:lnTo>
                      <a:pt x="45" y="46"/>
                    </a:lnTo>
                    <a:lnTo>
                      <a:pt x="71" y="70"/>
                    </a:lnTo>
                    <a:lnTo>
                      <a:pt x="99" y="93"/>
                    </a:lnTo>
                    <a:lnTo>
                      <a:pt x="122" y="112"/>
                    </a:lnTo>
                    <a:lnTo>
                      <a:pt x="139" y="126"/>
                    </a:lnTo>
                    <a:lnTo>
                      <a:pt x="146" y="131"/>
                    </a:lnTo>
                    <a:lnTo>
                      <a:pt x="137" y="15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50" name="Freeform 12"/>
              <p:cNvSpPr>
                <a:spLocks/>
              </p:cNvSpPr>
              <p:nvPr/>
            </p:nvSpPr>
            <p:spPr bwMode="auto">
              <a:xfrm>
                <a:off x="3603" y="3106"/>
                <a:ext cx="69" cy="76"/>
              </a:xfrm>
              <a:custGeom>
                <a:avLst/>
                <a:gdLst>
                  <a:gd name="T0" fmla="*/ 62 w 69"/>
                  <a:gd name="T1" fmla="*/ 75 h 76"/>
                  <a:gd name="T2" fmla="*/ 68 w 69"/>
                  <a:gd name="T3" fmla="*/ 60 h 76"/>
                  <a:gd name="T4" fmla="*/ 0 w 69"/>
                  <a:gd name="T5" fmla="*/ 0 h 76"/>
                  <a:gd name="T6" fmla="*/ 3 w 69"/>
                  <a:gd name="T7" fmla="*/ 24 h 76"/>
                  <a:gd name="T8" fmla="*/ 62 w 69"/>
                  <a:gd name="T9" fmla="*/ 75 h 76"/>
                  <a:gd name="T10" fmla="*/ 0 60000 65536"/>
                  <a:gd name="T11" fmla="*/ 0 60000 65536"/>
                  <a:gd name="T12" fmla="*/ 0 60000 65536"/>
                  <a:gd name="T13" fmla="*/ 0 60000 65536"/>
                  <a:gd name="T14" fmla="*/ 0 60000 65536"/>
                  <a:gd name="T15" fmla="*/ 0 w 69"/>
                  <a:gd name="T16" fmla="*/ 0 h 76"/>
                  <a:gd name="T17" fmla="*/ 69 w 69"/>
                  <a:gd name="T18" fmla="*/ 76 h 76"/>
                </a:gdLst>
                <a:ahLst/>
                <a:cxnLst>
                  <a:cxn ang="T10">
                    <a:pos x="T0" y="T1"/>
                  </a:cxn>
                  <a:cxn ang="T11">
                    <a:pos x="T2" y="T3"/>
                  </a:cxn>
                  <a:cxn ang="T12">
                    <a:pos x="T4" y="T5"/>
                  </a:cxn>
                  <a:cxn ang="T13">
                    <a:pos x="T6" y="T7"/>
                  </a:cxn>
                  <a:cxn ang="T14">
                    <a:pos x="T8" y="T9"/>
                  </a:cxn>
                </a:cxnLst>
                <a:rect l="T15" t="T16" r="T17" b="T18"/>
                <a:pathLst>
                  <a:path w="69" h="76">
                    <a:moveTo>
                      <a:pt x="62" y="75"/>
                    </a:moveTo>
                    <a:lnTo>
                      <a:pt x="68" y="60"/>
                    </a:lnTo>
                    <a:lnTo>
                      <a:pt x="0" y="0"/>
                    </a:lnTo>
                    <a:lnTo>
                      <a:pt x="3" y="24"/>
                    </a:lnTo>
                    <a:lnTo>
                      <a:pt x="62" y="75"/>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51" name="Freeform 13"/>
              <p:cNvSpPr>
                <a:spLocks/>
              </p:cNvSpPr>
              <p:nvPr/>
            </p:nvSpPr>
            <p:spPr bwMode="auto">
              <a:xfrm>
                <a:off x="3207" y="2723"/>
                <a:ext cx="489" cy="449"/>
              </a:xfrm>
              <a:custGeom>
                <a:avLst/>
                <a:gdLst>
                  <a:gd name="T0" fmla="*/ 247 w 489"/>
                  <a:gd name="T1" fmla="*/ 441 h 449"/>
                  <a:gd name="T2" fmla="*/ 296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2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6 h 449"/>
                  <a:gd name="T40" fmla="*/ 69 w 489"/>
                  <a:gd name="T41" fmla="*/ 110 h 449"/>
                  <a:gd name="T42" fmla="*/ 40 w 489"/>
                  <a:gd name="T43" fmla="*/ 149 h 449"/>
                  <a:gd name="T44" fmla="*/ 18 w 489"/>
                  <a:gd name="T45" fmla="*/ 191 h 449"/>
                  <a:gd name="T46" fmla="*/ 4 w 489"/>
                  <a:gd name="T47" fmla="*/ 235 h 449"/>
                  <a:gd name="T48" fmla="*/ 0 w 489"/>
                  <a:gd name="T49" fmla="*/ 280 h 449"/>
                  <a:gd name="T50" fmla="*/ 6 w 489"/>
                  <a:gd name="T51" fmla="*/ 323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7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7" y="441"/>
                    </a:moveTo>
                    <a:lnTo>
                      <a:pt x="296" y="425"/>
                    </a:lnTo>
                    <a:lnTo>
                      <a:pt x="342" y="402"/>
                    </a:lnTo>
                    <a:lnTo>
                      <a:pt x="383" y="372"/>
                    </a:lnTo>
                    <a:lnTo>
                      <a:pt x="419" y="338"/>
                    </a:lnTo>
                    <a:lnTo>
                      <a:pt x="448" y="299"/>
                    </a:lnTo>
                    <a:lnTo>
                      <a:pt x="470" y="257"/>
                    </a:lnTo>
                    <a:lnTo>
                      <a:pt x="484" y="213"/>
                    </a:lnTo>
                    <a:lnTo>
                      <a:pt x="488" y="168"/>
                    </a:lnTo>
                    <a:lnTo>
                      <a:pt x="482" y="125"/>
                    </a:lnTo>
                    <a:lnTo>
                      <a:pt x="468" y="88"/>
                    </a:lnTo>
                    <a:lnTo>
                      <a:pt x="445" y="56"/>
                    </a:lnTo>
                    <a:lnTo>
                      <a:pt x="414" y="31"/>
                    </a:lnTo>
                    <a:lnTo>
                      <a:pt x="378" y="13"/>
                    </a:lnTo>
                    <a:lnTo>
                      <a:pt x="336" y="2"/>
                    </a:lnTo>
                    <a:lnTo>
                      <a:pt x="290" y="0"/>
                    </a:lnTo>
                    <a:lnTo>
                      <a:pt x="241" y="7"/>
                    </a:lnTo>
                    <a:lnTo>
                      <a:pt x="192" y="23"/>
                    </a:lnTo>
                    <a:lnTo>
                      <a:pt x="146" y="46"/>
                    </a:lnTo>
                    <a:lnTo>
                      <a:pt x="105" y="76"/>
                    </a:lnTo>
                    <a:lnTo>
                      <a:pt x="69" y="110"/>
                    </a:lnTo>
                    <a:lnTo>
                      <a:pt x="40" y="149"/>
                    </a:lnTo>
                    <a:lnTo>
                      <a:pt x="18" y="191"/>
                    </a:lnTo>
                    <a:lnTo>
                      <a:pt x="4" y="235"/>
                    </a:lnTo>
                    <a:lnTo>
                      <a:pt x="0" y="280"/>
                    </a:lnTo>
                    <a:lnTo>
                      <a:pt x="6" y="323"/>
                    </a:lnTo>
                    <a:lnTo>
                      <a:pt x="21" y="360"/>
                    </a:lnTo>
                    <a:lnTo>
                      <a:pt x="44" y="392"/>
                    </a:lnTo>
                    <a:lnTo>
                      <a:pt x="74" y="417"/>
                    </a:lnTo>
                    <a:lnTo>
                      <a:pt x="110" y="435"/>
                    </a:lnTo>
                    <a:lnTo>
                      <a:pt x="152" y="446"/>
                    </a:lnTo>
                    <a:lnTo>
                      <a:pt x="198" y="448"/>
                    </a:lnTo>
                    <a:lnTo>
                      <a:pt x="247" y="441"/>
                    </a:lnTo>
                  </a:path>
                </a:pathLst>
              </a:custGeom>
              <a:gradFill rotWithShape="1">
                <a:gsLst>
                  <a:gs pos="0">
                    <a:srgbClr val="CCECFF"/>
                  </a:gs>
                  <a:gs pos="100000">
                    <a:schemeClr val="bg1"/>
                  </a:gs>
                </a:gsLst>
                <a:lin ang="27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52" name="Freeform 14"/>
              <p:cNvSpPr>
                <a:spLocks/>
              </p:cNvSpPr>
              <p:nvPr/>
            </p:nvSpPr>
            <p:spPr bwMode="auto">
              <a:xfrm>
                <a:off x="3206" y="2723"/>
                <a:ext cx="440" cy="409"/>
              </a:xfrm>
              <a:custGeom>
                <a:avLst/>
                <a:gdLst>
                  <a:gd name="T0" fmla="*/ 20 w 440"/>
                  <a:gd name="T1" fmla="*/ 299 h 409"/>
                  <a:gd name="T2" fmla="*/ 23 w 440"/>
                  <a:gd name="T3" fmla="*/ 256 h 409"/>
                  <a:gd name="T4" fmla="*/ 34 w 440"/>
                  <a:gd name="T5" fmla="*/ 214 h 409"/>
                  <a:gd name="T6" fmla="*/ 53 w 440"/>
                  <a:gd name="T7" fmla="*/ 172 h 409"/>
                  <a:gd name="T8" fmla="*/ 80 w 440"/>
                  <a:gd name="T9" fmla="*/ 133 h 409"/>
                  <a:gd name="T10" fmla="*/ 114 w 440"/>
                  <a:gd name="T11" fmla="*/ 97 h 409"/>
                  <a:gd name="T12" fmla="*/ 156 w 440"/>
                  <a:gd name="T13" fmla="*/ 66 h 409"/>
                  <a:gd name="T14" fmla="*/ 206 w 440"/>
                  <a:gd name="T15" fmla="*/ 42 h 409"/>
                  <a:gd name="T16" fmla="*/ 263 w 440"/>
                  <a:gd name="T17" fmla="*/ 26 h 409"/>
                  <a:gd name="T18" fmla="*/ 286 w 440"/>
                  <a:gd name="T19" fmla="*/ 22 h 409"/>
                  <a:gd name="T20" fmla="*/ 310 w 440"/>
                  <a:gd name="T21" fmla="*/ 20 h 409"/>
                  <a:gd name="T22" fmla="*/ 334 w 440"/>
                  <a:gd name="T23" fmla="*/ 20 h 409"/>
                  <a:gd name="T24" fmla="*/ 358 w 440"/>
                  <a:gd name="T25" fmla="*/ 21 h 409"/>
                  <a:gd name="T26" fmla="*/ 381 w 440"/>
                  <a:gd name="T27" fmla="*/ 25 h 409"/>
                  <a:gd name="T28" fmla="*/ 402 w 440"/>
                  <a:gd name="T29" fmla="*/ 30 h 409"/>
                  <a:gd name="T30" fmla="*/ 422 w 440"/>
                  <a:gd name="T31" fmla="*/ 37 h 409"/>
                  <a:gd name="T32" fmla="*/ 439 w 440"/>
                  <a:gd name="T33" fmla="*/ 46 h 409"/>
                  <a:gd name="T34" fmla="*/ 418 w 440"/>
                  <a:gd name="T35" fmla="*/ 29 h 409"/>
                  <a:gd name="T36" fmla="*/ 395 w 440"/>
                  <a:gd name="T37" fmla="*/ 16 h 409"/>
                  <a:gd name="T38" fmla="*/ 370 w 440"/>
                  <a:gd name="T39" fmla="*/ 7 h 409"/>
                  <a:gd name="T40" fmla="*/ 344 w 440"/>
                  <a:gd name="T41" fmla="*/ 2 h 409"/>
                  <a:gd name="T42" fmla="*/ 316 w 440"/>
                  <a:gd name="T43" fmla="*/ 0 h 409"/>
                  <a:gd name="T44" fmla="*/ 286 w 440"/>
                  <a:gd name="T45" fmla="*/ 1 h 409"/>
                  <a:gd name="T46" fmla="*/ 256 w 440"/>
                  <a:gd name="T47" fmla="*/ 5 h 409"/>
                  <a:gd name="T48" fmla="*/ 224 w 440"/>
                  <a:gd name="T49" fmla="*/ 12 h 409"/>
                  <a:gd name="T50" fmla="*/ 179 w 440"/>
                  <a:gd name="T51" fmla="*/ 28 h 409"/>
                  <a:gd name="T52" fmla="*/ 137 w 440"/>
                  <a:gd name="T53" fmla="*/ 49 h 409"/>
                  <a:gd name="T54" fmla="*/ 98 w 440"/>
                  <a:gd name="T55" fmla="*/ 77 h 409"/>
                  <a:gd name="T56" fmla="*/ 65 w 440"/>
                  <a:gd name="T57" fmla="*/ 109 h 409"/>
                  <a:gd name="T58" fmla="*/ 38 w 440"/>
                  <a:gd name="T59" fmla="*/ 145 h 409"/>
                  <a:gd name="T60" fmla="*/ 17 w 440"/>
                  <a:gd name="T61" fmla="*/ 184 h 409"/>
                  <a:gd name="T62" fmla="*/ 4 w 440"/>
                  <a:gd name="T63" fmla="*/ 225 h 409"/>
                  <a:gd name="T64" fmla="*/ 0 w 440"/>
                  <a:gd name="T65" fmla="*/ 266 h 409"/>
                  <a:gd name="T66" fmla="*/ 2 w 440"/>
                  <a:gd name="T67" fmla="*/ 288 h 409"/>
                  <a:gd name="T68" fmla="*/ 5 w 440"/>
                  <a:gd name="T69" fmla="*/ 310 h 409"/>
                  <a:gd name="T70" fmla="*/ 10 w 440"/>
                  <a:gd name="T71" fmla="*/ 330 h 409"/>
                  <a:gd name="T72" fmla="*/ 16 w 440"/>
                  <a:gd name="T73" fmla="*/ 349 h 409"/>
                  <a:gd name="T74" fmla="*/ 26 w 440"/>
                  <a:gd name="T75" fmla="*/ 367 h 409"/>
                  <a:gd name="T76" fmla="*/ 37 w 440"/>
                  <a:gd name="T77" fmla="*/ 383 h 409"/>
                  <a:gd name="T78" fmla="*/ 50 w 440"/>
                  <a:gd name="T79" fmla="*/ 397 h 409"/>
                  <a:gd name="T80" fmla="*/ 66 w 440"/>
                  <a:gd name="T81" fmla="*/ 408 h 409"/>
                  <a:gd name="T82" fmla="*/ 56 w 440"/>
                  <a:gd name="T83" fmla="*/ 398 h 409"/>
                  <a:gd name="T84" fmla="*/ 47 w 440"/>
                  <a:gd name="T85" fmla="*/ 386 h 409"/>
                  <a:gd name="T86" fmla="*/ 39 w 440"/>
                  <a:gd name="T87" fmla="*/ 373 h 409"/>
                  <a:gd name="T88" fmla="*/ 33 w 440"/>
                  <a:gd name="T89" fmla="*/ 360 h 409"/>
                  <a:gd name="T90" fmla="*/ 27 w 440"/>
                  <a:gd name="T91" fmla="*/ 346 h 409"/>
                  <a:gd name="T92" fmla="*/ 24 w 440"/>
                  <a:gd name="T93" fmla="*/ 331 h 409"/>
                  <a:gd name="T94" fmla="*/ 21 w 440"/>
                  <a:gd name="T95" fmla="*/ 315 h 409"/>
                  <a:gd name="T96" fmla="*/ 20 w 440"/>
                  <a:gd name="T97" fmla="*/ 299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0"/>
                  <a:gd name="T148" fmla="*/ 0 h 409"/>
                  <a:gd name="T149" fmla="*/ 440 w 440"/>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0" h="409">
                    <a:moveTo>
                      <a:pt x="20" y="299"/>
                    </a:moveTo>
                    <a:lnTo>
                      <a:pt x="23" y="256"/>
                    </a:lnTo>
                    <a:lnTo>
                      <a:pt x="34" y="214"/>
                    </a:lnTo>
                    <a:lnTo>
                      <a:pt x="53" y="172"/>
                    </a:lnTo>
                    <a:lnTo>
                      <a:pt x="80" y="133"/>
                    </a:lnTo>
                    <a:lnTo>
                      <a:pt x="114" y="97"/>
                    </a:lnTo>
                    <a:lnTo>
                      <a:pt x="156" y="66"/>
                    </a:lnTo>
                    <a:lnTo>
                      <a:pt x="206" y="42"/>
                    </a:lnTo>
                    <a:lnTo>
                      <a:pt x="263" y="26"/>
                    </a:lnTo>
                    <a:lnTo>
                      <a:pt x="286" y="22"/>
                    </a:lnTo>
                    <a:lnTo>
                      <a:pt x="310" y="20"/>
                    </a:lnTo>
                    <a:lnTo>
                      <a:pt x="334" y="20"/>
                    </a:lnTo>
                    <a:lnTo>
                      <a:pt x="358" y="21"/>
                    </a:lnTo>
                    <a:lnTo>
                      <a:pt x="381" y="25"/>
                    </a:lnTo>
                    <a:lnTo>
                      <a:pt x="402" y="30"/>
                    </a:lnTo>
                    <a:lnTo>
                      <a:pt x="422" y="37"/>
                    </a:lnTo>
                    <a:lnTo>
                      <a:pt x="439" y="46"/>
                    </a:lnTo>
                    <a:lnTo>
                      <a:pt x="418" y="29"/>
                    </a:lnTo>
                    <a:lnTo>
                      <a:pt x="395" y="16"/>
                    </a:lnTo>
                    <a:lnTo>
                      <a:pt x="370" y="7"/>
                    </a:lnTo>
                    <a:lnTo>
                      <a:pt x="344" y="2"/>
                    </a:lnTo>
                    <a:lnTo>
                      <a:pt x="316" y="0"/>
                    </a:lnTo>
                    <a:lnTo>
                      <a:pt x="286" y="1"/>
                    </a:lnTo>
                    <a:lnTo>
                      <a:pt x="256" y="5"/>
                    </a:lnTo>
                    <a:lnTo>
                      <a:pt x="224" y="12"/>
                    </a:lnTo>
                    <a:lnTo>
                      <a:pt x="179" y="28"/>
                    </a:lnTo>
                    <a:lnTo>
                      <a:pt x="137" y="49"/>
                    </a:lnTo>
                    <a:lnTo>
                      <a:pt x="98" y="77"/>
                    </a:lnTo>
                    <a:lnTo>
                      <a:pt x="65" y="109"/>
                    </a:lnTo>
                    <a:lnTo>
                      <a:pt x="38" y="145"/>
                    </a:lnTo>
                    <a:lnTo>
                      <a:pt x="17" y="184"/>
                    </a:lnTo>
                    <a:lnTo>
                      <a:pt x="4" y="225"/>
                    </a:lnTo>
                    <a:lnTo>
                      <a:pt x="0" y="266"/>
                    </a:lnTo>
                    <a:lnTo>
                      <a:pt x="2" y="288"/>
                    </a:lnTo>
                    <a:lnTo>
                      <a:pt x="5" y="310"/>
                    </a:lnTo>
                    <a:lnTo>
                      <a:pt x="10" y="330"/>
                    </a:lnTo>
                    <a:lnTo>
                      <a:pt x="16" y="349"/>
                    </a:lnTo>
                    <a:lnTo>
                      <a:pt x="26" y="367"/>
                    </a:lnTo>
                    <a:lnTo>
                      <a:pt x="37" y="383"/>
                    </a:lnTo>
                    <a:lnTo>
                      <a:pt x="50" y="397"/>
                    </a:lnTo>
                    <a:lnTo>
                      <a:pt x="66" y="408"/>
                    </a:lnTo>
                    <a:lnTo>
                      <a:pt x="56" y="398"/>
                    </a:lnTo>
                    <a:lnTo>
                      <a:pt x="47" y="386"/>
                    </a:lnTo>
                    <a:lnTo>
                      <a:pt x="39" y="373"/>
                    </a:lnTo>
                    <a:lnTo>
                      <a:pt x="33" y="360"/>
                    </a:lnTo>
                    <a:lnTo>
                      <a:pt x="27" y="346"/>
                    </a:lnTo>
                    <a:lnTo>
                      <a:pt x="24" y="331"/>
                    </a:lnTo>
                    <a:lnTo>
                      <a:pt x="21" y="315"/>
                    </a:lnTo>
                    <a:lnTo>
                      <a:pt x="20" y="299"/>
                    </a:lnTo>
                  </a:path>
                </a:pathLst>
              </a:custGeom>
              <a:solidFill>
                <a:srgbClr val="CBCBC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sp>
          <p:nvSpPr>
            <p:cNvPr id="140" name="Rectangle 15"/>
            <p:cNvSpPr>
              <a:spLocks noChangeArrowheads="1"/>
            </p:cNvSpPr>
            <p:nvPr/>
          </p:nvSpPr>
          <p:spPr bwMode="auto">
            <a:xfrm>
              <a:off x="1874" y="890"/>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开发</a:t>
              </a:r>
            </a:p>
          </p:txBody>
        </p:sp>
        <p:sp>
          <p:nvSpPr>
            <p:cNvPr id="141" name="Rectangle 16"/>
            <p:cNvSpPr>
              <a:spLocks noChangeArrowheads="1"/>
            </p:cNvSpPr>
            <p:nvPr/>
          </p:nvSpPr>
          <p:spPr bwMode="auto">
            <a:xfrm>
              <a:off x="2449" y="890"/>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验证</a:t>
              </a:r>
            </a:p>
          </p:txBody>
        </p:sp>
        <p:sp>
          <p:nvSpPr>
            <p:cNvPr id="142" name="Rectangle 17"/>
            <p:cNvSpPr>
              <a:spLocks noChangeArrowheads="1"/>
            </p:cNvSpPr>
            <p:nvPr/>
          </p:nvSpPr>
          <p:spPr bwMode="auto">
            <a:xfrm>
              <a:off x="3038" y="890"/>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发布</a:t>
              </a:r>
            </a:p>
          </p:txBody>
        </p:sp>
        <p:sp>
          <p:nvSpPr>
            <p:cNvPr id="143" name="Rectangle 18"/>
            <p:cNvSpPr>
              <a:spLocks noChangeArrowheads="1"/>
            </p:cNvSpPr>
            <p:nvPr/>
          </p:nvSpPr>
          <p:spPr bwMode="auto">
            <a:xfrm>
              <a:off x="3628" y="890"/>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生命周期</a:t>
              </a:r>
            </a:p>
          </p:txBody>
        </p:sp>
        <p:sp>
          <p:nvSpPr>
            <p:cNvPr id="144" name="Text Box 19"/>
            <p:cNvSpPr txBox="1">
              <a:spLocks noChangeArrowheads="1"/>
            </p:cNvSpPr>
            <p:nvPr/>
          </p:nvSpPr>
          <p:spPr bwMode="auto">
            <a:xfrm>
              <a:off x="567" y="981"/>
              <a:ext cx="591"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lIns="91424" tIns="45712" rIns="91424" bIns="4571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2500" b="1" dirty="0">
                  <a:solidFill>
                    <a:srgbClr val="000000"/>
                  </a:solidFill>
                  <a:latin typeface="华文细黑" charset="0"/>
                  <a:ea typeface="华文细黑" charset="0"/>
                  <a:cs typeface="华文细黑" charset="0"/>
                </a:rPr>
                <a:t>概念</a:t>
              </a:r>
            </a:p>
          </p:txBody>
        </p:sp>
      </p:grpSp>
      <p:grpSp>
        <p:nvGrpSpPr>
          <p:cNvPr id="21" name="Group 20"/>
          <p:cNvGrpSpPr>
            <a:grpSpLocks/>
          </p:cNvGrpSpPr>
          <p:nvPr/>
        </p:nvGrpSpPr>
        <p:grpSpPr bwMode="auto">
          <a:xfrm>
            <a:off x="3603625" y="2847975"/>
            <a:ext cx="2262188" cy="2344738"/>
            <a:chOff x="2244" y="2069"/>
            <a:chExt cx="1180" cy="1308"/>
          </a:xfrm>
        </p:grpSpPr>
        <p:sp>
          <p:nvSpPr>
            <p:cNvPr id="22" name="AutoShape 21"/>
            <p:cNvSpPr>
              <a:spLocks noChangeArrowheads="1"/>
            </p:cNvSpPr>
            <p:nvPr/>
          </p:nvSpPr>
          <p:spPr bwMode="auto">
            <a:xfrm>
              <a:off x="2244" y="2107"/>
              <a:ext cx="1179" cy="218"/>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latin typeface="微软雅黑"/>
                <a:ea typeface="微软雅黑"/>
                <a:cs typeface="微软雅黑"/>
              </a:endParaRPr>
            </a:p>
          </p:txBody>
        </p:sp>
        <p:pic>
          <p:nvPicPr>
            <p:cNvPr id="23" name="Picture 22"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 y="2100"/>
              <a:ext cx="44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 y="2197"/>
              <a:ext cx="7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a:spLocks noChangeArrowheads="1"/>
            </p:cNvSpPr>
            <p:nvPr/>
          </p:nvSpPr>
          <p:spPr bwMode="auto">
            <a:xfrm>
              <a:off x="2244" y="2343"/>
              <a:ext cx="1180"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85" tIns="51533" rIns="99100" bIns="51533"/>
            <a:lstStyle>
              <a:lvl1pPr marL="182563" defTabSz="912813" eaLnBrk="0" hangingPunct="0">
                <a:defRPr>
                  <a:solidFill>
                    <a:schemeClr val="tx1"/>
                  </a:solidFill>
                  <a:latin typeface="宋体" pitchFamily="2" charset="-122"/>
                  <a:ea typeface="宋体" pitchFamily="2" charset="-122"/>
                </a:defRPr>
              </a:lvl1pPr>
              <a:lvl2pPr marL="742950" indent="-285750" defTabSz="912813" eaLnBrk="0" hangingPunct="0">
                <a:defRPr>
                  <a:solidFill>
                    <a:schemeClr val="tx1"/>
                  </a:solidFill>
                  <a:latin typeface="宋体" pitchFamily="2" charset="-122"/>
                  <a:ea typeface="宋体" pitchFamily="2" charset="-122"/>
                </a:defRPr>
              </a:lvl2pPr>
              <a:lvl3pPr marL="1143000" indent="-228600" defTabSz="912813" eaLnBrk="0" hangingPunct="0">
                <a:defRPr>
                  <a:solidFill>
                    <a:schemeClr val="tx1"/>
                  </a:solidFill>
                  <a:latin typeface="宋体" pitchFamily="2" charset="-122"/>
                  <a:ea typeface="宋体" pitchFamily="2" charset="-122"/>
                </a:defRPr>
              </a:lvl3pPr>
              <a:lvl4pPr marL="1600200" indent="-228600" defTabSz="912813" eaLnBrk="0" hangingPunct="0">
                <a:defRPr>
                  <a:solidFill>
                    <a:schemeClr val="tx1"/>
                  </a:solidFill>
                  <a:latin typeface="宋体" pitchFamily="2" charset="-122"/>
                  <a:ea typeface="宋体" pitchFamily="2" charset="-122"/>
                </a:defRPr>
              </a:lvl4pPr>
              <a:lvl5pPr marL="2057400" indent="-228600" defTabSz="912813" eaLnBrk="0" hangingPunct="0">
                <a:defRPr>
                  <a:solidFill>
                    <a:schemeClr val="tx1"/>
                  </a:solidFill>
                  <a:latin typeface="宋体" pitchFamily="2" charset="-122"/>
                  <a:ea typeface="宋体" pitchFamily="2" charset="-122"/>
                </a:defRPr>
              </a:lvl5pPr>
              <a:lvl6pPr marL="25146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9pPr>
            </a:lstStyle>
            <a:p>
              <a:pPr eaLnBrk="1" hangingPunct="1">
                <a:lnSpc>
                  <a:spcPct val="160000"/>
                </a:lnSpc>
                <a:buClr>
                  <a:srgbClr val="000000"/>
                </a:buClr>
                <a:buSzPct val="60000"/>
                <a:buFont typeface="Wingdings" pitchFamily="2" charset="2"/>
                <a:buNone/>
                <a:defRPr/>
              </a:pPr>
              <a:r>
                <a:rPr lang="en-US" altLang="zh-CN" sz="1600" b="1" kern="0" dirty="0">
                  <a:solidFill>
                    <a:srgbClr val="000000"/>
                  </a:solidFill>
                  <a:latin typeface="微软雅黑"/>
                  <a:ea typeface="微软雅黑"/>
                  <a:cs typeface="微软雅黑"/>
                </a:rPr>
                <a:t>Charter</a:t>
              </a:r>
            </a:p>
            <a:p>
              <a:pPr eaLnBrk="1" hangingPunct="1">
                <a:lnSpc>
                  <a:spcPct val="160000"/>
                </a:lnSpc>
                <a:buClr>
                  <a:srgbClr val="000000"/>
                </a:buClr>
                <a:buSzPct val="60000"/>
                <a:buFont typeface="Wingdings" pitchFamily="2" charset="2"/>
                <a:buNone/>
                <a:defRPr/>
              </a:pPr>
              <a:r>
                <a:rPr lang="zh-CN" altLang="en-US" sz="1600" b="1" kern="0" dirty="0">
                  <a:solidFill>
                    <a:srgbClr val="000000"/>
                  </a:solidFill>
                  <a:latin typeface="微软雅黑"/>
                  <a:ea typeface="微软雅黑"/>
                  <a:cs typeface="微软雅黑"/>
                </a:rPr>
                <a:t>产品策略</a:t>
              </a:r>
              <a:r>
                <a:rPr lang="en-US" altLang="zh-CN" sz="1600" b="1" kern="0" dirty="0">
                  <a:solidFill>
                    <a:srgbClr val="000000"/>
                  </a:solidFill>
                  <a:latin typeface="微软雅黑"/>
                  <a:ea typeface="微软雅黑"/>
                  <a:cs typeface="微软雅黑"/>
                </a:rPr>
                <a:t>/</a:t>
              </a:r>
              <a:r>
                <a:rPr lang="zh-CN" altLang="en-US" sz="1600" b="1" kern="0" dirty="0">
                  <a:solidFill>
                    <a:srgbClr val="000000"/>
                  </a:solidFill>
                  <a:latin typeface="微软雅黑"/>
                  <a:ea typeface="微软雅黑"/>
                  <a:cs typeface="微软雅黑"/>
                </a:rPr>
                <a:t>路标</a:t>
              </a:r>
            </a:p>
            <a:p>
              <a:pPr eaLnBrk="1" hangingPunct="1">
                <a:lnSpc>
                  <a:spcPct val="160000"/>
                </a:lnSpc>
                <a:buClr>
                  <a:srgbClr val="000000"/>
                </a:buClr>
                <a:buSzPct val="60000"/>
                <a:buFont typeface="Wingdings" pitchFamily="2" charset="2"/>
                <a:buNone/>
                <a:defRPr/>
              </a:pPr>
              <a:r>
                <a:rPr lang="zh-CN" altLang="en-US" sz="1600" b="1" kern="0" dirty="0">
                  <a:solidFill>
                    <a:srgbClr val="000000"/>
                  </a:solidFill>
                  <a:latin typeface="微软雅黑"/>
                  <a:ea typeface="微软雅黑"/>
                  <a:cs typeface="微软雅黑"/>
                </a:rPr>
                <a:t>组合分析结果</a:t>
              </a:r>
              <a:endParaRPr lang="en-US" altLang="zh-CN" sz="1600" b="1" kern="0" dirty="0">
                <a:solidFill>
                  <a:srgbClr val="000000"/>
                </a:solidFill>
                <a:latin typeface="微软雅黑"/>
                <a:ea typeface="微软雅黑"/>
                <a:cs typeface="微软雅黑"/>
              </a:endParaRPr>
            </a:p>
            <a:p>
              <a:pPr eaLnBrk="1" hangingPunct="1">
                <a:lnSpc>
                  <a:spcPct val="160000"/>
                </a:lnSpc>
                <a:buClr>
                  <a:srgbClr val="000000"/>
                </a:buClr>
                <a:buSzPct val="60000"/>
                <a:buFont typeface="Wingdings" pitchFamily="2" charset="2"/>
                <a:buNone/>
                <a:defRPr/>
              </a:pPr>
              <a:r>
                <a:rPr lang="zh-CN" altLang="en-US" sz="1600" b="1" kern="0" dirty="0">
                  <a:solidFill>
                    <a:srgbClr val="000000"/>
                  </a:solidFill>
                  <a:latin typeface="微软雅黑"/>
                  <a:ea typeface="微软雅黑"/>
                  <a:cs typeface="微软雅黑"/>
                </a:rPr>
                <a:t>初步的市场需求</a:t>
              </a:r>
            </a:p>
          </p:txBody>
        </p:sp>
        <p:sp>
          <p:nvSpPr>
            <p:cNvPr id="26" name="Rectangle 25"/>
            <p:cNvSpPr>
              <a:spLocks noChangeArrowheads="1"/>
            </p:cNvSpPr>
            <p:nvPr/>
          </p:nvSpPr>
          <p:spPr bwMode="auto">
            <a:xfrm>
              <a:off x="2244" y="2069"/>
              <a:ext cx="118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85" tIns="51533" rIns="99100" bIns="51533"/>
            <a:lstStyle>
              <a:lvl1pPr defTabSz="912813" eaLnBrk="0" hangingPunct="0">
                <a:defRPr>
                  <a:solidFill>
                    <a:schemeClr val="tx1"/>
                  </a:solidFill>
                  <a:latin typeface="宋体" pitchFamily="2" charset="-122"/>
                  <a:ea typeface="宋体" pitchFamily="2" charset="-122"/>
                </a:defRPr>
              </a:lvl1pPr>
              <a:lvl2pPr marL="742950" indent="-285750" defTabSz="912813" eaLnBrk="0" hangingPunct="0">
                <a:defRPr>
                  <a:solidFill>
                    <a:schemeClr val="tx1"/>
                  </a:solidFill>
                  <a:latin typeface="宋体" pitchFamily="2" charset="-122"/>
                  <a:ea typeface="宋体" pitchFamily="2" charset="-122"/>
                </a:defRPr>
              </a:lvl2pPr>
              <a:lvl3pPr marL="1143000" indent="-228600" defTabSz="912813" eaLnBrk="0" hangingPunct="0">
                <a:defRPr>
                  <a:solidFill>
                    <a:schemeClr val="tx1"/>
                  </a:solidFill>
                  <a:latin typeface="宋体" pitchFamily="2" charset="-122"/>
                  <a:ea typeface="宋体" pitchFamily="2" charset="-122"/>
                </a:defRPr>
              </a:lvl3pPr>
              <a:lvl4pPr marL="1600200" indent="-228600" defTabSz="912813" eaLnBrk="0" hangingPunct="0">
                <a:defRPr>
                  <a:solidFill>
                    <a:schemeClr val="tx1"/>
                  </a:solidFill>
                  <a:latin typeface="宋体" pitchFamily="2" charset="-122"/>
                  <a:ea typeface="宋体" pitchFamily="2" charset="-122"/>
                </a:defRPr>
              </a:lvl4pPr>
              <a:lvl5pPr marL="2057400" indent="-228600" defTabSz="912813" eaLnBrk="0" hangingPunct="0">
                <a:defRPr>
                  <a:solidFill>
                    <a:schemeClr val="tx1"/>
                  </a:solidFill>
                  <a:latin typeface="宋体" pitchFamily="2" charset="-122"/>
                  <a:ea typeface="宋体" pitchFamily="2" charset="-122"/>
                </a:defRPr>
              </a:lvl5pPr>
              <a:lvl6pPr marL="25146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lnSpc>
                  <a:spcPct val="140000"/>
                </a:lnSpc>
                <a:buClr>
                  <a:srgbClr val="000000"/>
                </a:buClr>
                <a:buSzPct val="60000"/>
                <a:buFont typeface="Wingdings" pitchFamily="2" charset="2"/>
                <a:buNone/>
                <a:defRPr/>
              </a:pPr>
              <a:r>
                <a:rPr lang="zh-CN" altLang="en-US" b="1" kern="0">
                  <a:solidFill>
                    <a:srgbClr val="FFFFFF"/>
                  </a:solidFill>
                  <a:latin typeface="微软雅黑"/>
                  <a:ea typeface="微软雅黑"/>
                  <a:cs typeface="微软雅黑"/>
                </a:rPr>
                <a:t>输入</a:t>
              </a:r>
            </a:p>
          </p:txBody>
        </p:sp>
        <p:sp>
          <p:nvSpPr>
            <p:cNvPr id="27" name="Line 26"/>
            <p:cNvSpPr>
              <a:spLocks noChangeShapeType="1"/>
            </p:cNvSpPr>
            <p:nvPr/>
          </p:nvSpPr>
          <p:spPr bwMode="auto">
            <a:xfrm>
              <a:off x="2244" y="2069"/>
              <a:ext cx="1180"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28" name="Line 27"/>
            <p:cNvSpPr>
              <a:spLocks noChangeShapeType="1"/>
            </p:cNvSpPr>
            <p:nvPr/>
          </p:nvSpPr>
          <p:spPr bwMode="auto">
            <a:xfrm>
              <a:off x="2244" y="2343"/>
              <a:ext cx="11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29" name="Line 28"/>
            <p:cNvSpPr>
              <a:spLocks noChangeShapeType="1"/>
            </p:cNvSpPr>
            <p:nvPr/>
          </p:nvSpPr>
          <p:spPr bwMode="auto">
            <a:xfrm>
              <a:off x="2244" y="3377"/>
              <a:ext cx="1180"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30" name="Line 29"/>
            <p:cNvSpPr>
              <a:spLocks noChangeShapeType="1"/>
            </p:cNvSpPr>
            <p:nvPr/>
          </p:nvSpPr>
          <p:spPr bwMode="auto">
            <a:xfrm>
              <a:off x="2244" y="2069"/>
              <a:ext cx="0" cy="1308"/>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31" name="Line 30"/>
            <p:cNvSpPr>
              <a:spLocks noChangeShapeType="1"/>
            </p:cNvSpPr>
            <p:nvPr/>
          </p:nvSpPr>
          <p:spPr bwMode="auto">
            <a:xfrm>
              <a:off x="3424" y="2069"/>
              <a:ext cx="0" cy="1308"/>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pic>
          <p:nvPicPr>
            <p:cNvPr id="32" name="Picture 33"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2516"/>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9"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2985"/>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40"/>
          <p:cNvGrpSpPr>
            <a:grpSpLocks/>
          </p:cNvGrpSpPr>
          <p:nvPr/>
        </p:nvGrpSpPr>
        <p:grpSpPr bwMode="auto">
          <a:xfrm>
            <a:off x="6021388" y="2847975"/>
            <a:ext cx="2963862" cy="2917825"/>
            <a:chOff x="3605" y="2024"/>
            <a:chExt cx="1724" cy="1628"/>
          </a:xfrm>
        </p:grpSpPr>
        <p:sp>
          <p:nvSpPr>
            <p:cNvPr id="35" name="AutoShape 41"/>
            <p:cNvSpPr>
              <a:spLocks noChangeArrowheads="1"/>
            </p:cNvSpPr>
            <p:nvPr/>
          </p:nvSpPr>
          <p:spPr bwMode="auto">
            <a:xfrm>
              <a:off x="3605" y="2037"/>
              <a:ext cx="1724" cy="259"/>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pic>
          <p:nvPicPr>
            <p:cNvPr id="36" name="Picture 42"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 y="2048"/>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3"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 y="2148"/>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4"/>
            <p:cNvSpPr>
              <a:spLocks noChangeArrowheads="1"/>
            </p:cNvSpPr>
            <p:nvPr/>
          </p:nvSpPr>
          <p:spPr bwMode="auto">
            <a:xfrm>
              <a:off x="3606" y="2298"/>
              <a:ext cx="1723"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85" tIns="51533" rIns="99100" bIns="51533"/>
            <a:lstStyle>
              <a:lvl1pPr marL="182563" defTabSz="912813" eaLnBrk="0" hangingPunct="0">
                <a:defRPr>
                  <a:solidFill>
                    <a:schemeClr val="tx1"/>
                  </a:solidFill>
                  <a:latin typeface="宋体" pitchFamily="2" charset="-122"/>
                  <a:ea typeface="宋体" pitchFamily="2" charset="-122"/>
                </a:defRPr>
              </a:lvl1pPr>
              <a:lvl2pPr marL="742950" indent="-285750" defTabSz="912813" eaLnBrk="0" hangingPunct="0">
                <a:defRPr>
                  <a:solidFill>
                    <a:schemeClr val="tx1"/>
                  </a:solidFill>
                  <a:latin typeface="宋体" pitchFamily="2" charset="-122"/>
                  <a:ea typeface="宋体" pitchFamily="2" charset="-122"/>
                </a:defRPr>
              </a:lvl2pPr>
              <a:lvl3pPr marL="1143000" indent="-228600" defTabSz="912813" eaLnBrk="0" hangingPunct="0">
                <a:defRPr>
                  <a:solidFill>
                    <a:schemeClr val="tx1"/>
                  </a:solidFill>
                  <a:latin typeface="宋体" pitchFamily="2" charset="-122"/>
                  <a:ea typeface="宋体" pitchFamily="2" charset="-122"/>
                </a:defRPr>
              </a:lvl3pPr>
              <a:lvl4pPr marL="1600200" indent="-228600" defTabSz="912813" eaLnBrk="0" hangingPunct="0">
                <a:defRPr>
                  <a:solidFill>
                    <a:schemeClr val="tx1"/>
                  </a:solidFill>
                  <a:latin typeface="宋体" pitchFamily="2" charset="-122"/>
                  <a:ea typeface="宋体" pitchFamily="2" charset="-122"/>
                </a:defRPr>
              </a:lvl4pPr>
              <a:lvl5pPr marL="2057400" indent="-228600" defTabSz="912813" eaLnBrk="0" hangingPunct="0">
                <a:defRPr>
                  <a:solidFill>
                    <a:schemeClr val="tx1"/>
                  </a:solidFill>
                  <a:latin typeface="宋体" pitchFamily="2" charset="-122"/>
                  <a:ea typeface="宋体" pitchFamily="2" charset="-122"/>
                </a:defRPr>
              </a:lvl5pPr>
              <a:lvl6pPr marL="25146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9pPr>
            </a:lstStyle>
            <a:p>
              <a:pPr eaLnBrk="1" hangingPunct="1">
                <a:lnSpc>
                  <a:spcPct val="140000"/>
                </a:lnSpc>
                <a:buClr>
                  <a:srgbClr val="777777"/>
                </a:buClr>
                <a:buSzPct val="60000"/>
                <a:buFont typeface="Wingdings" pitchFamily="2" charset="2"/>
                <a:buNone/>
                <a:defRPr/>
              </a:pPr>
              <a:r>
                <a:rPr lang="zh-CN" altLang="en-US" sz="1600" b="1" kern="0" dirty="0">
                  <a:solidFill>
                    <a:srgbClr val="000000"/>
                  </a:solidFill>
                  <a:latin typeface="微软雅黑"/>
                  <a:ea typeface="微软雅黑"/>
                  <a:cs typeface="微软雅黑"/>
                </a:rPr>
                <a:t>初步的商业计划</a:t>
              </a:r>
            </a:p>
            <a:p>
              <a:pPr eaLnBrk="1" hangingPunct="1">
                <a:lnSpc>
                  <a:spcPct val="140000"/>
                </a:lnSpc>
                <a:buClr>
                  <a:srgbClr val="777777"/>
                </a:buClr>
                <a:buSzPct val="60000"/>
                <a:buFont typeface="Wingdings" pitchFamily="2" charset="2"/>
                <a:buNone/>
                <a:defRPr/>
              </a:pPr>
              <a:r>
                <a:rPr lang="zh-CN" altLang="en-US" sz="1600" b="1" kern="0" dirty="0">
                  <a:solidFill>
                    <a:srgbClr val="000000"/>
                  </a:solidFill>
                  <a:latin typeface="微软雅黑"/>
                  <a:ea typeface="微软雅黑"/>
                  <a:cs typeface="微软雅黑"/>
                </a:rPr>
                <a:t>端到端概要项目计划</a:t>
              </a:r>
            </a:p>
            <a:p>
              <a:pPr eaLnBrk="1" hangingPunct="1">
                <a:lnSpc>
                  <a:spcPct val="140000"/>
                </a:lnSpc>
                <a:buClr>
                  <a:srgbClr val="777777"/>
                </a:buClr>
                <a:buSzPct val="60000"/>
                <a:buFont typeface="Wingdings" pitchFamily="2" charset="2"/>
                <a:buNone/>
                <a:defRPr/>
              </a:pPr>
              <a:r>
                <a:rPr lang="zh-CN" altLang="en-US" sz="1600" b="1" kern="0" dirty="0">
                  <a:solidFill>
                    <a:srgbClr val="000000"/>
                  </a:solidFill>
                  <a:latin typeface="微软雅黑"/>
                  <a:ea typeface="微软雅黑"/>
                  <a:cs typeface="微软雅黑"/>
                </a:rPr>
                <a:t>产品包需求、设计需求和产品概念</a:t>
              </a:r>
            </a:p>
            <a:p>
              <a:pPr eaLnBrk="1" hangingPunct="1">
                <a:lnSpc>
                  <a:spcPct val="140000"/>
                </a:lnSpc>
                <a:buClr>
                  <a:srgbClr val="777777"/>
                </a:buClr>
                <a:buSzPct val="60000"/>
                <a:buFont typeface="Wingdings" pitchFamily="2" charset="2"/>
                <a:buNone/>
                <a:defRPr/>
              </a:pPr>
              <a:r>
                <a:rPr lang="zh-CN" altLang="en-US" sz="1600" b="1" kern="0" dirty="0">
                  <a:solidFill>
                    <a:srgbClr val="000000"/>
                  </a:solidFill>
                  <a:latin typeface="微软雅黑"/>
                  <a:ea typeface="微软雅黑"/>
                  <a:cs typeface="微软雅黑"/>
                </a:rPr>
                <a:t>概念决策评审材料</a:t>
              </a:r>
            </a:p>
            <a:p>
              <a:pPr eaLnBrk="1" hangingPunct="1">
                <a:lnSpc>
                  <a:spcPct val="140000"/>
                </a:lnSpc>
                <a:buClr>
                  <a:srgbClr val="777777"/>
                </a:buClr>
                <a:buSzPct val="60000"/>
                <a:buFont typeface="Wingdings" pitchFamily="2" charset="2"/>
                <a:buNone/>
                <a:defRPr/>
              </a:pPr>
              <a:r>
                <a:rPr lang="zh-CN" altLang="en-US" sz="1600" b="1" kern="0" dirty="0">
                  <a:solidFill>
                    <a:srgbClr val="777777"/>
                  </a:solidFill>
                  <a:latin typeface="微软雅黑"/>
                  <a:ea typeface="微软雅黑"/>
                  <a:cs typeface="微软雅黑"/>
                </a:rPr>
                <a:t>项目撤销书（中止时</a:t>
              </a:r>
              <a:r>
                <a:rPr lang="zh-CN" altLang="en-US" b="1" kern="0" dirty="0">
                  <a:solidFill>
                    <a:srgbClr val="777777"/>
                  </a:solidFill>
                  <a:latin typeface="华文细黑" pitchFamily="2" charset="-122"/>
                  <a:ea typeface="华文细黑" pitchFamily="2" charset="-122"/>
                </a:rPr>
                <a:t>）</a:t>
              </a:r>
            </a:p>
          </p:txBody>
        </p:sp>
        <p:sp>
          <p:nvSpPr>
            <p:cNvPr id="39" name="Rectangle 45"/>
            <p:cNvSpPr>
              <a:spLocks noChangeArrowheads="1"/>
            </p:cNvSpPr>
            <p:nvPr/>
          </p:nvSpPr>
          <p:spPr bwMode="auto">
            <a:xfrm>
              <a:off x="3606" y="2024"/>
              <a:ext cx="172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85" tIns="51533" rIns="99100" bIns="51533"/>
            <a:lstStyle>
              <a:lvl1pPr defTabSz="912813" eaLnBrk="0" hangingPunct="0">
                <a:defRPr>
                  <a:solidFill>
                    <a:schemeClr val="tx1"/>
                  </a:solidFill>
                  <a:latin typeface="宋体" pitchFamily="2" charset="-122"/>
                  <a:ea typeface="宋体" pitchFamily="2" charset="-122"/>
                </a:defRPr>
              </a:lvl1pPr>
              <a:lvl2pPr marL="742950" indent="-285750" defTabSz="912813" eaLnBrk="0" hangingPunct="0">
                <a:defRPr>
                  <a:solidFill>
                    <a:schemeClr val="tx1"/>
                  </a:solidFill>
                  <a:latin typeface="宋体" pitchFamily="2" charset="-122"/>
                  <a:ea typeface="宋体" pitchFamily="2" charset="-122"/>
                </a:defRPr>
              </a:lvl2pPr>
              <a:lvl3pPr marL="1143000" indent="-228600" defTabSz="912813" eaLnBrk="0" hangingPunct="0">
                <a:defRPr>
                  <a:solidFill>
                    <a:schemeClr val="tx1"/>
                  </a:solidFill>
                  <a:latin typeface="宋体" pitchFamily="2" charset="-122"/>
                  <a:ea typeface="宋体" pitchFamily="2" charset="-122"/>
                </a:defRPr>
              </a:lvl3pPr>
              <a:lvl4pPr marL="1600200" indent="-228600" defTabSz="912813" eaLnBrk="0" hangingPunct="0">
                <a:defRPr>
                  <a:solidFill>
                    <a:schemeClr val="tx1"/>
                  </a:solidFill>
                  <a:latin typeface="宋体" pitchFamily="2" charset="-122"/>
                  <a:ea typeface="宋体" pitchFamily="2" charset="-122"/>
                </a:defRPr>
              </a:lvl4pPr>
              <a:lvl5pPr marL="2057400" indent="-228600" defTabSz="912813" eaLnBrk="0" hangingPunct="0">
                <a:defRPr>
                  <a:solidFill>
                    <a:schemeClr val="tx1"/>
                  </a:solidFill>
                  <a:latin typeface="宋体" pitchFamily="2" charset="-122"/>
                  <a:ea typeface="宋体" pitchFamily="2" charset="-122"/>
                </a:defRPr>
              </a:lvl5pPr>
              <a:lvl6pPr marL="25146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lnSpc>
                  <a:spcPct val="140000"/>
                </a:lnSpc>
                <a:buClr>
                  <a:srgbClr val="000000"/>
                </a:buClr>
                <a:buSzPct val="60000"/>
                <a:buFont typeface="Wingdings" pitchFamily="2" charset="2"/>
                <a:buNone/>
                <a:defRPr/>
              </a:pPr>
              <a:r>
                <a:rPr lang="zh-CN" altLang="en-US" b="1" kern="0">
                  <a:solidFill>
                    <a:srgbClr val="FFFFFF"/>
                  </a:solidFill>
                  <a:latin typeface="华文细黑" pitchFamily="2" charset="-122"/>
                  <a:ea typeface="华文细黑" pitchFamily="2" charset="-122"/>
                </a:rPr>
                <a:t>输出</a:t>
              </a:r>
            </a:p>
          </p:txBody>
        </p:sp>
        <p:sp>
          <p:nvSpPr>
            <p:cNvPr id="40" name="Line 46"/>
            <p:cNvSpPr>
              <a:spLocks noChangeShapeType="1"/>
            </p:cNvSpPr>
            <p:nvPr/>
          </p:nvSpPr>
          <p:spPr bwMode="auto">
            <a:xfrm>
              <a:off x="3606" y="2024"/>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宋体" pitchFamily="2" charset="-122"/>
              </a:endParaRPr>
            </a:p>
          </p:txBody>
        </p:sp>
        <p:sp>
          <p:nvSpPr>
            <p:cNvPr id="41" name="Line 47"/>
            <p:cNvSpPr>
              <a:spLocks noChangeShapeType="1"/>
            </p:cNvSpPr>
            <p:nvPr/>
          </p:nvSpPr>
          <p:spPr bwMode="auto">
            <a:xfrm>
              <a:off x="3606" y="2298"/>
              <a:ext cx="17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宋体" pitchFamily="2" charset="-122"/>
              </a:endParaRPr>
            </a:p>
          </p:txBody>
        </p:sp>
        <p:sp>
          <p:nvSpPr>
            <p:cNvPr id="42" name="Line 48"/>
            <p:cNvSpPr>
              <a:spLocks noChangeShapeType="1"/>
            </p:cNvSpPr>
            <p:nvPr/>
          </p:nvSpPr>
          <p:spPr bwMode="auto">
            <a:xfrm>
              <a:off x="3606" y="3652"/>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宋体" pitchFamily="2" charset="-122"/>
              </a:endParaRPr>
            </a:p>
          </p:txBody>
        </p:sp>
        <p:sp>
          <p:nvSpPr>
            <p:cNvPr id="43" name="Line 49"/>
            <p:cNvSpPr>
              <a:spLocks noChangeShapeType="1"/>
            </p:cNvSpPr>
            <p:nvPr/>
          </p:nvSpPr>
          <p:spPr bwMode="auto">
            <a:xfrm>
              <a:off x="3606" y="2024"/>
              <a:ext cx="0" cy="1628"/>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宋体" pitchFamily="2" charset="-122"/>
              </a:endParaRPr>
            </a:p>
          </p:txBody>
        </p:sp>
        <p:sp>
          <p:nvSpPr>
            <p:cNvPr id="44" name="Line 50"/>
            <p:cNvSpPr>
              <a:spLocks noChangeShapeType="1"/>
            </p:cNvSpPr>
            <p:nvPr/>
          </p:nvSpPr>
          <p:spPr bwMode="auto">
            <a:xfrm>
              <a:off x="5329" y="2024"/>
              <a:ext cx="0" cy="1628"/>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宋体" pitchFamily="2" charset="-122"/>
              </a:endParaRPr>
            </a:p>
          </p:txBody>
        </p:sp>
        <p:pic>
          <p:nvPicPr>
            <p:cNvPr id="45" name="Picture 53" descr="guang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3712" y="2399"/>
              <a:ext cx="55"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6"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2" y="2668"/>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9"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2" y="2894"/>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2"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5" y="3192"/>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5"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 y="3529"/>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Group 66"/>
          <p:cNvGrpSpPr>
            <a:grpSpLocks/>
          </p:cNvGrpSpPr>
          <p:nvPr/>
        </p:nvGrpSpPr>
        <p:grpSpPr bwMode="auto">
          <a:xfrm>
            <a:off x="254000" y="2847975"/>
            <a:ext cx="2963863" cy="3254375"/>
            <a:chOff x="158" y="2050"/>
            <a:chExt cx="1724" cy="2060"/>
          </a:xfrm>
        </p:grpSpPr>
        <p:sp>
          <p:nvSpPr>
            <p:cNvPr id="51" name="AutoShape 67"/>
            <p:cNvSpPr>
              <a:spLocks noChangeArrowheads="1"/>
            </p:cNvSpPr>
            <p:nvPr/>
          </p:nvSpPr>
          <p:spPr bwMode="auto">
            <a:xfrm>
              <a:off x="158" y="2069"/>
              <a:ext cx="1724" cy="221"/>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latin typeface="微软雅黑"/>
                <a:ea typeface="微软雅黑"/>
                <a:cs typeface="微软雅黑"/>
              </a:endParaRPr>
            </a:p>
          </p:txBody>
        </p:sp>
        <p:pic>
          <p:nvPicPr>
            <p:cNvPr id="52" name="Picture 68"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061"/>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9"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 y="2161"/>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0"/>
            <p:cNvSpPr>
              <a:spLocks noChangeArrowheads="1"/>
            </p:cNvSpPr>
            <p:nvPr/>
          </p:nvSpPr>
          <p:spPr bwMode="auto">
            <a:xfrm>
              <a:off x="158" y="2324"/>
              <a:ext cx="1724"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85" tIns="51533" rIns="99100" bIns="51533"/>
            <a:lstStyle>
              <a:lvl1pPr marL="182563" defTabSz="912813" eaLnBrk="0" hangingPunct="0">
                <a:defRPr>
                  <a:solidFill>
                    <a:schemeClr val="tx1"/>
                  </a:solidFill>
                  <a:latin typeface="宋体" pitchFamily="2" charset="-122"/>
                  <a:ea typeface="宋体" pitchFamily="2" charset="-122"/>
                </a:defRPr>
              </a:lvl1pPr>
              <a:lvl2pPr marL="742950" indent="-285750" defTabSz="912813" eaLnBrk="0" hangingPunct="0">
                <a:defRPr>
                  <a:solidFill>
                    <a:schemeClr val="tx1"/>
                  </a:solidFill>
                  <a:latin typeface="宋体" pitchFamily="2" charset="-122"/>
                  <a:ea typeface="宋体" pitchFamily="2" charset="-122"/>
                </a:defRPr>
              </a:lvl2pPr>
              <a:lvl3pPr marL="1143000" indent="-228600" defTabSz="912813" eaLnBrk="0" hangingPunct="0">
                <a:defRPr>
                  <a:solidFill>
                    <a:schemeClr val="tx1"/>
                  </a:solidFill>
                  <a:latin typeface="宋体" pitchFamily="2" charset="-122"/>
                  <a:ea typeface="宋体" pitchFamily="2" charset="-122"/>
                </a:defRPr>
              </a:lvl3pPr>
              <a:lvl4pPr marL="1600200" indent="-228600" defTabSz="912813" eaLnBrk="0" hangingPunct="0">
                <a:defRPr>
                  <a:solidFill>
                    <a:schemeClr val="tx1"/>
                  </a:solidFill>
                  <a:latin typeface="宋体" pitchFamily="2" charset="-122"/>
                  <a:ea typeface="宋体" pitchFamily="2" charset="-122"/>
                </a:defRPr>
              </a:lvl4pPr>
              <a:lvl5pPr marL="2057400" indent="-228600" defTabSz="912813" eaLnBrk="0" hangingPunct="0">
                <a:defRPr>
                  <a:solidFill>
                    <a:schemeClr val="tx1"/>
                  </a:solidFill>
                  <a:latin typeface="宋体" pitchFamily="2" charset="-122"/>
                  <a:ea typeface="宋体" pitchFamily="2" charset="-122"/>
                </a:defRPr>
              </a:lvl5pPr>
              <a:lvl6pPr marL="25146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9pPr>
            </a:lstStyle>
            <a:p>
              <a:pPr eaLnBrk="1" hangingPunct="1">
                <a:lnSpc>
                  <a:spcPct val="140000"/>
                </a:lnSpc>
                <a:buClr>
                  <a:srgbClr val="777777"/>
                </a:buClr>
                <a:buSzPct val="60000"/>
                <a:buFont typeface="Wingdings" pitchFamily="2" charset="2"/>
                <a:buNone/>
                <a:defRPr/>
              </a:pPr>
              <a:r>
                <a:rPr lang="zh-CN" altLang="en-US" sz="1600" b="1" kern="0" dirty="0">
                  <a:solidFill>
                    <a:srgbClr val="0000FF"/>
                  </a:solidFill>
                  <a:latin typeface="微软雅黑"/>
                  <a:ea typeface="微软雅黑"/>
                  <a:cs typeface="微软雅黑"/>
                </a:rPr>
                <a:t>目标 </a:t>
              </a:r>
              <a:r>
                <a:rPr lang="en-US" altLang="zh-CN" sz="1600" b="1" kern="0" dirty="0">
                  <a:solidFill>
                    <a:srgbClr val="0000FF"/>
                  </a:solidFill>
                  <a:latin typeface="微软雅黑"/>
                  <a:ea typeface="微软雅黑"/>
                  <a:cs typeface="微软雅黑"/>
                </a:rPr>
                <a:t>:</a:t>
              </a:r>
            </a:p>
            <a:p>
              <a:pPr eaLnBrk="1" hangingPunct="1">
                <a:lnSpc>
                  <a:spcPct val="140000"/>
                </a:lnSpc>
                <a:buClr>
                  <a:srgbClr val="777777"/>
                </a:buClr>
                <a:buSzPct val="60000"/>
                <a:buFont typeface="Wingdings" pitchFamily="2" charset="2"/>
                <a:buNone/>
                <a:defRPr/>
              </a:pPr>
              <a:r>
                <a:rPr lang="zh-CN" altLang="en-US" sz="1600" b="1" kern="0" dirty="0">
                  <a:solidFill>
                    <a:srgbClr val="000000"/>
                  </a:solidFill>
                  <a:latin typeface="微软雅黑"/>
                  <a:ea typeface="微软雅黑"/>
                  <a:cs typeface="微软雅黑"/>
                </a:rPr>
                <a:t>对产品机会的总体吸引力及是否符合华立科技的总体策略做出快速评估</a:t>
              </a:r>
            </a:p>
            <a:p>
              <a:pPr eaLnBrk="1" hangingPunct="1">
                <a:lnSpc>
                  <a:spcPct val="140000"/>
                </a:lnSpc>
                <a:buClr>
                  <a:srgbClr val="777777"/>
                </a:buClr>
                <a:buSzPct val="60000"/>
                <a:buFont typeface="Wingdings" pitchFamily="2" charset="2"/>
                <a:buNone/>
                <a:defRPr/>
              </a:pPr>
              <a:r>
                <a:rPr lang="zh-CN" altLang="en-US" sz="1600" b="1" kern="0" dirty="0">
                  <a:solidFill>
                    <a:srgbClr val="0000FF"/>
                  </a:solidFill>
                  <a:latin typeface="微软雅黑"/>
                  <a:ea typeface="微软雅黑"/>
                  <a:cs typeface="微软雅黑"/>
                </a:rPr>
                <a:t>关注 </a:t>
              </a:r>
              <a:r>
                <a:rPr lang="en-US" altLang="zh-CN" sz="1600" b="1" kern="0" dirty="0">
                  <a:solidFill>
                    <a:srgbClr val="0000FF"/>
                  </a:solidFill>
                  <a:latin typeface="微软雅黑"/>
                  <a:ea typeface="微软雅黑"/>
                  <a:cs typeface="微软雅黑"/>
                </a:rPr>
                <a:t>:</a:t>
              </a:r>
            </a:p>
            <a:p>
              <a:pPr eaLnBrk="1" hangingPunct="1">
                <a:lnSpc>
                  <a:spcPct val="140000"/>
                </a:lnSpc>
                <a:buClr>
                  <a:srgbClr val="777777"/>
                </a:buClr>
                <a:buSzPct val="60000"/>
                <a:buFont typeface="Wingdings" pitchFamily="2" charset="2"/>
                <a:buNone/>
                <a:defRPr/>
              </a:pPr>
              <a:r>
                <a:rPr lang="zh-CN" altLang="en-US" sz="1600" b="1" kern="0" dirty="0">
                  <a:solidFill>
                    <a:srgbClr val="000000"/>
                  </a:solidFill>
                  <a:latin typeface="微软雅黑"/>
                  <a:ea typeface="微软雅黑"/>
                  <a:cs typeface="微软雅黑"/>
                </a:rPr>
                <a:t>分析市场机会，确定备选方案</a:t>
              </a:r>
            </a:p>
            <a:p>
              <a:pPr eaLnBrk="1" hangingPunct="1">
                <a:lnSpc>
                  <a:spcPct val="140000"/>
                </a:lnSpc>
                <a:buClr>
                  <a:srgbClr val="777777"/>
                </a:buClr>
                <a:buSzPct val="60000"/>
                <a:buFont typeface="Wingdings" pitchFamily="2" charset="2"/>
                <a:buNone/>
                <a:defRPr/>
              </a:pPr>
              <a:r>
                <a:rPr lang="zh-CN" altLang="en-US" sz="1600" b="1" kern="0" dirty="0">
                  <a:solidFill>
                    <a:srgbClr val="000000"/>
                  </a:solidFill>
                  <a:latin typeface="微软雅黑"/>
                  <a:ea typeface="微软雅黑"/>
                  <a:cs typeface="微软雅黑"/>
                </a:rPr>
                <a:t>评估基于有效的假设</a:t>
              </a:r>
            </a:p>
          </p:txBody>
        </p:sp>
        <p:sp>
          <p:nvSpPr>
            <p:cNvPr id="55" name="Rectangle 71"/>
            <p:cNvSpPr>
              <a:spLocks noChangeArrowheads="1"/>
            </p:cNvSpPr>
            <p:nvPr/>
          </p:nvSpPr>
          <p:spPr bwMode="auto">
            <a:xfrm>
              <a:off x="158" y="2050"/>
              <a:ext cx="172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85" tIns="51533" rIns="99100" bIns="51533"/>
            <a:lstStyle>
              <a:lvl1pPr defTabSz="912813" eaLnBrk="0" hangingPunct="0">
                <a:defRPr>
                  <a:solidFill>
                    <a:schemeClr val="tx1"/>
                  </a:solidFill>
                  <a:latin typeface="宋体" pitchFamily="2" charset="-122"/>
                  <a:ea typeface="宋体" pitchFamily="2" charset="-122"/>
                </a:defRPr>
              </a:lvl1pPr>
              <a:lvl2pPr marL="742950" indent="-285750" defTabSz="912813" eaLnBrk="0" hangingPunct="0">
                <a:defRPr>
                  <a:solidFill>
                    <a:schemeClr val="tx1"/>
                  </a:solidFill>
                  <a:latin typeface="宋体" pitchFamily="2" charset="-122"/>
                  <a:ea typeface="宋体" pitchFamily="2" charset="-122"/>
                </a:defRPr>
              </a:lvl2pPr>
              <a:lvl3pPr marL="1143000" indent="-228600" defTabSz="912813" eaLnBrk="0" hangingPunct="0">
                <a:defRPr>
                  <a:solidFill>
                    <a:schemeClr val="tx1"/>
                  </a:solidFill>
                  <a:latin typeface="宋体" pitchFamily="2" charset="-122"/>
                  <a:ea typeface="宋体" pitchFamily="2" charset="-122"/>
                </a:defRPr>
              </a:lvl3pPr>
              <a:lvl4pPr marL="1600200" indent="-228600" defTabSz="912813" eaLnBrk="0" hangingPunct="0">
                <a:defRPr>
                  <a:solidFill>
                    <a:schemeClr val="tx1"/>
                  </a:solidFill>
                  <a:latin typeface="宋体" pitchFamily="2" charset="-122"/>
                  <a:ea typeface="宋体" pitchFamily="2" charset="-122"/>
                </a:defRPr>
              </a:lvl4pPr>
              <a:lvl5pPr marL="2057400" indent="-228600" defTabSz="912813" eaLnBrk="0" hangingPunct="0">
                <a:defRPr>
                  <a:solidFill>
                    <a:schemeClr val="tx1"/>
                  </a:solidFill>
                  <a:latin typeface="宋体" pitchFamily="2" charset="-122"/>
                  <a:ea typeface="宋体" pitchFamily="2" charset="-122"/>
                </a:defRPr>
              </a:lvl5pPr>
              <a:lvl6pPr marL="25146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defTabSz="912813"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lnSpc>
                  <a:spcPct val="140000"/>
                </a:lnSpc>
                <a:buClr>
                  <a:srgbClr val="000000"/>
                </a:buClr>
                <a:buSzPct val="60000"/>
                <a:buFont typeface="Wingdings" pitchFamily="2" charset="2"/>
                <a:buNone/>
                <a:defRPr/>
              </a:pPr>
              <a:r>
                <a:rPr lang="zh-CN" altLang="en-US" b="1" kern="0">
                  <a:solidFill>
                    <a:srgbClr val="000000"/>
                  </a:solidFill>
                  <a:latin typeface="微软雅黑"/>
                  <a:ea typeface="微软雅黑"/>
                  <a:cs typeface="微软雅黑"/>
                </a:rPr>
                <a:t>目标、关注</a:t>
              </a:r>
            </a:p>
          </p:txBody>
        </p:sp>
        <p:sp>
          <p:nvSpPr>
            <p:cNvPr id="56" name="Line 72"/>
            <p:cNvSpPr>
              <a:spLocks noChangeShapeType="1"/>
            </p:cNvSpPr>
            <p:nvPr/>
          </p:nvSpPr>
          <p:spPr bwMode="auto">
            <a:xfrm>
              <a:off x="158" y="2050"/>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57" name="Line 73"/>
            <p:cNvSpPr>
              <a:spLocks noChangeShapeType="1"/>
            </p:cNvSpPr>
            <p:nvPr/>
          </p:nvSpPr>
          <p:spPr bwMode="auto">
            <a:xfrm>
              <a:off x="158" y="2324"/>
              <a:ext cx="172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58" name="Line 74"/>
            <p:cNvSpPr>
              <a:spLocks noChangeShapeType="1"/>
            </p:cNvSpPr>
            <p:nvPr/>
          </p:nvSpPr>
          <p:spPr bwMode="auto">
            <a:xfrm>
              <a:off x="158" y="4110"/>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59" name="Line 75"/>
            <p:cNvSpPr>
              <a:spLocks noChangeShapeType="1"/>
            </p:cNvSpPr>
            <p:nvPr/>
          </p:nvSpPr>
          <p:spPr bwMode="auto">
            <a:xfrm>
              <a:off x="158" y="2050"/>
              <a:ext cx="0" cy="206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sp>
          <p:nvSpPr>
            <p:cNvPr id="60" name="Line 76"/>
            <p:cNvSpPr>
              <a:spLocks noChangeShapeType="1"/>
            </p:cNvSpPr>
            <p:nvPr/>
          </p:nvSpPr>
          <p:spPr bwMode="auto">
            <a:xfrm>
              <a:off x="1882" y="2050"/>
              <a:ext cx="0" cy="206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algn="ctr" eaLnBrk="1" hangingPunct="1">
                <a:defRPr/>
              </a:pPr>
              <a:endParaRPr lang="zh-CN" altLang="en-US" kern="0">
                <a:solidFill>
                  <a:srgbClr val="000000"/>
                </a:solidFill>
                <a:latin typeface="微软雅黑"/>
                <a:ea typeface="微软雅黑"/>
                <a:cs typeface="微软雅黑"/>
              </a:endParaRPr>
            </a:p>
          </p:txBody>
        </p:sp>
        <p:pic>
          <p:nvPicPr>
            <p:cNvPr id="61" name="Picture 79" descr="guang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 y="3987"/>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82" descr="guang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 y="355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5" descr="guang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 y="2693"/>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Oval 52"/>
          <p:cNvSpPr>
            <a:spLocks noChangeArrowheads="1"/>
          </p:cNvSpPr>
          <p:nvPr/>
        </p:nvSpPr>
        <p:spPr bwMode="auto">
          <a:xfrm>
            <a:off x="468313" y="5157788"/>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65" name="Oval 52"/>
          <p:cNvSpPr>
            <a:spLocks noChangeArrowheads="1"/>
          </p:cNvSpPr>
          <p:nvPr/>
        </p:nvSpPr>
        <p:spPr bwMode="auto">
          <a:xfrm>
            <a:off x="468313" y="3789363"/>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66" name="Oval 52"/>
          <p:cNvSpPr>
            <a:spLocks noChangeArrowheads="1"/>
          </p:cNvSpPr>
          <p:nvPr/>
        </p:nvSpPr>
        <p:spPr bwMode="auto">
          <a:xfrm>
            <a:off x="468313" y="5805488"/>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67" name="Oval 52"/>
          <p:cNvSpPr>
            <a:spLocks noChangeArrowheads="1"/>
          </p:cNvSpPr>
          <p:nvPr/>
        </p:nvSpPr>
        <p:spPr bwMode="auto">
          <a:xfrm>
            <a:off x="3779838" y="4652963"/>
            <a:ext cx="134937"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68" name="Oval 52"/>
          <p:cNvSpPr>
            <a:spLocks noChangeArrowheads="1"/>
          </p:cNvSpPr>
          <p:nvPr/>
        </p:nvSpPr>
        <p:spPr bwMode="auto">
          <a:xfrm>
            <a:off x="3779838" y="4292600"/>
            <a:ext cx="134937"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69" name="Oval 52"/>
          <p:cNvSpPr>
            <a:spLocks noChangeArrowheads="1"/>
          </p:cNvSpPr>
          <p:nvPr/>
        </p:nvSpPr>
        <p:spPr bwMode="auto">
          <a:xfrm>
            <a:off x="3779838" y="3933825"/>
            <a:ext cx="134937"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0" name="Oval 52"/>
          <p:cNvSpPr>
            <a:spLocks noChangeArrowheads="1"/>
          </p:cNvSpPr>
          <p:nvPr/>
        </p:nvSpPr>
        <p:spPr bwMode="auto">
          <a:xfrm>
            <a:off x="3779838" y="3573463"/>
            <a:ext cx="134937"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1" name="Oval 52"/>
          <p:cNvSpPr>
            <a:spLocks noChangeArrowheads="1"/>
          </p:cNvSpPr>
          <p:nvPr/>
        </p:nvSpPr>
        <p:spPr bwMode="auto">
          <a:xfrm>
            <a:off x="6156325" y="3860800"/>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2" name="Oval 52"/>
          <p:cNvSpPr>
            <a:spLocks noChangeArrowheads="1"/>
          </p:cNvSpPr>
          <p:nvPr/>
        </p:nvSpPr>
        <p:spPr bwMode="auto">
          <a:xfrm>
            <a:off x="6156325" y="3500438"/>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3" name="Oval 52"/>
          <p:cNvSpPr>
            <a:spLocks noChangeArrowheads="1"/>
          </p:cNvSpPr>
          <p:nvPr/>
        </p:nvSpPr>
        <p:spPr bwMode="auto">
          <a:xfrm>
            <a:off x="6156325" y="5229225"/>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4" name="Oval 52"/>
          <p:cNvSpPr>
            <a:spLocks noChangeArrowheads="1"/>
          </p:cNvSpPr>
          <p:nvPr/>
        </p:nvSpPr>
        <p:spPr bwMode="auto">
          <a:xfrm>
            <a:off x="6156325" y="4868863"/>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5" name="Oval 52"/>
          <p:cNvSpPr>
            <a:spLocks noChangeArrowheads="1"/>
          </p:cNvSpPr>
          <p:nvPr/>
        </p:nvSpPr>
        <p:spPr bwMode="auto">
          <a:xfrm>
            <a:off x="6156325" y="4225925"/>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灯片编号占位符 3"/>
          <p:cNvSpPr>
            <a:spLocks noGrp="1"/>
          </p:cNvSpPr>
          <p:nvPr>
            <p:ph type="sldNum" sz="quarter" idx="4294967295"/>
          </p:nvPr>
        </p:nvSpPr>
        <p:spPr>
          <a:xfrm>
            <a:off x="3543300" y="6376243"/>
            <a:ext cx="2057400" cy="365125"/>
          </a:xfrm>
          <a:prstGeom prst="rect">
            <a:avLst/>
          </a:prstGeom>
          <a:noFill/>
        </p:spPr>
        <p:txBody>
          <a:bodyPr lIns="91408" tIns="45704" rIns="91408" bIns="45704"/>
          <a:lstStyle>
            <a:lvl1pPr eaLnBrk="0" hangingPunct="0">
              <a:defRPr>
                <a:solidFill>
                  <a:schemeClr val="tx1"/>
                </a:solidFill>
                <a:latin typeface="Arial" pitchFamily="34" charset="0"/>
                <a:ea typeface="宋体" pitchFamily="2" charset="-122"/>
              </a:defRPr>
            </a:lvl1pPr>
            <a:lvl2pPr marL="742688" indent="-285650" eaLnBrk="0" hangingPunct="0">
              <a:defRPr>
                <a:solidFill>
                  <a:schemeClr val="tx1"/>
                </a:solidFill>
                <a:latin typeface="Arial" pitchFamily="34" charset="0"/>
                <a:ea typeface="宋体" pitchFamily="2" charset="-122"/>
              </a:defRPr>
            </a:lvl2pPr>
            <a:lvl3pPr marL="1142598" indent="-228519" eaLnBrk="0" hangingPunct="0">
              <a:defRPr>
                <a:solidFill>
                  <a:schemeClr val="tx1"/>
                </a:solidFill>
                <a:latin typeface="Arial" pitchFamily="34" charset="0"/>
                <a:ea typeface="宋体" pitchFamily="2" charset="-122"/>
              </a:defRPr>
            </a:lvl3pPr>
            <a:lvl4pPr marL="1599637" indent="-228519" eaLnBrk="0" hangingPunct="0">
              <a:defRPr>
                <a:solidFill>
                  <a:schemeClr val="tx1"/>
                </a:solidFill>
                <a:latin typeface="Arial" pitchFamily="34" charset="0"/>
                <a:ea typeface="宋体" pitchFamily="2" charset="-122"/>
              </a:defRPr>
            </a:lvl4pPr>
            <a:lvl5pPr marL="2056677" indent="-228519" eaLnBrk="0" hangingPunct="0">
              <a:defRPr>
                <a:solidFill>
                  <a:schemeClr val="tx1"/>
                </a:solidFill>
                <a:latin typeface="Arial" pitchFamily="34" charset="0"/>
                <a:ea typeface="宋体" pitchFamily="2" charset="-122"/>
              </a:defRPr>
            </a:lvl5pPr>
            <a:lvl6pPr marL="2513715" indent="-228519" eaLnBrk="0" fontAlgn="base" hangingPunct="0">
              <a:spcBef>
                <a:spcPct val="50000"/>
              </a:spcBef>
              <a:spcAft>
                <a:spcPct val="0"/>
              </a:spcAft>
              <a:defRPr>
                <a:solidFill>
                  <a:schemeClr val="tx1"/>
                </a:solidFill>
                <a:latin typeface="Arial" pitchFamily="34" charset="0"/>
                <a:ea typeface="宋体" pitchFamily="2" charset="-122"/>
              </a:defRPr>
            </a:lvl6pPr>
            <a:lvl7pPr marL="2970755" indent="-228519" eaLnBrk="0" fontAlgn="base" hangingPunct="0">
              <a:spcBef>
                <a:spcPct val="50000"/>
              </a:spcBef>
              <a:spcAft>
                <a:spcPct val="0"/>
              </a:spcAft>
              <a:defRPr>
                <a:solidFill>
                  <a:schemeClr val="tx1"/>
                </a:solidFill>
                <a:latin typeface="Arial" pitchFamily="34" charset="0"/>
                <a:ea typeface="宋体" pitchFamily="2" charset="-122"/>
              </a:defRPr>
            </a:lvl7pPr>
            <a:lvl8pPr marL="3427794" indent="-228519" eaLnBrk="0" fontAlgn="base" hangingPunct="0">
              <a:spcBef>
                <a:spcPct val="50000"/>
              </a:spcBef>
              <a:spcAft>
                <a:spcPct val="0"/>
              </a:spcAft>
              <a:defRPr>
                <a:solidFill>
                  <a:schemeClr val="tx1"/>
                </a:solidFill>
                <a:latin typeface="Arial" pitchFamily="34" charset="0"/>
                <a:ea typeface="宋体" pitchFamily="2" charset="-122"/>
              </a:defRPr>
            </a:lvl8pPr>
            <a:lvl9pPr marL="3884833" indent="-228519" eaLnBrk="0" fontAlgn="base" hangingPunct="0">
              <a:spcBef>
                <a:spcPct val="50000"/>
              </a:spcBef>
              <a:spcAft>
                <a:spcPct val="0"/>
              </a:spcAft>
              <a:defRPr>
                <a:solidFill>
                  <a:schemeClr val="tx1"/>
                </a:solidFill>
                <a:latin typeface="Arial" pitchFamily="34" charset="0"/>
                <a:ea typeface="宋体" pitchFamily="2" charset="-122"/>
              </a:defRPr>
            </a:lvl9pPr>
          </a:lstStyle>
          <a:p>
            <a:pPr eaLnBrk="1" hangingPunct="1"/>
            <a:fld id="{DD42C551-D853-4684-93BC-4A0F9EEF25BB}" type="slidenum">
              <a:rPr lang="en-US" altLang="zh-CN">
                <a:solidFill>
                  <a:schemeClr val="bg1"/>
                </a:solidFill>
                <a:latin typeface="黑体" pitchFamily="2" charset="-122"/>
                <a:ea typeface="黑体" pitchFamily="2" charset="-122"/>
              </a:rPr>
              <a:pPr eaLnBrk="1" hangingPunct="1"/>
              <a:t>63</a:t>
            </a:fld>
            <a:endParaRPr lang="en-US" altLang="zh-CN">
              <a:solidFill>
                <a:schemeClr val="bg1"/>
              </a:solidFill>
              <a:latin typeface="黑体" pitchFamily="2" charset="-122"/>
              <a:ea typeface="黑体" pitchFamily="2" charset="-122"/>
            </a:endParaRPr>
          </a:p>
        </p:txBody>
      </p:sp>
      <p:sp>
        <p:nvSpPr>
          <p:cNvPr id="125955"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产品概念的定义</a:t>
            </a:r>
          </a:p>
        </p:txBody>
      </p:sp>
      <p:sp>
        <p:nvSpPr>
          <p:cNvPr id="125956" name="Rectangle 3"/>
          <p:cNvSpPr>
            <a:spLocks noChangeArrowheads="1"/>
          </p:cNvSpPr>
          <p:nvPr/>
        </p:nvSpPr>
        <p:spPr bwMode="auto">
          <a:xfrm>
            <a:off x="418076" y="1096428"/>
            <a:ext cx="8202775" cy="267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nSpc>
                <a:spcPct val="140000"/>
              </a:lnSpc>
              <a:buFont typeface="Wingdings" pitchFamily="2" charset="2"/>
              <a:buChar char="n"/>
            </a:pPr>
            <a:r>
              <a:rPr lang="en-US" altLang="zh-CN" sz="2000" dirty="0"/>
              <a:t> </a:t>
            </a:r>
            <a:r>
              <a:rPr lang="zh-CN" altLang="en-US" sz="2000" b="1" dirty="0"/>
              <a:t>概念生成的定义：</a:t>
            </a:r>
            <a:r>
              <a:rPr lang="zh-CN" altLang="en-US" sz="2000" dirty="0"/>
              <a:t>产品概念是一种梗概，它通过简略的文字描述或者是粗略的模型，简单描述了产品是如何满足客户需要的。概念生成过程的输入是一组客户需要和目标规格，输出是一组产品概念。</a:t>
            </a:r>
            <a:endParaRPr lang="en-US" altLang="zh-CN" sz="2000" dirty="0"/>
          </a:p>
          <a:p>
            <a:pPr>
              <a:lnSpc>
                <a:spcPct val="140000"/>
              </a:lnSpc>
              <a:buFont typeface="Wingdings" pitchFamily="2" charset="2"/>
              <a:buChar char="n"/>
            </a:pPr>
            <a:endParaRPr lang="zh-CN" altLang="en-US" sz="2000" dirty="0"/>
          </a:p>
          <a:p>
            <a:pPr>
              <a:lnSpc>
                <a:spcPct val="140000"/>
              </a:lnSpc>
              <a:buFont typeface="Wingdings" pitchFamily="2" charset="2"/>
              <a:buChar char="n"/>
            </a:pPr>
            <a:r>
              <a:rPr lang="zh-CN" altLang="en-US" sz="2000" b="1" dirty="0"/>
              <a:t> 意义：</a:t>
            </a:r>
            <a:r>
              <a:rPr lang="zh-CN" altLang="en-US" sz="2000" dirty="0"/>
              <a:t>概念生成的花费不到预算的</a:t>
            </a:r>
            <a:r>
              <a:rPr lang="en-US" altLang="zh-CN" sz="2000" dirty="0"/>
              <a:t>5%</a:t>
            </a:r>
            <a:r>
              <a:rPr lang="zh-CN" altLang="en-US" sz="2000" dirty="0"/>
              <a:t>，时间为开发时间的</a:t>
            </a:r>
            <a:r>
              <a:rPr lang="en-US" altLang="zh-CN" sz="2000" dirty="0"/>
              <a:t>15</a:t>
            </a:r>
            <a:r>
              <a:rPr lang="zh-CN" altLang="en-US" sz="2000" dirty="0"/>
              <a:t>％，所以事半功倍。</a:t>
            </a:r>
          </a:p>
        </p:txBody>
      </p:sp>
      <p:sp>
        <p:nvSpPr>
          <p:cNvPr id="5" name="AutoShape 4"/>
          <p:cNvSpPr>
            <a:spLocks noChangeArrowheads="1"/>
          </p:cNvSpPr>
          <p:nvPr/>
        </p:nvSpPr>
        <p:spPr bwMode="auto">
          <a:xfrm>
            <a:off x="784600" y="4109918"/>
            <a:ext cx="7819151" cy="2061709"/>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nchor="ctr">
            <a:spAutoFit/>
          </a:bodyPr>
          <a:lstStyle/>
          <a:p>
            <a:pPr>
              <a:lnSpc>
                <a:spcPct val="140000"/>
              </a:lnSpc>
            </a:pPr>
            <a:r>
              <a:rPr lang="en-US" altLang="zh-CN" sz="1600" dirty="0"/>
              <a:t> </a:t>
            </a:r>
            <a:r>
              <a:rPr lang="zh-CN" altLang="en-US" sz="1600" dirty="0"/>
              <a:t>概念举例：</a:t>
            </a:r>
            <a:endParaRPr lang="en-US" altLang="zh-CN" sz="1600" dirty="0"/>
          </a:p>
          <a:p>
            <a:pPr>
              <a:lnSpc>
                <a:spcPct val="140000"/>
              </a:lnSpc>
            </a:pPr>
            <a:r>
              <a:rPr lang="zh-CN" altLang="en-US" sz="1600" dirty="0"/>
              <a:t>这一产品是一种轻型电动脚踏车，可以很容易地被折叠起来，随身带入建筑物或在外出中携带。这种脚踏车重约</a:t>
            </a:r>
            <a:r>
              <a:rPr lang="en-US" altLang="zh-CN" sz="1600" dirty="0"/>
              <a:t>25</a:t>
            </a:r>
            <a:r>
              <a:rPr lang="zh-CN" altLang="en-US" sz="1600" dirty="0"/>
              <a:t>磅。它的速度可以达到每小时</a:t>
            </a:r>
            <a:r>
              <a:rPr lang="en-US" altLang="zh-CN" sz="1600" dirty="0"/>
              <a:t>15</a:t>
            </a:r>
            <a:r>
              <a:rPr lang="zh-CN" altLang="en-US" sz="1600" dirty="0"/>
              <a:t>英里，用一节电池可以行驶</a:t>
            </a:r>
            <a:r>
              <a:rPr lang="en-US" altLang="zh-CN" sz="1600" dirty="0"/>
              <a:t>12</a:t>
            </a:r>
            <a:r>
              <a:rPr lang="zh-CN" altLang="en-US" sz="1600" dirty="0"/>
              <a:t>英里。这种脚踏车可以用标准电插座在两个小时内重新充完电。这种脚踏车容易驾驶，控制简单－－只有一个加速按钮和一个刹车按钮</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ChangeArrowheads="1"/>
          </p:cNvSpPr>
          <p:nvPr/>
        </p:nvSpPr>
        <p:spPr bwMode="auto">
          <a:xfrm>
            <a:off x="971550"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任命团队</a:t>
            </a:r>
          </a:p>
        </p:txBody>
      </p:sp>
      <p:sp>
        <p:nvSpPr>
          <p:cNvPr id="153604" name="Rectangle 4"/>
          <p:cNvSpPr>
            <a:spLocks noChangeArrowheads="1"/>
          </p:cNvSpPr>
          <p:nvPr/>
        </p:nvSpPr>
        <p:spPr bwMode="auto">
          <a:xfrm>
            <a:off x="2124075"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准备</a:t>
            </a:r>
          </a:p>
        </p:txBody>
      </p:sp>
      <p:sp>
        <p:nvSpPr>
          <p:cNvPr id="153605" name="Line 5"/>
          <p:cNvSpPr>
            <a:spLocks noChangeShapeType="1"/>
          </p:cNvSpPr>
          <p:nvPr/>
        </p:nvSpPr>
        <p:spPr bwMode="auto">
          <a:xfrm>
            <a:off x="1835150" y="3716338"/>
            <a:ext cx="288925" cy="0"/>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3606" name="Rectangle 6"/>
          <p:cNvSpPr>
            <a:spLocks noChangeArrowheads="1"/>
          </p:cNvSpPr>
          <p:nvPr/>
        </p:nvSpPr>
        <p:spPr bwMode="auto">
          <a:xfrm>
            <a:off x="7451726" y="4724400"/>
            <a:ext cx="1296988"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初步商业计划</a:t>
            </a:r>
          </a:p>
        </p:txBody>
      </p:sp>
      <p:sp>
        <p:nvSpPr>
          <p:cNvPr id="153607" name="Line 7"/>
          <p:cNvSpPr>
            <a:spLocks noChangeShapeType="1"/>
          </p:cNvSpPr>
          <p:nvPr/>
        </p:nvSpPr>
        <p:spPr bwMode="auto">
          <a:xfrm>
            <a:off x="539750" y="3716338"/>
            <a:ext cx="431800"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3608" name="AutoShape 8"/>
          <p:cNvSpPr>
            <a:spLocks noChangeArrowheads="1"/>
          </p:cNvSpPr>
          <p:nvPr/>
        </p:nvSpPr>
        <p:spPr bwMode="auto">
          <a:xfrm>
            <a:off x="3275013" y="4292600"/>
            <a:ext cx="792162" cy="936625"/>
          </a:xfrm>
          <a:prstGeom prst="wedgeRectCallout">
            <a:avLst>
              <a:gd name="adj1" fmla="val 9120"/>
              <a:gd name="adj2" fmla="val -70676"/>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市场</a:t>
            </a:r>
          </a:p>
          <a:p>
            <a:pPr algn="ctr"/>
            <a:r>
              <a:rPr lang="zh-CN" altLang="en-US" sz="1400" dirty="0"/>
              <a:t>客服</a:t>
            </a:r>
          </a:p>
          <a:p>
            <a:pPr algn="ctr"/>
            <a:r>
              <a:rPr lang="zh-CN" altLang="en-US" sz="1400" dirty="0"/>
              <a:t>制造</a:t>
            </a:r>
          </a:p>
          <a:p>
            <a:pPr algn="ctr"/>
            <a:r>
              <a:rPr lang="zh-CN" altLang="en-US" sz="1400" dirty="0"/>
              <a:t>测试</a:t>
            </a:r>
          </a:p>
        </p:txBody>
      </p:sp>
      <p:sp>
        <p:nvSpPr>
          <p:cNvPr id="153609" name="Rectangle 9"/>
          <p:cNvSpPr>
            <a:spLocks noChangeArrowheads="1"/>
          </p:cNvSpPr>
          <p:nvPr/>
        </p:nvSpPr>
        <p:spPr bwMode="auto">
          <a:xfrm>
            <a:off x="3276600"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确定需求</a:t>
            </a:r>
          </a:p>
        </p:txBody>
      </p:sp>
      <p:sp>
        <p:nvSpPr>
          <p:cNvPr id="153610" name="Line 10"/>
          <p:cNvSpPr>
            <a:spLocks noChangeShapeType="1"/>
          </p:cNvSpPr>
          <p:nvPr/>
        </p:nvSpPr>
        <p:spPr bwMode="auto">
          <a:xfrm flipV="1">
            <a:off x="4140200" y="3716338"/>
            <a:ext cx="287338" cy="1587"/>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3611" name="AutoShape 11"/>
          <p:cNvSpPr>
            <a:spLocks noChangeArrowheads="1"/>
          </p:cNvSpPr>
          <p:nvPr/>
        </p:nvSpPr>
        <p:spPr bwMode="auto">
          <a:xfrm>
            <a:off x="2051050" y="2205039"/>
            <a:ext cx="1008063" cy="1008062"/>
          </a:xfrm>
          <a:prstGeom prst="wedgeRectCallout">
            <a:avLst>
              <a:gd name="adj1" fmla="val -6694"/>
              <a:gd name="adj2" fmla="val 64486"/>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阶段计划</a:t>
            </a:r>
          </a:p>
          <a:p>
            <a:pPr algn="ctr"/>
            <a:r>
              <a:rPr lang="zh-CN" altLang="en-US" sz="1400" dirty="0"/>
              <a:t>环境</a:t>
            </a:r>
          </a:p>
          <a:p>
            <a:pPr algn="ctr"/>
            <a:r>
              <a:rPr lang="zh-CN" altLang="en-US" sz="1400" dirty="0"/>
              <a:t>培训</a:t>
            </a:r>
          </a:p>
          <a:p>
            <a:pPr algn="ctr"/>
            <a:r>
              <a:rPr lang="en-US" altLang="zh-CN" sz="1400" dirty="0"/>
              <a:t>IT</a:t>
            </a:r>
          </a:p>
        </p:txBody>
      </p:sp>
      <p:sp>
        <p:nvSpPr>
          <p:cNvPr id="153612" name="Rectangle 12"/>
          <p:cNvSpPr>
            <a:spLocks noChangeArrowheads="1"/>
          </p:cNvSpPr>
          <p:nvPr/>
        </p:nvSpPr>
        <p:spPr bwMode="auto">
          <a:xfrm>
            <a:off x="4429125"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确定概念</a:t>
            </a:r>
          </a:p>
        </p:txBody>
      </p:sp>
      <p:sp>
        <p:nvSpPr>
          <p:cNvPr id="153613" name="AutoShape 13"/>
          <p:cNvSpPr>
            <a:spLocks noChangeArrowheads="1"/>
          </p:cNvSpPr>
          <p:nvPr/>
        </p:nvSpPr>
        <p:spPr bwMode="auto">
          <a:xfrm>
            <a:off x="4284664" y="2205039"/>
            <a:ext cx="935037" cy="1006475"/>
          </a:xfrm>
          <a:prstGeom prst="wedgeRectCallout">
            <a:avLst>
              <a:gd name="adj1" fmla="val 4500"/>
              <a:gd name="adj2" fmla="val 63565"/>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选择概念</a:t>
            </a:r>
            <a:endParaRPr lang="en-US" altLang="zh-CN" sz="1400" dirty="0"/>
          </a:p>
          <a:p>
            <a:pPr algn="ctr"/>
            <a:r>
              <a:rPr lang="zh-CN" altLang="en-US" sz="1400" dirty="0"/>
              <a:t>知识产权</a:t>
            </a:r>
          </a:p>
        </p:txBody>
      </p:sp>
      <p:sp>
        <p:nvSpPr>
          <p:cNvPr id="153614" name="Line 14"/>
          <p:cNvSpPr>
            <a:spLocks noChangeShapeType="1"/>
          </p:cNvSpPr>
          <p:nvPr/>
        </p:nvSpPr>
        <p:spPr bwMode="auto">
          <a:xfrm>
            <a:off x="5292725" y="3716338"/>
            <a:ext cx="287338" cy="0"/>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3615" name="AutoShape 15"/>
          <p:cNvSpPr>
            <a:spLocks noChangeArrowheads="1"/>
          </p:cNvSpPr>
          <p:nvPr/>
        </p:nvSpPr>
        <p:spPr bwMode="auto">
          <a:xfrm rot="10800000">
            <a:off x="5364161" y="3040237"/>
            <a:ext cx="185232" cy="388761"/>
          </a:xfrm>
          <a:prstGeom prst="triangle">
            <a:avLst>
              <a:gd name="adj" fmla="val 49449"/>
            </a:avLst>
          </a:prstGeom>
          <a:solidFill>
            <a:srgbClr val="0070C0"/>
          </a:solidFill>
          <a:ln w="9525">
            <a:solidFill>
              <a:schemeClr val="tx1"/>
            </a:solidFill>
            <a:miter lim="800000"/>
            <a:headEnd/>
            <a:tailEnd/>
          </a:ln>
          <a:effectLst/>
        </p:spPr>
        <p:txBody>
          <a:bodyPr wrap="none" lIns="91424" tIns="45712" rIns="91424" bIns="45712" anchor="ctr"/>
          <a:lstStyle/>
          <a:p>
            <a:endParaRPr lang="zh-CN" altLang="en-US"/>
          </a:p>
        </p:txBody>
      </p:sp>
      <p:sp>
        <p:nvSpPr>
          <p:cNvPr id="153616" name="Rectangle 16"/>
          <p:cNvSpPr>
            <a:spLocks noChangeArrowheads="1"/>
          </p:cNvSpPr>
          <p:nvPr/>
        </p:nvSpPr>
        <p:spPr bwMode="auto">
          <a:xfrm>
            <a:off x="5217481" y="2688107"/>
            <a:ext cx="576262" cy="287337"/>
          </a:xfrm>
          <a:prstGeom prst="rect">
            <a:avLst/>
          </a:prstGeom>
          <a:noFill/>
          <a:ln w="9525">
            <a:noFill/>
            <a:miter lim="800000"/>
            <a:headEnd/>
            <a:tailEnd/>
          </a:ln>
          <a:effectLst/>
        </p:spPr>
        <p:txBody>
          <a:bodyPr wrap="none" lIns="91424" tIns="45712" rIns="91424" bIns="45712" anchor="ctr"/>
          <a:lstStyle/>
          <a:p>
            <a:pPr algn="ctr"/>
            <a:r>
              <a:rPr lang="en-US" altLang="zh-CN" sz="1400" dirty="0"/>
              <a:t>TR1</a:t>
            </a:r>
          </a:p>
        </p:txBody>
      </p:sp>
      <p:sp>
        <p:nvSpPr>
          <p:cNvPr id="153617" name="Rectangle 17"/>
          <p:cNvSpPr>
            <a:spLocks noChangeArrowheads="1"/>
          </p:cNvSpPr>
          <p:nvPr/>
        </p:nvSpPr>
        <p:spPr bwMode="auto">
          <a:xfrm>
            <a:off x="5580063"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制定策略</a:t>
            </a:r>
          </a:p>
        </p:txBody>
      </p:sp>
      <p:sp>
        <p:nvSpPr>
          <p:cNvPr id="153618" name="AutoShape 18"/>
          <p:cNvSpPr>
            <a:spLocks noChangeArrowheads="1"/>
          </p:cNvSpPr>
          <p:nvPr/>
        </p:nvSpPr>
        <p:spPr bwMode="auto">
          <a:xfrm>
            <a:off x="5651500" y="4292600"/>
            <a:ext cx="719138" cy="936625"/>
          </a:xfrm>
          <a:prstGeom prst="wedgeRectCallout">
            <a:avLst>
              <a:gd name="adj1" fmla="val 8500"/>
              <a:gd name="adj2" fmla="val -69491"/>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市场</a:t>
            </a:r>
          </a:p>
          <a:p>
            <a:pPr algn="ctr"/>
            <a:r>
              <a:rPr lang="zh-CN" altLang="en-US" sz="1400" dirty="0"/>
              <a:t>服务</a:t>
            </a:r>
          </a:p>
          <a:p>
            <a:pPr algn="ctr"/>
            <a:r>
              <a:rPr lang="zh-CN" altLang="en-US" sz="1400" dirty="0"/>
              <a:t>制造</a:t>
            </a:r>
          </a:p>
          <a:p>
            <a:pPr algn="ctr"/>
            <a:r>
              <a:rPr lang="zh-CN" altLang="en-US" sz="1400" dirty="0"/>
              <a:t>开发</a:t>
            </a:r>
          </a:p>
        </p:txBody>
      </p:sp>
      <p:sp>
        <p:nvSpPr>
          <p:cNvPr id="153619" name="Line 19"/>
          <p:cNvSpPr>
            <a:spLocks noChangeShapeType="1"/>
          </p:cNvSpPr>
          <p:nvPr/>
        </p:nvSpPr>
        <p:spPr bwMode="auto">
          <a:xfrm>
            <a:off x="2987675" y="3716338"/>
            <a:ext cx="288925" cy="0"/>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3620" name="Rectangle 20"/>
          <p:cNvSpPr>
            <a:spLocks noChangeArrowheads="1"/>
          </p:cNvSpPr>
          <p:nvPr/>
        </p:nvSpPr>
        <p:spPr bwMode="auto">
          <a:xfrm>
            <a:off x="6732588"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初步计划</a:t>
            </a:r>
          </a:p>
        </p:txBody>
      </p:sp>
      <p:sp>
        <p:nvSpPr>
          <p:cNvPr id="153621" name="Line 21"/>
          <p:cNvSpPr>
            <a:spLocks noChangeShapeType="1"/>
          </p:cNvSpPr>
          <p:nvPr/>
        </p:nvSpPr>
        <p:spPr bwMode="auto">
          <a:xfrm>
            <a:off x="6443664" y="3716338"/>
            <a:ext cx="287337" cy="0"/>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3622" name="AutoShape 22"/>
          <p:cNvSpPr>
            <a:spLocks noChangeArrowheads="1"/>
          </p:cNvSpPr>
          <p:nvPr/>
        </p:nvSpPr>
        <p:spPr bwMode="auto">
          <a:xfrm>
            <a:off x="6588126" y="2276475"/>
            <a:ext cx="936625" cy="935038"/>
          </a:xfrm>
          <a:prstGeom prst="wedgeRectCallout">
            <a:avLst>
              <a:gd name="adj1" fmla="val -3222"/>
              <a:gd name="adj2" fmla="val 64602"/>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商业计划</a:t>
            </a:r>
          </a:p>
          <a:p>
            <a:pPr algn="ctr"/>
            <a:r>
              <a:rPr lang="zh-CN" altLang="en-US" sz="1400" dirty="0"/>
              <a:t>项目计划</a:t>
            </a:r>
          </a:p>
        </p:txBody>
      </p:sp>
      <p:sp>
        <p:nvSpPr>
          <p:cNvPr id="153623" name="Line 23"/>
          <p:cNvSpPr>
            <a:spLocks noChangeShapeType="1"/>
          </p:cNvSpPr>
          <p:nvPr/>
        </p:nvSpPr>
        <p:spPr bwMode="auto">
          <a:xfrm>
            <a:off x="7596188" y="3716338"/>
            <a:ext cx="433387"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3624" name="AutoShape 24"/>
          <p:cNvSpPr>
            <a:spLocks noChangeArrowheads="1"/>
          </p:cNvSpPr>
          <p:nvPr/>
        </p:nvSpPr>
        <p:spPr bwMode="auto">
          <a:xfrm rot="10800000">
            <a:off x="7812088" y="3105031"/>
            <a:ext cx="180791" cy="323968"/>
          </a:xfrm>
          <a:prstGeom prst="triangle">
            <a:avLst>
              <a:gd name="adj" fmla="val 49449"/>
            </a:avLst>
          </a:prstGeom>
          <a:solidFill>
            <a:srgbClr val="FF0000"/>
          </a:solidFill>
          <a:ln w="9525">
            <a:solidFill>
              <a:schemeClr val="tx1"/>
            </a:solidFill>
            <a:miter lim="800000"/>
            <a:headEnd/>
            <a:tailEnd/>
          </a:ln>
          <a:effectLst/>
        </p:spPr>
        <p:txBody>
          <a:bodyPr wrap="none" lIns="91424" tIns="45712" rIns="91424" bIns="45712" anchor="ctr"/>
          <a:lstStyle/>
          <a:p>
            <a:endParaRPr lang="zh-CN" altLang="en-US"/>
          </a:p>
        </p:txBody>
      </p:sp>
      <p:sp>
        <p:nvSpPr>
          <p:cNvPr id="153625" name="Rectangle 25"/>
          <p:cNvSpPr>
            <a:spLocks noChangeArrowheads="1"/>
          </p:cNvSpPr>
          <p:nvPr/>
        </p:nvSpPr>
        <p:spPr bwMode="auto">
          <a:xfrm>
            <a:off x="7722053" y="2688107"/>
            <a:ext cx="576262" cy="287337"/>
          </a:xfrm>
          <a:prstGeom prst="rect">
            <a:avLst/>
          </a:prstGeom>
          <a:noFill/>
          <a:ln w="9525">
            <a:noFill/>
            <a:miter lim="800000"/>
            <a:headEnd/>
            <a:tailEnd/>
          </a:ln>
          <a:effectLst/>
        </p:spPr>
        <p:txBody>
          <a:bodyPr wrap="none" lIns="91424" tIns="45712" rIns="91424" bIns="45712" anchor="ctr"/>
          <a:lstStyle/>
          <a:p>
            <a:pPr algn="ctr"/>
            <a:r>
              <a:rPr lang="en-US" altLang="zh-CN" sz="1400" dirty="0"/>
              <a:t>CDCP</a:t>
            </a:r>
          </a:p>
        </p:txBody>
      </p:sp>
      <p:sp>
        <p:nvSpPr>
          <p:cNvPr id="153626" name="Rectangle 26"/>
          <p:cNvSpPr>
            <a:spLocks noChangeArrowheads="1"/>
          </p:cNvSpPr>
          <p:nvPr/>
        </p:nvSpPr>
        <p:spPr bwMode="auto">
          <a:xfrm>
            <a:off x="179389" y="2709863"/>
            <a:ext cx="1152525"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项目任务书</a:t>
            </a:r>
          </a:p>
        </p:txBody>
      </p:sp>
      <p:sp>
        <p:nvSpPr>
          <p:cNvPr id="153627" name="Rectangle 27"/>
          <p:cNvSpPr>
            <a:spLocks noChangeArrowheads="1"/>
          </p:cNvSpPr>
          <p:nvPr/>
        </p:nvSpPr>
        <p:spPr bwMode="auto">
          <a:xfrm>
            <a:off x="7451726" y="4221163"/>
            <a:ext cx="1296988"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初步项目计划</a:t>
            </a:r>
          </a:p>
        </p:txBody>
      </p:sp>
      <p:sp>
        <p:nvSpPr>
          <p:cNvPr id="153628" name="Rectangle 28"/>
          <p:cNvSpPr>
            <a:spLocks noChangeArrowheads="1"/>
          </p:cNvSpPr>
          <p:nvPr/>
        </p:nvSpPr>
        <p:spPr bwMode="auto">
          <a:xfrm>
            <a:off x="7451726" y="5229225"/>
            <a:ext cx="1296988"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需求和方案</a:t>
            </a:r>
          </a:p>
        </p:txBody>
      </p:sp>
      <p:sp>
        <p:nvSpPr>
          <p:cNvPr id="153629" name="Rectangle 29"/>
          <p:cNvSpPr>
            <a:spLocks noChangeArrowheads="1"/>
          </p:cNvSpPr>
          <p:nvPr/>
        </p:nvSpPr>
        <p:spPr bwMode="auto">
          <a:xfrm>
            <a:off x="7812088" y="3860800"/>
            <a:ext cx="576262" cy="287338"/>
          </a:xfrm>
          <a:prstGeom prst="rect">
            <a:avLst/>
          </a:prstGeom>
          <a:noFill/>
          <a:ln w="9525">
            <a:noFill/>
            <a:miter lim="800000"/>
            <a:headEnd/>
            <a:tailEnd/>
          </a:ln>
          <a:effectLst/>
        </p:spPr>
        <p:txBody>
          <a:bodyPr wrap="none" lIns="91424" tIns="45712" rIns="91424" bIns="45712" anchor="ctr"/>
          <a:lstStyle/>
          <a:p>
            <a:pPr algn="ctr"/>
            <a:r>
              <a:rPr lang="zh-CN" altLang="en-US" sz="1400" dirty="0"/>
              <a:t>输出</a:t>
            </a:r>
          </a:p>
        </p:txBody>
      </p:sp>
      <p:sp>
        <p:nvSpPr>
          <p:cNvPr id="153630" name="Rectangle 30"/>
          <p:cNvSpPr>
            <a:spLocks noChangeArrowheads="1"/>
          </p:cNvSpPr>
          <p:nvPr/>
        </p:nvSpPr>
        <p:spPr bwMode="auto">
          <a:xfrm>
            <a:off x="395288" y="3213100"/>
            <a:ext cx="576262" cy="287338"/>
          </a:xfrm>
          <a:prstGeom prst="rect">
            <a:avLst/>
          </a:prstGeom>
          <a:noFill/>
          <a:ln w="9525">
            <a:noFill/>
            <a:miter lim="800000"/>
            <a:headEnd/>
            <a:tailEnd/>
          </a:ln>
          <a:effectLst/>
        </p:spPr>
        <p:txBody>
          <a:bodyPr wrap="none" lIns="91424" tIns="45712" rIns="91424" bIns="45712" anchor="ctr"/>
          <a:lstStyle/>
          <a:p>
            <a:pPr algn="ctr"/>
            <a:r>
              <a:rPr lang="zh-CN" altLang="en-US" sz="1400" dirty="0"/>
              <a:t>输入</a:t>
            </a:r>
          </a:p>
        </p:txBody>
      </p:sp>
      <p:sp>
        <p:nvSpPr>
          <p:cNvPr id="32" name="灯片编号占位符 3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64</a:t>
            </a:fld>
            <a:endParaRPr lang="zh-CN" altLang="en-US"/>
          </a:p>
        </p:txBody>
      </p:sp>
      <p:sp>
        <p:nvSpPr>
          <p:cNvPr id="31" name="标题 30"/>
          <p:cNvSpPr>
            <a:spLocks noGrp="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样例：概念阶段概要流程</a:t>
            </a:r>
          </a:p>
        </p:txBody>
      </p:sp>
      <p:sp>
        <p:nvSpPr>
          <p:cNvPr id="33" name="Text Box 5"/>
          <p:cNvSpPr txBox="1">
            <a:spLocks noChangeArrowheads="1"/>
          </p:cNvSpPr>
          <p:nvPr/>
        </p:nvSpPr>
        <p:spPr bwMode="auto">
          <a:xfrm rot="19624453">
            <a:off x="6401508" y="2747246"/>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65</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阶段二：计划阶段重点</a:t>
            </a:r>
          </a:p>
        </p:txBody>
      </p:sp>
      <p:sp>
        <p:nvSpPr>
          <p:cNvPr id="87" name="圆角矩形 8"/>
          <p:cNvSpPr>
            <a:spLocks noChangeArrowheads="1"/>
          </p:cNvSpPr>
          <p:nvPr/>
        </p:nvSpPr>
        <p:spPr bwMode="auto">
          <a:xfrm>
            <a:off x="6788796" y="1095026"/>
            <a:ext cx="614939" cy="325406"/>
          </a:xfrm>
          <a:prstGeom prst="roundRect">
            <a:avLst>
              <a:gd name="adj" fmla="val 0"/>
            </a:avLst>
          </a:prstGeom>
          <a:solidFill>
            <a:schemeClr val="bg1"/>
          </a:solidFill>
          <a:ln w="9525" algn="ctr">
            <a:noFill/>
            <a:round/>
            <a:headEnd/>
            <a:tailEnd/>
          </a:ln>
        </p:spPr>
        <p:txBody>
          <a:bodyPr wrap="none" lIns="79982" tIns="40000" rIns="79982" bIns="40000" anchor="ctr"/>
          <a:lstStyle/>
          <a:p>
            <a:endParaRPr lang="zh-CN" altLang="en-US">
              <a:solidFill>
                <a:srgbClr val="FFFFFF"/>
              </a:solidFill>
            </a:endParaRPr>
          </a:p>
        </p:txBody>
      </p:sp>
      <p:grpSp>
        <p:nvGrpSpPr>
          <p:cNvPr id="6" name="Group 3"/>
          <p:cNvGrpSpPr>
            <a:grpSpLocks/>
          </p:cNvGrpSpPr>
          <p:nvPr/>
        </p:nvGrpSpPr>
        <p:grpSpPr bwMode="auto">
          <a:xfrm>
            <a:off x="1619250" y="1052513"/>
            <a:ext cx="4822825" cy="1655762"/>
            <a:chOff x="839" y="527"/>
            <a:chExt cx="3038" cy="1452"/>
          </a:xfrm>
        </p:grpSpPr>
        <p:sp>
          <p:nvSpPr>
            <p:cNvPr id="7" name="AutoShape 4"/>
            <p:cNvSpPr>
              <a:spLocks noChangeArrowheads="1"/>
            </p:cNvSpPr>
            <p:nvPr/>
          </p:nvSpPr>
          <p:spPr bwMode="auto">
            <a:xfrm rot="-5400000">
              <a:off x="1399" y="928"/>
              <a:ext cx="853" cy="613"/>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99088" tIns="50337" rIns="100676" bIns="50337" anchor="ctr">
              <a:flatTx/>
            </a:bodyPr>
            <a:lstStyle/>
            <a:p>
              <a:pPr defTabSz="801688" eaLnBrk="1" hangingPunct="1">
                <a:buFont typeface="Arial" pitchFamily="34" charset="0"/>
                <a:buNone/>
              </a:pPr>
              <a:endParaRPr lang="zh-CN" altLang="en-US" sz="2400" b="1">
                <a:latin typeface="微软雅黑" pitchFamily="34" charset="-122"/>
                <a:ea typeface="微软雅黑" pitchFamily="34" charset="-122"/>
              </a:endParaRPr>
            </a:p>
          </p:txBody>
        </p:sp>
        <p:grpSp>
          <p:nvGrpSpPr>
            <p:cNvPr id="8" name="Group 5"/>
            <p:cNvGrpSpPr>
              <a:grpSpLocks/>
            </p:cNvGrpSpPr>
            <p:nvPr/>
          </p:nvGrpSpPr>
          <p:grpSpPr bwMode="auto">
            <a:xfrm>
              <a:off x="839" y="527"/>
              <a:ext cx="3038" cy="1452"/>
              <a:chOff x="839" y="527"/>
              <a:chExt cx="3038" cy="1452"/>
            </a:xfrm>
          </p:grpSpPr>
          <p:sp>
            <p:nvSpPr>
              <p:cNvPr id="9" name="AutoShape 6"/>
              <p:cNvSpPr>
                <a:spLocks noChangeArrowheads="1"/>
              </p:cNvSpPr>
              <p:nvPr/>
            </p:nvSpPr>
            <p:spPr bwMode="auto">
              <a:xfrm rot="-5400000">
                <a:off x="476" y="890"/>
                <a:ext cx="1406" cy="680"/>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99088" tIns="50337" rIns="100676" bIns="50337" anchor="ctr">
                <a:flatTx/>
              </a:bodyPr>
              <a:lstStyle/>
              <a:p>
                <a:pPr defTabSz="801688" eaLnBrk="1" hangingPunct="1">
                  <a:buFont typeface="Arial" pitchFamily="34" charset="0"/>
                  <a:buNone/>
                </a:pPr>
                <a:endParaRPr lang="zh-CN" altLang="en-US" sz="2400" b="1">
                  <a:latin typeface="微软雅黑" pitchFamily="34" charset="-122"/>
                  <a:ea typeface="微软雅黑" pitchFamily="34" charset="-122"/>
                </a:endParaRPr>
              </a:p>
            </p:txBody>
          </p:sp>
          <p:grpSp>
            <p:nvGrpSpPr>
              <p:cNvPr id="10" name="Group 7"/>
              <p:cNvGrpSpPr>
                <a:grpSpLocks/>
              </p:cNvGrpSpPr>
              <p:nvPr/>
            </p:nvGrpSpPr>
            <p:grpSpPr bwMode="auto">
              <a:xfrm>
                <a:off x="1383" y="845"/>
                <a:ext cx="1089" cy="1134"/>
                <a:chOff x="3206" y="2723"/>
                <a:chExt cx="710" cy="660"/>
              </a:xfrm>
            </p:grpSpPr>
            <p:sp>
              <p:nvSpPr>
                <p:cNvPr id="16" name="Freeform 8"/>
                <p:cNvSpPr>
                  <a:spLocks/>
                </p:cNvSpPr>
                <p:nvPr/>
              </p:nvSpPr>
              <p:spPr bwMode="auto">
                <a:xfrm>
                  <a:off x="3239" y="2747"/>
                  <a:ext cx="489" cy="449"/>
                </a:xfrm>
                <a:custGeom>
                  <a:avLst/>
                  <a:gdLst>
                    <a:gd name="T0" fmla="*/ 248 w 489"/>
                    <a:gd name="T1" fmla="*/ 441 h 449"/>
                    <a:gd name="T2" fmla="*/ 297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3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5 h 449"/>
                    <a:gd name="T40" fmla="*/ 69 w 489"/>
                    <a:gd name="T41" fmla="*/ 110 h 449"/>
                    <a:gd name="T42" fmla="*/ 40 w 489"/>
                    <a:gd name="T43" fmla="*/ 149 h 449"/>
                    <a:gd name="T44" fmla="*/ 18 w 489"/>
                    <a:gd name="T45" fmla="*/ 191 h 449"/>
                    <a:gd name="T46" fmla="*/ 5 w 489"/>
                    <a:gd name="T47" fmla="*/ 235 h 449"/>
                    <a:gd name="T48" fmla="*/ 0 w 489"/>
                    <a:gd name="T49" fmla="*/ 280 h 449"/>
                    <a:gd name="T50" fmla="*/ 6 w 489"/>
                    <a:gd name="T51" fmla="*/ 322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8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8" y="441"/>
                      </a:moveTo>
                      <a:lnTo>
                        <a:pt x="297" y="425"/>
                      </a:lnTo>
                      <a:lnTo>
                        <a:pt x="342" y="402"/>
                      </a:lnTo>
                      <a:lnTo>
                        <a:pt x="383" y="372"/>
                      </a:lnTo>
                      <a:lnTo>
                        <a:pt x="419" y="338"/>
                      </a:lnTo>
                      <a:lnTo>
                        <a:pt x="448" y="299"/>
                      </a:lnTo>
                      <a:lnTo>
                        <a:pt x="470" y="257"/>
                      </a:lnTo>
                      <a:lnTo>
                        <a:pt x="484" y="213"/>
                      </a:lnTo>
                      <a:lnTo>
                        <a:pt x="488" y="168"/>
                      </a:lnTo>
                      <a:lnTo>
                        <a:pt x="483" y="125"/>
                      </a:lnTo>
                      <a:lnTo>
                        <a:pt x="468" y="88"/>
                      </a:lnTo>
                      <a:lnTo>
                        <a:pt x="445" y="56"/>
                      </a:lnTo>
                      <a:lnTo>
                        <a:pt x="414" y="31"/>
                      </a:lnTo>
                      <a:lnTo>
                        <a:pt x="378" y="13"/>
                      </a:lnTo>
                      <a:lnTo>
                        <a:pt x="336" y="2"/>
                      </a:lnTo>
                      <a:lnTo>
                        <a:pt x="290" y="0"/>
                      </a:lnTo>
                      <a:lnTo>
                        <a:pt x="241" y="7"/>
                      </a:lnTo>
                      <a:lnTo>
                        <a:pt x="192" y="23"/>
                      </a:lnTo>
                      <a:lnTo>
                        <a:pt x="146" y="46"/>
                      </a:lnTo>
                      <a:lnTo>
                        <a:pt x="105" y="75"/>
                      </a:lnTo>
                      <a:lnTo>
                        <a:pt x="69" y="110"/>
                      </a:lnTo>
                      <a:lnTo>
                        <a:pt x="40" y="149"/>
                      </a:lnTo>
                      <a:lnTo>
                        <a:pt x="18" y="191"/>
                      </a:lnTo>
                      <a:lnTo>
                        <a:pt x="5" y="235"/>
                      </a:lnTo>
                      <a:lnTo>
                        <a:pt x="0" y="280"/>
                      </a:lnTo>
                      <a:lnTo>
                        <a:pt x="6" y="322"/>
                      </a:lnTo>
                      <a:lnTo>
                        <a:pt x="21" y="360"/>
                      </a:lnTo>
                      <a:lnTo>
                        <a:pt x="44" y="392"/>
                      </a:lnTo>
                      <a:lnTo>
                        <a:pt x="74" y="417"/>
                      </a:lnTo>
                      <a:lnTo>
                        <a:pt x="110" y="435"/>
                      </a:lnTo>
                      <a:lnTo>
                        <a:pt x="152" y="446"/>
                      </a:lnTo>
                      <a:lnTo>
                        <a:pt x="198" y="448"/>
                      </a:lnTo>
                      <a:lnTo>
                        <a:pt x="248" y="44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7" name="Freeform 9"/>
                <p:cNvSpPr>
                  <a:spLocks/>
                </p:cNvSpPr>
                <p:nvPr/>
              </p:nvSpPr>
              <p:spPr bwMode="auto">
                <a:xfrm>
                  <a:off x="3600" y="3087"/>
                  <a:ext cx="311" cy="294"/>
                </a:xfrm>
                <a:custGeom>
                  <a:avLst/>
                  <a:gdLst>
                    <a:gd name="T0" fmla="*/ 6 w 311"/>
                    <a:gd name="T1" fmla="*/ 43 h 294"/>
                    <a:gd name="T2" fmla="*/ 104 w 311"/>
                    <a:gd name="T3" fmla="*/ 145 h 294"/>
                    <a:gd name="T4" fmla="*/ 101 w 311"/>
                    <a:gd name="T5" fmla="*/ 174 h 294"/>
                    <a:gd name="T6" fmla="*/ 228 w 311"/>
                    <a:gd name="T7" fmla="*/ 293 h 294"/>
                    <a:gd name="T8" fmla="*/ 230 w 311"/>
                    <a:gd name="T9" fmla="*/ 292 h 294"/>
                    <a:gd name="T10" fmla="*/ 235 w 311"/>
                    <a:gd name="T11" fmla="*/ 290 h 294"/>
                    <a:gd name="T12" fmla="*/ 242 w 311"/>
                    <a:gd name="T13" fmla="*/ 287 h 294"/>
                    <a:gd name="T14" fmla="*/ 251 w 311"/>
                    <a:gd name="T15" fmla="*/ 283 h 294"/>
                    <a:gd name="T16" fmla="*/ 261 w 311"/>
                    <a:gd name="T17" fmla="*/ 278 h 294"/>
                    <a:gd name="T18" fmla="*/ 271 w 311"/>
                    <a:gd name="T19" fmla="*/ 272 h 294"/>
                    <a:gd name="T20" fmla="*/ 281 w 311"/>
                    <a:gd name="T21" fmla="*/ 266 h 294"/>
                    <a:gd name="T22" fmla="*/ 289 w 311"/>
                    <a:gd name="T23" fmla="*/ 259 h 294"/>
                    <a:gd name="T24" fmla="*/ 296 w 311"/>
                    <a:gd name="T25" fmla="*/ 251 h 294"/>
                    <a:gd name="T26" fmla="*/ 301 w 311"/>
                    <a:gd name="T27" fmla="*/ 241 h 294"/>
                    <a:gd name="T28" fmla="*/ 305 w 311"/>
                    <a:gd name="T29" fmla="*/ 229 h 294"/>
                    <a:gd name="T30" fmla="*/ 307 w 311"/>
                    <a:gd name="T31" fmla="*/ 217 h 294"/>
                    <a:gd name="T32" fmla="*/ 309 w 311"/>
                    <a:gd name="T33" fmla="*/ 206 h 294"/>
                    <a:gd name="T34" fmla="*/ 309 w 311"/>
                    <a:gd name="T35" fmla="*/ 197 h 294"/>
                    <a:gd name="T36" fmla="*/ 310 w 311"/>
                    <a:gd name="T37" fmla="*/ 191 h 294"/>
                    <a:gd name="T38" fmla="*/ 310 w 311"/>
                    <a:gd name="T39" fmla="*/ 189 h 294"/>
                    <a:gd name="T40" fmla="*/ 182 w 311"/>
                    <a:gd name="T41" fmla="*/ 82 h 294"/>
                    <a:gd name="T42" fmla="*/ 146 w 311"/>
                    <a:gd name="T43" fmla="*/ 85 h 294"/>
                    <a:gd name="T44" fmla="*/ 41 w 311"/>
                    <a:gd name="T45" fmla="*/ 1 h 294"/>
                    <a:gd name="T46" fmla="*/ 40 w 311"/>
                    <a:gd name="T47" fmla="*/ 1 h 294"/>
                    <a:gd name="T48" fmla="*/ 37 w 311"/>
                    <a:gd name="T49" fmla="*/ 1 h 294"/>
                    <a:gd name="T50" fmla="*/ 33 w 311"/>
                    <a:gd name="T51" fmla="*/ 0 h 294"/>
                    <a:gd name="T52" fmla="*/ 28 w 311"/>
                    <a:gd name="T53" fmla="*/ 0 h 294"/>
                    <a:gd name="T54" fmla="*/ 22 w 311"/>
                    <a:gd name="T55" fmla="*/ 1 h 294"/>
                    <a:gd name="T56" fmla="*/ 16 w 311"/>
                    <a:gd name="T57" fmla="*/ 2 h 294"/>
                    <a:gd name="T58" fmla="*/ 10 w 311"/>
                    <a:gd name="T59" fmla="*/ 6 h 294"/>
                    <a:gd name="T60" fmla="*/ 6 w 311"/>
                    <a:gd name="T61" fmla="*/ 10 h 294"/>
                    <a:gd name="T62" fmla="*/ 2 w 311"/>
                    <a:gd name="T63" fmla="*/ 16 h 294"/>
                    <a:gd name="T64" fmla="*/ 1 w 311"/>
                    <a:gd name="T65" fmla="*/ 22 h 294"/>
                    <a:gd name="T66" fmla="*/ 0 w 311"/>
                    <a:gd name="T67" fmla="*/ 27 h 294"/>
                    <a:gd name="T68" fmla="*/ 1 w 311"/>
                    <a:gd name="T69" fmla="*/ 32 h 294"/>
                    <a:gd name="T70" fmla="*/ 2 w 311"/>
                    <a:gd name="T71" fmla="*/ 37 h 294"/>
                    <a:gd name="T72" fmla="*/ 4 w 311"/>
                    <a:gd name="T73" fmla="*/ 40 h 294"/>
                    <a:gd name="T74" fmla="*/ 5 w 311"/>
                    <a:gd name="T75" fmla="*/ 42 h 294"/>
                    <a:gd name="T76" fmla="*/ 6 w 311"/>
                    <a:gd name="T77" fmla="*/ 43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294"/>
                    <a:gd name="T119" fmla="*/ 311 w 311"/>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294">
                      <a:moveTo>
                        <a:pt x="6" y="43"/>
                      </a:moveTo>
                      <a:lnTo>
                        <a:pt x="104" y="145"/>
                      </a:lnTo>
                      <a:lnTo>
                        <a:pt x="101" y="174"/>
                      </a:lnTo>
                      <a:lnTo>
                        <a:pt x="228" y="293"/>
                      </a:lnTo>
                      <a:lnTo>
                        <a:pt x="230" y="292"/>
                      </a:lnTo>
                      <a:lnTo>
                        <a:pt x="235" y="290"/>
                      </a:lnTo>
                      <a:lnTo>
                        <a:pt x="242" y="287"/>
                      </a:lnTo>
                      <a:lnTo>
                        <a:pt x="251" y="283"/>
                      </a:lnTo>
                      <a:lnTo>
                        <a:pt x="261" y="278"/>
                      </a:lnTo>
                      <a:lnTo>
                        <a:pt x="271" y="272"/>
                      </a:lnTo>
                      <a:lnTo>
                        <a:pt x="281" y="266"/>
                      </a:lnTo>
                      <a:lnTo>
                        <a:pt x="289" y="259"/>
                      </a:lnTo>
                      <a:lnTo>
                        <a:pt x="296" y="251"/>
                      </a:lnTo>
                      <a:lnTo>
                        <a:pt x="301" y="241"/>
                      </a:lnTo>
                      <a:lnTo>
                        <a:pt x="305" y="229"/>
                      </a:lnTo>
                      <a:lnTo>
                        <a:pt x="307" y="217"/>
                      </a:lnTo>
                      <a:lnTo>
                        <a:pt x="309" y="206"/>
                      </a:lnTo>
                      <a:lnTo>
                        <a:pt x="309" y="197"/>
                      </a:lnTo>
                      <a:lnTo>
                        <a:pt x="310" y="191"/>
                      </a:lnTo>
                      <a:lnTo>
                        <a:pt x="310" y="189"/>
                      </a:lnTo>
                      <a:lnTo>
                        <a:pt x="182" y="82"/>
                      </a:lnTo>
                      <a:lnTo>
                        <a:pt x="146" y="85"/>
                      </a:lnTo>
                      <a:lnTo>
                        <a:pt x="41" y="1"/>
                      </a:lnTo>
                      <a:lnTo>
                        <a:pt x="40" y="1"/>
                      </a:lnTo>
                      <a:lnTo>
                        <a:pt x="37" y="1"/>
                      </a:lnTo>
                      <a:lnTo>
                        <a:pt x="33" y="0"/>
                      </a:lnTo>
                      <a:lnTo>
                        <a:pt x="28" y="0"/>
                      </a:lnTo>
                      <a:lnTo>
                        <a:pt x="22" y="1"/>
                      </a:lnTo>
                      <a:lnTo>
                        <a:pt x="16" y="2"/>
                      </a:lnTo>
                      <a:lnTo>
                        <a:pt x="10" y="6"/>
                      </a:lnTo>
                      <a:lnTo>
                        <a:pt x="6" y="10"/>
                      </a:lnTo>
                      <a:lnTo>
                        <a:pt x="2" y="16"/>
                      </a:lnTo>
                      <a:lnTo>
                        <a:pt x="1" y="22"/>
                      </a:lnTo>
                      <a:lnTo>
                        <a:pt x="0" y="27"/>
                      </a:lnTo>
                      <a:lnTo>
                        <a:pt x="1" y="32"/>
                      </a:lnTo>
                      <a:lnTo>
                        <a:pt x="2" y="37"/>
                      </a:lnTo>
                      <a:lnTo>
                        <a:pt x="4" y="40"/>
                      </a:lnTo>
                      <a:lnTo>
                        <a:pt x="5" y="42"/>
                      </a:lnTo>
                      <a:lnTo>
                        <a:pt x="6" y="4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8" name="Freeform 10"/>
                <p:cNvSpPr>
                  <a:spLocks/>
                </p:cNvSpPr>
                <p:nvPr/>
              </p:nvSpPr>
              <p:spPr bwMode="auto">
                <a:xfrm>
                  <a:off x="3667" y="3142"/>
                  <a:ext cx="248" cy="241"/>
                </a:xfrm>
                <a:custGeom>
                  <a:avLst/>
                  <a:gdLst>
                    <a:gd name="T0" fmla="*/ 15 w 248"/>
                    <a:gd name="T1" fmla="*/ 28 h 241"/>
                    <a:gd name="T2" fmla="*/ 9 w 248"/>
                    <a:gd name="T3" fmla="*/ 35 h 241"/>
                    <a:gd name="T4" fmla="*/ 5 w 248"/>
                    <a:gd name="T5" fmla="*/ 41 h 241"/>
                    <a:gd name="T6" fmla="*/ 3 w 248"/>
                    <a:gd name="T7" fmla="*/ 48 h 241"/>
                    <a:gd name="T8" fmla="*/ 1 w 248"/>
                    <a:gd name="T9" fmla="*/ 53 h 241"/>
                    <a:gd name="T10" fmla="*/ 0 w 248"/>
                    <a:gd name="T11" fmla="*/ 57 h 241"/>
                    <a:gd name="T12" fmla="*/ 0 w 248"/>
                    <a:gd name="T13" fmla="*/ 61 h 241"/>
                    <a:gd name="T14" fmla="*/ 0 w 248"/>
                    <a:gd name="T15" fmla="*/ 63 h 241"/>
                    <a:gd name="T16" fmla="*/ 0 w 248"/>
                    <a:gd name="T17" fmla="*/ 63 h 241"/>
                    <a:gd name="T18" fmla="*/ 4 w 248"/>
                    <a:gd name="T19" fmla="*/ 93 h 241"/>
                    <a:gd name="T20" fmla="*/ 166 w 248"/>
                    <a:gd name="T21" fmla="*/ 240 h 241"/>
                    <a:gd name="T22" fmla="*/ 167 w 248"/>
                    <a:gd name="T23" fmla="*/ 239 h 241"/>
                    <a:gd name="T24" fmla="*/ 171 w 248"/>
                    <a:gd name="T25" fmla="*/ 236 h 241"/>
                    <a:gd name="T26" fmla="*/ 176 w 248"/>
                    <a:gd name="T27" fmla="*/ 232 h 241"/>
                    <a:gd name="T28" fmla="*/ 183 w 248"/>
                    <a:gd name="T29" fmla="*/ 226 h 241"/>
                    <a:gd name="T30" fmla="*/ 190 w 248"/>
                    <a:gd name="T31" fmla="*/ 220 h 241"/>
                    <a:gd name="T32" fmla="*/ 199 w 248"/>
                    <a:gd name="T33" fmla="*/ 213 h 241"/>
                    <a:gd name="T34" fmla="*/ 207 w 248"/>
                    <a:gd name="T35" fmla="*/ 206 h 241"/>
                    <a:gd name="T36" fmla="*/ 215 w 248"/>
                    <a:gd name="T37" fmla="*/ 199 h 241"/>
                    <a:gd name="T38" fmla="*/ 223 w 248"/>
                    <a:gd name="T39" fmla="*/ 192 h 241"/>
                    <a:gd name="T40" fmla="*/ 229 w 248"/>
                    <a:gd name="T41" fmla="*/ 182 h 241"/>
                    <a:gd name="T42" fmla="*/ 234 w 248"/>
                    <a:gd name="T43" fmla="*/ 172 h 241"/>
                    <a:gd name="T44" fmla="*/ 239 w 248"/>
                    <a:gd name="T45" fmla="*/ 161 h 241"/>
                    <a:gd name="T46" fmla="*/ 242 w 248"/>
                    <a:gd name="T47" fmla="*/ 152 h 241"/>
                    <a:gd name="T48" fmla="*/ 245 w 248"/>
                    <a:gd name="T49" fmla="*/ 144 h 241"/>
                    <a:gd name="T50" fmla="*/ 247 w 248"/>
                    <a:gd name="T51" fmla="*/ 138 h 241"/>
                    <a:gd name="T52" fmla="*/ 247 w 248"/>
                    <a:gd name="T53" fmla="*/ 136 h 241"/>
                    <a:gd name="T54" fmla="*/ 85 w 248"/>
                    <a:gd name="T55" fmla="*/ 0 h 241"/>
                    <a:gd name="T56" fmla="*/ 49 w 248"/>
                    <a:gd name="T57" fmla="*/ 3 h 241"/>
                    <a:gd name="T58" fmla="*/ 48 w 248"/>
                    <a:gd name="T59" fmla="*/ 3 h 241"/>
                    <a:gd name="T60" fmla="*/ 46 w 248"/>
                    <a:gd name="T61" fmla="*/ 4 h 241"/>
                    <a:gd name="T62" fmla="*/ 43 w 248"/>
                    <a:gd name="T63" fmla="*/ 6 h 241"/>
                    <a:gd name="T64" fmla="*/ 38 w 248"/>
                    <a:gd name="T65" fmla="*/ 8 h 241"/>
                    <a:gd name="T66" fmla="*/ 33 w 248"/>
                    <a:gd name="T67" fmla="*/ 11 h 241"/>
                    <a:gd name="T68" fmla="*/ 27 w 248"/>
                    <a:gd name="T69" fmla="*/ 16 h 241"/>
                    <a:gd name="T70" fmla="*/ 21 w 248"/>
                    <a:gd name="T71" fmla="*/ 21 h 241"/>
                    <a:gd name="T72" fmla="*/ 15 w 248"/>
                    <a:gd name="T73" fmla="*/ 28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41"/>
                    <a:gd name="T113" fmla="*/ 248 w 248"/>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41">
                      <a:moveTo>
                        <a:pt x="15" y="28"/>
                      </a:moveTo>
                      <a:lnTo>
                        <a:pt x="9" y="35"/>
                      </a:lnTo>
                      <a:lnTo>
                        <a:pt x="5" y="41"/>
                      </a:lnTo>
                      <a:lnTo>
                        <a:pt x="3" y="48"/>
                      </a:lnTo>
                      <a:lnTo>
                        <a:pt x="1" y="53"/>
                      </a:lnTo>
                      <a:lnTo>
                        <a:pt x="0" y="57"/>
                      </a:lnTo>
                      <a:lnTo>
                        <a:pt x="0" y="61"/>
                      </a:lnTo>
                      <a:lnTo>
                        <a:pt x="0" y="63"/>
                      </a:lnTo>
                      <a:lnTo>
                        <a:pt x="4" y="93"/>
                      </a:lnTo>
                      <a:lnTo>
                        <a:pt x="166" y="240"/>
                      </a:lnTo>
                      <a:lnTo>
                        <a:pt x="167" y="239"/>
                      </a:lnTo>
                      <a:lnTo>
                        <a:pt x="171" y="236"/>
                      </a:lnTo>
                      <a:lnTo>
                        <a:pt x="176" y="232"/>
                      </a:lnTo>
                      <a:lnTo>
                        <a:pt x="183" y="226"/>
                      </a:lnTo>
                      <a:lnTo>
                        <a:pt x="190" y="220"/>
                      </a:lnTo>
                      <a:lnTo>
                        <a:pt x="199" y="213"/>
                      </a:lnTo>
                      <a:lnTo>
                        <a:pt x="207" y="206"/>
                      </a:lnTo>
                      <a:lnTo>
                        <a:pt x="215" y="199"/>
                      </a:lnTo>
                      <a:lnTo>
                        <a:pt x="223" y="192"/>
                      </a:lnTo>
                      <a:lnTo>
                        <a:pt x="229" y="182"/>
                      </a:lnTo>
                      <a:lnTo>
                        <a:pt x="234" y="172"/>
                      </a:lnTo>
                      <a:lnTo>
                        <a:pt x="239" y="161"/>
                      </a:lnTo>
                      <a:lnTo>
                        <a:pt x="242" y="152"/>
                      </a:lnTo>
                      <a:lnTo>
                        <a:pt x="245" y="144"/>
                      </a:lnTo>
                      <a:lnTo>
                        <a:pt x="247" y="138"/>
                      </a:lnTo>
                      <a:lnTo>
                        <a:pt x="247" y="136"/>
                      </a:lnTo>
                      <a:lnTo>
                        <a:pt x="85" y="0"/>
                      </a:lnTo>
                      <a:lnTo>
                        <a:pt x="49" y="3"/>
                      </a:lnTo>
                      <a:lnTo>
                        <a:pt x="48" y="3"/>
                      </a:lnTo>
                      <a:lnTo>
                        <a:pt x="46" y="4"/>
                      </a:lnTo>
                      <a:lnTo>
                        <a:pt x="43" y="6"/>
                      </a:lnTo>
                      <a:lnTo>
                        <a:pt x="38" y="8"/>
                      </a:lnTo>
                      <a:lnTo>
                        <a:pt x="33" y="11"/>
                      </a:lnTo>
                      <a:lnTo>
                        <a:pt x="27" y="16"/>
                      </a:lnTo>
                      <a:lnTo>
                        <a:pt x="21" y="21"/>
                      </a:lnTo>
                      <a:lnTo>
                        <a:pt x="15" y="28"/>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9" name="Freeform 11"/>
                <p:cNvSpPr>
                  <a:spLocks/>
                </p:cNvSpPr>
                <p:nvPr/>
              </p:nvSpPr>
              <p:spPr bwMode="auto">
                <a:xfrm>
                  <a:off x="3821" y="3271"/>
                  <a:ext cx="95" cy="112"/>
                </a:xfrm>
                <a:custGeom>
                  <a:avLst/>
                  <a:gdLst>
                    <a:gd name="T0" fmla="*/ 68 w 95"/>
                    <a:gd name="T1" fmla="*/ 72 h 112"/>
                    <a:gd name="T2" fmla="*/ 76 w 95"/>
                    <a:gd name="T3" fmla="*/ 61 h 112"/>
                    <a:gd name="T4" fmla="*/ 83 w 95"/>
                    <a:gd name="T5" fmla="*/ 50 h 112"/>
                    <a:gd name="T6" fmla="*/ 88 w 95"/>
                    <a:gd name="T7" fmla="*/ 39 h 112"/>
                    <a:gd name="T8" fmla="*/ 92 w 95"/>
                    <a:gd name="T9" fmla="*/ 30 h 112"/>
                    <a:gd name="T10" fmla="*/ 93 w 95"/>
                    <a:gd name="T11" fmla="*/ 20 h 112"/>
                    <a:gd name="T12" fmla="*/ 94 w 95"/>
                    <a:gd name="T13" fmla="*/ 13 h 112"/>
                    <a:gd name="T14" fmla="*/ 92 w 95"/>
                    <a:gd name="T15" fmla="*/ 6 h 112"/>
                    <a:gd name="T16" fmla="*/ 89 w 95"/>
                    <a:gd name="T17" fmla="*/ 2 h 112"/>
                    <a:gd name="T18" fmla="*/ 83 w 95"/>
                    <a:gd name="T19" fmla="*/ 0 h 112"/>
                    <a:gd name="T20" fmla="*/ 77 w 95"/>
                    <a:gd name="T21" fmla="*/ 0 h 112"/>
                    <a:gd name="T22" fmla="*/ 70 w 95"/>
                    <a:gd name="T23" fmla="*/ 2 h 112"/>
                    <a:gd name="T24" fmla="*/ 61 w 95"/>
                    <a:gd name="T25" fmla="*/ 6 h 112"/>
                    <a:gd name="T26" fmla="*/ 52 w 95"/>
                    <a:gd name="T27" fmla="*/ 12 h 112"/>
                    <a:gd name="T28" fmla="*/ 43 w 95"/>
                    <a:gd name="T29" fmla="*/ 19 h 112"/>
                    <a:gd name="T30" fmla="*/ 34 w 95"/>
                    <a:gd name="T31" fmla="*/ 28 h 112"/>
                    <a:gd name="T32" fmla="*/ 26 w 95"/>
                    <a:gd name="T33" fmla="*/ 39 h 112"/>
                    <a:gd name="T34" fmla="*/ 17 w 95"/>
                    <a:gd name="T35" fmla="*/ 50 h 112"/>
                    <a:gd name="T36" fmla="*/ 11 w 95"/>
                    <a:gd name="T37" fmla="*/ 61 h 112"/>
                    <a:gd name="T38" fmla="*/ 6 w 95"/>
                    <a:gd name="T39" fmla="*/ 72 h 112"/>
                    <a:gd name="T40" fmla="*/ 2 w 95"/>
                    <a:gd name="T41" fmla="*/ 82 h 112"/>
                    <a:gd name="T42" fmla="*/ 0 w 95"/>
                    <a:gd name="T43" fmla="*/ 91 h 112"/>
                    <a:gd name="T44" fmla="*/ 0 w 95"/>
                    <a:gd name="T45" fmla="*/ 98 h 112"/>
                    <a:gd name="T46" fmla="*/ 2 w 95"/>
                    <a:gd name="T47" fmla="*/ 105 h 112"/>
                    <a:gd name="T48" fmla="*/ 5 w 95"/>
                    <a:gd name="T49" fmla="*/ 109 h 112"/>
                    <a:gd name="T50" fmla="*/ 10 w 95"/>
                    <a:gd name="T51" fmla="*/ 111 h 112"/>
                    <a:gd name="T52" fmla="*/ 17 w 95"/>
                    <a:gd name="T53" fmla="*/ 111 h 112"/>
                    <a:gd name="T54" fmla="*/ 24 w 95"/>
                    <a:gd name="T55" fmla="*/ 109 h 112"/>
                    <a:gd name="T56" fmla="*/ 33 w 95"/>
                    <a:gd name="T57" fmla="*/ 105 h 112"/>
                    <a:gd name="T58" fmla="*/ 41 w 95"/>
                    <a:gd name="T59" fmla="*/ 99 h 112"/>
                    <a:gd name="T60" fmla="*/ 50 w 95"/>
                    <a:gd name="T61" fmla="*/ 92 h 112"/>
                    <a:gd name="T62" fmla="*/ 60 w 95"/>
                    <a:gd name="T63" fmla="*/ 83 h 112"/>
                    <a:gd name="T64" fmla="*/ 68 w 95"/>
                    <a:gd name="T65" fmla="*/ 7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12"/>
                    <a:gd name="T101" fmla="*/ 95 w 95"/>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12">
                      <a:moveTo>
                        <a:pt x="68" y="72"/>
                      </a:moveTo>
                      <a:lnTo>
                        <a:pt x="76" y="61"/>
                      </a:lnTo>
                      <a:lnTo>
                        <a:pt x="83" y="50"/>
                      </a:lnTo>
                      <a:lnTo>
                        <a:pt x="88" y="39"/>
                      </a:lnTo>
                      <a:lnTo>
                        <a:pt x="92" y="30"/>
                      </a:lnTo>
                      <a:lnTo>
                        <a:pt x="93" y="20"/>
                      </a:lnTo>
                      <a:lnTo>
                        <a:pt x="94" y="13"/>
                      </a:lnTo>
                      <a:lnTo>
                        <a:pt x="92" y="6"/>
                      </a:lnTo>
                      <a:lnTo>
                        <a:pt x="89" y="2"/>
                      </a:lnTo>
                      <a:lnTo>
                        <a:pt x="83" y="0"/>
                      </a:lnTo>
                      <a:lnTo>
                        <a:pt x="77" y="0"/>
                      </a:lnTo>
                      <a:lnTo>
                        <a:pt x="70" y="2"/>
                      </a:lnTo>
                      <a:lnTo>
                        <a:pt x="61" y="6"/>
                      </a:lnTo>
                      <a:lnTo>
                        <a:pt x="52" y="12"/>
                      </a:lnTo>
                      <a:lnTo>
                        <a:pt x="43" y="19"/>
                      </a:lnTo>
                      <a:lnTo>
                        <a:pt x="34" y="28"/>
                      </a:lnTo>
                      <a:lnTo>
                        <a:pt x="26" y="39"/>
                      </a:lnTo>
                      <a:lnTo>
                        <a:pt x="17" y="50"/>
                      </a:lnTo>
                      <a:lnTo>
                        <a:pt x="11" y="61"/>
                      </a:lnTo>
                      <a:lnTo>
                        <a:pt x="6" y="72"/>
                      </a:lnTo>
                      <a:lnTo>
                        <a:pt x="2" y="82"/>
                      </a:lnTo>
                      <a:lnTo>
                        <a:pt x="0" y="91"/>
                      </a:lnTo>
                      <a:lnTo>
                        <a:pt x="0" y="98"/>
                      </a:lnTo>
                      <a:lnTo>
                        <a:pt x="2" y="105"/>
                      </a:lnTo>
                      <a:lnTo>
                        <a:pt x="5" y="109"/>
                      </a:lnTo>
                      <a:lnTo>
                        <a:pt x="10" y="111"/>
                      </a:lnTo>
                      <a:lnTo>
                        <a:pt x="17" y="111"/>
                      </a:lnTo>
                      <a:lnTo>
                        <a:pt x="24" y="109"/>
                      </a:lnTo>
                      <a:lnTo>
                        <a:pt x="33" y="105"/>
                      </a:lnTo>
                      <a:lnTo>
                        <a:pt x="41" y="99"/>
                      </a:lnTo>
                      <a:lnTo>
                        <a:pt x="50" y="92"/>
                      </a:lnTo>
                      <a:lnTo>
                        <a:pt x="60" y="83"/>
                      </a:lnTo>
                      <a:lnTo>
                        <a:pt x="68" y="7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 name="Freeform 12"/>
                <p:cNvSpPr>
                  <a:spLocks/>
                </p:cNvSpPr>
                <p:nvPr/>
              </p:nvSpPr>
              <p:spPr bwMode="auto">
                <a:xfrm>
                  <a:off x="3672" y="3187"/>
                  <a:ext cx="147" cy="159"/>
                </a:xfrm>
                <a:custGeom>
                  <a:avLst/>
                  <a:gdLst>
                    <a:gd name="T0" fmla="*/ 137 w 147"/>
                    <a:gd name="T1" fmla="*/ 158 h 159"/>
                    <a:gd name="T2" fmla="*/ 2 w 147"/>
                    <a:gd name="T3" fmla="*/ 39 h 159"/>
                    <a:gd name="T4" fmla="*/ 2 w 147"/>
                    <a:gd name="T5" fmla="*/ 37 h 159"/>
                    <a:gd name="T6" fmla="*/ 2 w 147"/>
                    <a:gd name="T7" fmla="*/ 34 h 159"/>
                    <a:gd name="T8" fmla="*/ 1 w 147"/>
                    <a:gd name="T9" fmla="*/ 29 h 159"/>
                    <a:gd name="T10" fmla="*/ 0 w 147"/>
                    <a:gd name="T11" fmla="*/ 23 h 159"/>
                    <a:gd name="T12" fmla="*/ 0 w 147"/>
                    <a:gd name="T13" fmla="*/ 16 h 159"/>
                    <a:gd name="T14" fmla="*/ 0 w 147"/>
                    <a:gd name="T15" fmla="*/ 10 h 159"/>
                    <a:gd name="T16" fmla="*/ 1 w 147"/>
                    <a:gd name="T17" fmla="*/ 4 h 159"/>
                    <a:gd name="T18" fmla="*/ 2 w 147"/>
                    <a:gd name="T19" fmla="*/ 0 h 159"/>
                    <a:gd name="T20" fmla="*/ 6 w 147"/>
                    <a:gd name="T21" fmla="*/ 8 h 159"/>
                    <a:gd name="T22" fmla="*/ 22 w 147"/>
                    <a:gd name="T23" fmla="*/ 25 h 159"/>
                    <a:gd name="T24" fmla="*/ 45 w 147"/>
                    <a:gd name="T25" fmla="*/ 46 h 159"/>
                    <a:gd name="T26" fmla="*/ 71 w 147"/>
                    <a:gd name="T27" fmla="*/ 70 h 159"/>
                    <a:gd name="T28" fmla="*/ 99 w 147"/>
                    <a:gd name="T29" fmla="*/ 93 h 159"/>
                    <a:gd name="T30" fmla="*/ 122 w 147"/>
                    <a:gd name="T31" fmla="*/ 112 h 159"/>
                    <a:gd name="T32" fmla="*/ 139 w 147"/>
                    <a:gd name="T33" fmla="*/ 126 h 159"/>
                    <a:gd name="T34" fmla="*/ 146 w 147"/>
                    <a:gd name="T35" fmla="*/ 131 h 159"/>
                    <a:gd name="T36" fmla="*/ 137 w 147"/>
                    <a:gd name="T37" fmla="*/ 158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59"/>
                    <a:gd name="T59" fmla="*/ 147 w 14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59">
                      <a:moveTo>
                        <a:pt x="137" y="158"/>
                      </a:moveTo>
                      <a:lnTo>
                        <a:pt x="2" y="39"/>
                      </a:lnTo>
                      <a:lnTo>
                        <a:pt x="2" y="37"/>
                      </a:lnTo>
                      <a:lnTo>
                        <a:pt x="2" y="34"/>
                      </a:lnTo>
                      <a:lnTo>
                        <a:pt x="1" y="29"/>
                      </a:lnTo>
                      <a:lnTo>
                        <a:pt x="0" y="23"/>
                      </a:lnTo>
                      <a:lnTo>
                        <a:pt x="0" y="16"/>
                      </a:lnTo>
                      <a:lnTo>
                        <a:pt x="0" y="10"/>
                      </a:lnTo>
                      <a:lnTo>
                        <a:pt x="1" y="4"/>
                      </a:lnTo>
                      <a:lnTo>
                        <a:pt x="2" y="0"/>
                      </a:lnTo>
                      <a:lnTo>
                        <a:pt x="6" y="8"/>
                      </a:lnTo>
                      <a:lnTo>
                        <a:pt x="22" y="25"/>
                      </a:lnTo>
                      <a:lnTo>
                        <a:pt x="45" y="46"/>
                      </a:lnTo>
                      <a:lnTo>
                        <a:pt x="71" y="70"/>
                      </a:lnTo>
                      <a:lnTo>
                        <a:pt x="99" y="93"/>
                      </a:lnTo>
                      <a:lnTo>
                        <a:pt x="122" y="112"/>
                      </a:lnTo>
                      <a:lnTo>
                        <a:pt x="139" y="126"/>
                      </a:lnTo>
                      <a:lnTo>
                        <a:pt x="146" y="131"/>
                      </a:lnTo>
                      <a:lnTo>
                        <a:pt x="137" y="15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1" name="Freeform 13"/>
                <p:cNvSpPr>
                  <a:spLocks/>
                </p:cNvSpPr>
                <p:nvPr/>
              </p:nvSpPr>
              <p:spPr bwMode="auto">
                <a:xfrm>
                  <a:off x="3603" y="3106"/>
                  <a:ext cx="69" cy="76"/>
                </a:xfrm>
                <a:custGeom>
                  <a:avLst/>
                  <a:gdLst>
                    <a:gd name="T0" fmla="*/ 62 w 69"/>
                    <a:gd name="T1" fmla="*/ 75 h 76"/>
                    <a:gd name="T2" fmla="*/ 68 w 69"/>
                    <a:gd name="T3" fmla="*/ 60 h 76"/>
                    <a:gd name="T4" fmla="*/ 0 w 69"/>
                    <a:gd name="T5" fmla="*/ 0 h 76"/>
                    <a:gd name="T6" fmla="*/ 3 w 69"/>
                    <a:gd name="T7" fmla="*/ 24 h 76"/>
                    <a:gd name="T8" fmla="*/ 62 w 69"/>
                    <a:gd name="T9" fmla="*/ 75 h 76"/>
                    <a:gd name="T10" fmla="*/ 0 60000 65536"/>
                    <a:gd name="T11" fmla="*/ 0 60000 65536"/>
                    <a:gd name="T12" fmla="*/ 0 60000 65536"/>
                    <a:gd name="T13" fmla="*/ 0 60000 65536"/>
                    <a:gd name="T14" fmla="*/ 0 60000 65536"/>
                    <a:gd name="T15" fmla="*/ 0 w 69"/>
                    <a:gd name="T16" fmla="*/ 0 h 76"/>
                    <a:gd name="T17" fmla="*/ 69 w 69"/>
                    <a:gd name="T18" fmla="*/ 76 h 76"/>
                  </a:gdLst>
                  <a:ahLst/>
                  <a:cxnLst>
                    <a:cxn ang="T10">
                      <a:pos x="T0" y="T1"/>
                    </a:cxn>
                    <a:cxn ang="T11">
                      <a:pos x="T2" y="T3"/>
                    </a:cxn>
                    <a:cxn ang="T12">
                      <a:pos x="T4" y="T5"/>
                    </a:cxn>
                    <a:cxn ang="T13">
                      <a:pos x="T6" y="T7"/>
                    </a:cxn>
                    <a:cxn ang="T14">
                      <a:pos x="T8" y="T9"/>
                    </a:cxn>
                  </a:cxnLst>
                  <a:rect l="T15" t="T16" r="T17" b="T18"/>
                  <a:pathLst>
                    <a:path w="69" h="76">
                      <a:moveTo>
                        <a:pt x="62" y="75"/>
                      </a:moveTo>
                      <a:lnTo>
                        <a:pt x="68" y="60"/>
                      </a:lnTo>
                      <a:lnTo>
                        <a:pt x="0" y="0"/>
                      </a:lnTo>
                      <a:lnTo>
                        <a:pt x="3" y="24"/>
                      </a:lnTo>
                      <a:lnTo>
                        <a:pt x="62" y="75"/>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2" name="Freeform 14"/>
                <p:cNvSpPr>
                  <a:spLocks/>
                </p:cNvSpPr>
                <p:nvPr/>
              </p:nvSpPr>
              <p:spPr bwMode="auto">
                <a:xfrm>
                  <a:off x="3207" y="2723"/>
                  <a:ext cx="489" cy="449"/>
                </a:xfrm>
                <a:custGeom>
                  <a:avLst/>
                  <a:gdLst>
                    <a:gd name="T0" fmla="*/ 247 w 489"/>
                    <a:gd name="T1" fmla="*/ 441 h 449"/>
                    <a:gd name="T2" fmla="*/ 296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2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6 h 449"/>
                    <a:gd name="T40" fmla="*/ 69 w 489"/>
                    <a:gd name="T41" fmla="*/ 110 h 449"/>
                    <a:gd name="T42" fmla="*/ 40 w 489"/>
                    <a:gd name="T43" fmla="*/ 149 h 449"/>
                    <a:gd name="T44" fmla="*/ 18 w 489"/>
                    <a:gd name="T45" fmla="*/ 191 h 449"/>
                    <a:gd name="T46" fmla="*/ 4 w 489"/>
                    <a:gd name="T47" fmla="*/ 235 h 449"/>
                    <a:gd name="T48" fmla="*/ 0 w 489"/>
                    <a:gd name="T49" fmla="*/ 280 h 449"/>
                    <a:gd name="T50" fmla="*/ 6 w 489"/>
                    <a:gd name="T51" fmla="*/ 323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7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7" y="441"/>
                      </a:moveTo>
                      <a:lnTo>
                        <a:pt x="296" y="425"/>
                      </a:lnTo>
                      <a:lnTo>
                        <a:pt x="342" y="402"/>
                      </a:lnTo>
                      <a:lnTo>
                        <a:pt x="383" y="372"/>
                      </a:lnTo>
                      <a:lnTo>
                        <a:pt x="419" y="338"/>
                      </a:lnTo>
                      <a:lnTo>
                        <a:pt x="448" y="299"/>
                      </a:lnTo>
                      <a:lnTo>
                        <a:pt x="470" y="257"/>
                      </a:lnTo>
                      <a:lnTo>
                        <a:pt x="484" y="213"/>
                      </a:lnTo>
                      <a:lnTo>
                        <a:pt x="488" y="168"/>
                      </a:lnTo>
                      <a:lnTo>
                        <a:pt x="482" y="125"/>
                      </a:lnTo>
                      <a:lnTo>
                        <a:pt x="468" y="88"/>
                      </a:lnTo>
                      <a:lnTo>
                        <a:pt x="445" y="56"/>
                      </a:lnTo>
                      <a:lnTo>
                        <a:pt x="414" y="31"/>
                      </a:lnTo>
                      <a:lnTo>
                        <a:pt x="378" y="13"/>
                      </a:lnTo>
                      <a:lnTo>
                        <a:pt x="336" y="2"/>
                      </a:lnTo>
                      <a:lnTo>
                        <a:pt x="290" y="0"/>
                      </a:lnTo>
                      <a:lnTo>
                        <a:pt x="241" y="7"/>
                      </a:lnTo>
                      <a:lnTo>
                        <a:pt x="192" y="23"/>
                      </a:lnTo>
                      <a:lnTo>
                        <a:pt x="146" y="46"/>
                      </a:lnTo>
                      <a:lnTo>
                        <a:pt x="105" y="76"/>
                      </a:lnTo>
                      <a:lnTo>
                        <a:pt x="69" y="110"/>
                      </a:lnTo>
                      <a:lnTo>
                        <a:pt x="40" y="149"/>
                      </a:lnTo>
                      <a:lnTo>
                        <a:pt x="18" y="191"/>
                      </a:lnTo>
                      <a:lnTo>
                        <a:pt x="4" y="235"/>
                      </a:lnTo>
                      <a:lnTo>
                        <a:pt x="0" y="280"/>
                      </a:lnTo>
                      <a:lnTo>
                        <a:pt x="6" y="323"/>
                      </a:lnTo>
                      <a:lnTo>
                        <a:pt x="21" y="360"/>
                      </a:lnTo>
                      <a:lnTo>
                        <a:pt x="44" y="392"/>
                      </a:lnTo>
                      <a:lnTo>
                        <a:pt x="74" y="417"/>
                      </a:lnTo>
                      <a:lnTo>
                        <a:pt x="110" y="435"/>
                      </a:lnTo>
                      <a:lnTo>
                        <a:pt x="152" y="446"/>
                      </a:lnTo>
                      <a:lnTo>
                        <a:pt x="198" y="448"/>
                      </a:lnTo>
                      <a:lnTo>
                        <a:pt x="247" y="441"/>
                      </a:lnTo>
                    </a:path>
                  </a:pathLst>
                </a:custGeom>
                <a:gradFill rotWithShape="1">
                  <a:gsLst>
                    <a:gs pos="0">
                      <a:srgbClr val="CCECFF"/>
                    </a:gs>
                    <a:gs pos="100000">
                      <a:schemeClr val="bg1"/>
                    </a:gs>
                  </a:gsLst>
                  <a:lin ang="27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3" name="Freeform 15"/>
                <p:cNvSpPr>
                  <a:spLocks/>
                </p:cNvSpPr>
                <p:nvPr/>
              </p:nvSpPr>
              <p:spPr bwMode="auto">
                <a:xfrm>
                  <a:off x="3206" y="2723"/>
                  <a:ext cx="440" cy="409"/>
                </a:xfrm>
                <a:custGeom>
                  <a:avLst/>
                  <a:gdLst>
                    <a:gd name="T0" fmla="*/ 20 w 440"/>
                    <a:gd name="T1" fmla="*/ 299 h 409"/>
                    <a:gd name="T2" fmla="*/ 23 w 440"/>
                    <a:gd name="T3" fmla="*/ 256 h 409"/>
                    <a:gd name="T4" fmla="*/ 34 w 440"/>
                    <a:gd name="T5" fmla="*/ 214 h 409"/>
                    <a:gd name="T6" fmla="*/ 53 w 440"/>
                    <a:gd name="T7" fmla="*/ 172 h 409"/>
                    <a:gd name="T8" fmla="*/ 80 w 440"/>
                    <a:gd name="T9" fmla="*/ 133 h 409"/>
                    <a:gd name="T10" fmla="*/ 114 w 440"/>
                    <a:gd name="T11" fmla="*/ 97 h 409"/>
                    <a:gd name="T12" fmla="*/ 156 w 440"/>
                    <a:gd name="T13" fmla="*/ 66 h 409"/>
                    <a:gd name="T14" fmla="*/ 206 w 440"/>
                    <a:gd name="T15" fmla="*/ 42 h 409"/>
                    <a:gd name="T16" fmla="*/ 263 w 440"/>
                    <a:gd name="T17" fmla="*/ 26 h 409"/>
                    <a:gd name="T18" fmla="*/ 286 w 440"/>
                    <a:gd name="T19" fmla="*/ 22 h 409"/>
                    <a:gd name="T20" fmla="*/ 310 w 440"/>
                    <a:gd name="T21" fmla="*/ 20 h 409"/>
                    <a:gd name="T22" fmla="*/ 334 w 440"/>
                    <a:gd name="T23" fmla="*/ 20 h 409"/>
                    <a:gd name="T24" fmla="*/ 358 w 440"/>
                    <a:gd name="T25" fmla="*/ 21 h 409"/>
                    <a:gd name="T26" fmla="*/ 381 w 440"/>
                    <a:gd name="T27" fmla="*/ 25 h 409"/>
                    <a:gd name="T28" fmla="*/ 402 w 440"/>
                    <a:gd name="T29" fmla="*/ 30 h 409"/>
                    <a:gd name="T30" fmla="*/ 422 w 440"/>
                    <a:gd name="T31" fmla="*/ 37 h 409"/>
                    <a:gd name="T32" fmla="*/ 439 w 440"/>
                    <a:gd name="T33" fmla="*/ 46 h 409"/>
                    <a:gd name="T34" fmla="*/ 418 w 440"/>
                    <a:gd name="T35" fmla="*/ 29 h 409"/>
                    <a:gd name="T36" fmla="*/ 395 w 440"/>
                    <a:gd name="T37" fmla="*/ 16 h 409"/>
                    <a:gd name="T38" fmla="*/ 370 w 440"/>
                    <a:gd name="T39" fmla="*/ 7 h 409"/>
                    <a:gd name="T40" fmla="*/ 344 w 440"/>
                    <a:gd name="T41" fmla="*/ 2 h 409"/>
                    <a:gd name="T42" fmla="*/ 316 w 440"/>
                    <a:gd name="T43" fmla="*/ 0 h 409"/>
                    <a:gd name="T44" fmla="*/ 286 w 440"/>
                    <a:gd name="T45" fmla="*/ 1 h 409"/>
                    <a:gd name="T46" fmla="*/ 256 w 440"/>
                    <a:gd name="T47" fmla="*/ 5 h 409"/>
                    <a:gd name="T48" fmla="*/ 224 w 440"/>
                    <a:gd name="T49" fmla="*/ 12 h 409"/>
                    <a:gd name="T50" fmla="*/ 179 w 440"/>
                    <a:gd name="T51" fmla="*/ 28 h 409"/>
                    <a:gd name="T52" fmla="*/ 137 w 440"/>
                    <a:gd name="T53" fmla="*/ 49 h 409"/>
                    <a:gd name="T54" fmla="*/ 98 w 440"/>
                    <a:gd name="T55" fmla="*/ 77 h 409"/>
                    <a:gd name="T56" fmla="*/ 65 w 440"/>
                    <a:gd name="T57" fmla="*/ 109 h 409"/>
                    <a:gd name="T58" fmla="*/ 38 w 440"/>
                    <a:gd name="T59" fmla="*/ 145 h 409"/>
                    <a:gd name="T60" fmla="*/ 17 w 440"/>
                    <a:gd name="T61" fmla="*/ 184 h 409"/>
                    <a:gd name="T62" fmla="*/ 4 w 440"/>
                    <a:gd name="T63" fmla="*/ 225 h 409"/>
                    <a:gd name="T64" fmla="*/ 0 w 440"/>
                    <a:gd name="T65" fmla="*/ 266 h 409"/>
                    <a:gd name="T66" fmla="*/ 2 w 440"/>
                    <a:gd name="T67" fmla="*/ 288 h 409"/>
                    <a:gd name="T68" fmla="*/ 5 w 440"/>
                    <a:gd name="T69" fmla="*/ 310 h 409"/>
                    <a:gd name="T70" fmla="*/ 10 w 440"/>
                    <a:gd name="T71" fmla="*/ 330 h 409"/>
                    <a:gd name="T72" fmla="*/ 16 w 440"/>
                    <a:gd name="T73" fmla="*/ 349 h 409"/>
                    <a:gd name="T74" fmla="*/ 26 w 440"/>
                    <a:gd name="T75" fmla="*/ 367 h 409"/>
                    <a:gd name="T76" fmla="*/ 37 w 440"/>
                    <a:gd name="T77" fmla="*/ 383 h 409"/>
                    <a:gd name="T78" fmla="*/ 50 w 440"/>
                    <a:gd name="T79" fmla="*/ 397 h 409"/>
                    <a:gd name="T80" fmla="*/ 66 w 440"/>
                    <a:gd name="T81" fmla="*/ 408 h 409"/>
                    <a:gd name="T82" fmla="*/ 56 w 440"/>
                    <a:gd name="T83" fmla="*/ 398 h 409"/>
                    <a:gd name="T84" fmla="*/ 47 w 440"/>
                    <a:gd name="T85" fmla="*/ 386 h 409"/>
                    <a:gd name="T86" fmla="*/ 39 w 440"/>
                    <a:gd name="T87" fmla="*/ 373 h 409"/>
                    <a:gd name="T88" fmla="*/ 33 w 440"/>
                    <a:gd name="T89" fmla="*/ 360 h 409"/>
                    <a:gd name="T90" fmla="*/ 27 w 440"/>
                    <a:gd name="T91" fmla="*/ 346 h 409"/>
                    <a:gd name="T92" fmla="*/ 24 w 440"/>
                    <a:gd name="T93" fmla="*/ 331 h 409"/>
                    <a:gd name="T94" fmla="*/ 21 w 440"/>
                    <a:gd name="T95" fmla="*/ 315 h 409"/>
                    <a:gd name="T96" fmla="*/ 20 w 440"/>
                    <a:gd name="T97" fmla="*/ 299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0"/>
                    <a:gd name="T148" fmla="*/ 0 h 409"/>
                    <a:gd name="T149" fmla="*/ 440 w 440"/>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0" h="409">
                      <a:moveTo>
                        <a:pt x="20" y="299"/>
                      </a:moveTo>
                      <a:lnTo>
                        <a:pt x="23" y="256"/>
                      </a:lnTo>
                      <a:lnTo>
                        <a:pt x="34" y="214"/>
                      </a:lnTo>
                      <a:lnTo>
                        <a:pt x="53" y="172"/>
                      </a:lnTo>
                      <a:lnTo>
                        <a:pt x="80" y="133"/>
                      </a:lnTo>
                      <a:lnTo>
                        <a:pt x="114" y="97"/>
                      </a:lnTo>
                      <a:lnTo>
                        <a:pt x="156" y="66"/>
                      </a:lnTo>
                      <a:lnTo>
                        <a:pt x="206" y="42"/>
                      </a:lnTo>
                      <a:lnTo>
                        <a:pt x="263" y="26"/>
                      </a:lnTo>
                      <a:lnTo>
                        <a:pt x="286" y="22"/>
                      </a:lnTo>
                      <a:lnTo>
                        <a:pt x="310" y="20"/>
                      </a:lnTo>
                      <a:lnTo>
                        <a:pt x="334" y="20"/>
                      </a:lnTo>
                      <a:lnTo>
                        <a:pt x="358" y="21"/>
                      </a:lnTo>
                      <a:lnTo>
                        <a:pt x="381" y="25"/>
                      </a:lnTo>
                      <a:lnTo>
                        <a:pt x="402" y="30"/>
                      </a:lnTo>
                      <a:lnTo>
                        <a:pt x="422" y="37"/>
                      </a:lnTo>
                      <a:lnTo>
                        <a:pt x="439" y="46"/>
                      </a:lnTo>
                      <a:lnTo>
                        <a:pt x="418" y="29"/>
                      </a:lnTo>
                      <a:lnTo>
                        <a:pt x="395" y="16"/>
                      </a:lnTo>
                      <a:lnTo>
                        <a:pt x="370" y="7"/>
                      </a:lnTo>
                      <a:lnTo>
                        <a:pt x="344" y="2"/>
                      </a:lnTo>
                      <a:lnTo>
                        <a:pt x="316" y="0"/>
                      </a:lnTo>
                      <a:lnTo>
                        <a:pt x="286" y="1"/>
                      </a:lnTo>
                      <a:lnTo>
                        <a:pt x="256" y="5"/>
                      </a:lnTo>
                      <a:lnTo>
                        <a:pt x="224" y="12"/>
                      </a:lnTo>
                      <a:lnTo>
                        <a:pt x="179" y="28"/>
                      </a:lnTo>
                      <a:lnTo>
                        <a:pt x="137" y="49"/>
                      </a:lnTo>
                      <a:lnTo>
                        <a:pt x="98" y="77"/>
                      </a:lnTo>
                      <a:lnTo>
                        <a:pt x="65" y="109"/>
                      </a:lnTo>
                      <a:lnTo>
                        <a:pt x="38" y="145"/>
                      </a:lnTo>
                      <a:lnTo>
                        <a:pt x="17" y="184"/>
                      </a:lnTo>
                      <a:lnTo>
                        <a:pt x="4" y="225"/>
                      </a:lnTo>
                      <a:lnTo>
                        <a:pt x="0" y="266"/>
                      </a:lnTo>
                      <a:lnTo>
                        <a:pt x="2" y="288"/>
                      </a:lnTo>
                      <a:lnTo>
                        <a:pt x="5" y="310"/>
                      </a:lnTo>
                      <a:lnTo>
                        <a:pt x="10" y="330"/>
                      </a:lnTo>
                      <a:lnTo>
                        <a:pt x="16" y="349"/>
                      </a:lnTo>
                      <a:lnTo>
                        <a:pt x="26" y="367"/>
                      </a:lnTo>
                      <a:lnTo>
                        <a:pt x="37" y="383"/>
                      </a:lnTo>
                      <a:lnTo>
                        <a:pt x="50" y="397"/>
                      </a:lnTo>
                      <a:lnTo>
                        <a:pt x="66" y="408"/>
                      </a:lnTo>
                      <a:lnTo>
                        <a:pt x="56" y="398"/>
                      </a:lnTo>
                      <a:lnTo>
                        <a:pt x="47" y="386"/>
                      </a:lnTo>
                      <a:lnTo>
                        <a:pt x="39" y="373"/>
                      </a:lnTo>
                      <a:lnTo>
                        <a:pt x="33" y="360"/>
                      </a:lnTo>
                      <a:lnTo>
                        <a:pt x="27" y="346"/>
                      </a:lnTo>
                      <a:lnTo>
                        <a:pt x="24" y="331"/>
                      </a:lnTo>
                      <a:lnTo>
                        <a:pt x="21" y="315"/>
                      </a:lnTo>
                      <a:lnTo>
                        <a:pt x="20" y="299"/>
                      </a:lnTo>
                    </a:path>
                  </a:pathLst>
                </a:custGeom>
                <a:solidFill>
                  <a:srgbClr val="CBCBC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sp>
            <p:nvSpPr>
              <p:cNvPr id="11" name="Rectangle 16"/>
              <p:cNvSpPr>
                <a:spLocks noChangeArrowheads="1"/>
              </p:cNvSpPr>
              <p:nvPr/>
            </p:nvSpPr>
            <p:spPr bwMode="auto">
              <a:xfrm>
                <a:off x="2146"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99088" tIns="50337" rIns="100676" bIns="50337" anchor="ctr">
                <a:flatTx/>
              </a:bodyPr>
              <a:lstStyle/>
              <a:p>
                <a:pPr defTabSz="801688" eaLnBrk="1" hangingPunct="1">
                  <a:buFont typeface="Arial" pitchFamily="34" charset="0"/>
                  <a:buNone/>
                </a:pPr>
                <a:r>
                  <a:rPr lang="zh-CN" altLang="en-US" sz="2000" b="1">
                    <a:latin typeface="微软雅黑" pitchFamily="34" charset="-122"/>
                    <a:ea typeface="微软雅黑" pitchFamily="34" charset="-122"/>
                  </a:rPr>
                  <a:t>开发</a:t>
                </a:r>
              </a:p>
            </p:txBody>
          </p:sp>
          <p:sp>
            <p:nvSpPr>
              <p:cNvPr id="12" name="Rectangle 17"/>
              <p:cNvSpPr>
                <a:spLocks noChangeArrowheads="1"/>
              </p:cNvSpPr>
              <p:nvPr/>
            </p:nvSpPr>
            <p:spPr bwMode="auto">
              <a:xfrm>
                <a:off x="2721"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99088" tIns="50337" rIns="100676" bIns="50337" anchor="ctr">
                <a:flatTx/>
              </a:bodyPr>
              <a:lstStyle/>
              <a:p>
                <a:pPr defTabSz="801688" eaLnBrk="1" hangingPunct="1">
                  <a:buFont typeface="Arial" pitchFamily="34" charset="0"/>
                  <a:buNone/>
                </a:pPr>
                <a:r>
                  <a:rPr lang="zh-CN" altLang="en-US" sz="2000" b="1">
                    <a:latin typeface="微软雅黑" pitchFamily="34" charset="-122"/>
                    <a:ea typeface="微软雅黑" pitchFamily="34" charset="-122"/>
                  </a:rPr>
                  <a:t>验证</a:t>
                </a:r>
              </a:p>
            </p:txBody>
          </p:sp>
          <p:sp>
            <p:nvSpPr>
              <p:cNvPr id="13" name="Rectangle 18"/>
              <p:cNvSpPr>
                <a:spLocks noChangeArrowheads="1"/>
              </p:cNvSpPr>
              <p:nvPr/>
            </p:nvSpPr>
            <p:spPr bwMode="auto">
              <a:xfrm>
                <a:off x="3310"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99088" tIns="50337" rIns="100676" bIns="50337" anchor="ctr">
                <a:flatTx/>
              </a:bodyPr>
              <a:lstStyle/>
              <a:p>
                <a:pPr defTabSz="801688" eaLnBrk="1" hangingPunct="1">
                  <a:buFont typeface="Arial" pitchFamily="34" charset="0"/>
                  <a:buNone/>
                </a:pPr>
                <a:r>
                  <a:rPr lang="zh-CN" altLang="en-US" sz="2000" b="1">
                    <a:latin typeface="微软雅黑" pitchFamily="34" charset="-122"/>
                    <a:ea typeface="微软雅黑" pitchFamily="34" charset="-122"/>
                  </a:rPr>
                  <a:t>发布</a:t>
                </a:r>
              </a:p>
            </p:txBody>
          </p:sp>
          <p:sp>
            <p:nvSpPr>
              <p:cNvPr id="14" name="Text Box 20"/>
              <p:cNvSpPr txBox="1">
                <a:spLocks noChangeArrowheads="1"/>
              </p:cNvSpPr>
              <p:nvPr/>
            </p:nvSpPr>
            <p:spPr bwMode="auto">
              <a:xfrm>
                <a:off x="839" y="1076"/>
                <a:ext cx="591"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lgn="ctr">
                    <a:solidFill>
                      <a:srgbClr val="000000"/>
                    </a:solidFill>
                    <a:miter lim="800000"/>
                    <a:headEnd/>
                    <a:tailEnd/>
                  </a14:hiddenLine>
                </a:ext>
              </a:extLst>
            </p:spPr>
            <p:txBody>
              <a:bodyPr lIns="100676" tIns="50337" rIns="100676" bIns="50337">
                <a:spAutoFit/>
              </a:bodyPr>
              <a:lstStyle>
                <a:lvl1pPr defTabSz="801688">
                  <a:defRPr>
                    <a:solidFill>
                      <a:schemeClr val="tx1"/>
                    </a:solidFill>
                    <a:latin typeface="FrutigerNext LT Medium" pitchFamily="2" charset="0"/>
                    <a:ea typeface="华文细黑" pitchFamily="2" charset="-122"/>
                  </a:defRPr>
                </a:lvl1pPr>
                <a:lvl2pPr marL="742950" indent="-285750" defTabSz="801688">
                  <a:defRPr>
                    <a:solidFill>
                      <a:schemeClr val="tx1"/>
                    </a:solidFill>
                    <a:latin typeface="FrutigerNext LT Medium" pitchFamily="2" charset="0"/>
                    <a:ea typeface="华文细黑" pitchFamily="2" charset="-122"/>
                  </a:defRPr>
                </a:lvl2pPr>
                <a:lvl3pPr marL="1143000" indent="-228600" defTabSz="801688">
                  <a:defRPr>
                    <a:solidFill>
                      <a:schemeClr val="tx1"/>
                    </a:solidFill>
                    <a:latin typeface="FrutigerNext LT Medium" pitchFamily="2" charset="0"/>
                    <a:ea typeface="华文细黑" pitchFamily="2" charset="-122"/>
                  </a:defRPr>
                </a:lvl3pPr>
                <a:lvl4pPr marL="1600200" indent="-228600" defTabSz="801688">
                  <a:defRPr>
                    <a:solidFill>
                      <a:schemeClr val="tx1"/>
                    </a:solidFill>
                    <a:latin typeface="FrutigerNext LT Medium" pitchFamily="2" charset="0"/>
                    <a:ea typeface="华文细黑" pitchFamily="2" charset="-122"/>
                  </a:defRPr>
                </a:lvl4pPr>
                <a:lvl5pPr marL="2057400" indent="-228600" defTabSz="801688">
                  <a:defRPr>
                    <a:solidFill>
                      <a:schemeClr val="tx1"/>
                    </a:solidFill>
                    <a:latin typeface="FrutigerNext LT Medium" pitchFamily="2" charset="0"/>
                    <a:ea typeface="华文细黑" pitchFamily="2" charset="-122"/>
                  </a:defRPr>
                </a:lvl5pPr>
                <a:lvl6pPr marL="25146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6pPr>
                <a:lvl7pPr marL="29718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7pPr>
                <a:lvl8pPr marL="34290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8pPr>
                <a:lvl9pPr marL="38862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9pPr>
              </a:lstStyle>
              <a:p>
                <a:pPr eaLnBrk="1" hangingPunct="1">
                  <a:buFont typeface="Arial" pitchFamily="34" charset="0"/>
                  <a:buNone/>
                </a:pPr>
                <a:r>
                  <a:rPr lang="zh-CN" altLang="en-US" sz="2000" b="1">
                    <a:latin typeface="微软雅黑" pitchFamily="34" charset="-122"/>
                    <a:ea typeface="微软雅黑" pitchFamily="34" charset="-122"/>
                  </a:rPr>
                  <a:t>概念</a:t>
                </a:r>
              </a:p>
            </p:txBody>
          </p:sp>
          <p:sp>
            <p:nvSpPr>
              <p:cNvPr id="15" name="Text Box 21"/>
              <p:cNvSpPr txBox="1">
                <a:spLocks noChangeArrowheads="1"/>
              </p:cNvSpPr>
              <p:nvPr/>
            </p:nvSpPr>
            <p:spPr bwMode="auto">
              <a:xfrm>
                <a:off x="1535" y="1148"/>
                <a:ext cx="451"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lgn="ctr">
                    <a:solidFill>
                      <a:srgbClr val="000000"/>
                    </a:solidFill>
                    <a:miter lim="800000"/>
                    <a:headEnd/>
                    <a:tailEnd/>
                  </a14:hiddenLine>
                </a:ext>
              </a:extLst>
            </p:spPr>
            <p:txBody>
              <a:bodyPr wrap="none" lIns="100676" tIns="50337" rIns="100676" bIns="50337">
                <a:spAutoFit/>
              </a:bodyPr>
              <a:lstStyle>
                <a:lvl1pPr defTabSz="801688">
                  <a:defRPr>
                    <a:solidFill>
                      <a:schemeClr val="tx1"/>
                    </a:solidFill>
                    <a:latin typeface="FrutigerNext LT Medium" pitchFamily="2" charset="0"/>
                    <a:ea typeface="华文细黑" pitchFamily="2" charset="-122"/>
                  </a:defRPr>
                </a:lvl1pPr>
                <a:lvl2pPr marL="742950" indent="-285750" defTabSz="801688">
                  <a:defRPr>
                    <a:solidFill>
                      <a:schemeClr val="tx1"/>
                    </a:solidFill>
                    <a:latin typeface="FrutigerNext LT Medium" pitchFamily="2" charset="0"/>
                    <a:ea typeface="华文细黑" pitchFamily="2" charset="-122"/>
                  </a:defRPr>
                </a:lvl2pPr>
                <a:lvl3pPr marL="1143000" indent="-228600" defTabSz="801688">
                  <a:defRPr>
                    <a:solidFill>
                      <a:schemeClr val="tx1"/>
                    </a:solidFill>
                    <a:latin typeface="FrutigerNext LT Medium" pitchFamily="2" charset="0"/>
                    <a:ea typeface="华文细黑" pitchFamily="2" charset="-122"/>
                  </a:defRPr>
                </a:lvl3pPr>
                <a:lvl4pPr marL="1600200" indent="-228600" defTabSz="801688">
                  <a:defRPr>
                    <a:solidFill>
                      <a:schemeClr val="tx1"/>
                    </a:solidFill>
                    <a:latin typeface="FrutigerNext LT Medium" pitchFamily="2" charset="0"/>
                    <a:ea typeface="华文细黑" pitchFamily="2" charset="-122"/>
                  </a:defRPr>
                </a:lvl4pPr>
                <a:lvl5pPr marL="2057400" indent="-228600" defTabSz="801688">
                  <a:defRPr>
                    <a:solidFill>
                      <a:schemeClr val="tx1"/>
                    </a:solidFill>
                    <a:latin typeface="FrutigerNext LT Medium" pitchFamily="2" charset="0"/>
                    <a:ea typeface="华文细黑" pitchFamily="2" charset="-122"/>
                  </a:defRPr>
                </a:lvl5pPr>
                <a:lvl6pPr marL="25146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6pPr>
                <a:lvl7pPr marL="29718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7pPr>
                <a:lvl8pPr marL="34290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8pPr>
                <a:lvl9pPr marL="3886200" indent="-228600" defTabSz="801688" eaLnBrk="0" fontAlgn="base" hangingPunct="0">
                  <a:spcBef>
                    <a:spcPct val="0"/>
                  </a:spcBef>
                  <a:spcAft>
                    <a:spcPct val="0"/>
                  </a:spcAft>
                  <a:defRPr>
                    <a:solidFill>
                      <a:schemeClr val="tx1"/>
                    </a:solidFill>
                    <a:latin typeface="FrutigerNext LT Medium" pitchFamily="2" charset="0"/>
                    <a:ea typeface="华文细黑" pitchFamily="2" charset="-122"/>
                  </a:defRPr>
                </a:lvl9pPr>
              </a:lstStyle>
              <a:p>
                <a:pPr eaLnBrk="1" hangingPunct="1">
                  <a:buFont typeface="Arial" pitchFamily="34" charset="0"/>
                  <a:buNone/>
                </a:pPr>
                <a:r>
                  <a:rPr lang="zh-CN" altLang="en-US" sz="2000" b="1">
                    <a:latin typeface="微软雅黑" pitchFamily="34" charset="-122"/>
                    <a:ea typeface="微软雅黑" pitchFamily="34" charset="-122"/>
                  </a:rPr>
                  <a:t>计划</a:t>
                </a:r>
              </a:p>
            </p:txBody>
          </p:sp>
        </p:grpSp>
      </p:grpSp>
      <p:grpSp>
        <p:nvGrpSpPr>
          <p:cNvPr id="24" name="Group 111"/>
          <p:cNvGrpSpPr>
            <a:grpSpLocks/>
          </p:cNvGrpSpPr>
          <p:nvPr/>
        </p:nvGrpSpPr>
        <p:grpSpPr bwMode="auto">
          <a:xfrm>
            <a:off x="3205163" y="3122613"/>
            <a:ext cx="2376487" cy="2901950"/>
            <a:chOff x="2186" y="2220"/>
            <a:chExt cx="1621" cy="2063"/>
          </a:xfrm>
        </p:grpSpPr>
        <p:sp>
          <p:nvSpPr>
            <p:cNvPr id="25" name="AutoShape 22"/>
            <p:cNvSpPr>
              <a:spLocks noChangeArrowheads="1"/>
            </p:cNvSpPr>
            <p:nvPr/>
          </p:nvSpPr>
          <p:spPr bwMode="auto">
            <a:xfrm>
              <a:off x="2186" y="2260"/>
              <a:ext cx="1621" cy="283"/>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pPr eaLnBrk="1" hangingPunct="1">
                <a:buFont typeface="Arial" pitchFamily="34" charset="0"/>
                <a:buNone/>
              </a:pPr>
              <a:endParaRPr lang="zh-CN" altLang="en-US">
                <a:latin typeface="微软雅黑" pitchFamily="34" charset="-122"/>
                <a:ea typeface="微软雅黑" pitchFamily="34" charset="-122"/>
              </a:endParaRPr>
            </a:p>
          </p:txBody>
        </p:sp>
        <p:pic>
          <p:nvPicPr>
            <p:cNvPr id="26" name="Picture 23"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 y="2271"/>
              <a:ext cx="6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2380"/>
              <a:ext cx="104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5"/>
            <p:cNvSpPr>
              <a:spLocks noChangeArrowheads="1"/>
            </p:cNvSpPr>
            <p:nvPr/>
          </p:nvSpPr>
          <p:spPr bwMode="auto">
            <a:xfrm>
              <a:off x="2187" y="2545"/>
              <a:ext cx="1620"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51" tIns="51526" rIns="99088" bIns="51526"/>
            <a:lstStyle/>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初步的商业计划</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端到端概要项目计划</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产品包需求、设计需求和产品概念</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概念决策评审材料</a:t>
              </a:r>
            </a:p>
          </p:txBody>
        </p:sp>
        <p:sp>
          <p:nvSpPr>
            <p:cNvPr id="29" name="Rectangle 26"/>
            <p:cNvSpPr>
              <a:spLocks noChangeArrowheads="1"/>
            </p:cNvSpPr>
            <p:nvPr/>
          </p:nvSpPr>
          <p:spPr bwMode="auto">
            <a:xfrm>
              <a:off x="2187" y="2220"/>
              <a:ext cx="162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51" tIns="51526" rIns="99088" bIns="51526"/>
            <a:lstStyle/>
            <a:p>
              <a:pPr defTabSz="827088" eaLnBrk="1" hangingPunct="1">
                <a:lnSpc>
                  <a:spcPct val="140000"/>
                </a:lnSpc>
                <a:buClr>
                  <a:schemeClr val="tx1"/>
                </a:buClr>
                <a:buSzPct val="60000"/>
                <a:buFont typeface="Arial" pitchFamily="34" charset="0"/>
                <a:buNone/>
              </a:pPr>
              <a:r>
                <a:rPr lang="zh-CN" altLang="en-US" sz="1500" b="1">
                  <a:latin typeface="微软雅黑" pitchFamily="34" charset="-122"/>
                  <a:ea typeface="微软雅黑" pitchFamily="34" charset="-122"/>
                </a:rPr>
                <a:t>输入</a:t>
              </a:r>
            </a:p>
          </p:txBody>
        </p:sp>
        <p:sp>
          <p:nvSpPr>
            <p:cNvPr id="30" name="Line 27"/>
            <p:cNvSpPr>
              <a:spLocks noChangeShapeType="1"/>
            </p:cNvSpPr>
            <p:nvPr/>
          </p:nvSpPr>
          <p:spPr bwMode="auto">
            <a:xfrm>
              <a:off x="2187" y="2236"/>
              <a:ext cx="1620"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31" name="Line 28"/>
            <p:cNvSpPr>
              <a:spLocks noChangeShapeType="1"/>
            </p:cNvSpPr>
            <p:nvPr/>
          </p:nvSpPr>
          <p:spPr bwMode="auto">
            <a:xfrm>
              <a:off x="2187" y="2545"/>
              <a:ext cx="162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32" name="Line 29"/>
            <p:cNvSpPr>
              <a:spLocks noChangeShapeType="1"/>
            </p:cNvSpPr>
            <p:nvPr/>
          </p:nvSpPr>
          <p:spPr bwMode="auto">
            <a:xfrm>
              <a:off x="2187" y="4283"/>
              <a:ext cx="1620"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33" name="Line 30"/>
            <p:cNvSpPr>
              <a:spLocks noChangeShapeType="1"/>
            </p:cNvSpPr>
            <p:nvPr/>
          </p:nvSpPr>
          <p:spPr bwMode="auto">
            <a:xfrm>
              <a:off x="2187" y="2236"/>
              <a:ext cx="0" cy="2047"/>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34" name="Line 31"/>
            <p:cNvSpPr>
              <a:spLocks noChangeShapeType="1"/>
            </p:cNvSpPr>
            <p:nvPr/>
          </p:nvSpPr>
          <p:spPr bwMode="auto">
            <a:xfrm>
              <a:off x="3807" y="2236"/>
              <a:ext cx="0" cy="2047"/>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pic>
          <p:nvPicPr>
            <p:cNvPr id="35" name="Picture 34"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 y="2681"/>
              <a:ext cx="63"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7"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 y="2927"/>
              <a:ext cx="6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0"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3641"/>
              <a:ext cx="63"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Group 110"/>
          <p:cNvGrpSpPr>
            <a:grpSpLocks/>
          </p:cNvGrpSpPr>
          <p:nvPr/>
        </p:nvGrpSpPr>
        <p:grpSpPr bwMode="auto">
          <a:xfrm>
            <a:off x="577850" y="3144838"/>
            <a:ext cx="2314575" cy="2949575"/>
            <a:chOff x="394" y="2236"/>
            <a:chExt cx="1579" cy="2097"/>
          </a:xfrm>
        </p:grpSpPr>
        <p:sp>
          <p:nvSpPr>
            <p:cNvPr id="39" name="Line 73"/>
            <p:cNvSpPr>
              <a:spLocks noChangeShapeType="1"/>
            </p:cNvSpPr>
            <p:nvPr/>
          </p:nvSpPr>
          <p:spPr bwMode="auto">
            <a:xfrm flipV="1">
              <a:off x="402" y="4332"/>
              <a:ext cx="1571" cy="1"/>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lIns="252000" tIns="46800" rIns="90000" bIns="46800">
              <a:spAutoFit/>
            </a:bodyPr>
            <a:lstStyle/>
            <a:p>
              <a:endParaRPr lang="zh-CN" altLang="en-US"/>
            </a:p>
          </p:txBody>
        </p:sp>
        <p:sp>
          <p:nvSpPr>
            <p:cNvPr id="40" name="Line 74"/>
            <p:cNvSpPr>
              <a:spLocks noChangeShapeType="1"/>
            </p:cNvSpPr>
            <p:nvPr/>
          </p:nvSpPr>
          <p:spPr bwMode="auto">
            <a:xfrm>
              <a:off x="397" y="2263"/>
              <a:ext cx="0" cy="2069"/>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lIns="252000" tIns="46800" rIns="90000" bIns="46800">
              <a:spAutoFit/>
            </a:bodyPr>
            <a:lstStyle/>
            <a:p>
              <a:endParaRPr lang="zh-CN" altLang="en-US"/>
            </a:p>
          </p:txBody>
        </p:sp>
        <p:sp>
          <p:nvSpPr>
            <p:cNvPr id="41" name="Line 75"/>
            <p:cNvSpPr>
              <a:spLocks noChangeShapeType="1"/>
            </p:cNvSpPr>
            <p:nvPr/>
          </p:nvSpPr>
          <p:spPr bwMode="auto">
            <a:xfrm flipH="1">
              <a:off x="1968" y="2263"/>
              <a:ext cx="1" cy="2069"/>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lIns="252000" tIns="46800" rIns="90000" bIns="46800">
              <a:spAutoFit/>
            </a:bodyPr>
            <a:lstStyle/>
            <a:p>
              <a:endParaRPr lang="zh-CN" altLang="en-US"/>
            </a:p>
          </p:txBody>
        </p:sp>
        <p:sp>
          <p:nvSpPr>
            <p:cNvPr id="42" name="AutoShape 77"/>
            <p:cNvSpPr>
              <a:spLocks noChangeArrowheads="1"/>
            </p:cNvSpPr>
            <p:nvPr/>
          </p:nvSpPr>
          <p:spPr bwMode="auto">
            <a:xfrm>
              <a:off x="394" y="2236"/>
              <a:ext cx="1572" cy="278"/>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pPr eaLnBrk="1" hangingPunct="1">
                <a:buFont typeface="Arial" pitchFamily="34" charset="0"/>
                <a:buNone/>
              </a:pPr>
              <a:endParaRPr lang="zh-CN" altLang="en-US">
                <a:latin typeface="微软雅黑" pitchFamily="34" charset="-122"/>
                <a:ea typeface="微软雅黑" pitchFamily="34" charset="-122"/>
              </a:endParaRPr>
            </a:p>
          </p:txBody>
        </p:sp>
        <p:pic>
          <p:nvPicPr>
            <p:cNvPr id="43" name="Picture 78"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 y="2247"/>
              <a:ext cx="5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9"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2347"/>
              <a:ext cx="10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80"/>
            <p:cNvSpPr>
              <a:spLocks noChangeArrowheads="1"/>
            </p:cNvSpPr>
            <p:nvPr/>
          </p:nvSpPr>
          <p:spPr bwMode="auto">
            <a:xfrm>
              <a:off x="394" y="2510"/>
              <a:ext cx="1500" cy="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51" tIns="51526" rIns="99088" bIns="51526"/>
            <a:lstStyle/>
            <a:p>
              <a:pPr marL="165100" defTabSz="827088" eaLnBrk="1" hangingPunct="1">
                <a:lnSpc>
                  <a:spcPct val="140000"/>
                </a:lnSpc>
                <a:buClr>
                  <a:schemeClr val="bg2"/>
                </a:buClr>
                <a:buSzPct val="60000"/>
                <a:buFont typeface="Arial" pitchFamily="34" charset="0"/>
                <a:buNone/>
              </a:pPr>
              <a:r>
                <a:rPr lang="zh-CN" altLang="en-US" sz="1500">
                  <a:solidFill>
                    <a:srgbClr val="0000FF"/>
                  </a:solidFill>
                  <a:latin typeface="微软雅黑" pitchFamily="34" charset="-122"/>
                  <a:ea typeface="微软雅黑" pitchFamily="34" charset="-122"/>
                </a:rPr>
                <a:t>目标 </a:t>
              </a:r>
              <a:r>
                <a:rPr lang="en-US" altLang="zh-CN" sz="1500">
                  <a:solidFill>
                    <a:srgbClr val="0000FF"/>
                  </a:solidFill>
                  <a:latin typeface="微软雅黑" pitchFamily="34" charset="-122"/>
                  <a:ea typeface="微软雅黑" pitchFamily="34" charset="-122"/>
                </a:rPr>
                <a:t>:</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定义产品</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制定项目计划</a:t>
              </a:r>
            </a:p>
            <a:p>
              <a:pPr marL="165100" defTabSz="827088" eaLnBrk="1" hangingPunct="1">
                <a:lnSpc>
                  <a:spcPct val="140000"/>
                </a:lnSpc>
                <a:buClr>
                  <a:schemeClr val="bg2"/>
                </a:buClr>
                <a:buSzPct val="60000"/>
                <a:buFont typeface="Arial" pitchFamily="34" charset="0"/>
                <a:buNone/>
              </a:pPr>
              <a:r>
                <a:rPr lang="zh-CN" altLang="en-US" sz="1500">
                  <a:solidFill>
                    <a:srgbClr val="0000FF"/>
                  </a:solidFill>
                  <a:latin typeface="微软雅黑" pitchFamily="34" charset="-122"/>
                  <a:ea typeface="微软雅黑" pitchFamily="34" charset="-122"/>
                </a:rPr>
                <a:t>关注 </a:t>
              </a:r>
              <a:r>
                <a:rPr lang="en-US" altLang="zh-CN" sz="1500">
                  <a:solidFill>
                    <a:srgbClr val="0000FF"/>
                  </a:solidFill>
                  <a:latin typeface="微软雅黑" pitchFamily="34" charset="-122"/>
                  <a:ea typeface="微软雅黑" pitchFamily="34" charset="-122"/>
                </a:rPr>
                <a:t>:</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最终的商业计划</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“合同式”协议</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评估基于事实</a:t>
              </a:r>
            </a:p>
          </p:txBody>
        </p:sp>
        <p:sp>
          <p:nvSpPr>
            <p:cNvPr id="46" name="Rectangle 81"/>
            <p:cNvSpPr>
              <a:spLocks noChangeArrowheads="1"/>
            </p:cNvSpPr>
            <p:nvPr/>
          </p:nvSpPr>
          <p:spPr bwMode="auto">
            <a:xfrm>
              <a:off x="394" y="2236"/>
              <a:ext cx="157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51" tIns="51526" rIns="99088" bIns="51526"/>
            <a:lstStyle/>
            <a:p>
              <a:pPr defTabSz="827088" eaLnBrk="1" hangingPunct="1">
                <a:lnSpc>
                  <a:spcPct val="140000"/>
                </a:lnSpc>
                <a:buClr>
                  <a:schemeClr val="tx1"/>
                </a:buClr>
                <a:buSzPct val="60000"/>
                <a:buFont typeface="Arial" pitchFamily="34" charset="0"/>
                <a:buNone/>
              </a:pPr>
              <a:r>
                <a:rPr lang="zh-CN" altLang="en-US" sz="1500" b="1">
                  <a:latin typeface="微软雅黑" pitchFamily="34" charset="-122"/>
                  <a:ea typeface="微软雅黑" pitchFamily="34" charset="-122"/>
                </a:rPr>
                <a:t>目标、关注</a:t>
              </a:r>
            </a:p>
          </p:txBody>
        </p:sp>
        <p:sp>
          <p:nvSpPr>
            <p:cNvPr id="47" name="Line 82"/>
            <p:cNvSpPr>
              <a:spLocks noChangeShapeType="1"/>
            </p:cNvSpPr>
            <p:nvPr/>
          </p:nvSpPr>
          <p:spPr bwMode="auto">
            <a:xfrm>
              <a:off x="394" y="2236"/>
              <a:ext cx="1572"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48" name="Line 83"/>
            <p:cNvSpPr>
              <a:spLocks noChangeShapeType="1"/>
            </p:cNvSpPr>
            <p:nvPr/>
          </p:nvSpPr>
          <p:spPr bwMode="auto">
            <a:xfrm>
              <a:off x="394" y="2510"/>
              <a:ext cx="157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pic>
          <p:nvPicPr>
            <p:cNvPr id="49" name="Picture 86" descr="guang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 y="2880"/>
              <a:ext cx="53"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0" descr="guang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 y="3098"/>
              <a:ext cx="53"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4" descr="guang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 y="3528"/>
              <a:ext cx="53"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8" descr="guang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 y="3712"/>
              <a:ext cx="53"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139"/>
          <p:cNvGrpSpPr>
            <a:grpSpLocks/>
          </p:cNvGrpSpPr>
          <p:nvPr/>
        </p:nvGrpSpPr>
        <p:grpSpPr bwMode="auto">
          <a:xfrm>
            <a:off x="5902325" y="3117850"/>
            <a:ext cx="2593975" cy="3117850"/>
            <a:chOff x="4026" y="2217"/>
            <a:chExt cx="1769" cy="2217"/>
          </a:xfrm>
        </p:grpSpPr>
        <p:sp>
          <p:nvSpPr>
            <p:cNvPr id="54" name="AutoShape 42"/>
            <p:cNvSpPr>
              <a:spLocks noChangeArrowheads="1"/>
            </p:cNvSpPr>
            <p:nvPr/>
          </p:nvSpPr>
          <p:spPr bwMode="auto">
            <a:xfrm>
              <a:off x="4026" y="2232"/>
              <a:ext cx="1768" cy="278"/>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pPr eaLnBrk="1" hangingPunct="1">
                <a:buFont typeface="Arial" pitchFamily="34" charset="0"/>
                <a:buNone/>
              </a:pPr>
              <a:endParaRPr lang="zh-CN" altLang="en-US">
                <a:latin typeface="微软雅黑" pitchFamily="34" charset="-122"/>
                <a:ea typeface="微软雅黑" pitchFamily="34" charset="-122"/>
              </a:endParaRPr>
            </a:p>
          </p:txBody>
        </p:sp>
        <p:pic>
          <p:nvPicPr>
            <p:cNvPr id="55" name="Picture 43"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 y="2244"/>
              <a:ext cx="66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4"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 y="2357"/>
              <a:ext cx="114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45"/>
            <p:cNvSpPr>
              <a:spLocks noChangeArrowheads="1"/>
            </p:cNvSpPr>
            <p:nvPr/>
          </p:nvSpPr>
          <p:spPr bwMode="auto">
            <a:xfrm>
              <a:off x="4027" y="2526"/>
              <a:ext cx="1767"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51" tIns="51526" rIns="99088" bIns="51526"/>
            <a:lstStyle/>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最终商业计划</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项目合同</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产品规格</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端到端的详细项目计划</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早期客户清单</a:t>
              </a:r>
            </a:p>
            <a:p>
              <a:pPr marL="165100" defTabSz="827088" eaLnBrk="1" hangingPunct="1">
                <a:lnSpc>
                  <a:spcPct val="140000"/>
                </a:lnSpc>
                <a:buClr>
                  <a:schemeClr val="bg2"/>
                </a:buClr>
                <a:buSzPct val="60000"/>
                <a:buFont typeface="Arial" pitchFamily="34" charset="0"/>
                <a:buNone/>
              </a:pPr>
              <a:r>
                <a:rPr lang="zh-CN" altLang="en-US" sz="1500">
                  <a:latin typeface="微软雅黑" pitchFamily="34" charset="-122"/>
                  <a:ea typeface="微软雅黑" pitchFamily="34" charset="-122"/>
                </a:rPr>
                <a:t>计划决策评审材料</a:t>
              </a:r>
            </a:p>
            <a:p>
              <a:pPr marL="165100" defTabSz="827088" eaLnBrk="1" hangingPunct="1">
                <a:lnSpc>
                  <a:spcPct val="140000"/>
                </a:lnSpc>
                <a:buClr>
                  <a:schemeClr val="bg2"/>
                </a:buClr>
                <a:buSzPct val="60000"/>
                <a:buFont typeface="Arial" pitchFamily="34" charset="0"/>
                <a:buNone/>
              </a:pPr>
              <a:r>
                <a:rPr lang="zh-CN" altLang="en-US" sz="1500" b="1">
                  <a:solidFill>
                    <a:schemeClr val="bg2"/>
                  </a:solidFill>
                  <a:latin typeface="微软雅黑" pitchFamily="34" charset="-122"/>
                  <a:ea typeface="微软雅黑" pitchFamily="34" charset="-122"/>
                </a:rPr>
                <a:t>项目撤销书（</a:t>
              </a:r>
              <a:r>
                <a:rPr lang="zh-CN" altLang="zh-CN" sz="1500" b="1">
                  <a:solidFill>
                    <a:schemeClr val="bg2"/>
                  </a:solidFill>
                  <a:latin typeface="微软雅黑" pitchFamily="34" charset="-122"/>
                  <a:ea typeface="微软雅黑" pitchFamily="34" charset="-122"/>
                </a:rPr>
                <a:t>中</a:t>
              </a:r>
              <a:r>
                <a:rPr lang="zh-CN" altLang="en-US" sz="1500" b="1">
                  <a:solidFill>
                    <a:schemeClr val="bg2"/>
                  </a:solidFill>
                  <a:latin typeface="微软雅黑" pitchFamily="34" charset="-122"/>
                  <a:ea typeface="微软雅黑" pitchFamily="34" charset="-122"/>
                </a:rPr>
                <a:t>止时）</a:t>
              </a:r>
              <a:endParaRPr lang="en-US" altLang="zh-CN" sz="1500" b="1">
                <a:solidFill>
                  <a:schemeClr val="bg2"/>
                </a:solidFill>
                <a:latin typeface="微软雅黑" pitchFamily="34" charset="-122"/>
                <a:ea typeface="微软雅黑" pitchFamily="34" charset="-122"/>
              </a:endParaRPr>
            </a:p>
          </p:txBody>
        </p:sp>
        <p:sp>
          <p:nvSpPr>
            <p:cNvPr id="58" name="Rectangle 46"/>
            <p:cNvSpPr>
              <a:spLocks noChangeArrowheads="1"/>
            </p:cNvSpPr>
            <p:nvPr/>
          </p:nvSpPr>
          <p:spPr bwMode="auto">
            <a:xfrm>
              <a:off x="4027" y="2217"/>
              <a:ext cx="176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7451" tIns="51526" rIns="99088" bIns="51526"/>
            <a:lstStyle/>
            <a:p>
              <a:pPr defTabSz="827088" eaLnBrk="1" hangingPunct="1">
                <a:lnSpc>
                  <a:spcPct val="140000"/>
                </a:lnSpc>
                <a:buClr>
                  <a:schemeClr val="tx1"/>
                </a:buClr>
                <a:buSzPct val="60000"/>
                <a:buFont typeface="Arial" pitchFamily="34" charset="0"/>
                <a:buNone/>
              </a:pPr>
              <a:r>
                <a:rPr lang="zh-CN" altLang="en-US" sz="1500" b="1">
                  <a:latin typeface="微软雅黑" pitchFamily="34" charset="-122"/>
                  <a:ea typeface="微软雅黑" pitchFamily="34" charset="-122"/>
                </a:rPr>
                <a:t>输出</a:t>
              </a:r>
            </a:p>
          </p:txBody>
        </p:sp>
        <p:sp>
          <p:nvSpPr>
            <p:cNvPr id="59" name="Line 47"/>
            <p:cNvSpPr>
              <a:spLocks noChangeShapeType="1"/>
            </p:cNvSpPr>
            <p:nvPr/>
          </p:nvSpPr>
          <p:spPr bwMode="auto">
            <a:xfrm>
              <a:off x="4027" y="2217"/>
              <a:ext cx="1767"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60" name="Line 48"/>
            <p:cNvSpPr>
              <a:spLocks noChangeShapeType="1"/>
            </p:cNvSpPr>
            <p:nvPr/>
          </p:nvSpPr>
          <p:spPr bwMode="auto">
            <a:xfrm>
              <a:off x="4027" y="2526"/>
              <a:ext cx="176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61" name="Line 49"/>
            <p:cNvSpPr>
              <a:spLocks noChangeShapeType="1"/>
            </p:cNvSpPr>
            <p:nvPr/>
          </p:nvSpPr>
          <p:spPr bwMode="auto">
            <a:xfrm>
              <a:off x="4027" y="4388"/>
              <a:ext cx="1767"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62" name="Line 50"/>
            <p:cNvSpPr>
              <a:spLocks noChangeShapeType="1"/>
            </p:cNvSpPr>
            <p:nvPr/>
          </p:nvSpPr>
          <p:spPr bwMode="auto">
            <a:xfrm flipH="1">
              <a:off x="4026" y="2217"/>
              <a:ext cx="1" cy="2171"/>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lIns="252000" tIns="46800" rIns="90000" bIns="46800">
              <a:spAutoFit/>
            </a:bodyPr>
            <a:lstStyle/>
            <a:p>
              <a:endParaRPr lang="zh-CN" altLang="en-US"/>
            </a:p>
          </p:txBody>
        </p:sp>
        <p:sp>
          <p:nvSpPr>
            <p:cNvPr id="63" name="Line 51"/>
            <p:cNvSpPr>
              <a:spLocks noChangeShapeType="1"/>
            </p:cNvSpPr>
            <p:nvPr/>
          </p:nvSpPr>
          <p:spPr bwMode="auto">
            <a:xfrm>
              <a:off x="5794" y="2217"/>
              <a:ext cx="1" cy="2171"/>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lIns="252000" tIns="46800" rIns="90000" bIns="46800">
              <a:spAutoFit/>
            </a:bodyPr>
            <a:lstStyle/>
            <a:p>
              <a:endParaRPr lang="zh-CN" altLang="en-US"/>
            </a:p>
          </p:txBody>
        </p:sp>
        <p:grpSp>
          <p:nvGrpSpPr>
            <p:cNvPr id="64" name="Group 138"/>
            <p:cNvGrpSpPr>
              <a:grpSpLocks/>
            </p:cNvGrpSpPr>
            <p:nvPr/>
          </p:nvGrpSpPr>
          <p:grpSpPr bwMode="auto">
            <a:xfrm>
              <a:off x="4136" y="2637"/>
              <a:ext cx="63" cy="1666"/>
              <a:chOff x="4136" y="2637"/>
              <a:chExt cx="63" cy="1666"/>
            </a:xfrm>
          </p:grpSpPr>
          <p:pic>
            <p:nvPicPr>
              <p:cNvPr id="65" name="Picture 54"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6" y="2637"/>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7" descr="guang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6" y="2894"/>
                <a:ext cx="5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0"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6" y="3126"/>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3"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 y="3587"/>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9"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 y="3366"/>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72"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 y="4016"/>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37"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 y="4252"/>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2" name="Oval 52"/>
          <p:cNvSpPr>
            <a:spLocks noChangeArrowheads="1"/>
          </p:cNvSpPr>
          <p:nvPr/>
        </p:nvSpPr>
        <p:spPr bwMode="auto">
          <a:xfrm>
            <a:off x="3348038" y="3789363"/>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3" name="Oval 52"/>
          <p:cNvSpPr>
            <a:spLocks noChangeArrowheads="1"/>
          </p:cNvSpPr>
          <p:nvPr/>
        </p:nvSpPr>
        <p:spPr bwMode="auto">
          <a:xfrm>
            <a:off x="3348038" y="4076700"/>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4" name="Oval 52"/>
          <p:cNvSpPr>
            <a:spLocks noChangeArrowheads="1"/>
          </p:cNvSpPr>
          <p:nvPr/>
        </p:nvSpPr>
        <p:spPr bwMode="auto">
          <a:xfrm>
            <a:off x="6084888" y="5013325"/>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5" name="Oval 52"/>
          <p:cNvSpPr>
            <a:spLocks noChangeArrowheads="1"/>
          </p:cNvSpPr>
          <p:nvPr/>
        </p:nvSpPr>
        <p:spPr bwMode="auto">
          <a:xfrm>
            <a:off x="6084888" y="4652963"/>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6" name="Oval 52"/>
          <p:cNvSpPr>
            <a:spLocks noChangeArrowheads="1"/>
          </p:cNvSpPr>
          <p:nvPr/>
        </p:nvSpPr>
        <p:spPr bwMode="auto">
          <a:xfrm>
            <a:off x="6084888" y="4365625"/>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7" name="Oval 52"/>
          <p:cNvSpPr>
            <a:spLocks noChangeArrowheads="1"/>
          </p:cNvSpPr>
          <p:nvPr/>
        </p:nvSpPr>
        <p:spPr bwMode="auto">
          <a:xfrm>
            <a:off x="6084888" y="4076700"/>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8" name="Oval 52"/>
          <p:cNvSpPr>
            <a:spLocks noChangeArrowheads="1"/>
          </p:cNvSpPr>
          <p:nvPr/>
        </p:nvSpPr>
        <p:spPr bwMode="auto">
          <a:xfrm>
            <a:off x="6084888" y="3716338"/>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79" name="Oval 52"/>
          <p:cNvSpPr>
            <a:spLocks noChangeArrowheads="1"/>
          </p:cNvSpPr>
          <p:nvPr/>
        </p:nvSpPr>
        <p:spPr bwMode="auto">
          <a:xfrm>
            <a:off x="3348038" y="5013325"/>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80" name="Oval 52"/>
          <p:cNvSpPr>
            <a:spLocks noChangeArrowheads="1"/>
          </p:cNvSpPr>
          <p:nvPr/>
        </p:nvSpPr>
        <p:spPr bwMode="auto">
          <a:xfrm>
            <a:off x="3348038" y="4365625"/>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81" name="Oval 52"/>
          <p:cNvSpPr>
            <a:spLocks noChangeArrowheads="1"/>
          </p:cNvSpPr>
          <p:nvPr/>
        </p:nvSpPr>
        <p:spPr bwMode="auto">
          <a:xfrm>
            <a:off x="684213" y="5589588"/>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82" name="Oval 52"/>
          <p:cNvSpPr>
            <a:spLocks noChangeArrowheads="1"/>
          </p:cNvSpPr>
          <p:nvPr/>
        </p:nvSpPr>
        <p:spPr bwMode="auto">
          <a:xfrm>
            <a:off x="684213" y="5300663"/>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83" name="Oval 52"/>
          <p:cNvSpPr>
            <a:spLocks noChangeArrowheads="1"/>
          </p:cNvSpPr>
          <p:nvPr/>
        </p:nvSpPr>
        <p:spPr bwMode="auto">
          <a:xfrm>
            <a:off x="684213" y="4941888"/>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84" name="Oval 52"/>
          <p:cNvSpPr>
            <a:spLocks noChangeArrowheads="1"/>
          </p:cNvSpPr>
          <p:nvPr/>
        </p:nvSpPr>
        <p:spPr bwMode="auto">
          <a:xfrm>
            <a:off x="684213" y="4365625"/>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85" name="Oval 52"/>
          <p:cNvSpPr>
            <a:spLocks noChangeArrowheads="1"/>
          </p:cNvSpPr>
          <p:nvPr/>
        </p:nvSpPr>
        <p:spPr bwMode="auto">
          <a:xfrm>
            <a:off x="684213" y="4005263"/>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
        <p:nvSpPr>
          <p:cNvPr id="88" name="Rectangle 19"/>
          <p:cNvSpPr>
            <a:spLocks noChangeArrowheads="1"/>
          </p:cNvSpPr>
          <p:nvPr/>
        </p:nvSpPr>
        <p:spPr bwMode="auto">
          <a:xfrm>
            <a:off x="6478588" y="1570038"/>
            <a:ext cx="900112" cy="569912"/>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99088" tIns="50337" rIns="100676" bIns="50337" anchor="ctr">
            <a:flatTx/>
          </a:bodyPr>
          <a:lstStyle/>
          <a:p>
            <a:pPr defTabSz="801688" eaLnBrk="1" hangingPunct="1">
              <a:buFont typeface="Arial" pitchFamily="34" charset="0"/>
              <a:buNone/>
            </a:pPr>
            <a:r>
              <a:rPr lang="zh-CN" altLang="en-US" sz="2000" b="1">
                <a:latin typeface="微软雅黑" pitchFamily="34" charset="-122"/>
                <a:ea typeface="微软雅黑" pitchFamily="34" charset="-122"/>
              </a:rPr>
              <a:t>生命周期</a:t>
            </a:r>
          </a:p>
        </p:txBody>
      </p:sp>
      <p:sp>
        <p:nvSpPr>
          <p:cNvPr id="89" name="Oval 52"/>
          <p:cNvSpPr>
            <a:spLocks noChangeArrowheads="1"/>
          </p:cNvSpPr>
          <p:nvPr/>
        </p:nvSpPr>
        <p:spPr bwMode="auto">
          <a:xfrm>
            <a:off x="6084888" y="5373688"/>
            <a:ext cx="133350" cy="139700"/>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a:solidFill>
                  <a:schemeClr val="tx1"/>
                </a:solidFill>
                <a:latin typeface="宋体" pitchFamily="2" charset="-122"/>
                <a:ea typeface="宋体" pitchFamily="2" charset="-122"/>
              </a:defRPr>
            </a:lvl1pPr>
            <a:lvl2pPr marL="742950" indent="-285750" eaLnBrk="0" hangingPunct="0">
              <a:defRPr>
                <a:solidFill>
                  <a:schemeClr val="tx1"/>
                </a:solidFill>
                <a:latin typeface="宋体" pitchFamily="2" charset="-122"/>
                <a:ea typeface="宋体" pitchFamily="2" charset="-122"/>
              </a:defRPr>
            </a:lvl2pPr>
            <a:lvl3pPr marL="1143000" indent="-228600" eaLnBrk="0" hangingPunct="0">
              <a:defRPr>
                <a:solidFill>
                  <a:schemeClr val="tx1"/>
                </a:solidFill>
                <a:latin typeface="宋体" pitchFamily="2" charset="-122"/>
                <a:ea typeface="宋体" pitchFamily="2" charset="-122"/>
              </a:defRPr>
            </a:lvl3pPr>
            <a:lvl4pPr marL="1600200" indent="-228600" eaLnBrk="0" hangingPunct="0">
              <a:defRPr>
                <a:solidFill>
                  <a:schemeClr val="tx1"/>
                </a:solidFill>
                <a:latin typeface="宋体" pitchFamily="2" charset="-122"/>
                <a:ea typeface="宋体" pitchFamily="2" charset="-122"/>
              </a:defRPr>
            </a:lvl4pPr>
            <a:lvl5pPr marL="2057400" indent="-228600" eaLnBrk="0" hangingPunct="0">
              <a:defRPr>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a:solidFill>
                  <a:schemeClr val="tx1"/>
                </a:solidFill>
                <a:latin typeface="宋体" pitchFamily="2" charset="-122"/>
                <a:ea typeface="宋体" pitchFamily="2" charset="-122"/>
              </a:defRPr>
            </a:lvl9pPr>
          </a:lstStyle>
          <a:p>
            <a:pPr algn="ctr" eaLnBrk="1" hangingPunct="1">
              <a:defRPr/>
            </a:pPr>
            <a:endParaRPr lang="zh-CN" altLang="en-US" kern="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ChangeArrowheads="1"/>
          </p:cNvSpPr>
          <p:nvPr/>
        </p:nvSpPr>
        <p:spPr bwMode="auto">
          <a:xfrm>
            <a:off x="971550"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扩编团队</a:t>
            </a:r>
          </a:p>
        </p:txBody>
      </p:sp>
      <p:sp>
        <p:nvSpPr>
          <p:cNvPr id="155652" name="Rectangle 4"/>
          <p:cNvSpPr>
            <a:spLocks noChangeArrowheads="1"/>
          </p:cNvSpPr>
          <p:nvPr/>
        </p:nvSpPr>
        <p:spPr bwMode="auto">
          <a:xfrm>
            <a:off x="2067428"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准备</a:t>
            </a:r>
          </a:p>
        </p:txBody>
      </p:sp>
      <p:sp>
        <p:nvSpPr>
          <p:cNvPr id="155654" name="Rectangle 6"/>
          <p:cNvSpPr>
            <a:spLocks noChangeArrowheads="1"/>
          </p:cNvSpPr>
          <p:nvPr/>
        </p:nvSpPr>
        <p:spPr bwMode="auto">
          <a:xfrm>
            <a:off x="7451726" y="4724400"/>
            <a:ext cx="1296988"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商业计划</a:t>
            </a:r>
          </a:p>
        </p:txBody>
      </p:sp>
      <p:sp>
        <p:nvSpPr>
          <p:cNvPr id="155655" name="Line 7"/>
          <p:cNvSpPr>
            <a:spLocks noChangeShapeType="1"/>
          </p:cNvSpPr>
          <p:nvPr/>
        </p:nvSpPr>
        <p:spPr bwMode="auto">
          <a:xfrm>
            <a:off x="539750" y="3716338"/>
            <a:ext cx="431800"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5656" name="Rectangle 8"/>
          <p:cNvSpPr>
            <a:spLocks noChangeArrowheads="1"/>
          </p:cNvSpPr>
          <p:nvPr/>
        </p:nvSpPr>
        <p:spPr bwMode="auto">
          <a:xfrm>
            <a:off x="4563620"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确定方案</a:t>
            </a:r>
          </a:p>
        </p:txBody>
      </p:sp>
      <p:sp>
        <p:nvSpPr>
          <p:cNvPr id="155657" name="Line 9"/>
          <p:cNvSpPr>
            <a:spLocks noChangeShapeType="1"/>
          </p:cNvSpPr>
          <p:nvPr/>
        </p:nvSpPr>
        <p:spPr bwMode="auto">
          <a:xfrm flipV="1">
            <a:off x="5148264" y="3716338"/>
            <a:ext cx="936625" cy="1587"/>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5658" name="AutoShape 10"/>
          <p:cNvSpPr>
            <a:spLocks noChangeArrowheads="1"/>
          </p:cNvSpPr>
          <p:nvPr/>
        </p:nvSpPr>
        <p:spPr bwMode="auto">
          <a:xfrm>
            <a:off x="2372864" y="2205039"/>
            <a:ext cx="1008063" cy="1008062"/>
          </a:xfrm>
          <a:prstGeom prst="wedgeRectCallout">
            <a:avLst>
              <a:gd name="adj1" fmla="val -6694"/>
              <a:gd name="adj2" fmla="val 64486"/>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阶段计划</a:t>
            </a:r>
          </a:p>
          <a:p>
            <a:pPr algn="ctr"/>
            <a:r>
              <a:rPr lang="zh-CN" altLang="en-US" sz="1400" dirty="0"/>
              <a:t>环境</a:t>
            </a:r>
          </a:p>
          <a:p>
            <a:pPr algn="ctr"/>
            <a:r>
              <a:rPr lang="zh-CN" altLang="en-US" sz="1400" dirty="0"/>
              <a:t>培训</a:t>
            </a:r>
            <a:endParaRPr lang="en-US" altLang="zh-CN" sz="1400" dirty="0"/>
          </a:p>
        </p:txBody>
      </p:sp>
      <p:sp>
        <p:nvSpPr>
          <p:cNvPr id="155659" name="Rectangle 11"/>
          <p:cNvSpPr>
            <a:spLocks noChangeArrowheads="1"/>
          </p:cNvSpPr>
          <p:nvPr/>
        </p:nvSpPr>
        <p:spPr bwMode="auto">
          <a:xfrm>
            <a:off x="6084888"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详细计划</a:t>
            </a:r>
          </a:p>
          <a:p>
            <a:pPr algn="ctr"/>
            <a:r>
              <a:rPr lang="zh-CN" altLang="en-US" sz="1400" dirty="0"/>
              <a:t>（</a:t>
            </a:r>
            <a:r>
              <a:rPr lang="en-US" altLang="zh-CN" sz="1400" dirty="0"/>
              <a:t>WBS3//4</a:t>
            </a:r>
            <a:r>
              <a:rPr lang="zh-CN" altLang="en-US" sz="1400" dirty="0"/>
              <a:t>）</a:t>
            </a:r>
          </a:p>
        </p:txBody>
      </p:sp>
      <p:sp>
        <p:nvSpPr>
          <p:cNvPr id="155660" name="AutoShape 12"/>
          <p:cNvSpPr>
            <a:spLocks noChangeArrowheads="1"/>
          </p:cNvSpPr>
          <p:nvPr/>
        </p:nvSpPr>
        <p:spPr bwMode="auto">
          <a:xfrm>
            <a:off x="6084889" y="1844675"/>
            <a:ext cx="935037" cy="1368425"/>
          </a:xfrm>
          <a:prstGeom prst="wedgeRectCallout">
            <a:avLst>
              <a:gd name="adj1" fmla="val -3310"/>
              <a:gd name="adj2" fmla="val 58815"/>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市场</a:t>
            </a:r>
          </a:p>
          <a:p>
            <a:pPr algn="ctr"/>
            <a:r>
              <a:rPr lang="zh-CN" altLang="en-US" sz="1400" dirty="0"/>
              <a:t>测试</a:t>
            </a:r>
          </a:p>
          <a:p>
            <a:pPr algn="ctr"/>
            <a:r>
              <a:rPr lang="zh-CN" altLang="en-US" sz="1400" dirty="0"/>
              <a:t>客服</a:t>
            </a:r>
          </a:p>
          <a:p>
            <a:pPr algn="ctr"/>
            <a:r>
              <a:rPr lang="zh-CN" altLang="en-US" sz="1400" dirty="0"/>
              <a:t>采购</a:t>
            </a:r>
          </a:p>
          <a:p>
            <a:pPr algn="ctr"/>
            <a:r>
              <a:rPr lang="zh-CN" altLang="en-US" sz="1400" dirty="0"/>
              <a:t>制造</a:t>
            </a:r>
          </a:p>
          <a:p>
            <a:pPr algn="ctr"/>
            <a:r>
              <a:rPr lang="zh-CN" altLang="en-US" sz="1400" dirty="0"/>
              <a:t>研发</a:t>
            </a:r>
          </a:p>
        </p:txBody>
      </p:sp>
      <p:sp>
        <p:nvSpPr>
          <p:cNvPr id="155661" name="Line 13"/>
          <p:cNvSpPr>
            <a:spLocks noChangeShapeType="1"/>
          </p:cNvSpPr>
          <p:nvPr/>
        </p:nvSpPr>
        <p:spPr bwMode="auto">
          <a:xfrm>
            <a:off x="6948489" y="3716338"/>
            <a:ext cx="1079500"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5662" name="AutoShape 14"/>
          <p:cNvSpPr>
            <a:spLocks noChangeArrowheads="1"/>
          </p:cNvSpPr>
          <p:nvPr/>
        </p:nvSpPr>
        <p:spPr bwMode="auto">
          <a:xfrm rot="10800000">
            <a:off x="4181219" y="3113263"/>
            <a:ext cx="207519" cy="380531"/>
          </a:xfrm>
          <a:prstGeom prst="triangle">
            <a:avLst>
              <a:gd name="adj" fmla="val 49449"/>
            </a:avLst>
          </a:prstGeom>
          <a:solidFill>
            <a:srgbClr val="0070C0"/>
          </a:solidFill>
          <a:ln w="9525">
            <a:solidFill>
              <a:schemeClr val="tx1"/>
            </a:solidFill>
            <a:miter lim="800000"/>
            <a:headEnd/>
            <a:tailEnd/>
          </a:ln>
          <a:effectLst/>
        </p:spPr>
        <p:txBody>
          <a:bodyPr wrap="none" lIns="91424" tIns="45712" rIns="91424" bIns="45712" anchor="ctr"/>
          <a:lstStyle/>
          <a:p>
            <a:endParaRPr lang="zh-CN" altLang="en-US"/>
          </a:p>
        </p:txBody>
      </p:sp>
      <p:sp>
        <p:nvSpPr>
          <p:cNvPr id="155663" name="Rectangle 15"/>
          <p:cNvSpPr>
            <a:spLocks noChangeArrowheads="1"/>
          </p:cNvSpPr>
          <p:nvPr/>
        </p:nvSpPr>
        <p:spPr bwMode="auto">
          <a:xfrm>
            <a:off x="3995737" y="2845857"/>
            <a:ext cx="576263" cy="287338"/>
          </a:xfrm>
          <a:prstGeom prst="rect">
            <a:avLst/>
          </a:prstGeom>
          <a:noFill/>
          <a:ln w="9525">
            <a:noFill/>
            <a:miter lim="800000"/>
            <a:headEnd/>
            <a:tailEnd/>
          </a:ln>
          <a:effectLst/>
        </p:spPr>
        <p:txBody>
          <a:bodyPr wrap="none" lIns="91424" tIns="45712" rIns="91424" bIns="45712" anchor="ctr"/>
          <a:lstStyle/>
          <a:p>
            <a:pPr algn="ctr"/>
            <a:r>
              <a:rPr lang="en-US" altLang="zh-CN" sz="1400" dirty="0"/>
              <a:t>TR2</a:t>
            </a:r>
          </a:p>
        </p:txBody>
      </p:sp>
      <p:sp>
        <p:nvSpPr>
          <p:cNvPr id="155665" name="AutoShape 17"/>
          <p:cNvSpPr>
            <a:spLocks noChangeArrowheads="1"/>
          </p:cNvSpPr>
          <p:nvPr/>
        </p:nvSpPr>
        <p:spPr bwMode="auto">
          <a:xfrm rot="10800000">
            <a:off x="7751001" y="3105031"/>
            <a:ext cx="180791" cy="323968"/>
          </a:xfrm>
          <a:prstGeom prst="triangle">
            <a:avLst>
              <a:gd name="adj" fmla="val 49449"/>
            </a:avLst>
          </a:prstGeom>
          <a:solidFill>
            <a:srgbClr val="FF0000"/>
          </a:solidFill>
          <a:ln w="9525">
            <a:solidFill>
              <a:schemeClr val="tx1"/>
            </a:solidFill>
            <a:miter lim="800000"/>
            <a:headEnd/>
            <a:tailEnd/>
          </a:ln>
          <a:effectLst/>
        </p:spPr>
        <p:txBody>
          <a:bodyPr wrap="none" lIns="91424" tIns="45712" rIns="91424" bIns="45712" anchor="ctr"/>
          <a:lstStyle/>
          <a:p>
            <a:endParaRPr lang="zh-CN" altLang="en-US"/>
          </a:p>
        </p:txBody>
      </p:sp>
      <p:sp>
        <p:nvSpPr>
          <p:cNvPr id="155666" name="Rectangle 18"/>
          <p:cNvSpPr>
            <a:spLocks noChangeArrowheads="1"/>
          </p:cNvSpPr>
          <p:nvPr/>
        </p:nvSpPr>
        <p:spPr bwMode="auto">
          <a:xfrm>
            <a:off x="7596188" y="2781063"/>
            <a:ext cx="576262" cy="287337"/>
          </a:xfrm>
          <a:prstGeom prst="rect">
            <a:avLst/>
          </a:prstGeom>
          <a:noFill/>
          <a:ln w="9525">
            <a:noFill/>
            <a:miter lim="800000"/>
            <a:headEnd/>
            <a:tailEnd/>
          </a:ln>
          <a:effectLst/>
        </p:spPr>
        <p:txBody>
          <a:bodyPr wrap="none" lIns="91424" tIns="45712" rIns="91424" bIns="45712" anchor="ctr"/>
          <a:lstStyle/>
          <a:p>
            <a:pPr algn="ctr"/>
            <a:r>
              <a:rPr lang="en-US" altLang="zh-CN" sz="1400" dirty="0"/>
              <a:t>PDCP</a:t>
            </a:r>
          </a:p>
        </p:txBody>
      </p:sp>
      <p:sp>
        <p:nvSpPr>
          <p:cNvPr id="155667" name="Rectangle 19"/>
          <p:cNvSpPr>
            <a:spLocks noChangeArrowheads="1"/>
          </p:cNvSpPr>
          <p:nvPr/>
        </p:nvSpPr>
        <p:spPr bwMode="auto">
          <a:xfrm>
            <a:off x="7451726" y="4221163"/>
            <a:ext cx="1296988"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项目计划</a:t>
            </a:r>
          </a:p>
        </p:txBody>
      </p:sp>
      <p:sp>
        <p:nvSpPr>
          <p:cNvPr id="155668" name="Rectangle 20"/>
          <p:cNvSpPr>
            <a:spLocks noChangeArrowheads="1"/>
          </p:cNvSpPr>
          <p:nvPr/>
        </p:nvSpPr>
        <p:spPr bwMode="auto">
          <a:xfrm>
            <a:off x="7451726" y="5229225"/>
            <a:ext cx="1296988"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方案和规格</a:t>
            </a:r>
          </a:p>
        </p:txBody>
      </p:sp>
      <p:sp>
        <p:nvSpPr>
          <p:cNvPr id="155669" name="Rectangle 21"/>
          <p:cNvSpPr>
            <a:spLocks noChangeArrowheads="1"/>
          </p:cNvSpPr>
          <p:nvPr/>
        </p:nvSpPr>
        <p:spPr bwMode="auto">
          <a:xfrm>
            <a:off x="7812088" y="3860800"/>
            <a:ext cx="576262" cy="287338"/>
          </a:xfrm>
          <a:prstGeom prst="rect">
            <a:avLst/>
          </a:prstGeom>
          <a:noFill/>
          <a:ln w="9525">
            <a:noFill/>
            <a:miter lim="800000"/>
            <a:headEnd/>
            <a:tailEnd/>
          </a:ln>
          <a:effectLst/>
        </p:spPr>
        <p:txBody>
          <a:bodyPr wrap="none" lIns="91424" tIns="45712" rIns="91424" bIns="45712" anchor="ctr"/>
          <a:lstStyle/>
          <a:p>
            <a:pPr algn="ctr"/>
            <a:r>
              <a:rPr lang="zh-CN" altLang="en-US" sz="1400" dirty="0"/>
              <a:t>输出</a:t>
            </a:r>
          </a:p>
        </p:txBody>
      </p:sp>
      <p:sp>
        <p:nvSpPr>
          <p:cNvPr id="155670" name="Rectangle 22"/>
          <p:cNvSpPr>
            <a:spLocks noChangeArrowheads="1"/>
          </p:cNvSpPr>
          <p:nvPr/>
        </p:nvSpPr>
        <p:spPr bwMode="auto">
          <a:xfrm>
            <a:off x="395288" y="3213100"/>
            <a:ext cx="576262" cy="287338"/>
          </a:xfrm>
          <a:prstGeom prst="rect">
            <a:avLst/>
          </a:prstGeom>
          <a:noFill/>
          <a:ln w="9525">
            <a:noFill/>
            <a:miter lim="800000"/>
            <a:headEnd/>
            <a:tailEnd/>
          </a:ln>
          <a:effectLst/>
        </p:spPr>
        <p:txBody>
          <a:bodyPr wrap="none" lIns="91424" tIns="45712" rIns="91424" bIns="45712" anchor="ctr"/>
          <a:lstStyle/>
          <a:p>
            <a:pPr algn="ctr"/>
            <a:r>
              <a:rPr lang="zh-CN" altLang="en-US" sz="1400" dirty="0"/>
              <a:t>输入</a:t>
            </a:r>
          </a:p>
        </p:txBody>
      </p:sp>
      <p:sp>
        <p:nvSpPr>
          <p:cNvPr id="155671" name="Rectangle 23"/>
          <p:cNvSpPr>
            <a:spLocks noChangeArrowheads="1"/>
          </p:cNvSpPr>
          <p:nvPr/>
        </p:nvSpPr>
        <p:spPr bwMode="auto">
          <a:xfrm>
            <a:off x="179388" y="2276475"/>
            <a:ext cx="1296987"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初步商业计划</a:t>
            </a:r>
          </a:p>
        </p:txBody>
      </p:sp>
      <p:sp>
        <p:nvSpPr>
          <p:cNvPr id="155672" name="Rectangle 24"/>
          <p:cNvSpPr>
            <a:spLocks noChangeArrowheads="1"/>
          </p:cNvSpPr>
          <p:nvPr/>
        </p:nvSpPr>
        <p:spPr bwMode="auto">
          <a:xfrm>
            <a:off x="179388" y="1773238"/>
            <a:ext cx="1296987"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初步项目计划</a:t>
            </a:r>
          </a:p>
        </p:txBody>
      </p:sp>
      <p:sp>
        <p:nvSpPr>
          <p:cNvPr id="155673" name="Rectangle 25"/>
          <p:cNvSpPr>
            <a:spLocks noChangeArrowheads="1"/>
          </p:cNvSpPr>
          <p:nvPr/>
        </p:nvSpPr>
        <p:spPr bwMode="auto">
          <a:xfrm>
            <a:off x="179388" y="2781300"/>
            <a:ext cx="1296987"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需求和方案</a:t>
            </a:r>
          </a:p>
        </p:txBody>
      </p:sp>
      <p:sp>
        <p:nvSpPr>
          <p:cNvPr id="155674" name="Rectangle 26"/>
          <p:cNvSpPr>
            <a:spLocks noChangeArrowheads="1"/>
          </p:cNvSpPr>
          <p:nvPr/>
        </p:nvSpPr>
        <p:spPr bwMode="auto">
          <a:xfrm>
            <a:off x="4563620" y="44370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物料认证</a:t>
            </a:r>
          </a:p>
        </p:txBody>
      </p:sp>
      <p:sp>
        <p:nvSpPr>
          <p:cNvPr id="155675" name="Line 27"/>
          <p:cNvSpPr>
            <a:spLocks noChangeShapeType="1"/>
          </p:cNvSpPr>
          <p:nvPr/>
        </p:nvSpPr>
        <p:spPr bwMode="auto">
          <a:xfrm>
            <a:off x="4995420" y="4076701"/>
            <a:ext cx="0" cy="360363"/>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29" name="灯片编号占位符 28"/>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66</a:t>
            </a:fld>
            <a:endParaRPr lang="zh-CN" altLang="en-US"/>
          </a:p>
        </p:txBody>
      </p:sp>
      <p:sp>
        <p:nvSpPr>
          <p:cNvPr id="28" name="标题 27"/>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样例：计划阶段概要流程</a:t>
            </a:r>
          </a:p>
        </p:txBody>
      </p:sp>
      <p:sp>
        <p:nvSpPr>
          <p:cNvPr id="30" name="Text Box 5"/>
          <p:cNvSpPr txBox="1">
            <a:spLocks noChangeArrowheads="1"/>
          </p:cNvSpPr>
          <p:nvPr/>
        </p:nvSpPr>
        <p:spPr bwMode="auto">
          <a:xfrm rot="19624453">
            <a:off x="6240762" y="3848738"/>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cxnSp>
        <p:nvCxnSpPr>
          <p:cNvPr id="32" name="直接箭头连接符 31"/>
          <p:cNvCxnSpPr>
            <a:stCxn id="155651" idx="3"/>
            <a:endCxn id="155652" idx="1"/>
          </p:cNvCxnSpPr>
          <p:nvPr/>
        </p:nvCxnSpPr>
        <p:spPr>
          <a:xfrm>
            <a:off x="1835150" y="3717132"/>
            <a:ext cx="232278" cy="1440"/>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sp>
        <p:nvSpPr>
          <p:cNvPr id="33" name="Rectangle 8"/>
          <p:cNvSpPr>
            <a:spLocks noChangeArrowheads="1"/>
          </p:cNvSpPr>
          <p:nvPr/>
        </p:nvSpPr>
        <p:spPr bwMode="auto">
          <a:xfrm>
            <a:off x="3166996" y="3357563"/>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确定规格</a:t>
            </a:r>
          </a:p>
        </p:txBody>
      </p:sp>
      <p:cxnSp>
        <p:nvCxnSpPr>
          <p:cNvPr id="35" name="直接箭头连接符 34"/>
          <p:cNvCxnSpPr>
            <a:stCxn id="155652" idx="3"/>
            <a:endCxn id="33" idx="1"/>
          </p:cNvCxnSpPr>
          <p:nvPr/>
        </p:nvCxnSpPr>
        <p:spPr>
          <a:xfrm>
            <a:off x="2931028" y="3717132"/>
            <a:ext cx="235968" cy="1440"/>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cxnSp>
        <p:nvCxnSpPr>
          <p:cNvPr id="37" name="直接箭头连接符 36"/>
          <p:cNvCxnSpPr>
            <a:stCxn id="33" idx="3"/>
            <a:endCxn id="155656" idx="1"/>
          </p:cNvCxnSpPr>
          <p:nvPr/>
        </p:nvCxnSpPr>
        <p:spPr>
          <a:xfrm>
            <a:off x="4030596" y="3717132"/>
            <a:ext cx="533024" cy="1440"/>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sp>
        <p:nvSpPr>
          <p:cNvPr id="38" name="AutoShape 14"/>
          <p:cNvSpPr>
            <a:spLocks noChangeArrowheads="1"/>
          </p:cNvSpPr>
          <p:nvPr/>
        </p:nvSpPr>
        <p:spPr bwMode="auto">
          <a:xfrm rot="10800000">
            <a:off x="5488307" y="3113263"/>
            <a:ext cx="207519" cy="380531"/>
          </a:xfrm>
          <a:prstGeom prst="triangle">
            <a:avLst>
              <a:gd name="adj" fmla="val 49449"/>
            </a:avLst>
          </a:prstGeom>
          <a:solidFill>
            <a:srgbClr val="0070C0"/>
          </a:solidFill>
          <a:ln w="9525">
            <a:solidFill>
              <a:schemeClr val="tx1"/>
            </a:solidFill>
            <a:miter lim="800000"/>
            <a:headEnd/>
            <a:tailEnd/>
          </a:ln>
          <a:effectLst/>
        </p:spPr>
        <p:txBody>
          <a:bodyPr wrap="none" lIns="91424" tIns="45712" rIns="91424" bIns="45712" anchor="ctr"/>
          <a:lstStyle/>
          <a:p>
            <a:endParaRPr lang="zh-CN" altLang="en-US"/>
          </a:p>
        </p:txBody>
      </p:sp>
      <p:sp>
        <p:nvSpPr>
          <p:cNvPr id="39" name="Rectangle 15"/>
          <p:cNvSpPr>
            <a:spLocks noChangeArrowheads="1"/>
          </p:cNvSpPr>
          <p:nvPr/>
        </p:nvSpPr>
        <p:spPr bwMode="auto">
          <a:xfrm>
            <a:off x="5302825" y="2845857"/>
            <a:ext cx="576263" cy="287338"/>
          </a:xfrm>
          <a:prstGeom prst="rect">
            <a:avLst/>
          </a:prstGeom>
          <a:noFill/>
          <a:ln w="9525">
            <a:noFill/>
            <a:miter lim="800000"/>
            <a:headEnd/>
            <a:tailEnd/>
          </a:ln>
          <a:effectLst/>
        </p:spPr>
        <p:txBody>
          <a:bodyPr wrap="none" lIns="91424" tIns="45712" rIns="91424" bIns="45712" anchor="ctr"/>
          <a:lstStyle/>
          <a:p>
            <a:pPr algn="ctr"/>
            <a:r>
              <a:rPr lang="en-US" altLang="zh-CN" sz="1400" dirty="0"/>
              <a:t>TR3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灯片编号占位符 10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67</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阶段三：开发阶段重点</a:t>
            </a:r>
          </a:p>
        </p:txBody>
      </p:sp>
      <p:grpSp>
        <p:nvGrpSpPr>
          <p:cNvPr id="2" name="Group 3"/>
          <p:cNvGrpSpPr>
            <a:grpSpLocks/>
          </p:cNvGrpSpPr>
          <p:nvPr/>
        </p:nvGrpSpPr>
        <p:grpSpPr bwMode="auto">
          <a:xfrm>
            <a:off x="1711810" y="1426190"/>
            <a:ext cx="4802772" cy="1566555"/>
            <a:chOff x="839" y="527"/>
            <a:chExt cx="3628" cy="1406"/>
          </a:xfrm>
        </p:grpSpPr>
        <p:sp>
          <p:nvSpPr>
            <p:cNvPr id="6" name="AutoShape 4"/>
            <p:cNvSpPr>
              <a:spLocks noChangeArrowheads="1"/>
            </p:cNvSpPr>
            <p:nvPr/>
          </p:nvSpPr>
          <p:spPr bwMode="auto">
            <a:xfrm rot="-5400000">
              <a:off x="476" y="890"/>
              <a:ext cx="1406" cy="680"/>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89985" tIns="45712" rIns="91424" bIns="45712" anchor="ctr">
              <a:flatTx/>
            </a:bodyPr>
            <a:lstStyle/>
            <a:p>
              <a:pPr algn="ctr" defTabSz="702680"/>
              <a:endParaRPr lang="zh-CN" altLang="en-US" sz="2100" b="1" dirty="0">
                <a:solidFill>
                  <a:srgbClr val="000000"/>
                </a:solidFill>
                <a:latin typeface="华文细黑" charset="0"/>
                <a:ea typeface="华文细黑" charset="0"/>
                <a:cs typeface="华文细黑" charset="0"/>
              </a:endParaRPr>
            </a:p>
          </p:txBody>
        </p:sp>
        <p:sp>
          <p:nvSpPr>
            <p:cNvPr id="7" name="AutoShape 5"/>
            <p:cNvSpPr>
              <a:spLocks noChangeArrowheads="1"/>
            </p:cNvSpPr>
            <p:nvPr/>
          </p:nvSpPr>
          <p:spPr bwMode="auto">
            <a:xfrm rot="-5400000">
              <a:off x="1399" y="928"/>
              <a:ext cx="853" cy="613"/>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计划</a:t>
              </a:r>
            </a:p>
          </p:txBody>
        </p:sp>
        <p:sp>
          <p:nvSpPr>
            <p:cNvPr id="8" name="Rectangle 6"/>
            <p:cNvSpPr>
              <a:spLocks noChangeArrowheads="1"/>
            </p:cNvSpPr>
            <p:nvPr/>
          </p:nvSpPr>
          <p:spPr bwMode="auto">
            <a:xfrm>
              <a:off x="2146"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endParaRPr lang="zh-CN" altLang="en-US" sz="2100" b="1" dirty="0">
                <a:solidFill>
                  <a:srgbClr val="000000"/>
                </a:solidFill>
                <a:latin typeface="华文细黑" charset="0"/>
                <a:ea typeface="华文细黑" charset="0"/>
                <a:cs typeface="华文细黑" charset="0"/>
              </a:endParaRPr>
            </a:p>
          </p:txBody>
        </p:sp>
        <p:sp>
          <p:nvSpPr>
            <p:cNvPr id="9" name="Rectangle 7"/>
            <p:cNvSpPr>
              <a:spLocks noChangeArrowheads="1"/>
            </p:cNvSpPr>
            <p:nvPr/>
          </p:nvSpPr>
          <p:spPr bwMode="auto">
            <a:xfrm>
              <a:off x="2721"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验证</a:t>
              </a:r>
            </a:p>
          </p:txBody>
        </p:sp>
        <p:sp>
          <p:nvSpPr>
            <p:cNvPr id="10" name="Rectangle 8"/>
            <p:cNvSpPr>
              <a:spLocks noChangeArrowheads="1"/>
            </p:cNvSpPr>
            <p:nvPr/>
          </p:nvSpPr>
          <p:spPr bwMode="auto">
            <a:xfrm>
              <a:off x="3310"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发布</a:t>
              </a:r>
            </a:p>
          </p:txBody>
        </p:sp>
        <p:sp>
          <p:nvSpPr>
            <p:cNvPr id="11" name="Rectangle 9"/>
            <p:cNvSpPr>
              <a:spLocks noChangeArrowheads="1"/>
            </p:cNvSpPr>
            <p:nvPr/>
          </p:nvSpPr>
          <p:spPr bwMode="auto">
            <a:xfrm>
              <a:off x="3900"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生命周期</a:t>
              </a:r>
            </a:p>
          </p:txBody>
        </p:sp>
        <p:sp>
          <p:nvSpPr>
            <p:cNvPr id="12" name="Text Box 10"/>
            <p:cNvSpPr txBox="1">
              <a:spLocks noChangeArrowheads="1"/>
            </p:cNvSpPr>
            <p:nvPr/>
          </p:nvSpPr>
          <p:spPr bwMode="auto">
            <a:xfrm>
              <a:off x="839" y="1072"/>
              <a:ext cx="591"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lIns="91424" tIns="45712" rIns="91424" bIns="4571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2500" b="1" dirty="0">
                  <a:solidFill>
                    <a:srgbClr val="000000"/>
                  </a:solidFill>
                  <a:latin typeface="华文细黑" charset="0"/>
                  <a:ea typeface="华文细黑" charset="0"/>
                  <a:cs typeface="华文细黑" charset="0"/>
                </a:rPr>
                <a:t>概念</a:t>
              </a:r>
            </a:p>
          </p:txBody>
        </p:sp>
        <p:grpSp>
          <p:nvGrpSpPr>
            <p:cNvPr id="3" name="Group 11"/>
            <p:cNvGrpSpPr>
              <a:grpSpLocks/>
            </p:cNvGrpSpPr>
            <p:nvPr/>
          </p:nvGrpSpPr>
          <p:grpSpPr bwMode="auto">
            <a:xfrm>
              <a:off x="2072" y="794"/>
              <a:ext cx="1091" cy="1133"/>
              <a:chOff x="3206" y="2723"/>
              <a:chExt cx="710" cy="660"/>
            </a:xfrm>
          </p:grpSpPr>
          <p:sp>
            <p:nvSpPr>
              <p:cNvPr id="15" name="Freeform 12"/>
              <p:cNvSpPr>
                <a:spLocks/>
              </p:cNvSpPr>
              <p:nvPr/>
            </p:nvSpPr>
            <p:spPr bwMode="auto">
              <a:xfrm>
                <a:off x="3239" y="2747"/>
                <a:ext cx="489" cy="449"/>
              </a:xfrm>
              <a:custGeom>
                <a:avLst/>
                <a:gdLst>
                  <a:gd name="T0" fmla="*/ 248 w 489"/>
                  <a:gd name="T1" fmla="*/ 441 h 449"/>
                  <a:gd name="T2" fmla="*/ 297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3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5 h 449"/>
                  <a:gd name="T40" fmla="*/ 69 w 489"/>
                  <a:gd name="T41" fmla="*/ 110 h 449"/>
                  <a:gd name="T42" fmla="*/ 40 w 489"/>
                  <a:gd name="T43" fmla="*/ 149 h 449"/>
                  <a:gd name="T44" fmla="*/ 18 w 489"/>
                  <a:gd name="T45" fmla="*/ 191 h 449"/>
                  <a:gd name="T46" fmla="*/ 5 w 489"/>
                  <a:gd name="T47" fmla="*/ 235 h 449"/>
                  <a:gd name="T48" fmla="*/ 0 w 489"/>
                  <a:gd name="T49" fmla="*/ 280 h 449"/>
                  <a:gd name="T50" fmla="*/ 6 w 489"/>
                  <a:gd name="T51" fmla="*/ 322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8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8" y="441"/>
                    </a:moveTo>
                    <a:lnTo>
                      <a:pt x="297" y="425"/>
                    </a:lnTo>
                    <a:lnTo>
                      <a:pt x="342" y="402"/>
                    </a:lnTo>
                    <a:lnTo>
                      <a:pt x="383" y="372"/>
                    </a:lnTo>
                    <a:lnTo>
                      <a:pt x="419" y="338"/>
                    </a:lnTo>
                    <a:lnTo>
                      <a:pt x="448" y="299"/>
                    </a:lnTo>
                    <a:lnTo>
                      <a:pt x="470" y="257"/>
                    </a:lnTo>
                    <a:lnTo>
                      <a:pt x="484" y="213"/>
                    </a:lnTo>
                    <a:lnTo>
                      <a:pt x="488" y="168"/>
                    </a:lnTo>
                    <a:lnTo>
                      <a:pt x="483" y="125"/>
                    </a:lnTo>
                    <a:lnTo>
                      <a:pt x="468" y="88"/>
                    </a:lnTo>
                    <a:lnTo>
                      <a:pt x="445" y="56"/>
                    </a:lnTo>
                    <a:lnTo>
                      <a:pt x="414" y="31"/>
                    </a:lnTo>
                    <a:lnTo>
                      <a:pt x="378" y="13"/>
                    </a:lnTo>
                    <a:lnTo>
                      <a:pt x="336" y="2"/>
                    </a:lnTo>
                    <a:lnTo>
                      <a:pt x="290" y="0"/>
                    </a:lnTo>
                    <a:lnTo>
                      <a:pt x="241" y="7"/>
                    </a:lnTo>
                    <a:lnTo>
                      <a:pt x="192" y="23"/>
                    </a:lnTo>
                    <a:lnTo>
                      <a:pt x="146" y="46"/>
                    </a:lnTo>
                    <a:lnTo>
                      <a:pt x="105" y="75"/>
                    </a:lnTo>
                    <a:lnTo>
                      <a:pt x="69" y="110"/>
                    </a:lnTo>
                    <a:lnTo>
                      <a:pt x="40" y="149"/>
                    </a:lnTo>
                    <a:lnTo>
                      <a:pt x="18" y="191"/>
                    </a:lnTo>
                    <a:lnTo>
                      <a:pt x="5" y="235"/>
                    </a:lnTo>
                    <a:lnTo>
                      <a:pt x="0" y="280"/>
                    </a:lnTo>
                    <a:lnTo>
                      <a:pt x="6" y="322"/>
                    </a:lnTo>
                    <a:lnTo>
                      <a:pt x="21" y="360"/>
                    </a:lnTo>
                    <a:lnTo>
                      <a:pt x="44" y="392"/>
                    </a:lnTo>
                    <a:lnTo>
                      <a:pt x="74" y="417"/>
                    </a:lnTo>
                    <a:lnTo>
                      <a:pt x="110" y="435"/>
                    </a:lnTo>
                    <a:lnTo>
                      <a:pt x="152" y="446"/>
                    </a:lnTo>
                    <a:lnTo>
                      <a:pt x="198" y="448"/>
                    </a:lnTo>
                    <a:lnTo>
                      <a:pt x="248" y="44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6" name="Freeform 13"/>
              <p:cNvSpPr>
                <a:spLocks/>
              </p:cNvSpPr>
              <p:nvPr/>
            </p:nvSpPr>
            <p:spPr bwMode="auto">
              <a:xfrm>
                <a:off x="3600" y="3087"/>
                <a:ext cx="311" cy="294"/>
              </a:xfrm>
              <a:custGeom>
                <a:avLst/>
                <a:gdLst>
                  <a:gd name="T0" fmla="*/ 6 w 311"/>
                  <a:gd name="T1" fmla="*/ 43 h 294"/>
                  <a:gd name="T2" fmla="*/ 104 w 311"/>
                  <a:gd name="T3" fmla="*/ 145 h 294"/>
                  <a:gd name="T4" fmla="*/ 101 w 311"/>
                  <a:gd name="T5" fmla="*/ 174 h 294"/>
                  <a:gd name="T6" fmla="*/ 228 w 311"/>
                  <a:gd name="T7" fmla="*/ 293 h 294"/>
                  <a:gd name="T8" fmla="*/ 230 w 311"/>
                  <a:gd name="T9" fmla="*/ 292 h 294"/>
                  <a:gd name="T10" fmla="*/ 235 w 311"/>
                  <a:gd name="T11" fmla="*/ 290 h 294"/>
                  <a:gd name="T12" fmla="*/ 242 w 311"/>
                  <a:gd name="T13" fmla="*/ 287 h 294"/>
                  <a:gd name="T14" fmla="*/ 251 w 311"/>
                  <a:gd name="T15" fmla="*/ 283 h 294"/>
                  <a:gd name="T16" fmla="*/ 261 w 311"/>
                  <a:gd name="T17" fmla="*/ 278 h 294"/>
                  <a:gd name="T18" fmla="*/ 271 w 311"/>
                  <a:gd name="T19" fmla="*/ 272 h 294"/>
                  <a:gd name="T20" fmla="*/ 281 w 311"/>
                  <a:gd name="T21" fmla="*/ 266 h 294"/>
                  <a:gd name="T22" fmla="*/ 289 w 311"/>
                  <a:gd name="T23" fmla="*/ 259 h 294"/>
                  <a:gd name="T24" fmla="*/ 296 w 311"/>
                  <a:gd name="T25" fmla="*/ 251 h 294"/>
                  <a:gd name="T26" fmla="*/ 301 w 311"/>
                  <a:gd name="T27" fmla="*/ 241 h 294"/>
                  <a:gd name="T28" fmla="*/ 305 w 311"/>
                  <a:gd name="T29" fmla="*/ 229 h 294"/>
                  <a:gd name="T30" fmla="*/ 307 w 311"/>
                  <a:gd name="T31" fmla="*/ 217 h 294"/>
                  <a:gd name="T32" fmla="*/ 309 w 311"/>
                  <a:gd name="T33" fmla="*/ 206 h 294"/>
                  <a:gd name="T34" fmla="*/ 309 w 311"/>
                  <a:gd name="T35" fmla="*/ 197 h 294"/>
                  <a:gd name="T36" fmla="*/ 310 w 311"/>
                  <a:gd name="T37" fmla="*/ 191 h 294"/>
                  <a:gd name="T38" fmla="*/ 310 w 311"/>
                  <a:gd name="T39" fmla="*/ 189 h 294"/>
                  <a:gd name="T40" fmla="*/ 182 w 311"/>
                  <a:gd name="T41" fmla="*/ 82 h 294"/>
                  <a:gd name="T42" fmla="*/ 146 w 311"/>
                  <a:gd name="T43" fmla="*/ 85 h 294"/>
                  <a:gd name="T44" fmla="*/ 41 w 311"/>
                  <a:gd name="T45" fmla="*/ 1 h 294"/>
                  <a:gd name="T46" fmla="*/ 40 w 311"/>
                  <a:gd name="T47" fmla="*/ 1 h 294"/>
                  <a:gd name="T48" fmla="*/ 37 w 311"/>
                  <a:gd name="T49" fmla="*/ 1 h 294"/>
                  <a:gd name="T50" fmla="*/ 33 w 311"/>
                  <a:gd name="T51" fmla="*/ 0 h 294"/>
                  <a:gd name="T52" fmla="*/ 28 w 311"/>
                  <a:gd name="T53" fmla="*/ 0 h 294"/>
                  <a:gd name="T54" fmla="*/ 22 w 311"/>
                  <a:gd name="T55" fmla="*/ 1 h 294"/>
                  <a:gd name="T56" fmla="*/ 16 w 311"/>
                  <a:gd name="T57" fmla="*/ 2 h 294"/>
                  <a:gd name="T58" fmla="*/ 10 w 311"/>
                  <a:gd name="T59" fmla="*/ 6 h 294"/>
                  <a:gd name="T60" fmla="*/ 6 w 311"/>
                  <a:gd name="T61" fmla="*/ 10 h 294"/>
                  <a:gd name="T62" fmla="*/ 2 w 311"/>
                  <a:gd name="T63" fmla="*/ 16 h 294"/>
                  <a:gd name="T64" fmla="*/ 1 w 311"/>
                  <a:gd name="T65" fmla="*/ 22 h 294"/>
                  <a:gd name="T66" fmla="*/ 0 w 311"/>
                  <a:gd name="T67" fmla="*/ 27 h 294"/>
                  <a:gd name="T68" fmla="*/ 1 w 311"/>
                  <a:gd name="T69" fmla="*/ 32 h 294"/>
                  <a:gd name="T70" fmla="*/ 2 w 311"/>
                  <a:gd name="T71" fmla="*/ 37 h 294"/>
                  <a:gd name="T72" fmla="*/ 4 w 311"/>
                  <a:gd name="T73" fmla="*/ 40 h 294"/>
                  <a:gd name="T74" fmla="*/ 5 w 311"/>
                  <a:gd name="T75" fmla="*/ 42 h 294"/>
                  <a:gd name="T76" fmla="*/ 6 w 311"/>
                  <a:gd name="T77" fmla="*/ 43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294"/>
                  <a:gd name="T119" fmla="*/ 311 w 311"/>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294">
                    <a:moveTo>
                      <a:pt x="6" y="43"/>
                    </a:moveTo>
                    <a:lnTo>
                      <a:pt x="104" y="145"/>
                    </a:lnTo>
                    <a:lnTo>
                      <a:pt x="101" y="174"/>
                    </a:lnTo>
                    <a:lnTo>
                      <a:pt x="228" y="293"/>
                    </a:lnTo>
                    <a:lnTo>
                      <a:pt x="230" y="292"/>
                    </a:lnTo>
                    <a:lnTo>
                      <a:pt x="235" y="290"/>
                    </a:lnTo>
                    <a:lnTo>
                      <a:pt x="242" y="287"/>
                    </a:lnTo>
                    <a:lnTo>
                      <a:pt x="251" y="283"/>
                    </a:lnTo>
                    <a:lnTo>
                      <a:pt x="261" y="278"/>
                    </a:lnTo>
                    <a:lnTo>
                      <a:pt x="271" y="272"/>
                    </a:lnTo>
                    <a:lnTo>
                      <a:pt x="281" y="266"/>
                    </a:lnTo>
                    <a:lnTo>
                      <a:pt x="289" y="259"/>
                    </a:lnTo>
                    <a:lnTo>
                      <a:pt x="296" y="251"/>
                    </a:lnTo>
                    <a:lnTo>
                      <a:pt x="301" y="241"/>
                    </a:lnTo>
                    <a:lnTo>
                      <a:pt x="305" y="229"/>
                    </a:lnTo>
                    <a:lnTo>
                      <a:pt x="307" y="217"/>
                    </a:lnTo>
                    <a:lnTo>
                      <a:pt x="309" y="206"/>
                    </a:lnTo>
                    <a:lnTo>
                      <a:pt x="309" y="197"/>
                    </a:lnTo>
                    <a:lnTo>
                      <a:pt x="310" y="191"/>
                    </a:lnTo>
                    <a:lnTo>
                      <a:pt x="310" y="189"/>
                    </a:lnTo>
                    <a:lnTo>
                      <a:pt x="182" y="82"/>
                    </a:lnTo>
                    <a:lnTo>
                      <a:pt x="146" y="85"/>
                    </a:lnTo>
                    <a:lnTo>
                      <a:pt x="41" y="1"/>
                    </a:lnTo>
                    <a:lnTo>
                      <a:pt x="40" y="1"/>
                    </a:lnTo>
                    <a:lnTo>
                      <a:pt x="37" y="1"/>
                    </a:lnTo>
                    <a:lnTo>
                      <a:pt x="33" y="0"/>
                    </a:lnTo>
                    <a:lnTo>
                      <a:pt x="28" y="0"/>
                    </a:lnTo>
                    <a:lnTo>
                      <a:pt x="22" y="1"/>
                    </a:lnTo>
                    <a:lnTo>
                      <a:pt x="16" y="2"/>
                    </a:lnTo>
                    <a:lnTo>
                      <a:pt x="10" y="6"/>
                    </a:lnTo>
                    <a:lnTo>
                      <a:pt x="6" y="10"/>
                    </a:lnTo>
                    <a:lnTo>
                      <a:pt x="2" y="16"/>
                    </a:lnTo>
                    <a:lnTo>
                      <a:pt x="1" y="22"/>
                    </a:lnTo>
                    <a:lnTo>
                      <a:pt x="0" y="27"/>
                    </a:lnTo>
                    <a:lnTo>
                      <a:pt x="1" y="32"/>
                    </a:lnTo>
                    <a:lnTo>
                      <a:pt x="2" y="37"/>
                    </a:lnTo>
                    <a:lnTo>
                      <a:pt x="4" y="40"/>
                    </a:lnTo>
                    <a:lnTo>
                      <a:pt x="5" y="42"/>
                    </a:lnTo>
                    <a:lnTo>
                      <a:pt x="6" y="4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7" name="Freeform 14"/>
              <p:cNvSpPr>
                <a:spLocks/>
              </p:cNvSpPr>
              <p:nvPr/>
            </p:nvSpPr>
            <p:spPr bwMode="auto">
              <a:xfrm>
                <a:off x="3667" y="3142"/>
                <a:ext cx="248" cy="241"/>
              </a:xfrm>
              <a:custGeom>
                <a:avLst/>
                <a:gdLst>
                  <a:gd name="T0" fmla="*/ 15 w 248"/>
                  <a:gd name="T1" fmla="*/ 28 h 241"/>
                  <a:gd name="T2" fmla="*/ 9 w 248"/>
                  <a:gd name="T3" fmla="*/ 35 h 241"/>
                  <a:gd name="T4" fmla="*/ 5 w 248"/>
                  <a:gd name="T5" fmla="*/ 41 h 241"/>
                  <a:gd name="T6" fmla="*/ 3 w 248"/>
                  <a:gd name="T7" fmla="*/ 48 h 241"/>
                  <a:gd name="T8" fmla="*/ 1 w 248"/>
                  <a:gd name="T9" fmla="*/ 53 h 241"/>
                  <a:gd name="T10" fmla="*/ 0 w 248"/>
                  <a:gd name="T11" fmla="*/ 57 h 241"/>
                  <a:gd name="T12" fmla="*/ 0 w 248"/>
                  <a:gd name="T13" fmla="*/ 61 h 241"/>
                  <a:gd name="T14" fmla="*/ 0 w 248"/>
                  <a:gd name="T15" fmla="*/ 63 h 241"/>
                  <a:gd name="T16" fmla="*/ 0 w 248"/>
                  <a:gd name="T17" fmla="*/ 63 h 241"/>
                  <a:gd name="T18" fmla="*/ 4 w 248"/>
                  <a:gd name="T19" fmla="*/ 93 h 241"/>
                  <a:gd name="T20" fmla="*/ 166 w 248"/>
                  <a:gd name="T21" fmla="*/ 240 h 241"/>
                  <a:gd name="T22" fmla="*/ 167 w 248"/>
                  <a:gd name="T23" fmla="*/ 239 h 241"/>
                  <a:gd name="T24" fmla="*/ 171 w 248"/>
                  <a:gd name="T25" fmla="*/ 236 h 241"/>
                  <a:gd name="T26" fmla="*/ 176 w 248"/>
                  <a:gd name="T27" fmla="*/ 232 h 241"/>
                  <a:gd name="T28" fmla="*/ 183 w 248"/>
                  <a:gd name="T29" fmla="*/ 226 h 241"/>
                  <a:gd name="T30" fmla="*/ 190 w 248"/>
                  <a:gd name="T31" fmla="*/ 220 h 241"/>
                  <a:gd name="T32" fmla="*/ 199 w 248"/>
                  <a:gd name="T33" fmla="*/ 213 h 241"/>
                  <a:gd name="T34" fmla="*/ 207 w 248"/>
                  <a:gd name="T35" fmla="*/ 206 h 241"/>
                  <a:gd name="T36" fmla="*/ 215 w 248"/>
                  <a:gd name="T37" fmla="*/ 199 h 241"/>
                  <a:gd name="T38" fmla="*/ 223 w 248"/>
                  <a:gd name="T39" fmla="*/ 192 h 241"/>
                  <a:gd name="T40" fmla="*/ 229 w 248"/>
                  <a:gd name="T41" fmla="*/ 182 h 241"/>
                  <a:gd name="T42" fmla="*/ 234 w 248"/>
                  <a:gd name="T43" fmla="*/ 172 h 241"/>
                  <a:gd name="T44" fmla="*/ 239 w 248"/>
                  <a:gd name="T45" fmla="*/ 161 h 241"/>
                  <a:gd name="T46" fmla="*/ 242 w 248"/>
                  <a:gd name="T47" fmla="*/ 152 h 241"/>
                  <a:gd name="T48" fmla="*/ 245 w 248"/>
                  <a:gd name="T49" fmla="*/ 144 h 241"/>
                  <a:gd name="T50" fmla="*/ 247 w 248"/>
                  <a:gd name="T51" fmla="*/ 138 h 241"/>
                  <a:gd name="T52" fmla="*/ 247 w 248"/>
                  <a:gd name="T53" fmla="*/ 136 h 241"/>
                  <a:gd name="T54" fmla="*/ 85 w 248"/>
                  <a:gd name="T55" fmla="*/ 0 h 241"/>
                  <a:gd name="T56" fmla="*/ 49 w 248"/>
                  <a:gd name="T57" fmla="*/ 3 h 241"/>
                  <a:gd name="T58" fmla="*/ 48 w 248"/>
                  <a:gd name="T59" fmla="*/ 3 h 241"/>
                  <a:gd name="T60" fmla="*/ 46 w 248"/>
                  <a:gd name="T61" fmla="*/ 4 h 241"/>
                  <a:gd name="T62" fmla="*/ 43 w 248"/>
                  <a:gd name="T63" fmla="*/ 6 h 241"/>
                  <a:gd name="T64" fmla="*/ 38 w 248"/>
                  <a:gd name="T65" fmla="*/ 8 h 241"/>
                  <a:gd name="T66" fmla="*/ 33 w 248"/>
                  <a:gd name="T67" fmla="*/ 11 h 241"/>
                  <a:gd name="T68" fmla="*/ 27 w 248"/>
                  <a:gd name="T69" fmla="*/ 16 h 241"/>
                  <a:gd name="T70" fmla="*/ 21 w 248"/>
                  <a:gd name="T71" fmla="*/ 21 h 241"/>
                  <a:gd name="T72" fmla="*/ 15 w 248"/>
                  <a:gd name="T73" fmla="*/ 28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41"/>
                  <a:gd name="T113" fmla="*/ 248 w 248"/>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41">
                    <a:moveTo>
                      <a:pt x="15" y="28"/>
                    </a:moveTo>
                    <a:lnTo>
                      <a:pt x="9" y="35"/>
                    </a:lnTo>
                    <a:lnTo>
                      <a:pt x="5" y="41"/>
                    </a:lnTo>
                    <a:lnTo>
                      <a:pt x="3" y="48"/>
                    </a:lnTo>
                    <a:lnTo>
                      <a:pt x="1" y="53"/>
                    </a:lnTo>
                    <a:lnTo>
                      <a:pt x="0" y="57"/>
                    </a:lnTo>
                    <a:lnTo>
                      <a:pt x="0" y="61"/>
                    </a:lnTo>
                    <a:lnTo>
                      <a:pt x="0" y="63"/>
                    </a:lnTo>
                    <a:lnTo>
                      <a:pt x="4" y="93"/>
                    </a:lnTo>
                    <a:lnTo>
                      <a:pt x="166" y="240"/>
                    </a:lnTo>
                    <a:lnTo>
                      <a:pt x="167" y="239"/>
                    </a:lnTo>
                    <a:lnTo>
                      <a:pt x="171" y="236"/>
                    </a:lnTo>
                    <a:lnTo>
                      <a:pt x="176" y="232"/>
                    </a:lnTo>
                    <a:lnTo>
                      <a:pt x="183" y="226"/>
                    </a:lnTo>
                    <a:lnTo>
                      <a:pt x="190" y="220"/>
                    </a:lnTo>
                    <a:lnTo>
                      <a:pt x="199" y="213"/>
                    </a:lnTo>
                    <a:lnTo>
                      <a:pt x="207" y="206"/>
                    </a:lnTo>
                    <a:lnTo>
                      <a:pt x="215" y="199"/>
                    </a:lnTo>
                    <a:lnTo>
                      <a:pt x="223" y="192"/>
                    </a:lnTo>
                    <a:lnTo>
                      <a:pt x="229" y="182"/>
                    </a:lnTo>
                    <a:lnTo>
                      <a:pt x="234" y="172"/>
                    </a:lnTo>
                    <a:lnTo>
                      <a:pt x="239" y="161"/>
                    </a:lnTo>
                    <a:lnTo>
                      <a:pt x="242" y="152"/>
                    </a:lnTo>
                    <a:lnTo>
                      <a:pt x="245" y="144"/>
                    </a:lnTo>
                    <a:lnTo>
                      <a:pt x="247" y="138"/>
                    </a:lnTo>
                    <a:lnTo>
                      <a:pt x="247" y="136"/>
                    </a:lnTo>
                    <a:lnTo>
                      <a:pt x="85" y="0"/>
                    </a:lnTo>
                    <a:lnTo>
                      <a:pt x="49" y="3"/>
                    </a:lnTo>
                    <a:lnTo>
                      <a:pt x="48" y="3"/>
                    </a:lnTo>
                    <a:lnTo>
                      <a:pt x="46" y="4"/>
                    </a:lnTo>
                    <a:lnTo>
                      <a:pt x="43" y="6"/>
                    </a:lnTo>
                    <a:lnTo>
                      <a:pt x="38" y="8"/>
                    </a:lnTo>
                    <a:lnTo>
                      <a:pt x="33" y="11"/>
                    </a:lnTo>
                    <a:lnTo>
                      <a:pt x="27" y="16"/>
                    </a:lnTo>
                    <a:lnTo>
                      <a:pt x="21" y="21"/>
                    </a:lnTo>
                    <a:lnTo>
                      <a:pt x="15" y="28"/>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8" name="Freeform 15"/>
              <p:cNvSpPr>
                <a:spLocks/>
              </p:cNvSpPr>
              <p:nvPr/>
            </p:nvSpPr>
            <p:spPr bwMode="auto">
              <a:xfrm>
                <a:off x="3821" y="3271"/>
                <a:ext cx="95" cy="112"/>
              </a:xfrm>
              <a:custGeom>
                <a:avLst/>
                <a:gdLst>
                  <a:gd name="T0" fmla="*/ 68 w 95"/>
                  <a:gd name="T1" fmla="*/ 72 h 112"/>
                  <a:gd name="T2" fmla="*/ 76 w 95"/>
                  <a:gd name="T3" fmla="*/ 61 h 112"/>
                  <a:gd name="T4" fmla="*/ 83 w 95"/>
                  <a:gd name="T5" fmla="*/ 50 h 112"/>
                  <a:gd name="T6" fmla="*/ 88 w 95"/>
                  <a:gd name="T7" fmla="*/ 39 h 112"/>
                  <a:gd name="T8" fmla="*/ 92 w 95"/>
                  <a:gd name="T9" fmla="*/ 30 h 112"/>
                  <a:gd name="T10" fmla="*/ 93 w 95"/>
                  <a:gd name="T11" fmla="*/ 20 h 112"/>
                  <a:gd name="T12" fmla="*/ 94 w 95"/>
                  <a:gd name="T13" fmla="*/ 13 h 112"/>
                  <a:gd name="T14" fmla="*/ 92 w 95"/>
                  <a:gd name="T15" fmla="*/ 6 h 112"/>
                  <a:gd name="T16" fmla="*/ 89 w 95"/>
                  <a:gd name="T17" fmla="*/ 2 h 112"/>
                  <a:gd name="T18" fmla="*/ 83 w 95"/>
                  <a:gd name="T19" fmla="*/ 0 h 112"/>
                  <a:gd name="T20" fmla="*/ 77 w 95"/>
                  <a:gd name="T21" fmla="*/ 0 h 112"/>
                  <a:gd name="T22" fmla="*/ 70 w 95"/>
                  <a:gd name="T23" fmla="*/ 2 h 112"/>
                  <a:gd name="T24" fmla="*/ 61 w 95"/>
                  <a:gd name="T25" fmla="*/ 6 h 112"/>
                  <a:gd name="T26" fmla="*/ 52 w 95"/>
                  <a:gd name="T27" fmla="*/ 12 h 112"/>
                  <a:gd name="T28" fmla="*/ 43 w 95"/>
                  <a:gd name="T29" fmla="*/ 19 h 112"/>
                  <a:gd name="T30" fmla="*/ 34 w 95"/>
                  <a:gd name="T31" fmla="*/ 28 h 112"/>
                  <a:gd name="T32" fmla="*/ 26 w 95"/>
                  <a:gd name="T33" fmla="*/ 39 h 112"/>
                  <a:gd name="T34" fmla="*/ 17 w 95"/>
                  <a:gd name="T35" fmla="*/ 50 h 112"/>
                  <a:gd name="T36" fmla="*/ 11 w 95"/>
                  <a:gd name="T37" fmla="*/ 61 h 112"/>
                  <a:gd name="T38" fmla="*/ 6 w 95"/>
                  <a:gd name="T39" fmla="*/ 72 h 112"/>
                  <a:gd name="T40" fmla="*/ 2 w 95"/>
                  <a:gd name="T41" fmla="*/ 82 h 112"/>
                  <a:gd name="T42" fmla="*/ 0 w 95"/>
                  <a:gd name="T43" fmla="*/ 91 h 112"/>
                  <a:gd name="T44" fmla="*/ 0 w 95"/>
                  <a:gd name="T45" fmla="*/ 98 h 112"/>
                  <a:gd name="T46" fmla="*/ 2 w 95"/>
                  <a:gd name="T47" fmla="*/ 105 h 112"/>
                  <a:gd name="T48" fmla="*/ 5 w 95"/>
                  <a:gd name="T49" fmla="*/ 109 h 112"/>
                  <a:gd name="T50" fmla="*/ 10 w 95"/>
                  <a:gd name="T51" fmla="*/ 111 h 112"/>
                  <a:gd name="T52" fmla="*/ 17 w 95"/>
                  <a:gd name="T53" fmla="*/ 111 h 112"/>
                  <a:gd name="T54" fmla="*/ 24 w 95"/>
                  <a:gd name="T55" fmla="*/ 109 h 112"/>
                  <a:gd name="T56" fmla="*/ 33 w 95"/>
                  <a:gd name="T57" fmla="*/ 105 h 112"/>
                  <a:gd name="T58" fmla="*/ 41 w 95"/>
                  <a:gd name="T59" fmla="*/ 99 h 112"/>
                  <a:gd name="T60" fmla="*/ 50 w 95"/>
                  <a:gd name="T61" fmla="*/ 92 h 112"/>
                  <a:gd name="T62" fmla="*/ 60 w 95"/>
                  <a:gd name="T63" fmla="*/ 83 h 112"/>
                  <a:gd name="T64" fmla="*/ 68 w 95"/>
                  <a:gd name="T65" fmla="*/ 7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12"/>
                  <a:gd name="T101" fmla="*/ 95 w 95"/>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12">
                    <a:moveTo>
                      <a:pt x="68" y="72"/>
                    </a:moveTo>
                    <a:lnTo>
                      <a:pt x="76" y="61"/>
                    </a:lnTo>
                    <a:lnTo>
                      <a:pt x="83" y="50"/>
                    </a:lnTo>
                    <a:lnTo>
                      <a:pt x="88" y="39"/>
                    </a:lnTo>
                    <a:lnTo>
                      <a:pt x="92" y="30"/>
                    </a:lnTo>
                    <a:lnTo>
                      <a:pt x="93" y="20"/>
                    </a:lnTo>
                    <a:lnTo>
                      <a:pt x="94" y="13"/>
                    </a:lnTo>
                    <a:lnTo>
                      <a:pt x="92" y="6"/>
                    </a:lnTo>
                    <a:lnTo>
                      <a:pt x="89" y="2"/>
                    </a:lnTo>
                    <a:lnTo>
                      <a:pt x="83" y="0"/>
                    </a:lnTo>
                    <a:lnTo>
                      <a:pt x="77" y="0"/>
                    </a:lnTo>
                    <a:lnTo>
                      <a:pt x="70" y="2"/>
                    </a:lnTo>
                    <a:lnTo>
                      <a:pt x="61" y="6"/>
                    </a:lnTo>
                    <a:lnTo>
                      <a:pt x="52" y="12"/>
                    </a:lnTo>
                    <a:lnTo>
                      <a:pt x="43" y="19"/>
                    </a:lnTo>
                    <a:lnTo>
                      <a:pt x="34" y="28"/>
                    </a:lnTo>
                    <a:lnTo>
                      <a:pt x="26" y="39"/>
                    </a:lnTo>
                    <a:lnTo>
                      <a:pt x="17" y="50"/>
                    </a:lnTo>
                    <a:lnTo>
                      <a:pt x="11" y="61"/>
                    </a:lnTo>
                    <a:lnTo>
                      <a:pt x="6" y="72"/>
                    </a:lnTo>
                    <a:lnTo>
                      <a:pt x="2" y="82"/>
                    </a:lnTo>
                    <a:lnTo>
                      <a:pt x="0" y="91"/>
                    </a:lnTo>
                    <a:lnTo>
                      <a:pt x="0" y="98"/>
                    </a:lnTo>
                    <a:lnTo>
                      <a:pt x="2" y="105"/>
                    </a:lnTo>
                    <a:lnTo>
                      <a:pt x="5" y="109"/>
                    </a:lnTo>
                    <a:lnTo>
                      <a:pt x="10" y="111"/>
                    </a:lnTo>
                    <a:lnTo>
                      <a:pt x="17" y="111"/>
                    </a:lnTo>
                    <a:lnTo>
                      <a:pt x="24" y="109"/>
                    </a:lnTo>
                    <a:lnTo>
                      <a:pt x="33" y="105"/>
                    </a:lnTo>
                    <a:lnTo>
                      <a:pt x="41" y="99"/>
                    </a:lnTo>
                    <a:lnTo>
                      <a:pt x="50" y="92"/>
                    </a:lnTo>
                    <a:lnTo>
                      <a:pt x="60" y="83"/>
                    </a:lnTo>
                    <a:lnTo>
                      <a:pt x="68" y="7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9" name="Freeform 16"/>
              <p:cNvSpPr>
                <a:spLocks/>
              </p:cNvSpPr>
              <p:nvPr/>
            </p:nvSpPr>
            <p:spPr bwMode="auto">
              <a:xfrm>
                <a:off x="3672" y="3187"/>
                <a:ext cx="147" cy="159"/>
              </a:xfrm>
              <a:custGeom>
                <a:avLst/>
                <a:gdLst>
                  <a:gd name="T0" fmla="*/ 137 w 147"/>
                  <a:gd name="T1" fmla="*/ 158 h 159"/>
                  <a:gd name="T2" fmla="*/ 2 w 147"/>
                  <a:gd name="T3" fmla="*/ 39 h 159"/>
                  <a:gd name="T4" fmla="*/ 2 w 147"/>
                  <a:gd name="T5" fmla="*/ 37 h 159"/>
                  <a:gd name="T6" fmla="*/ 2 w 147"/>
                  <a:gd name="T7" fmla="*/ 34 h 159"/>
                  <a:gd name="T8" fmla="*/ 1 w 147"/>
                  <a:gd name="T9" fmla="*/ 29 h 159"/>
                  <a:gd name="T10" fmla="*/ 0 w 147"/>
                  <a:gd name="T11" fmla="*/ 23 h 159"/>
                  <a:gd name="T12" fmla="*/ 0 w 147"/>
                  <a:gd name="T13" fmla="*/ 16 h 159"/>
                  <a:gd name="T14" fmla="*/ 0 w 147"/>
                  <a:gd name="T15" fmla="*/ 10 h 159"/>
                  <a:gd name="T16" fmla="*/ 1 w 147"/>
                  <a:gd name="T17" fmla="*/ 4 h 159"/>
                  <a:gd name="T18" fmla="*/ 2 w 147"/>
                  <a:gd name="T19" fmla="*/ 0 h 159"/>
                  <a:gd name="T20" fmla="*/ 6 w 147"/>
                  <a:gd name="T21" fmla="*/ 8 h 159"/>
                  <a:gd name="T22" fmla="*/ 22 w 147"/>
                  <a:gd name="T23" fmla="*/ 25 h 159"/>
                  <a:gd name="T24" fmla="*/ 45 w 147"/>
                  <a:gd name="T25" fmla="*/ 46 h 159"/>
                  <a:gd name="T26" fmla="*/ 71 w 147"/>
                  <a:gd name="T27" fmla="*/ 70 h 159"/>
                  <a:gd name="T28" fmla="*/ 99 w 147"/>
                  <a:gd name="T29" fmla="*/ 93 h 159"/>
                  <a:gd name="T30" fmla="*/ 122 w 147"/>
                  <a:gd name="T31" fmla="*/ 112 h 159"/>
                  <a:gd name="T32" fmla="*/ 139 w 147"/>
                  <a:gd name="T33" fmla="*/ 126 h 159"/>
                  <a:gd name="T34" fmla="*/ 146 w 147"/>
                  <a:gd name="T35" fmla="*/ 131 h 159"/>
                  <a:gd name="T36" fmla="*/ 137 w 147"/>
                  <a:gd name="T37" fmla="*/ 158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59"/>
                  <a:gd name="T59" fmla="*/ 147 w 14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59">
                    <a:moveTo>
                      <a:pt x="137" y="158"/>
                    </a:moveTo>
                    <a:lnTo>
                      <a:pt x="2" y="39"/>
                    </a:lnTo>
                    <a:lnTo>
                      <a:pt x="2" y="37"/>
                    </a:lnTo>
                    <a:lnTo>
                      <a:pt x="2" y="34"/>
                    </a:lnTo>
                    <a:lnTo>
                      <a:pt x="1" y="29"/>
                    </a:lnTo>
                    <a:lnTo>
                      <a:pt x="0" y="23"/>
                    </a:lnTo>
                    <a:lnTo>
                      <a:pt x="0" y="16"/>
                    </a:lnTo>
                    <a:lnTo>
                      <a:pt x="0" y="10"/>
                    </a:lnTo>
                    <a:lnTo>
                      <a:pt x="1" y="4"/>
                    </a:lnTo>
                    <a:lnTo>
                      <a:pt x="2" y="0"/>
                    </a:lnTo>
                    <a:lnTo>
                      <a:pt x="6" y="8"/>
                    </a:lnTo>
                    <a:lnTo>
                      <a:pt x="22" y="25"/>
                    </a:lnTo>
                    <a:lnTo>
                      <a:pt x="45" y="46"/>
                    </a:lnTo>
                    <a:lnTo>
                      <a:pt x="71" y="70"/>
                    </a:lnTo>
                    <a:lnTo>
                      <a:pt x="99" y="93"/>
                    </a:lnTo>
                    <a:lnTo>
                      <a:pt x="122" y="112"/>
                    </a:lnTo>
                    <a:lnTo>
                      <a:pt x="139" y="126"/>
                    </a:lnTo>
                    <a:lnTo>
                      <a:pt x="146" y="131"/>
                    </a:lnTo>
                    <a:lnTo>
                      <a:pt x="137" y="15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 name="Freeform 17"/>
              <p:cNvSpPr>
                <a:spLocks/>
              </p:cNvSpPr>
              <p:nvPr/>
            </p:nvSpPr>
            <p:spPr bwMode="auto">
              <a:xfrm>
                <a:off x="3603" y="3106"/>
                <a:ext cx="69" cy="76"/>
              </a:xfrm>
              <a:custGeom>
                <a:avLst/>
                <a:gdLst>
                  <a:gd name="T0" fmla="*/ 62 w 69"/>
                  <a:gd name="T1" fmla="*/ 75 h 76"/>
                  <a:gd name="T2" fmla="*/ 68 w 69"/>
                  <a:gd name="T3" fmla="*/ 60 h 76"/>
                  <a:gd name="T4" fmla="*/ 0 w 69"/>
                  <a:gd name="T5" fmla="*/ 0 h 76"/>
                  <a:gd name="T6" fmla="*/ 3 w 69"/>
                  <a:gd name="T7" fmla="*/ 24 h 76"/>
                  <a:gd name="T8" fmla="*/ 62 w 69"/>
                  <a:gd name="T9" fmla="*/ 75 h 76"/>
                  <a:gd name="T10" fmla="*/ 0 60000 65536"/>
                  <a:gd name="T11" fmla="*/ 0 60000 65536"/>
                  <a:gd name="T12" fmla="*/ 0 60000 65536"/>
                  <a:gd name="T13" fmla="*/ 0 60000 65536"/>
                  <a:gd name="T14" fmla="*/ 0 60000 65536"/>
                  <a:gd name="T15" fmla="*/ 0 w 69"/>
                  <a:gd name="T16" fmla="*/ 0 h 76"/>
                  <a:gd name="T17" fmla="*/ 69 w 69"/>
                  <a:gd name="T18" fmla="*/ 76 h 76"/>
                </a:gdLst>
                <a:ahLst/>
                <a:cxnLst>
                  <a:cxn ang="T10">
                    <a:pos x="T0" y="T1"/>
                  </a:cxn>
                  <a:cxn ang="T11">
                    <a:pos x="T2" y="T3"/>
                  </a:cxn>
                  <a:cxn ang="T12">
                    <a:pos x="T4" y="T5"/>
                  </a:cxn>
                  <a:cxn ang="T13">
                    <a:pos x="T6" y="T7"/>
                  </a:cxn>
                  <a:cxn ang="T14">
                    <a:pos x="T8" y="T9"/>
                  </a:cxn>
                </a:cxnLst>
                <a:rect l="T15" t="T16" r="T17" b="T18"/>
                <a:pathLst>
                  <a:path w="69" h="76">
                    <a:moveTo>
                      <a:pt x="62" y="75"/>
                    </a:moveTo>
                    <a:lnTo>
                      <a:pt x="68" y="60"/>
                    </a:lnTo>
                    <a:lnTo>
                      <a:pt x="0" y="0"/>
                    </a:lnTo>
                    <a:lnTo>
                      <a:pt x="3" y="24"/>
                    </a:lnTo>
                    <a:lnTo>
                      <a:pt x="62" y="75"/>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1" name="Freeform 18"/>
              <p:cNvSpPr>
                <a:spLocks/>
              </p:cNvSpPr>
              <p:nvPr/>
            </p:nvSpPr>
            <p:spPr bwMode="auto">
              <a:xfrm>
                <a:off x="3207" y="2723"/>
                <a:ext cx="489" cy="449"/>
              </a:xfrm>
              <a:custGeom>
                <a:avLst/>
                <a:gdLst>
                  <a:gd name="T0" fmla="*/ 247 w 489"/>
                  <a:gd name="T1" fmla="*/ 441 h 449"/>
                  <a:gd name="T2" fmla="*/ 296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2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6 h 449"/>
                  <a:gd name="T40" fmla="*/ 69 w 489"/>
                  <a:gd name="T41" fmla="*/ 110 h 449"/>
                  <a:gd name="T42" fmla="*/ 40 w 489"/>
                  <a:gd name="T43" fmla="*/ 149 h 449"/>
                  <a:gd name="T44" fmla="*/ 18 w 489"/>
                  <a:gd name="T45" fmla="*/ 191 h 449"/>
                  <a:gd name="T46" fmla="*/ 4 w 489"/>
                  <a:gd name="T47" fmla="*/ 235 h 449"/>
                  <a:gd name="T48" fmla="*/ 0 w 489"/>
                  <a:gd name="T49" fmla="*/ 280 h 449"/>
                  <a:gd name="T50" fmla="*/ 6 w 489"/>
                  <a:gd name="T51" fmla="*/ 323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7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7" y="441"/>
                    </a:moveTo>
                    <a:lnTo>
                      <a:pt x="296" y="425"/>
                    </a:lnTo>
                    <a:lnTo>
                      <a:pt x="342" y="402"/>
                    </a:lnTo>
                    <a:lnTo>
                      <a:pt x="383" y="372"/>
                    </a:lnTo>
                    <a:lnTo>
                      <a:pt x="419" y="338"/>
                    </a:lnTo>
                    <a:lnTo>
                      <a:pt x="448" y="299"/>
                    </a:lnTo>
                    <a:lnTo>
                      <a:pt x="470" y="257"/>
                    </a:lnTo>
                    <a:lnTo>
                      <a:pt x="484" y="213"/>
                    </a:lnTo>
                    <a:lnTo>
                      <a:pt x="488" y="168"/>
                    </a:lnTo>
                    <a:lnTo>
                      <a:pt x="482" y="125"/>
                    </a:lnTo>
                    <a:lnTo>
                      <a:pt x="468" y="88"/>
                    </a:lnTo>
                    <a:lnTo>
                      <a:pt x="445" y="56"/>
                    </a:lnTo>
                    <a:lnTo>
                      <a:pt x="414" y="31"/>
                    </a:lnTo>
                    <a:lnTo>
                      <a:pt x="378" y="13"/>
                    </a:lnTo>
                    <a:lnTo>
                      <a:pt x="336" y="2"/>
                    </a:lnTo>
                    <a:lnTo>
                      <a:pt x="290" y="0"/>
                    </a:lnTo>
                    <a:lnTo>
                      <a:pt x="241" y="7"/>
                    </a:lnTo>
                    <a:lnTo>
                      <a:pt x="192" y="23"/>
                    </a:lnTo>
                    <a:lnTo>
                      <a:pt x="146" y="46"/>
                    </a:lnTo>
                    <a:lnTo>
                      <a:pt x="105" y="76"/>
                    </a:lnTo>
                    <a:lnTo>
                      <a:pt x="69" y="110"/>
                    </a:lnTo>
                    <a:lnTo>
                      <a:pt x="40" y="149"/>
                    </a:lnTo>
                    <a:lnTo>
                      <a:pt x="18" y="191"/>
                    </a:lnTo>
                    <a:lnTo>
                      <a:pt x="4" y="235"/>
                    </a:lnTo>
                    <a:lnTo>
                      <a:pt x="0" y="280"/>
                    </a:lnTo>
                    <a:lnTo>
                      <a:pt x="6" y="323"/>
                    </a:lnTo>
                    <a:lnTo>
                      <a:pt x="21" y="360"/>
                    </a:lnTo>
                    <a:lnTo>
                      <a:pt x="44" y="392"/>
                    </a:lnTo>
                    <a:lnTo>
                      <a:pt x="74" y="417"/>
                    </a:lnTo>
                    <a:lnTo>
                      <a:pt x="110" y="435"/>
                    </a:lnTo>
                    <a:lnTo>
                      <a:pt x="152" y="446"/>
                    </a:lnTo>
                    <a:lnTo>
                      <a:pt x="198" y="448"/>
                    </a:lnTo>
                    <a:lnTo>
                      <a:pt x="247" y="441"/>
                    </a:lnTo>
                  </a:path>
                </a:pathLst>
              </a:custGeom>
              <a:gradFill rotWithShape="1">
                <a:gsLst>
                  <a:gs pos="0">
                    <a:srgbClr val="CCECFF"/>
                  </a:gs>
                  <a:gs pos="100000">
                    <a:schemeClr val="bg1"/>
                  </a:gs>
                </a:gsLst>
                <a:lin ang="27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2" name="Freeform 19"/>
              <p:cNvSpPr>
                <a:spLocks/>
              </p:cNvSpPr>
              <p:nvPr/>
            </p:nvSpPr>
            <p:spPr bwMode="auto">
              <a:xfrm>
                <a:off x="3206" y="2723"/>
                <a:ext cx="440" cy="409"/>
              </a:xfrm>
              <a:custGeom>
                <a:avLst/>
                <a:gdLst>
                  <a:gd name="T0" fmla="*/ 20 w 440"/>
                  <a:gd name="T1" fmla="*/ 299 h 409"/>
                  <a:gd name="T2" fmla="*/ 23 w 440"/>
                  <a:gd name="T3" fmla="*/ 256 h 409"/>
                  <a:gd name="T4" fmla="*/ 34 w 440"/>
                  <a:gd name="T5" fmla="*/ 214 h 409"/>
                  <a:gd name="T6" fmla="*/ 53 w 440"/>
                  <a:gd name="T7" fmla="*/ 172 h 409"/>
                  <a:gd name="T8" fmla="*/ 80 w 440"/>
                  <a:gd name="T9" fmla="*/ 133 h 409"/>
                  <a:gd name="T10" fmla="*/ 114 w 440"/>
                  <a:gd name="T11" fmla="*/ 97 h 409"/>
                  <a:gd name="T12" fmla="*/ 156 w 440"/>
                  <a:gd name="T13" fmla="*/ 66 h 409"/>
                  <a:gd name="T14" fmla="*/ 206 w 440"/>
                  <a:gd name="T15" fmla="*/ 42 h 409"/>
                  <a:gd name="T16" fmla="*/ 263 w 440"/>
                  <a:gd name="T17" fmla="*/ 26 h 409"/>
                  <a:gd name="T18" fmla="*/ 286 w 440"/>
                  <a:gd name="T19" fmla="*/ 22 h 409"/>
                  <a:gd name="T20" fmla="*/ 310 w 440"/>
                  <a:gd name="T21" fmla="*/ 20 h 409"/>
                  <a:gd name="T22" fmla="*/ 334 w 440"/>
                  <a:gd name="T23" fmla="*/ 20 h 409"/>
                  <a:gd name="T24" fmla="*/ 358 w 440"/>
                  <a:gd name="T25" fmla="*/ 21 h 409"/>
                  <a:gd name="T26" fmla="*/ 381 w 440"/>
                  <a:gd name="T27" fmla="*/ 25 h 409"/>
                  <a:gd name="T28" fmla="*/ 402 w 440"/>
                  <a:gd name="T29" fmla="*/ 30 h 409"/>
                  <a:gd name="T30" fmla="*/ 422 w 440"/>
                  <a:gd name="T31" fmla="*/ 37 h 409"/>
                  <a:gd name="T32" fmla="*/ 439 w 440"/>
                  <a:gd name="T33" fmla="*/ 46 h 409"/>
                  <a:gd name="T34" fmla="*/ 418 w 440"/>
                  <a:gd name="T35" fmla="*/ 29 h 409"/>
                  <a:gd name="T36" fmla="*/ 395 w 440"/>
                  <a:gd name="T37" fmla="*/ 16 h 409"/>
                  <a:gd name="T38" fmla="*/ 370 w 440"/>
                  <a:gd name="T39" fmla="*/ 7 h 409"/>
                  <a:gd name="T40" fmla="*/ 344 w 440"/>
                  <a:gd name="T41" fmla="*/ 2 h 409"/>
                  <a:gd name="T42" fmla="*/ 316 w 440"/>
                  <a:gd name="T43" fmla="*/ 0 h 409"/>
                  <a:gd name="T44" fmla="*/ 286 w 440"/>
                  <a:gd name="T45" fmla="*/ 1 h 409"/>
                  <a:gd name="T46" fmla="*/ 256 w 440"/>
                  <a:gd name="T47" fmla="*/ 5 h 409"/>
                  <a:gd name="T48" fmla="*/ 224 w 440"/>
                  <a:gd name="T49" fmla="*/ 12 h 409"/>
                  <a:gd name="T50" fmla="*/ 179 w 440"/>
                  <a:gd name="T51" fmla="*/ 28 h 409"/>
                  <a:gd name="T52" fmla="*/ 137 w 440"/>
                  <a:gd name="T53" fmla="*/ 49 h 409"/>
                  <a:gd name="T54" fmla="*/ 98 w 440"/>
                  <a:gd name="T55" fmla="*/ 77 h 409"/>
                  <a:gd name="T56" fmla="*/ 65 w 440"/>
                  <a:gd name="T57" fmla="*/ 109 h 409"/>
                  <a:gd name="T58" fmla="*/ 38 w 440"/>
                  <a:gd name="T59" fmla="*/ 145 h 409"/>
                  <a:gd name="T60" fmla="*/ 17 w 440"/>
                  <a:gd name="T61" fmla="*/ 184 h 409"/>
                  <a:gd name="T62" fmla="*/ 4 w 440"/>
                  <a:gd name="T63" fmla="*/ 225 h 409"/>
                  <a:gd name="T64" fmla="*/ 0 w 440"/>
                  <a:gd name="T65" fmla="*/ 266 h 409"/>
                  <a:gd name="T66" fmla="*/ 2 w 440"/>
                  <a:gd name="T67" fmla="*/ 288 h 409"/>
                  <a:gd name="T68" fmla="*/ 5 w 440"/>
                  <a:gd name="T69" fmla="*/ 310 h 409"/>
                  <a:gd name="T70" fmla="*/ 10 w 440"/>
                  <a:gd name="T71" fmla="*/ 330 h 409"/>
                  <a:gd name="T72" fmla="*/ 16 w 440"/>
                  <a:gd name="T73" fmla="*/ 349 h 409"/>
                  <a:gd name="T74" fmla="*/ 26 w 440"/>
                  <a:gd name="T75" fmla="*/ 367 h 409"/>
                  <a:gd name="T76" fmla="*/ 37 w 440"/>
                  <a:gd name="T77" fmla="*/ 383 h 409"/>
                  <a:gd name="T78" fmla="*/ 50 w 440"/>
                  <a:gd name="T79" fmla="*/ 397 h 409"/>
                  <a:gd name="T80" fmla="*/ 66 w 440"/>
                  <a:gd name="T81" fmla="*/ 408 h 409"/>
                  <a:gd name="T82" fmla="*/ 56 w 440"/>
                  <a:gd name="T83" fmla="*/ 398 h 409"/>
                  <a:gd name="T84" fmla="*/ 47 w 440"/>
                  <a:gd name="T85" fmla="*/ 386 h 409"/>
                  <a:gd name="T86" fmla="*/ 39 w 440"/>
                  <a:gd name="T87" fmla="*/ 373 h 409"/>
                  <a:gd name="T88" fmla="*/ 33 w 440"/>
                  <a:gd name="T89" fmla="*/ 360 h 409"/>
                  <a:gd name="T90" fmla="*/ 27 w 440"/>
                  <a:gd name="T91" fmla="*/ 346 h 409"/>
                  <a:gd name="T92" fmla="*/ 24 w 440"/>
                  <a:gd name="T93" fmla="*/ 331 h 409"/>
                  <a:gd name="T94" fmla="*/ 21 w 440"/>
                  <a:gd name="T95" fmla="*/ 315 h 409"/>
                  <a:gd name="T96" fmla="*/ 20 w 440"/>
                  <a:gd name="T97" fmla="*/ 299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0"/>
                  <a:gd name="T148" fmla="*/ 0 h 409"/>
                  <a:gd name="T149" fmla="*/ 440 w 440"/>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0" h="409">
                    <a:moveTo>
                      <a:pt x="20" y="299"/>
                    </a:moveTo>
                    <a:lnTo>
                      <a:pt x="23" y="256"/>
                    </a:lnTo>
                    <a:lnTo>
                      <a:pt x="34" y="214"/>
                    </a:lnTo>
                    <a:lnTo>
                      <a:pt x="53" y="172"/>
                    </a:lnTo>
                    <a:lnTo>
                      <a:pt x="80" y="133"/>
                    </a:lnTo>
                    <a:lnTo>
                      <a:pt x="114" y="97"/>
                    </a:lnTo>
                    <a:lnTo>
                      <a:pt x="156" y="66"/>
                    </a:lnTo>
                    <a:lnTo>
                      <a:pt x="206" y="42"/>
                    </a:lnTo>
                    <a:lnTo>
                      <a:pt x="263" y="26"/>
                    </a:lnTo>
                    <a:lnTo>
                      <a:pt x="286" y="22"/>
                    </a:lnTo>
                    <a:lnTo>
                      <a:pt x="310" y="20"/>
                    </a:lnTo>
                    <a:lnTo>
                      <a:pt x="334" y="20"/>
                    </a:lnTo>
                    <a:lnTo>
                      <a:pt x="358" y="21"/>
                    </a:lnTo>
                    <a:lnTo>
                      <a:pt x="381" y="25"/>
                    </a:lnTo>
                    <a:lnTo>
                      <a:pt x="402" y="30"/>
                    </a:lnTo>
                    <a:lnTo>
                      <a:pt x="422" y="37"/>
                    </a:lnTo>
                    <a:lnTo>
                      <a:pt x="439" y="46"/>
                    </a:lnTo>
                    <a:lnTo>
                      <a:pt x="418" y="29"/>
                    </a:lnTo>
                    <a:lnTo>
                      <a:pt x="395" y="16"/>
                    </a:lnTo>
                    <a:lnTo>
                      <a:pt x="370" y="7"/>
                    </a:lnTo>
                    <a:lnTo>
                      <a:pt x="344" y="2"/>
                    </a:lnTo>
                    <a:lnTo>
                      <a:pt x="316" y="0"/>
                    </a:lnTo>
                    <a:lnTo>
                      <a:pt x="286" y="1"/>
                    </a:lnTo>
                    <a:lnTo>
                      <a:pt x="256" y="5"/>
                    </a:lnTo>
                    <a:lnTo>
                      <a:pt x="224" y="12"/>
                    </a:lnTo>
                    <a:lnTo>
                      <a:pt x="179" y="28"/>
                    </a:lnTo>
                    <a:lnTo>
                      <a:pt x="137" y="49"/>
                    </a:lnTo>
                    <a:lnTo>
                      <a:pt x="98" y="77"/>
                    </a:lnTo>
                    <a:lnTo>
                      <a:pt x="65" y="109"/>
                    </a:lnTo>
                    <a:lnTo>
                      <a:pt x="38" y="145"/>
                    </a:lnTo>
                    <a:lnTo>
                      <a:pt x="17" y="184"/>
                    </a:lnTo>
                    <a:lnTo>
                      <a:pt x="4" y="225"/>
                    </a:lnTo>
                    <a:lnTo>
                      <a:pt x="0" y="266"/>
                    </a:lnTo>
                    <a:lnTo>
                      <a:pt x="2" y="288"/>
                    </a:lnTo>
                    <a:lnTo>
                      <a:pt x="5" y="310"/>
                    </a:lnTo>
                    <a:lnTo>
                      <a:pt x="10" y="330"/>
                    </a:lnTo>
                    <a:lnTo>
                      <a:pt x="16" y="349"/>
                    </a:lnTo>
                    <a:lnTo>
                      <a:pt x="26" y="367"/>
                    </a:lnTo>
                    <a:lnTo>
                      <a:pt x="37" y="383"/>
                    </a:lnTo>
                    <a:lnTo>
                      <a:pt x="50" y="397"/>
                    </a:lnTo>
                    <a:lnTo>
                      <a:pt x="66" y="408"/>
                    </a:lnTo>
                    <a:lnTo>
                      <a:pt x="56" y="398"/>
                    </a:lnTo>
                    <a:lnTo>
                      <a:pt x="47" y="386"/>
                    </a:lnTo>
                    <a:lnTo>
                      <a:pt x="39" y="373"/>
                    </a:lnTo>
                    <a:lnTo>
                      <a:pt x="33" y="360"/>
                    </a:lnTo>
                    <a:lnTo>
                      <a:pt x="27" y="346"/>
                    </a:lnTo>
                    <a:lnTo>
                      <a:pt x="24" y="331"/>
                    </a:lnTo>
                    <a:lnTo>
                      <a:pt x="21" y="315"/>
                    </a:lnTo>
                    <a:lnTo>
                      <a:pt x="20" y="299"/>
                    </a:lnTo>
                  </a:path>
                </a:pathLst>
              </a:custGeom>
              <a:solidFill>
                <a:srgbClr val="CBCBC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sp>
          <p:nvSpPr>
            <p:cNvPr id="14" name="Text Box 20"/>
            <p:cNvSpPr txBox="1">
              <a:spLocks noChangeArrowheads="1"/>
            </p:cNvSpPr>
            <p:nvPr/>
          </p:nvSpPr>
          <p:spPr bwMode="auto">
            <a:xfrm>
              <a:off x="2146" y="1062"/>
              <a:ext cx="62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lIns="91424" tIns="45712" rIns="91424" bIns="4571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2500" b="1" dirty="0">
                  <a:solidFill>
                    <a:srgbClr val="000000"/>
                  </a:solidFill>
                  <a:latin typeface="华文细黑" charset="0"/>
                  <a:ea typeface="华文细黑" charset="0"/>
                  <a:cs typeface="华文细黑" charset="0"/>
                </a:rPr>
                <a:t>开发</a:t>
              </a:r>
            </a:p>
          </p:txBody>
        </p:sp>
      </p:grpSp>
      <p:grpSp>
        <p:nvGrpSpPr>
          <p:cNvPr id="105" name="Group 21"/>
          <p:cNvGrpSpPr>
            <a:grpSpLocks/>
          </p:cNvGrpSpPr>
          <p:nvPr/>
        </p:nvGrpSpPr>
        <p:grpSpPr bwMode="auto">
          <a:xfrm>
            <a:off x="6011863" y="3025775"/>
            <a:ext cx="2952750" cy="2592388"/>
            <a:chOff x="3605" y="1997"/>
            <a:chExt cx="1724" cy="1633"/>
          </a:xfrm>
        </p:grpSpPr>
        <p:sp>
          <p:nvSpPr>
            <p:cNvPr id="106" name="AutoShape 22"/>
            <p:cNvSpPr>
              <a:spLocks noChangeArrowheads="1"/>
            </p:cNvSpPr>
            <p:nvPr/>
          </p:nvSpPr>
          <p:spPr bwMode="auto">
            <a:xfrm>
              <a:off x="3605" y="2010"/>
              <a:ext cx="1724" cy="259"/>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07" name="Picture 23"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 y="2021"/>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4"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 y="2121"/>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25"/>
            <p:cNvSpPr>
              <a:spLocks noChangeArrowheads="1"/>
            </p:cNvSpPr>
            <p:nvPr/>
          </p:nvSpPr>
          <p:spPr bwMode="auto">
            <a:xfrm>
              <a:off x="3606" y="2271"/>
              <a:ext cx="1723"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可供</a:t>
              </a:r>
              <a:r>
                <a:rPr lang="en-US" altLang="zh-CN" sz="1600" b="1">
                  <a:solidFill>
                    <a:srgbClr val="000000"/>
                  </a:solidFill>
                  <a:latin typeface="微软雅黑" pitchFamily="34" charset="-122"/>
                  <a:ea typeface="微软雅黑" pitchFamily="34" charset="-122"/>
                </a:rPr>
                <a:t>Beta</a:t>
              </a:r>
              <a:r>
                <a:rPr lang="zh-CN" altLang="en-US" sz="1600" b="1">
                  <a:solidFill>
                    <a:srgbClr val="000000"/>
                  </a:solidFill>
                  <a:latin typeface="微软雅黑" pitchFamily="34" charset="-122"/>
                  <a:ea typeface="微软雅黑" pitchFamily="34" charset="-122"/>
                </a:rPr>
                <a:t>验证的产品包</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详细的产品发布计划</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确定的</a:t>
              </a:r>
              <a:r>
                <a:rPr lang="en-US" altLang="zh-CN" sz="1600" b="1">
                  <a:solidFill>
                    <a:srgbClr val="000000"/>
                  </a:solidFill>
                  <a:latin typeface="微软雅黑" pitchFamily="34" charset="-122"/>
                  <a:ea typeface="微软雅黑" pitchFamily="34" charset="-122"/>
                </a:rPr>
                <a:t>Beta</a:t>
              </a:r>
              <a:r>
                <a:rPr lang="zh-CN" altLang="en-US" sz="1600" b="1">
                  <a:solidFill>
                    <a:srgbClr val="000000"/>
                  </a:solidFill>
                  <a:latin typeface="微软雅黑" pitchFamily="34" charset="-122"/>
                  <a:ea typeface="微软雅黑" pitchFamily="34" charset="-122"/>
                </a:rPr>
                <a:t>测试地点</a:t>
              </a:r>
              <a:r>
                <a:rPr lang="en-US" altLang="zh-CN" sz="1600" b="1">
                  <a:solidFill>
                    <a:srgbClr val="000000"/>
                  </a:solidFill>
                  <a:latin typeface="微软雅黑" pitchFamily="34" charset="-122"/>
                  <a:ea typeface="微软雅黑" pitchFamily="34" charset="-122"/>
                </a:rPr>
                <a:t>/</a:t>
              </a:r>
              <a:r>
                <a:rPr lang="zh-CN" altLang="en-US" sz="1600" b="1">
                  <a:solidFill>
                    <a:srgbClr val="000000"/>
                  </a:solidFill>
                  <a:latin typeface="微软雅黑" pitchFamily="34" charset="-122"/>
                  <a:ea typeface="微软雅黑" pitchFamily="34" charset="-122"/>
                </a:rPr>
                <a:t>客户</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完成产品配置包开发</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项目撤销书（中止时</a:t>
              </a:r>
              <a:r>
                <a:rPr lang="zh-CN" altLang="en-US" sz="1600" b="1">
                  <a:solidFill>
                    <a:srgbClr val="777777"/>
                  </a:solidFill>
                  <a:latin typeface="华文细黑" pitchFamily="2" charset="-122"/>
                  <a:ea typeface="华文细黑" pitchFamily="2" charset="-122"/>
                </a:rPr>
                <a:t>）</a:t>
              </a:r>
            </a:p>
          </p:txBody>
        </p:sp>
        <p:sp>
          <p:nvSpPr>
            <p:cNvPr id="110" name="Rectangle 26"/>
            <p:cNvSpPr>
              <a:spLocks noChangeArrowheads="1"/>
            </p:cNvSpPr>
            <p:nvPr/>
          </p:nvSpPr>
          <p:spPr bwMode="auto">
            <a:xfrm>
              <a:off x="3606" y="1997"/>
              <a:ext cx="172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p>
              <a:pPr algn="ctr">
                <a:lnSpc>
                  <a:spcPct val="140000"/>
                </a:lnSpc>
                <a:buClr>
                  <a:srgbClr val="000000"/>
                </a:buClr>
                <a:buSzPct val="60000"/>
                <a:buFont typeface="Wingdings" pitchFamily="2" charset="2"/>
                <a:buNone/>
              </a:pPr>
              <a:r>
                <a:rPr lang="zh-CN" altLang="en-US" sz="1600" b="1">
                  <a:solidFill>
                    <a:srgbClr val="FFFFFF"/>
                  </a:solidFill>
                  <a:latin typeface="微软雅黑" pitchFamily="34" charset="-122"/>
                  <a:ea typeface="微软雅黑" pitchFamily="34" charset="-122"/>
                </a:rPr>
                <a:t>输出</a:t>
              </a:r>
            </a:p>
          </p:txBody>
        </p:sp>
        <p:sp>
          <p:nvSpPr>
            <p:cNvPr id="111" name="Line 27"/>
            <p:cNvSpPr>
              <a:spLocks noChangeShapeType="1"/>
            </p:cNvSpPr>
            <p:nvPr/>
          </p:nvSpPr>
          <p:spPr bwMode="auto">
            <a:xfrm>
              <a:off x="3606" y="1997"/>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12" name="Line 28"/>
            <p:cNvSpPr>
              <a:spLocks noChangeShapeType="1"/>
            </p:cNvSpPr>
            <p:nvPr/>
          </p:nvSpPr>
          <p:spPr bwMode="auto">
            <a:xfrm>
              <a:off x="3606" y="2271"/>
              <a:ext cx="17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13" name="Line 29"/>
            <p:cNvSpPr>
              <a:spLocks noChangeShapeType="1"/>
            </p:cNvSpPr>
            <p:nvPr/>
          </p:nvSpPr>
          <p:spPr bwMode="auto">
            <a:xfrm>
              <a:off x="3606" y="3630"/>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14" name="Line 30"/>
            <p:cNvSpPr>
              <a:spLocks noChangeShapeType="1"/>
            </p:cNvSpPr>
            <p:nvPr/>
          </p:nvSpPr>
          <p:spPr bwMode="auto">
            <a:xfrm>
              <a:off x="3606" y="1997"/>
              <a:ext cx="0" cy="1633"/>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15" name="Line 31"/>
            <p:cNvSpPr>
              <a:spLocks noChangeShapeType="1"/>
            </p:cNvSpPr>
            <p:nvPr/>
          </p:nvSpPr>
          <p:spPr bwMode="auto">
            <a:xfrm>
              <a:off x="5329" y="1997"/>
              <a:ext cx="0" cy="1633"/>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16" name="Oval 32"/>
            <p:cNvSpPr>
              <a:spLocks noChangeArrowheads="1"/>
            </p:cNvSpPr>
            <p:nvPr/>
          </p:nvSpPr>
          <p:spPr bwMode="auto">
            <a:xfrm>
              <a:off x="3695" y="2404"/>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17" name="Oval 33"/>
            <p:cNvSpPr>
              <a:spLocks noChangeArrowheads="1"/>
            </p:cNvSpPr>
            <p:nvPr/>
          </p:nvSpPr>
          <p:spPr bwMode="auto">
            <a:xfrm>
              <a:off x="3702" y="2410"/>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18" name="Picture 34"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 y="2413"/>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Oval 35"/>
            <p:cNvSpPr>
              <a:spLocks noChangeArrowheads="1"/>
            </p:cNvSpPr>
            <p:nvPr/>
          </p:nvSpPr>
          <p:spPr bwMode="auto">
            <a:xfrm>
              <a:off x="3695" y="263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20" name="Oval 36"/>
            <p:cNvSpPr>
              <a:spLocks noChangeArrowheads="1"/>
            </p:cNvSpPr>
            <p:nvPr/>
          </p:nvSpPr>
          <p:spPr bwMode="auto">
            <a:xfrm>
              <a:off x="3702" y="2637"/>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21" name="Picture 37"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 y="264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Oval 38"/>
            <p:cNvSpPr>
              <a:spLocks noChangeArrowheads="1"/>
            </p:cNvSpPr>
            <p:nvPr/>
          </p:nvSpPr>
          <p:spPr bwMode="auto">
            <a:xfrm>
              <a:off x="3695" y="2858"/>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23" name="Oval 39"/>
            <p:cNvSpPr>
              <a:spLocks noChangeArrowheads="1"/>
            </p:cNvSpPr>
            <p:nvPr/>
          </p:nvSpPr>
          <p:spPr bwMode="auto">
            <a:xfrm>
              <a:off x="3702" y="2864"/>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24" name="Picture 40"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 y="2867"/>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Oval 41"/>
            <p:cNvSpPr>
              <a:spLocks noChangeArrowheads="1"/>
            </p:cNvSpPr>
            <p:nvPr/>
          </p:nvSpPr>
          <p:spPr bwMode="auto">
            <a:xfrm>
              <a:off x="3696" y="3267"/>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26" name="Oval 42"/>
            <p:cNvSpPr>
              <a:spLocks noChangeArrowheads="1"/>
            </p:cNvSpPr>
            <p:nvPr/>
          </p:nvSpPr>
          <p:spPr bwMode="auto">
            <a:xfrm>
              <a:off x="3703" y="3273"/>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27" name="Picture 43"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 y="3276"/>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Oval 44"/>
            <p:cNvSpPr>
              <a:spLocks noChangeArrowheads="1"/>
            </p:cNvSpPr>
            <p:nvPr/>
          </p:nvSpPr>
          <p:spPr bwMode="auto">
            <a:xfrm>
              <a:off x="3696" y="307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29" name="Oval 45"/>
            <p:cNvSpPr>
              <a:spLocks noChangeArrowheads="1"/>
            </p:cNvSpPr>
            <p:nvPr/>
          </p:nvSpPr>
          <p:spPr bwMode="auto">
            <a:xfrm>
              <a:off x="3703" y="3077"/>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30" name="Picture 46"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 y="308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 name="Group 47"/>
          <p:cNvGrpSpPr>
            <a:grpSpLocks/>
          </p:cNvGrpSpPr>
          <p:nvPr/>
        </p:nvGrpSpPr>
        <p:grpSpPr bwMode="auto">
          <a:xfrm>
            <a:off x="3419475" y="3025775"/>
            <a:ext cx="2376488" cy="2995613"/>
            <a:chOff x="1519" y="2042"/>
            <a:chExt cx="1497" cy="1887"/>
          </a:xfrm>
        </p:grpSpPr>
        <p:sp>
          <p:nvSpPr>
            <p:cNvPr id="132" name="AutoShape 48"/>
            <p:cNvSpPr>
              <a:spLocks noChangeArrowheads="1"/>
            </p:cNvSpPr>
            <p:nvPr/>
          </p:nvSpPr>
          <p:spPr bwMode="auto">
            <a:xfrm>
              <a:off x="1519" y="2063"/>
              <a:ext cx="1497" cy="251"/>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33" name="Picture 49"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 y="2073"/>
              <a:ext cx="56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50"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 y="2170"/>
              <a:ext cx="9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tangle 51"/>
            <p:cNvSpPr>
              <a:spLocks noChangeArrowheads="1"/>
            </p:cNvSpPr>
            <p:nvPr/>
          </p:nvSpPr>
          <p:spPr bwMode="auto">
            <a:xfrm>
              <a:off x="1520" y="2316"/>
              <a:ext cx="1496"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最终商业计划</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项目合同</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产品规格</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端到端的详细项目计划</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早期客户清单</a:t>
              </a:r>
            </a:p>
          </p:txBody>
        </p:sp>
        <p:sp>
          <p:nvSpPr>
            <p:cNvPr id="136" name="Rectangle 52"/>
            <p:cNvSpPr>
              <a:spLocks noChangeArrowheads="1"/>
            </p:cNvSpPr>
            <p:nvPr/>
          </p:nvSpPr>
          <p:spPr bwMode="auto">
            <a:xfrm>
              <a:off x="1520" y="2042"/>
              <a:ext cx="149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p>
              <a:pPr algn="ctr">
                <a:lnSpc>
                  <a:spcPct val="140000"/>
                </a:lnSpc>
                <a:buClr>
                  <a:srgbClr val="000000"/>
                </a:buClr>
                <a:buSzPct val="60000"/>
                <a:buFont typeface="Wingdings" pitchFamily="2" charset="2"/>
                <a:buNone/>
              </a:pPr>
              <a:r>
                <a:rPr lang="zh-CN" altLang="en-US" sz="1600" b="1">
                  <a:solidFill>
                    <a:srgbClr val="FFFFFF"/>
                  </a:solidFill>
                  <a:latin typeface="微软雅黑" pitchFamily="34" charset="-122"/>
                  <a:ea typeface="微软雅黑" pitchFamily="34" charset="-122"/>
                </a:rPr>
                <a:t>输入</a:t>
              </a:r>
            </a:p>
          </p:txBody>
        </p:sp>
        <p:sp>
          <p:nvSpPr>
            <p:cNvPr id="137" name="Line 53"/>
            <p:cNvSpPr>
              <a:spLocks noChangeShapeType="1"/>
            </p:cNvSpPr>
            <p:nvPr/>
          </p:nvSpPr>
          <p:spPr bwMode="auto">
            <a:xfrm>
              <a:off x="1520" y="2042"/>
              <a:ext cx="1496"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38" name="Line 54"/>
            <p:cNvSpPr>
              <a:spLocks noChangeShapeType="1"/>
            </p:cNvSpPr>
            <p:nvPr/>
          </p:nvSpPr>
          <p:spPr bwMode="auto">
            <a:xfrm>
              <a:off x="1520" y="2316"/>
              <a:ext cx="14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39" name="Line 55"/>
            <p:cNvSpPr>
              <a:spLocks noChangeShapeType="1"/>
            </p:cNvSpPr>
            <p:nvPr/>
          </p:nvSpPr>
          <p:spPr bwMode="auto">
            <a:xfrm>
              <a:off x="1520" y="3929"/>
              <a:ext cx="1496"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40" name="Line 56"/>
            <p:cNvSpPr>
              <a:spLocks noChangeShapeType="1"/>
            </p:cNvSpPr>
            <p:nvPr/>
          </p:nvSpPr>
          <p:spPr bwMode="auto">
            <a:xfrm>
              <a:off x="1520" y="2042"/>
              <a:ext cx="0" cy="1887"/>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41" name="Line 57"/>
            <p:cNvSpPr>
              <a:spLocks noChangeShapeType="1"/>
            </p:cNvSpPr>
            <p:nvPr/>
          </p:nvSpPr>
          <p:spPr bwMode="auto">
            <a:xfrm>
              <a:off x="3016" y="2042"/>
              <a:ext cx="0" cy="1887"/>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42" name="Oval 58"/>
            <p:cNvSpPr>
              <a:spLocks noChangeArrowheads="1"/>
            </p:cNvSpPr>
            <p:nvPr/>
          </p:nvSpPr>
          <p:spPr bwMode="auto">
            <a:xfrm>
              <a:off x="1610" y="2448"/>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43" name="Oval 59"/>
            <p:cNvSpPr>
              <a:spLocks noChangeArrowheads="1"/>
            </p:cNvSpPr>
            <p:nvPr/>
          </p:nvSpPr>
          <p:spPr bwMode="ltGray">
            <a:xfrm>
              <a:off x="1617" y="2454"/>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44" name="Picture 60"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 y="2457"/>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Oval 61"/>
            <p:cNvSpPr>
              <a:spLocks noChangeArrowheads="1"/>
            </p:cNvSpPr>
            <p:nvPr/>
          </p:nvSpPr>
          <p:spPr bwMode="auto">
            <a:xfrm>
              <a:off x="1610" y="2666"/>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46" name="Oval 62"/>
            <p:cNvSpPr>
              <a:spLocks noChangeArrowheads="1"/>
            </p:cNvSpPr>
            <p:nvPr/>
          </p:nvSpPr>
          <p:spPr bwMode="ltGray">
            <a:xfrm>
              <a:off x="1617" y="2672"/>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47" name="Picture 63"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 y="2675"/>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Oval 64"/>
            <p:cNvSpPr>
              <a:spLocks noChangeArrowheads="1"/>
            </p:cNvSpPr>
            <p:nvPr/>
          </p:nvSpPr>
          <p:spPr bwMode="auto">
            <a:xfrm>
              <a:off x="1610" y="2893"/>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49" name="Oval 65"/>
            <p:cNvSpPr>
              <a:spLocks noChangeArrowheads="1"/>
            </p:cNvSpPr>
            <p:nvPr/>
          </p:nvSpPr>
          <p:spPr bwMode="ltGray">
            <a:xfrm>
              <a:off x="1617" y="2899"/>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50" name="Picture 66"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 y="2902"/>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Oval 67"/>
            <p:cNvSpPr>
              <a:spLocks noChangeArrowheads="1"/>
            </p:cNvSpPr>
            <p:nvPr/>
          </p:nvSpPr>
          <p:spPr bwMode="auto">
            <a:xfrm>
              <a:off x="1611" y="3106"/>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52" name="Oval 68"/>
            <p:cNvSpPr>
              <a:spLocks noChangeArrowheads="1"/>
            </p:cNvSpPr>
            <p:nvPr/>
          </p:nvSpPr>
          <p:spPr bwMode="ltGray">
            <a:xfrm>
              <a:off x="1618" y="3112"/>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53" name="Picture 69"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3115"/>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Oval 70"/>
            <p:cNvSpPr>
              <a:spLocks noChangeArrowheads="1"/>
            </p:cNvSpPr>
            <p:nvPr/>
          </p:nvSpPr>
          <p:spPr bwMode="auto">
            <a:xfrm>
              <a:off x="1611" y="3515"/>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55" name="Oval 71"/>
            <p:cNvSpPr>
              <a:spLocks noChangeArrowheads="1"/>
            </p:cNvSpPr>
            <p:nvPr/>
          </p:nvSpPr>
          <p:spPr bwMode="ltGray">
            <a:xfrm>
              <a:off x="1618" y="3521"/>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56" name="Picture 72"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3524"/>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7" name="Group 73"/>
          <p:cNvGrpSpPr>
            <a:grpSpLocks/>
          </p:cNvGrpSpPr>
          <p:nvPr/>
        </p:nvGrpSpPr>
        <p:grpSpPr bwMode="auto">
          <a:xfrm>
            <a:off x="468313" y="2565400"/>
            <a:ext cx="2736850" cy="3622675"/>
            <a:chOff x="295" y="1925"/>
            <a:chExt cx="1724" cy="2282"/>
          </a:xfrm>
        </p:grpSpPr>
        <p:sp>
          <p:nvSpPr>
            <p:cNvPr id="158" name="AutoShape 74"/>
            <p:cNvSpPr>
              <a:spLocks noChangeArrowheads="1"/>
            </p:cNvSpPr>
            <p:nvPr/>
          </p:nvSpPr>
          <p:spPr bwMode="auto">
            <a:xfrm>
              <a:off x="295" y="1925"/>
              <a:ext cx="1724" cy="259"/>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p>
              <a:endParaRPr lang="zh-CN" altLang="en-US" sz="1400">
                <a:solidFill>
                  <a:srgbClr val="FFFFFF"/>
                </a:solidFill>
                <a:latin typeface="FrutigerNext LT Regular"/>
                <a:ea typeface="MS PGothic" pitchFamily="34" charset="-128"/>
              </a:endParaRPr>
            </a:p>
          </p:txBody>
        </p:sp>
        <p:pic>
          <p:nvPicPr>
            <p:cNvPr id="159" name="Picture 75"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936"/>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76"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 y="2036"/>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Rectangle 77"/>
            <p:cNvSpPr>
              <a:spLocks noChangeArrowheads="1"/>
            </p:cNvSpPr>
            <p:nvPr/>
          </p:nvSpPr>
          <p:spPr bwMode="auto">
            <a:xfrm>
              <a:off x="295" y="2205"/>
              <a:ext cx="1724" cy="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p>
              <a:pPr marL="182563">
                <a:lnSpc>
                  <a:spcPct val="140000"/>
                </a:lnSpc>
                <a:buClr>
                  <a:srgbClr val="777777"/>
                </a:buClr>
                <a:buSzPct val="60000"/>
                <a:buFont typeface="Wingdings" pitchFamily="2" charset="2"/>
                <a:buNone/>
              </a:pPr>
              <a:r>
                <a:rPr lang="zh-CN" altLang="en-US" sz="1600" b="1">
                  <a:solidFill>
                    <a:srgbClr val="0000FF"/>
                  </a:solidFill>
                  <a:latin typeface="微软雅黑" pitchFamily="34" charset="-122"/>
                  <a:ea typeface="微软雅黑" pitchFamily="34" charset="-122"/>
                </a:rPr>
                <a:t>目标 </a:t>
              </a:r>
              <a:r>
                <a:rPr lang="en-US" altLang="zh-CN" sz="1600" b="1">
                  <a:solidFill>
                    <a:srgbClr val="0000FF"/>
                  </a:solidFill>
                  <a:latin typeface="微软雅黑" pitchFamily="34" charset="-122"/>
                  <a:ea typeface="微软雅黑" pitchFamily="34" charset="-122"/>
                </a:rPr>
                <a:t>:</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产品包开发</a:t>
              </a:r>
            </a:p>
            <a:p>
              <a:pPr marL="182563">
                <a:lnSpc>
                  <a:spcPct val="140000"/>
                </a:lnSpc>
                <a:buClr>
                  <a:srgbClr val="777777"/>
                </a:buClr>
                <a:buSzPct val="60000"/>
                <a:buFont typeface="Wingdings" pitchFamily="2" charset="2"/>
                <a:buNone/>
              </a:pPr>
              <a:r>
                <a:rPr lang="zh-CN" altLang="en-US" sz="1600" b="1">
                  <a:solidFill>
                    <a:srgbClr val="0000FF"/>
                  </a:solidFill>
                  <a:latin typeface="微软雅黑" pitchFamily="34" charset="-122"/>
                  <a:ea typeface="微软雅黑" pitchFamily="34" charset="-122"/>
                </a:rPr>
                <a:t>关注 </a:t>
              </a:r>
              <a:r>
                <a:rPr lang="en-US" altLang="zh-CN" sz="1600" b="1">
                  <a:solidFill>
                    <a:srgbClr val="0000FF"/>
                  </a:solidFill>
                  <a:latin typeface="微软雅黑" pitchFamily="34" charset="-122"/>
                  <a:ea typeface="微软雅黑" pitchFamily="34" charset="-122"/>
                </a:rPr>
                <a:t>:</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确保产品的市场成功</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设计和集成满足产品规格的产品</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准备和构建产品原型</a:t>
              </a:r>
            </a:p>
            <a:p>
              <a:pPr marL="182563">
                <a:lnSpc>
                  <a:spcPct val="140000"/>
                </a:lnSpc>
                <a:buClr>
                  <a:srgbClr val="777777"/>
                </a:buClr>
                <a:buSzPct val="60000"/>
                <a:buFont typeface="Wingdings" pitchFamily="2" charset="2"/>
                <a:buNone/>
              </a:pPr>
              <a:r>
                <a:rPr lang="zh-CN" altLang="en-US" sz="1600" b="1">
                  <a:solidFill>
                    <a:srgbClr val="000000"/>
                  </a:solidFill>
                  <a:latin typeface="微软雅黑" pitchFamily="34" charset="-122"/>
                  <a:ea typeface="微软雅黑" pitchFamily="34" charset="-122"/>
                </a:rPr>
                <a:t>市场，制造，服务等功能领域准备</a:t>
              </a:r>
            </a:p>
          </p:txBody>
        </p:sp>
        <p:sp>
          <p:nvSpPr>
            <p:cNvPr id="162" name="Rectangle 78"/>
            <p:cNvSpPr>
              <a:spLocks noChangeArrowheads="1"/>
            </p:cNvSpPr>
            <p:nvPr/>
          </p:nvSpPr>
          <p:spPr bwMode="auto">
            <a:xfrm>
              <a:off x="295" y="1925"/>
              <a:ext cx="172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p>
              <a:pPr algn="ctr">
                <a:lnSpc>
                  <a:spcPct val="140000"/>
                </a:lnSpc>
                <a:buClr>
                  <a:srgbClr val="000000"/>
                </a:buClr>
                <a:buSzPct val="60000"/>
                <a:buFont typeface="Wingdings" pitchFamily="2" charset="2"/>
                <a:buNone/>
              </a:pPr>
              <a:r>
                <a:rPr lang="zh-CN" altLang="en-US" sz="1600" b="1">
                  <a:solidFill>
                    <a:srgbClr val="000000"/>
                  </a:solidFill>
                  <a:latin typeface="微软雅黑" pitchFamily="34" charset="-122"/>
                  <a:ea typeface="微软雅黑" pitchFamily="34" charset="-122"/>
                </a:rPr>
                <a:t>目标、关注</a:t>
              </a:r>
            </a:p>
          </p:txBody>
        </p:sp>
        <p:sp>
          <p:nvSpPr>
            <p:cNvPr id="163" name="Line 79"/>
            <p:cNvSpPr>
              <a:spLocks noChangeShapeType="1"/>
            </p:cNvSpPr>
            <p:nvPr/>
          </p:nvSpPr>
          <p:spPr bwMode="auto">
            <a:xfrm>
              <a:off x="295" y="1925"/>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64" name="Line 80"/>
            <p:cNvSpPr>
              <a:spLocks noChangeShapeType="1"/>
            </p:cNvSpPr>
            <p:nvPr/>
          </p:nvSpPr>
          <p:spPr bwMode="auto">
            <a:xfrm>
              <a:off x="295" y="2199"/>
              <a:ext cx="172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65" name="Line 81"/>
            <p:cNvSpPr>
              <a:spLocks noChangeShapeType="1"/>
            </p:cNvSpPr>
            <p:nvPr/>
          </p:nvSpPr>
          <p:spPr bwMode="auto">
            <a:xfrm>
              <a:off x="295" y="4201"/>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66" name="Line 82"/>
            <p:cNvSpPr>
              <a:spLocks noChangeShapeType="1"/>
            </p:cNvSpPr>
            <p:nvPr/>
          </p:nvSpPr>
          <p:spPr bwMode="auto">
            <a:xfrm>
              <a:off x="295" y="1925"/>
              <a:ext cx="0" cy="227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67" name="Line 83"/>
            <p:cNvSpPr>
              <a:spLocks noChangeShapeType="1"/>
            </p:cNvSpPr>
            <p:nvPr/>
          </p:nvSpPr>
          <p:spPr bwMode="auto">
            <a:xfrm>
              <a:off x="2019" y="1925"/>
              <a:ext cx="0" cy="227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endParaRPr lang="zh-CN" altLang="en-US"/>
            </a:p>
          </p:txBody>
        </p:sp>
        <p:sp>
          <p:nvSpPr>
            <p:cNvPr id="168" name="Oval 84"/>
            <p:cNvSpPr>
              <a:spLocks noChangeArrowheads="1"/>
            </p:cNvSpPr>
            <p:nvPr/>
          </p:nvSpPr>
          <p:spPr bwMode="auto">
            <a:xfrm>
              <a:off x="386" y="384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69" name="Oval 85"/>
            <p:cNvSpPr>
              <a:spLocks noChangeArrowheads="1"/>
            </p:cNvSpPr>
            <p:nvPr/>
          </p:nvSpPr>
          <p:spPr bwMode="ltGray">
            <a:xfrm>
              <a:off x="393" y="3847"/>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70" name="Picture 86"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 y="3862"/>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Oval 87"/>
            <p:cNvSpPr>
              <a:spLocks noChangeArrowheads="1"/>
            </p:cNvSpPr>
            <p:nvPr/>
          </p:nvSpPr>
          <p:spPr bwMode="auto">
            <a:xfrm>
              <a:off x="386" y="2995"/>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72" name="Oval 88"/>
            <p:cNvSpPr>
              <a:spLocks noChangeArrowheads="1"/>
            </p:cNvSpPr>
            <p:nvPr/>
          </p:nvSpPr>
          <p:spPr bwMode="ltGray">
            <a:xfrm>
              <a:off x="393" y="3001"/>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73" name="Picture 89"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 y="3016"/>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Oval 90"/>
            <p:cNvSpPr>
              <a:spLocks noChangeArrowheads="1"/>
            </p:cNvSpPr>
            <p:nvPr/>
          </p:nvSpPr>
          <p:spPr bwMode="auto">
            <a:xfrm>
              <a:off x="386" y="3630"/>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75" name="Oval 91"/>
            <p:cNvSpPr>
              <a:spLocks noChangeArrowheads="1"/>
            </p:cNvSpPr>
            <p:nvPr/>
          </p:nvSpPr>
          <p:spPr bwMode="ltGray">
            <a:xfrm>
              <a:off x="393" y="3636"/>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76" name="Picture 92"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 y="3651"/>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Oval 93"/>
            <p:cNvSpPr>
              <a:spLocks noChangeArrowheads="1"/>
            </p:cNvSpPr>
            <p:nvPr/>
          </p:nvSpPr>
          <p:spPr bwMode="auto">
            <a:xfrm>
              <a:off x="386" y="2547"/>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78" name="Oval 94"/>
            <p:cNvSpPr>
              <a:spLocks noChangeArrowheads="1"/>
            </p:cNvSpPr>
            <p:nvPr/>
          </p:nvSpPr>
          <p:spPr bwMode="ltGray">
            <a:xfrm>
              <a:off x="393" y="2553"/>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79" name="Picture 95"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 y="2568"/>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0" name="Group 96"/>
            <p:cNvGrpSpPr>
              <a:grpSpLocks/>
            </p:cNvGrpSpPr>
            <p:nvPr/>
          </p:nvGrpSpPr>
          <p:grpSpPr bwMode="auto">
            <a:xfrm>
              <a:off x="385" y="3203"/>
              <a:ext cx="91" cy="91"/>
              <a:chOff x="316" y="1186"/>
              <a:chExt cx="91" cy="91"/>
            </a:xfrm>
          </p:grpSpPr>
          <p:sp>
            <p:nvSpPr>
              <p:cNvPr id="181" name="Oval 97"/>
              <p:cNvSpPr>
                <a:spLocks noChangeArrowheads="1"/>
              </p:cNvSpPr>
              <p:nvPr/>
            </p:nvSpPr>
            <p:spPr bwMode="auto">
              <a:xfrm>
                <a:off x="316" y="1186"/>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zh-CN" altLang="en-US" sz="1400">
                  <a:solidFill>
                    <a:srgbClr val="FFFFFF"/>
                  </a:solidFill>
                  <a:latin typeface="FrutigerNext LT Regular"/>
                  <a:ea typeface="MS PGothic" pitchFamily="34" charset="-128"/>
                </a:endParaRPr>
              </a:p>
            </p:txBody>
          </p:sp>
          <p:sp>
            <p:nvSpPr>
              <p:cNvPr id="182" name="Oval 98"/>
              <p:cNvSpPr>
                <a:spLocks noChangeArrowheads="1"/>
              </p:cNvSpPr>
              <p:nvPr/>
            </p:nvSpPr>
            <p:spPr bwMode="ltGray">
              <a:xfrm>
                <a:off x="323" y="1192"/>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p>
                <a:endParaRPr lang="zh-CN" altLang="en-US" sz="1400">
                  <a:solidFill>
                    <a:srgbClr val="FFFFFF"/>
                  </a:solidFill>
                  <a:latin typeface="FrutigerNext LT Regular"/>
                  <a:ea typeface="MS PGothic" pitchFamily="34" charset="-128"/>
                </a:endParaRPr>
              </a:p>
            </p:txBody>
          </p:sp>
          <p:pic>
            <p:nvPicPr>
              <p:cNvPr id="183" name="Picture 99"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1207"/>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ChangeArrowheads="1"/>
          </p:cNvSpPr>
          <p:nvPr/>
        </p:nvSpPr>
        <p:spPr bwMode="auto">
          <a:xfrm>
            <a:off x="1403350" y="3573463"/>
            <a:ext cx="863600" cy="7191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模块开发</a:t>
            </a:r>
          </a:p>
        </p:txBody>
      </p:sp>
      <p:sp>
        <p:nvSpPr>
          <p:cNvPr id="157700" name="Rectangle 4"/>
          <p:cNvSpPr>
            <a:spLocks noChangeArrowheads="1"/>
          </p:cNvSpPr>
          <p:nvPr/>
        </p:nvSpPr>
        <p:spPr bwMode="auto">
          <a:xfrm>
            <a:off x="3769487" y="3573463"/>
            <a:ext cx="863600" cy="7191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系统测试</a:t>
            </a:r>
          </a:p>
        </p:txBody>
      </p:sp>
      <p:sp>
        <p:nvSpPr>
          <p:cNvPr id="157701" name="Rectangle 5"/>
          <p:cNvSpPr>
            <a:spLocks noChangeArrowheads="1"/>
          </p:cNvSpPr>
          <p:nvPr/>
        </p:nvSpPr>
        <p:spPr bwMode="auto">
          <a:xfrm>
            <a:off x="322263" y="2419350"/>
            <a:ext cx="1296987"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商业计划</a:t>
            </a:r>
          </a:p>
        </p:txBody>
      </p:sp>
      <p:sp>
        <p:nvSpPr>
          <p:cNvPr id="157702" name="Line 6"/>
          <p:cNvSpPr>
            <a:spLocks noChangeShapeType="1"/>
          </p:cNvSpPr>
          <p:nvPr/>
        </p:nvSpPr>
        <p:spPr bwMode="auto">
          <a:xfrm>
            <a:off x="611189" y="3932238"/>
            <a:ext cx="792162"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7703" name="Rectangle 7"/>
          <p:cNvSpPr>
            <a:spLocks noChangeArrowheads="1"/>
          </p:cNvSpPr>
          <p:nvPr/>
        </p:nvSpPr>
        <p:spPr bwMode="auto">
          <a:xfrm>
            <a:off x="5052317" y="3573463"/>
            <a:ext cx="863600" cy="7191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工程样机</a:t>
            </a:r>
          </a:p>
          <a:p>
            <a:pPr algn="ctr"/>
            <a:r>
              <a:rPr lang="zh-CN" altLang="en-US" sz="1400" dirty="0"/>
              <a:t>生产</a:t>
            </a:r>
          </a:p>
        </p:txBody>
      </p:sp>
      <p:sp>
        <p:nvSpPr>
          <p:cNvPr id="157704" name="Line 8"/>
          <p:cNvSpPr>
            <a:spLocks noChangeShapeType="1"/>
          </p:cNvSpPr>
          <p:nvPr/>
        </p:nvSpPr>
        <p:spPr bwMode="auto">
          <a:xfrm>
            <a:off x="7091364" y="3932238"/>
            <a:ext cx="935037"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7707" name="Rectangle 11"/>
          <p:cNvSpPr>
            <a:spLocks noChangeArrowheads="1"/>
          </p:cNvSpPr>
          <p:nvPr/>
        </p:nvSpPr>
        <p:spPr bwMode="auto">
          <a:xfrm>
            <a:off x="322263" y="1916113"/>
            <a:ext cx="1296987"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项目计划</a:t>
            </a:r>
          </a:p>
        </p:txBody>
      </p:sp>
      <p:sp>
        <p:nvSpPr>
          <p:cNvPr id="157708" name="Rectangle 12"/>
          <p:cNvSpPr>
            <a:spLocks noChangeArrowheads="1"/>
          </p:cNvSpPr>
          <p:nvPr/>
        </p:nvSpPr>
        <p:spPr bwMode="auto">
          <a:xfrm>
            <a:off x="322263" y="2924175"/>
            <a:ext cx="1296987"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规格</a:t>
            </a:r>
          </a:p>
        </p:txBody>
      </p:sp>
      <p:sp>
        <p:nvSpPr>
          <p:cNvPr id="157709" name="Rectangle 13"/>
          <p:cNvSpPr>
            <a:spLocks noChangeArrowheads="1"/>
          </p:cNvSpPr>
          <p:nvPr/>
        </p:nvSpPr>
        <p:spPr bwMode="auto">
          <a:xfrm>
            <a:off x="7667626" y="4005264"/>
            <a:ext cx="576263" cy="287337"/>
          </a:xfrm>
          <a:prstGeom prst="rect">
            <a:avLst/>
          </a:prstGeom>
          <a:noFill/>
          <a:ln w="9525">
            <a:noFill/>
            <a:miter lim="800000"/>
            <a:headEnd/>
            <a:tailEnd/>
          </a:ln>
          <a:effectLst/>
        </p:spPr>
        <p:txBody>
          <a:bodyPr wrap="none" lIns="91424" tIns="45712" rIns="91424" bIns="45712" anchor="ctr"/>
          <a:lstStyle/>
          <a:p>
            <a:pPr algn="ctr"/>
            <a:r>
              <a:rPr lang="zh-CN" altLang="en-US" sz="1400" dirty="0"/>
              <a:t>输出</a:t>
            </a:r>
          </a:p>
        </p:txBody>
      </p:sp>
      <p:sp>
        <p:nvSpPr>
          <p:cNvPr id="157710" name="Rectangle 14"/>
          <p:cNvSpPr>
            <a:spLocks noChangeArrowheads="1"/>
          </p:cNvSpPr>
          <p:nvPr/>
        </p:nvSpPr>
        <p:spPr bwMode="auto">
          <a:xfrm>
            <a:off x="466725" y="3429001"/>
            <a:ext cx="576263" cy="287338"/>
          </a:xfrm>
          <a:prstGeom prst="rect">
            <a:avLst/>
          </a:prstGeom>
          <a:noFill/>
          <a:ln w="9525">
            <a:noFill/>
            <a:miter lim="800000"/>
            <a:headEnd/>
            <a:tailEnd/>
          </a:ln>
          <a:effectLst/>
        </p:spPr>
        <p:txBody>
          <a:bodyPr wrap="none" lIns="91424" tIns="45712" rIns="91424" bIns="45712" anchor="ctr"/>
          <a:lstStyle/>
          <a:p>
            <a:pPr algn="ctr"/>
            <a:r>
              <a:rPr lang="zh-CN" altLang="en-US" sz="1400" dirty="0"/>
              <a:t>输入</a:t>
            </a:r>
          </a:p>
        </p:txBody>
      </p:sp>
      <p:sp>
        <p:nvSpPr>
          <p:cNvPr id="157713" name="Rectangle 17"/>
          <p:cNvSpPr>
            <a:spLocks noChangeArrowheads="1"/>
          </p:cNvSpPr>
          <p:nvPr/>
        </p:nvSpPr>
        <p:spPr bwMode="auto">
          <a:xfrm>
            <a:off x="6227763" y="3573463"/>
            <a:ext cx="863600" cy="7191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工程样机</a:t>
            </a:r>
          </a:p>
          <a:p>
            <a:pPr algn="ctr"/>
            <a:r>
              <a:rPr lang="zh-CN" altLang="en-US" sz="1400" dirty="0"/>
              <a:t>测试</a:t>
            </a:r>
          </a:p>
        </p:txBody>
      </p:sp>
      <p:sp>
        <p:nvSpPr>
          <p:cNvPr id="157719" name="Rectangle 23"/>
          <p:cNvSpPr>
            <a:spLocks noChangeArrowheads="1"/>
          </p:cNvSpPr>
          <p:nvPr/>
        </p:nvSpPr>
        <p:spPr bwMode="auto">
          <a:xfrm>
            <a:off x="7308851" y="47244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en-US" altLang="zh-CN" sz="1400" dirty="0"/>
              <a:t>BOM</a:t>
            </a:r>
            <a:r>
              <a:rPr lang="zh-CN" altLang="en-US" sz="1400" dirty="0"/>
              <a:t>、采购渠道</a:t>
            </a:r>
          </a:p>
        </p:txBody>
      </p:sp>
      <p:sp>
        <p:nvSpPr>
          <p:cNvPr id="157720" name="Rectangle 24"/>
          <p:cNvSpPr>
            <a:spLocks noChangeArrowheads="1"/>
          </p:cNvSpPr>
          <p:nvPr/>
        </p:nvSpPr>
        <p:spPr bwMode="auto">
          <a:xfrm>
            <a:off x="7308851" y="42926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用户手册</a:t>
            </a:r>
          </a:p>
        </p:txBody>
      </p:sp>
      <p:sp>
        <p:nvSpPr>
          <p:cNvPr id="157721" name="Rectangle 25"/>
          <p:cNvSpPr>
            <a:spLocks noChangeArrowheads="1"/>
          </p:cNvSpPr>
          <p:nvPr/>
        </p:nvSpPr>
        <p:spPr bwMode="auto">
          <a:xfrm>
            <a:off x="7308851" y="5157788"/>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制造设备、工艺</a:t>
            </a:r>
          </a:p>
        </p:txBody>
      </p:sp>
      <p:sp>
        <p:nvSpPr>
          <p:cNvPr id="157722" name="Rectangle 26"/>
          <p:cNvSpPr>
            <a:spLocks noChangeArrowheads="1"/>
          </p:cNvSpPr>
          <p:nvPr/>
        </p:nvSpPr>
        <p:spPr bwMode="auto">
          <a:xfrm>
            <a:off x="1403350" y="4724400"/>
            <a:ext cx="863600" cy="7191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制定</a:t>
            </a:r>
          </a:p>
          <a:p>
            <a:pPr algn="ctr"/>
            <a:r>
              <a:rPr lang="zh-CN" altLang="en-US" sz="1400" dirty="0"/>
              <a:t>用户手册</a:t>
            </a:r>
          </a:p>
        </p:txBody>
      </p:sp>
      <p:sp>
        <p:nvSpPr>
          <p:cNvPr id="157723" name="Line 27"/>
          <p:cNvSpPr>
            <a:spLocks noChangeShapeType="1"/>
          </p:cNvSpPr>
          <p:nvPr/>
        </p:nvSpPr>
        <p:spPr bwMode="auto">
          <a:xfrm>
            <a:off x="971550" y="3932238"/>
            <a:ext cx="0" cy="1152525"/>
          </a:xfrm>
          <a:prstGeom prst="line">
            <a:avLst/>
          </a:prstGeom>
          <a:noFill/>
          <a:ln w="9525">
            <a:solidFill>
              <a:schemeClr val="tx1"/>
            </a:solidFill>
            <a:round/>
            <a:headEnd/>
            <a:tailEnd/>
          </a:ln>
          <a:effectLst/>
        </p:spPr>
        <p:txBody>
          <a:bodyPr lIns="91424" tIns="45712" rIns="91424" bIns="45712"/>
          <a:lstStyle/>
          <a:p>
            <a:endParaRPr lang="zh-CN" altLang="en-US"/>
          </a:p>
        </p:txBody>
      </p:sp>
      <p:sp>
        <p:nvSpPr>
          <p:cNvPr id="157724" name="Line 28"/>
          <p:cNvSpPr>
            <a:spLocks noChangeShapeType="1"/>
          </p:cNvSpPr>
          <p:nvPr/>
        </p:nvSpPr>
        <p:spPr bwMode="auto">
          <a:xfrm>
            <a:off x="971550" y="5084763"/>
            <a:ext cx="431800"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7725" name="Rectangle 29"/>
          <p:cNvSpPr>
            <a:spLocks noChangeArrowheads="1"/>
          </p:cNvSpPr>
          <p:nvPr/>
        </p:nvSpPr>
        <p:spPr bwMode="auto">
          <a:xfrm>
            <a:off x="7308851" y="5589588"/>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结构</a:t>
            </a:r>
            <a:r>
              <a:rPr lang="en-US" altLang="zh-CN" sz="1400" dirty="0"/>
              <a:t>/</a:t>
            </a:r>
            <a:r>
              <a:rPr lang="zh-CN" altLang="en-US" sz="1400" dirty="0"/>
              <a:t>外形图</a:t>
            </a:r>
          </a:p>
        </p:txBody>
      </p:sp>
      <p:sp>
        <p:nvSpPr>
          <p:cNvPr id="31" name="灯片编号占位符 3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68</a:t>
            </a:fld>
            <a:endParaRPr lang="zh-CN" altLang="en-US"/>
          </a:p>
        </p:txBody>
      </p:sp>
      <p:sp>
        <p:nvSpPr>
          <p:cNvPr id="30" name="标题 29"/>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样例：开发阶段概要流程</a:t>
            </a:r>
          </a:p>
        </p:txBody>
      </p:sp>
      <p:sp>
        <p:nvSpPr>
          <p:cNvPr id="32" name="Text Box 5"/>
          <p:cNvSpPr txBox="1">
            <a:spLocks noChangeArrowheads="1"/>
          </p:cNvSpPr>
          <p:nvPr/>
        </p:nvSpPr>
        <p:spPr bwMode="auto">
          <a:xfrm rot="19624453">
            <a:off x="5607375" y="2747246"/>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
        <p:nvSpPr>
          <p:cNvPr id="33" name="Rectangle 29"/>
          <p:cNvSpPr>
            <a:spLocks noChangeArrowheads="1"/>
          </p:cNvSpPr>
          <p:nvPr/>
        </p:nvSpPr>
        <p:spPr bwMode="auto">
          <a:xfrm>
            <a:off x="7308851" y="6020746"/>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内部培训资料</a:t>
            </a:r>
          </a:p>
        </p:txBody>
      </p:sp>
      <p:sp>
        <p:nvSpPr>
          <p:cNvPr id="34" name="Rectangle 3"/>
          <p:cNvSpPr>
            <a:spLocks noChangeArrowheads="1"/>
          </p:cNvSpPr>
          <p:nvPr/>
        </p:nvSpPr>
        <p:spPr bwMode="auto">
          <a:xfrm>
            <a:off x="2556125" y="3573463"/>
            <a:ext cx="863600" cy="7191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单元测试</a:t>
            </a:r>
          </a:p>
        </p:txBody>
      </p:sp>
      <p:cxnSp>
        <p:nvCxnSpPr>
          <p:cNvPr id="36" name="直接箭头连接符 35"/>
          <p:cNvCxnSpPr>
            <a:stCxn id="157699" idx="3"/>
            <a:endCxn id="34" idx="1"/>
          </p:cNvCxnSpPr>
          <p:nvPr/>
        </p:nvCxnSpPr>
        <p:spPr>
          <a:xfrm>
            <a:off x="2266950" y="3933032"/>
            <a:ext cx="289175" cy="1440"/>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cxnSp>
        <p:nvCxnSpPr>
          <p:cNvPr id="38" name="直接箭头连接符 37"/>
          <p:cNvCxnSpPr>
            <a:stCxn id="34" idx="3"/>
            <a:endCxn id="157700" idx="1"/>
          </p:cNvCxnSpPr>
          <p:nvPr/>
        </p:nvCxnSpPr>
        <p:spPr>
          <a:xfrm>
            <a:off x="3419724" y="3933032"/>
            <a:ext cx="349763" cy="1440"/>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cxnSp>
        <p:nvCxnSpPr>
          <p:cNvPr id="40" name="直接箭头连接符 39"/>
          <p:cNvCxnSpPr>
            <a:stCxn id="157700" idx="3"/>
            <a:endCxn id="157703" idx="1"/>
          </p:cNvCxnSpPr>
          <p:nvPr/>
        </p:nvCxnSpPr>
        <p:spPr>
          <a:xfrm>
            <a:off x="4633087" y="3933032"/>
            <a:ext cx="419230" cy="1440"/>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cxnSp>
        <p:nvCxnSpPr>
          <p:cNvPr id="42" name="直接箭头连接符 41"/>
          <p:cNvCxnSpPr>
            <a:stCxn id="157703" idx="3"/>
            <a:endCxn id="157713" idx="1"/>
          </p:cNvCxnSpPr>
          <p:nvPr/>
        </p:nvCxnSpPr>
        <p:spPr>
          <a:xfrm>
            <a:off x="5915917" y="3933032"/>
            <a:ext cx="311846" cy="1440"/>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sp>
        <p:nvSpPr>
          <p:cNvPr id="43" name="AutoShape 14"/>
          <p:cNvSpPr>
            <a:spLocks noChangeArrowheads="1"/>
          </p:cNvSpPr>
          <p:nvPr/>
        </p:nvSpPr>
        <p:spPr bwMode="auto">
          <a:xfrm rot="10800000">
            <a:off x="4818569" y="3113263"/>
            <a:ext cx="207519" cy="380531"/>
          </a:xfrm>
          <a:prstGeom prst="triangle">
            <a:avLst>
              <a:gd name="adj" fmla="val 49449"/>
            </a:avLst>
          </a:prstGeom>
          <a:solidFill>
            <a:srgbClr val="0070C0"/>
          </a:solidFill>
          <a:ln w="9525">
            <a:solidFill>
              <a:schemeClr val="tx1"/>
            </a:solidFill>
            <a:miter lim="800000"/>
            <a:headEnd/>
            <a:tailEnd/>
          </a:ln>
          <a:effectLst/>
        </p:spPr>
        <p:txBody>
          <a:bodyPr wrap="none" lIns="91424" tIns="45712" rIns="91424" bIns="45712" anchor="ctr"/>
          <a:lstStyle/>
          <a:p>
            <a:endParaRPr lang="zh-CN" altLang="en-US"/>
          </a:p>
        </p:txBody>
      </p:sp>
      <p:sp>
        <p:nvSpPr>
          <p:cNvPr id="44" name="Rectangle 15"/>
          <p:cNvSpPr>
            <a:spLocks noChangeArrowheads="1"/>
          </p:cNvSpPr>
          <p:nvPr/>
        </p:nvSpPr>
        <p:spPr bwMode="auto">
          <a:xfrm>
            <a:off x="4633087" y="2845857"/>
            <a:ext cx="576263" cy="287338"/>
          </a:xfrm>
          <a:prstGeom prst="rect">
            <a:avLst/>
          </a:prstGeom>
          <a:noFill/>
          <a:ln w="9525">
            <a:noFill/>
            <a:miter lim="800000"/>
            <a:headEnd/>
            <a:tailEnd/>
          </a:ln>
          <a:effectLst/>
        </p:spPr>
        <p:txBody>
          <a:bodyPr wrap="none" lIns="91424" tIns="45712" rIns="91424" bIns="45712" anchor="ctr"/>
          <a:lstStyle/>
          <a:p>
            <a:pPr algn="ctr"/>
            <a:r>
              <a:rPr lang="en-US" altLang="zh-CN" sz="1400" dirty="0"/>
              <a:t>TR4</a:t>
            </a:r>
          </a:p>
        </p:txBody>
      </p:sp>
      <p:sp>
        <p:nvSpPr>
          <p:cNvPr id="45" name="AutoShape 14"/>
          <p:cNvSpPr>
            <a:spLocks noChangeArrowheads="1"/>
          </p:cNvSpPr>
          <p:nvPr/>
        </p:nvSpPr>
        <p:spPr bwMode="auto">
          <a:xfrm rot="10800000">
            <a:off x="7296662" y="3113263"/>
            <a:ext cx="207519" cy="380531"/>
          </a:xfrm>
          <a:prstGeom prst="triangle">
            <a:avLst>
              <a:gd name="adj" fmla="val 49449"/>
            </a:avLst>
          </a:prstGeom>
          <a:solidFill>
            <a:srgbClr val="0070C0"/>
          </a:solidFill>
          <a:ln w="9525">
            <a:solidFill>
              <a:schemeClr val="tx1"/>
            </a:solidFill>
            <a:miter lim="800000"/>
            <a:headEnd/>
            <a:tailEnd/>
          </a:ln>
          <a:effectLst/>
        </p:spPr>
        <p:txBody>
          <a:bodyPr wrap="none" lIns="91424" tIns="45712" rIns="91424" bIns="45712" anchor="ctr"/>
          <a:lstStyle/>
          <a:p>
            <a:endParaRPr lang="zh-CN" altLang="en-US"/>
          </a:p>
        </p:txBody>
      </p:sp>
      <p:sp>
        <p:nvSpPr>
          <p:cNvPr id="46" name="Rectangle 15"/>
          <p:cNvSpPr>
            <a:spLocks noChangeArrowheads="1"/>
          </p:cNvSpPr>
          <p:nvPr/>
        </p:nvSpPr>
        <p:spPr bwMode="auto">
          <a:xfrm>
            <a:off x="7111180" y="2845857"/>
            <a:ext cx="576263" cy="287338"/>
          </a:xfrm>
          <a:prstGeom prst="rect">
            <a:avLst/>
          </a:prstGeom>
          <a:noFill/>
          <a:ln w="9525">
            <a:noFill/>
            <a:miter lim="800000"/>
            <a:headEnd/>
            <a:tailEnd/>
          </a:ln>
          <a:effectLst/>
        </p:spPr>
        <p:txBody>
          <a:bodyPr wrap="none" lIns="91424" tIns="45712" rIns="91424" bIns="45712" anchor="ctr"/>
          <a:lstStyle/>
          <a:p>
            <a:pPr algn="ctr"/>
            <a:r>
              <a:rPr lang="en-US" altLang="zh-CN" sz="1400" dirty="0"/>
              <a:t>TR5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灯片编号占位符 98"/>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69</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阶段四：验证阶段重点</a:t>
            </a:r>
          </a:p>
        </p:txBody>
      </p:sp>
      <p:grpSp>
        <p:nvGrpSpPr>
          <p:cNvPr id="2" name="Group 3"/>
          <p:cNvGrpSpPr>
            <a:grpSpLocks/>
          </p:cNvGrpSpPr>
          <p:nvPr/>
        </p:nvGrpSpPr>
        <p:grpSpPr bwMode="auto">
          <a:xfrm>
            <a:off x="1649366" y="1292283"/>
            <a:ext cx="4801414" cy="1626041"/>
            <a:chOff x="839" y="527"/>
            <a:chExt cx="3628" cy="1446"/>
          </a:xfrm>
        </p:grpSpPr>
        <p:sp>
          <p:nvSpPr>
            <p:cNvPr id="104" name="AutoShape 4"/>
            <p:cNvSpPr>
              <a:spLocks noChangeArrowheads="1"/>
            </p:cNvSpPr>
            <p:nvPr/>
          </p:nvSpPr>
          <p:spPr bwMode="auto">
            <a:xfrm rot="-5400000">
              <a:off x="476" y="890"/>
              <a:ext cx="1406" cy="680"/>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89985" tIns="45712" rIns="91424" bIns="45712" anchor="ctr">
              <a:flatTx/>
            </a:bodyPr>
            <a:lstStyle/>
            <a:p>
              <a:pPr algn="ctr" defTabSz="702680"/>
              <a:endParaRPr lang="zh-CN" altLang="en-US" sz="2100" b="1" dirty="0">
                <a:solidFill>
                  <a:srgbClr val="000000"/>
                </a:solidFill>
                <a:latin typeface="华文细黑" charset="0"/>
                <a:ea typeface="华文细黑" charset="0"/>
                <a:cs typeface="华文细黑" charset="0"/>
              </a:endParaRPr>
            </a:p>
          </p:txBody>
        </p:sp>
        <p:sp>
          <p:nvSpPr>
            <p:cNvPr id="105" name="AutoShape 5"/>
            <p:cNvSpPr>
              <a:spLocks noChangeArrowheads="1"/>
            </p:cNvSpPr>
            <p:nvPr/>
          </p:nvSpPr>
          <p:spPr bwMode="auto">
            <a:xfrm rot="-5400000">
              <a:off x="1399" y="928"/>
              <a:ext cx="853" cy="613"/>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计划</a:t>
              </a:r>
            </a:p>
          </p:txBody>
        </p:sp>
        <p:sp>
          <p:nvSpPr>
            <p:cNvPr id="106" name="Rectangle 6"/>
            <p:cNvSpPr>
              <a:spLocks noChangeArrowheads="1"/>
            </p:cNvSpPr>
            <p:nvPr/>
          </p:nvSpPr>
          <p:spPr bwMode="auto">
            <a:xfrm>
              <a:off x="2146"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开发</a:t>
              </a:r>
            </a:p>
          </p:txBody>
        </p:sp>
        <p:sp>
          <p:nvSpPr>
            <p:cNvPr id="107" name="Rectangle 7"/>
            <p:cNvSpPr>
              <a:spLocks noChangeArrowheads="1"/>
            </p:cNvSpPr>
            <p:nvPr/>
          </p:nvSpPr>
          <p:spPr bwMode="auto">
            <a:xfrm>
              <a:off x="2721"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endParaRPr lang="zh-CN" altLang="en-US" sz="2100" b="1" dirty="0">
                <a:solidFill>
                  <a:srgbClr val="000000"/>
                </a:solidFill>
                <a:latin typeface="华文细黑" charset="0"/>
                <a:ea typeface="华文细黑" charset="0"/>
                <a:cs typeface="华文细黑" charset="0"/>
              </a:endParaRPr>
            </a:p>
          </p:txBody>
        </p:sp>
        <p:sp>
          <p:nvSpPr>
            <p:cNvPr id="108" name="Rectangle 8"/>
            <p:cNvSpPr>
              <a:spLocks noChangeArrowheads="1"/>
            </p:cNvSpPr>
            <p:nvPr/>
          </p:nvSpPr>
          <p:spPr bwMode="auto">
            <a:xfrm>
              <a:off x="3310"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发布</a:t>
              </a:r>
            </a:p>
          </p:txBody>
        </p:sp>
        <p:sp>
          <p:nvSpPr>
            <p:cNvPr id="109" name="Rectangle 9"/>
            <p:cNvSpPr>
              <a:spLocks noChangeArrowheads="1"/>
            </p:cNvSpPr>
            <p:nvPr/>
          </p:nvSpPr>
          <p:spPr bwMode="auto">
            <a:xfrm>
              <a:off x="3900"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生命周期</a:t>
              </a:r>
            </a:p>
          </p:txBody>
        </p:sp>
        <p:sp>
          <p:nvSpPr>
            <p:cNvPr id="110" name="Text Box 10"/>
            <p:cNvSpPr txBox="1">
              <a:spLocks noChangeArrowheads="1"/>
            </p:cNvSpPr>
            <p:nvPr/>
          </p:nvSpPr>
          <p:spPr bwMode="auto">
            <a:xfrm>
              <a:off x="839" y="1072"/>
              <a:ext cx="591"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lIns="91424" tIns="45712" rIns="91424" bIns="4571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2500" b="1" dirty="0">
                  <a:solidFill>
                    <a:srgbClr val="000000"/>
                  </a:solidFill>
                  <a:latin typeface="华文细黑" charset="0"/>
                  <a:ea typeface="华文细黑" charset="0"/>
                  <a:cs typeface="华文细黑" charset="0"/>
                </a:rPr>
                <a:t>概念</a:t>
              </a:r>
            </a:p>
          </p:txBody>
        </p:sp>
        <p:grpSp>
          <p:nvGrpSpPr>
            <p:cNvPr id="3" name="Group 11"/>
            <p:cNvGrpSpPr>
              <a:grpSpLocks/>
            </p:cNvGrpSpPr>
            <p:nvPr/>
          </p:nvGrpSpPr>
          <p:grpSpPr bwMode="auto">
            <a:xfrm>
              <a:off x="2571" y="840"/>
              <a:ext cx="1091" cy="1133"/>
              <a:chOff x="3206" y="2723"/>
              <a:chExt cx="710" cy="660"/>
            </a:xfrm>
          </p:grpSpPr>
          <p:sp>
            <p:nvSpPr>
              <p:cNvPr id="113" name="Freeform 12"/>
              <p:cNvSpPr>
                <a:spLocks/>
              </p:cNvSpPr>
              <p:nvPr/>
            </p:nvSpPr>
            <p:spPr bwMode="auto">
              <a:xfrm>
                <a:off x="3239" y="2747"/>
                <a:ext cx="489" cy="449"/>
              </a:xfrm>
              <a:custGeom>
                <a:avLst/>
                <a:gdLst>
                  <a:gd name="T0" fmla="*/ 248 w 489"/>
                  <a:gd name="T1" fmla="*/ 441 h 449"/>
                  <a:gd name="T2" fmla="*/ 297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3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5 h 449"/>
                  <a:gd name="T40" fmla="*/ 69 w 489"/>
                  <a:gd name="T41" fmla="*/ 110 h 449"/>
                  <a:gd name="T42" fmla="*/ 40 w 489"/>
                  <a:gd name="T43" fmla="*/ 149 h 449"/>
                  <a:gd name="T44" fmla="*/ 18 w 489"/>
                  <a:gd name="T45" fmla="*/ 191 h 449"/>
                  <a:gd name="T46" fmla="*/ 5 w 489"/>
                  <a:gd name="T47" fmla="*/ 235 h 449"/>
                  <a:gd name="T48" fmla="*/ 0 w 489"/>
                  <a:gd name="T49" fmla="*/ 280 h 449"/>
                  <a:gd name="T50" fmla="*/ 6 w 489"/>
                  <a:gd name="T51" fmla="*/ 322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8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8" y="441"/>
                    </a:moveTo>
                    <a:lnTo>
                      <a:pt x="297" y="425"/>
                    </a:lnTo>
                    <a:lnTo>
                      <a:pt x="342" y="402"/>
                    </a:lnTo>
                    <a:lnTo>
                      <a:pt x="383" y="372"/>
                    </a:lnTo>
                    <a:lnTo>
                      <a:pt x="419" y="338"/>
                    </a:lnTo>
                    <a:lnTo>
                      <a:pt x="448" y="299"/>
                    </a:lnTo>
                    <a:lnTo>
                      <a:pt x="470" y="257"/>
                    </a:lnTo>
                    <a:lnTo>
                      <a:pt x="484" y="213"/>
                    </a:lnTo>
                    <a:lnTo>
                      <a:pt x="488" y="168"/>
                    </a:lnTo>
                    <a:lnTo>
                      <a:pt x="483" y="125"/>
                    </a:lnTo>
                    <a:lnTo>
                      <a:pt x="468" y="88"/>
                    </a:lnTo>
                    <a:lnTo>
                      <a:pt x="445" y="56"/>
                    </a:lnTo>
                    <a:lnTo>
                      <a:pt x="414" y="31"/>
                    </a:lnTo>
                    <a:lnTo>
                      <a:pt x="378" y="13"/>
                    </a:lnTo>
                    <a:lnTo>
                      <a:pt x="336" y="2"/>
                    </a:lnTo>
                    <a:lnTo>
                      <a:pt x="290" y="0"/>
                    </a:lnTo>
                    <a:lnTo>
                      <a:pt x="241" y="7"/>
                    </a:lnTo>
                    <a:lnTo>
                      <a:pt x="192" y="23"/>
                    </a:lnTo>
                    <a:lnTo>
                      <a:pt x="146" y="46"/>
                    </a:lnTo>
                    <a:lnTo>
                      <a:pt x="105" y="75"/>
                    </a:lnTo>
                    <a:lnTo>
                      <a:pt x="69" y="110"/>
                    </a:lnTo>
                    <a:lnTo>
                      <a:pt x="40" y="149"/>
                    </a:lnTo>
                    <a:lnTo>
                      <a:pt x="18" y="191"/>
                    </a:lnTo>
                    <a:lnTo>
                      <a:pt x="5" y="235"/>
                    </a:lnTo>
                    <a:lnTo>
                      <a:pt x="0" y="280"/>
                    </a:lnTo>
                    <a:lnTo>
                      <a:pt x="6" y="322"/>
                    </a:lnTo>
                    <a:lnTo>
                      <a:pt x="21" y="360"/>
                    </a:lnTo>
                    <a:lnTo>
                      <a:pt x="44" y="392"/>
                    </a:lnTo>
                    <a:lnTo>
                      <a:pt x="74" y="417"/>
                    </a:lnTo>
                    <a:lnTo>
                      <a:pt x="110" y="435"/>
                    </a:lnTo>
                    <a:lnTo>
                      <a:pt x="152" y="446"/>
                    </a:lnTo>
                    <a:lnTo>
                      <a:pt x="198" y="448"/>
                    </a:lnTo>
                    <a:lnTo>
                      <a:pt x="248" y="44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14" name="Freeform 13"/>
              <p:cNvSpPr>
                <a:spLocks/>
              </p:cNvSpPr>
              <p:nvPr/>
            </p:nvSpPr>
            <p:spPr bwMode="auto">
              <a:xfrm>
                <a:off x="3600" y="3087"/>
                <a:ext cx="311" cy="294"/>
              </a:xfrm>
              <a:custGeom>
                <a:avLst/>
                <a:gdLst>
                  <a:gd name="T0" fmla="*/ 6 w 311"/>
                  <a:gd name="T1" fmla="*/ 43 h 294"/>
                  <a:gd name="T2" fmla="*/ 104 w 311"/>
                  <a:gd name="T3" fmla="*/ 145 h 294"/>
                  <a:gd name="T4" fmla="*/ 101 w 311"/>
                  <a:gd name="T5" fmla="*/ 174 h 294"/>
                  <a:gd name="T6" fmla="*/ 228 w 311"/>
                  <a:gd name="T7" fmla="*/ 293 h 294"/>
                  <a:gd name="T8" fmla="*/ 230 w 311"/>
                  <a:gd name="T9" fmla="*/ 292 h 294"/>
                  <a:gd name="T10" fmla="*/ 235 w 311"/>
                  <a:gd name="T11" fmla="*/ 290 h 294"/>
                  <a:gd name="T12" fmla="*/ 242 w 311"/>
                  <a:gd name="T13" fmla="*/ 287 h 294"/>
                  <a:gd name="T14" fmla="*/ 251 w 311"/>
                  <a:gd name="T15" fmla="*/ 283 h 294"/>
                  <a:gd name="T16" fmla="*/ 261 w 311"/>
                  <a:gd name="T17" fmla="*/ 278 h 294"/>
                  <a:gd name="T18" fmla="*/ 271 w 311"/>
                  <a:gd name="T19" fmla="*/ 272 h 294"/>
                  <a:gd name="T20" fmla="*/ 281 w 311"/>
                  <a:gd name="T21" fmla="*/ 266 h 294"/>
                  <a:gd name="T22" fmla="*/ 289 w 311"/>
                  <a:gd name="T23" fmla="*/ 259 h 294"/>
                  <a:gd name="T24" fmla="*/ 296 w 311"/>
                  <a:gd name="T25" fmla="*/ 251 h 294"/>
                  <a:gd name="T26" fmla="*/ 301 w 311"/>
                  <a:gd name="T27" fmla="*/ 241 h 294"/>
                  <a:gd name="T28" fmla="*/ 305 w 311"/>
                  <a:gd name="T29" fmla="*/ 229 h 294"/>
                  <a:gd name="T30" fmla="*/ 307 w 311"/>
                  <a:gd name="T31" fmla="*/ 217 h 294"/>
                  <a:gd name="T32" fmla="*/ 309 w 311"/>
                  <a:gd name="T33" fmla="*/ 206 h 294"/>
                  <a:gd name="T34" fmla="*/ 309 w 311"/>
                  <a:gd name="T35" fmla="*/ 197 h 294"/>
                  <a:gd name="T36" fmla="*/ 310 w 311"/>
                  <a:gd name="T37" fmla="*/ 191 h 294"/>
                  <a:gd name="T38" fmla="*/ 310 w 311"/>
                  <a:gd name="T39" fmla="*/ 189 h 294"/>
                  <a:gd name="T40" fmla="*/ 182 w 311"/>
                  <a:gd name="T41" fmla="*/ 82 h 294"/>
                  <a:gd name="T42" fmla="*/ 146 w 311"/>
                  <a:gd name="T43" fmla="*/ 85 h 294"/>
                  <a:gd name="T44" fmla="*/ 41 w 311"/>
                  <a:gd name="T45" fmla="*/ 1 h 294"/>
                  <a:gd name="T46" fmla="*/ 40 w 311"/>
                  <a:gd name="T47" fmla="*/ 1 h 294"/>
                  <a:gd name="T48" fmla="*/ 37 w 311"/>
                  <a:gd name="T49" fmla="*/ 1 h 294"/>
                  <a:gd name="T50" fmla="*/ 33 w 311"/>
                  <a:gd name="T51" fmla="*/ 0 h 294"/>
                  <a:gd name="T52" fmla="*/ 28 w 311"/>
                  <a:gd name="T53" fmla="*/ 0 h 294"/>
                  <a:gd name="T54" fmla="*/ 22 w 311"/>
                  <a:gd name="T55" fmla="*/ 1 h 294"/>
                  <a:gd name="T56" fmla="*/ 16 w 311"/>
                  <a:gd name="T57" fmla="*/ 2 h 294"/>
                  <a:gd name="T58" fmla="*/ 10 w 311"/>
                  <a:gd name="T59" fmla="*/ 6 h 294"/>
                  <a:gd name="T60" fmla="*/ 6 w 311"/>
                  <a:gd name="T61" fmla="*/ 10 h 294"/>
                  <a:gd name="T62" fmla="*/ 2 w 311"/>
                  <a:gd name="T63" fmla="*/ 16 h 294"/>
                  <a:gd name="T64" fmla="*/ 1 w 311"/>
                  <a:gd name="T65" fmla="*/ 22 h 294"/>
                  <a:gd name="T66" fmla="*/ 0 w 311"/>
                  <a:gd name="T67" fmla="*/ 27 h 294"/>
                  <a:gd name="T68" fmla="*/ 1 w 311"/>
                  <a:gd name="T69" fmla="*/ 32 h 294"/>
                  <a:gd name="T70" fmla="*/ 2 w 311"/>
                  <a:gd name="T71" fmla="*/ 37 h 294"/>
                  <a:gd name="T72" fmla="*/ 4 w 311"/>
                  <a:gd name="T73" fmla="*/ 40 h 294"/>
                  <a:gd name="T74" fmla="*/ 5 w 311"/>
                  <a:gd name="T75" fmla="*/ 42 h 294"/>
                  <a:gd name="T76" fmla="*/ 6 w 311"/>
                  <a:gd name="T77" fmla="*/ 43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294"/>
                  <a:gd name="T119" fmla="*/ 311 w 311"/>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294">
                    <a:moveTo>
                      <a:pt x="6" y="43"/>
                    </a:moveTo>
                    <a:lnTo>
                      <a:pt x="104" y="145"/>
                    </a:lnTo>
                    <a:lnTo>
                      <a:pt x="101" y="174"/>
                    </a:lnTo>
                    <a:lnTo>
                      <a:pt x="228" y="293"/>
                    </a:lnTo>
                    <a:lnTo>
                      <a:pt x="230" y="292"/>
                    </a:lnTo>
                    <a:lnTo>
                      <a:pt x="235" y="290"/>
                    </a:lnTo>
                    <a:lnTo>
                      <a:pt x="242" y="287"/>
                    </a:lnTo>
                    <a:lnTo>
                      <a:pt x="251" y="283"/>
                    </a:lnTo>
                    <a:lnTo>
                      <a:pt x="261" y="278"/>
                    </a:lnTo>
                    <a:lnTo>
                      <a:pt x="271" y="272"/>
                    </a:lnTo>
                    <a:lnTo>
                      <a:pt x="281" y="266"/>
                    </a:lnTo>
                    <a:lnTo>
                      <a:pt x="289" y="259"/>
                    </a:lnTo>
                    <a:lnTo>
                      <a:pt x="296" y="251"/>
                    </a:lnTo>
                    <a:lnTo>
                      <a:pt x="301" y="241"/>
                    </a:lnTo>
                    <a:lnTo>
                      <a:pt x="305" y="229"/>
                    </a:lnTo>
                    <a:lnTo>
                      <a:pt x="307" y="217"/>
                    </a:lnTo>
                    <a:lnTo>
                      <a:pt x="309" y="206"/>
                    </a:lnTo>
                    <a:lnTo>
                      <a:pt x="309" y="197"/>
                    </a:lnTo>
                    <a:lnTo>
                      <a:pt x="310" y="191"/>
                    </a:lnTo>
                    <a:lnTo>
                      <a:pt x="310" y="189"/>
                    </a:lnTo>
                    <a:lnTo>
                      <a:pt x="182" y="82"/>
                    </a:lnTo>
                    <a:lnTo>
                      <a:pt x="146" y="85"/>
                    </a:lnTo>
                    <a:lnTo>
                      <a:pt x="41" y="1"/>
                    </a:lnTo>
                    <a:lnTo>
                      <a:pt x="40" y="1"/>
                    </a:lnTo>
                    <a:lnTo>
                      <a:pt x="37" y="1"/>
                    </a:lnTo>
                    <a:lnTo>
                      <a:pt x="33" y="0"/>
                    </a:lnTo>
                    <a:lnTo>
                      <a:pt x="28" y="0"/>
                    </a:lnTo>
                    <a:lnTo>
                      <a:pt x="22" y="1"/>
                    </a:lnTo>
                    <a:lnTo>
                      <a:pt x="16" y="2"/>
                    </a:lnTo>
                    <a:lnTo>
                      <a:pt x="10" y="6"/>
                    </a:lnTo>
                    <a:lnTo>
                      <a:pt x="6" y="10"/>
                    </a:lnTo>
                    <a:lnTo>
                      <a:pt x="2" y="16"/>
                    </a:lnTo>
                    <a:lnTo>
                      <a:pt x="1" y="22"/>
                    </a:lnTo>
                    <a:lnTo>
                      <a:pt x="0" y="27"/>
                    </a:lnTo>
                    <a:lnTo>
                      <a:pt x="1" y="32"/>
                    </a:lnTo>
                    <a:lnTo>
                      <a:pt x="2" y="37"/>
                    </a:lnTo>
                    <a:lnTo>
                      <a:pt x="4" y="40"/>
                    </a:lnTo>
                    <a:lnTo>
                      <a:pt x="5" y="42"/>
                    </a:lnTo>
                    <a:lnTo>
                      <a:pt x="6" y="4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15" name="Freeform 14"/>
              <p:cNvSpPr>
                <a:spLocks/>
              </p:cNvSpPr>
              <p:nvPr/>
            </p:nvSpPr>
            <p:spPr bwMode="auto">
              <a:xfrm>
                <a:off x="3667" y="3142"/>
                <a:ext cx="248" cy="241"/>
              </a:xfrm>
              <a:custGeom>
                <a:avLst/>
                <a:gdLst>
                  <a:gd name="T0" fmla="*/ 15 w 248"/>
                  <a:gd name="T1" fmla="*/ 28 h 241"/>
                  <a:gd name="T2" fmla="*/ 9 w 248"/>
                  <a:gd name="T3" fmla="*/ 35 h 241"/>
                  <a:gd name="T4" fmla="*/ 5 w 248"/>
                  <a:gd name="T5" fmla="*/ 41 h 241"/>
                  <a:gd name="T6" fmla="*/ 3 w 248"/>
                  <a:gd name="T7" fmla="*/ 48 h 241"/>
                  <a:gd name="T8" fmla="*/ 1 w 248"/>
                  <a:gd name="T9" fmla="*/ 53 h 241"/>
                  <a:gd name="T10" fmla="*/ 0 w 248"/>
                  <a:gd name="T11" fmla="*/ 57 h 241"/>
                  <a:gd name="T12" fmla="*/ 0 w 248"/>
                  <a:gd name="T13" fmla="*/ 61 h 241"/>
                  <a:gd name="T14" fmla="*/ 0 w 248"/>
                  <a:gd name="T15" fmla="*/ 63 h 241"/>
                  <a:gd name="T16" fmla="*/ 0 w 248"/>
                  <a:gd name="T17" fmla="*/ 63 h 241"/>
                  <a:gd name="T18" fmla="*/ 4 w 248"/>
                  <a:gd name="T19" fmla="*/ 93 h 241"/>
                  <a:gd name="T20" fmla="*/ 166 w 248"/>
                  <a:gd name="T21" fmla="*/ 240 h 241"/>
                  <a:gd name="T22" fmla="*/ 167 w 248"/>
                  <a:gd name="T23" fmla="*/ 239 h 241"/>
                  <a:gd name="T24" fmla="*/ 171 w 248"/>
                  <a:gd name="T25" fmla="*/ 236 h 241"/>
                  <a:gd name="T26" fmla="*/ 176 w 248"/>
                  <a:gd name="T27" fmla="*/ 232 h 241"/>
                  <a:gd name="T28" fmla="*/ 183 w 248"/>
                  <a:gd name="T29" fmla="*/ 226 h 241"/>
                  <a:gd name="T30" fmla="*/ 190 w 248"/>
                  <a:gd name="T31" fmla="*/ 220 h 241"/>
                  <a:gd name="T32" fmla="*/ 199 w 248"/>
                  <a:gd name="T33" fmla="*/ 213 h 241"/>
                  <a:gd name="T34" fmla="*/ 207 w 248"/>
                  <a:gd name="T35" fmla="*/ 206 h 241"/>
                  <a:gd name="T36" fmla="*/ 215 w 248"/>
                  <a:gd name="T37" fmla="*/ 199 h 241"/>
                  <a:gd name="T38" fmla="*/ 223 w 248"/>
                  <a:gd name="T39" fmla="*/ 192 h 241"/>
                  <a:gd name="T40" fmla="*/ 229 w 248"/>
                  <a:gd name="T41" fmla="*/ 182 h 241"/>
                  <a:gd name="T42" fmla="*/ 234 w 248"/>
                  <a:gd name="T43" fmla="*/ 172 h 241"/>
                  <a:gd name="T44" fmla="*/ 239 w 248"/>
                  <a:gd name="T45" fmla="*/ 161 h 241"/>
                  <a:gd name="T46" fmla="*/ 242 w 248"/>
                  <a:gd name="T47" fmla="*/ 152 h 241"/>
                  <a:gd name="T48" fmla="*/ 245 w 248"/>
                  <a:gd name="T49" fmla="*/ 144 h 241"/>
                  <a:gd name="T50" fmla="*/ 247 w 248"/>
                  <a:gd name="T51" fmla="*/ 138 h 241"/>
                  <a:gd name="T52" fmla="*/ 247 w 248"/>
                  <a:gd name="T53" fmla="*/ 136 h 241"/>
                  <a:gd name="T54" fmla="*/ 85 w 248"/>
                  <a:gd name="T55" fmla="*/ 0 h 241"/>
                  <a:gd name="T56" fmla="*/ 49 w 248"/>
                  <a:gd name="T57" fmla="*/ 3 h 241"/>
                  <a:gd name="T58" fmla="*/ 48 w 248"/>
                  <a:gd name="T59" fmla="*/ 3 h 241"/>
                  <a:gd name="T60" fmla="*/ 46 w 248"/>
                  <a:gd name="T61" fmla="*/ 4 h 241"/>
                  <a:gd name="T62" fmla="*/ 43 w 248"/>
                  <a:gd name="T63" fmla="*/ 6 h 241"/>
                  <a:gd name="T64" fmla="*/ 38 w 248"/>
                  <a:gd name="T65" fmla="*/ 8 h 241"/>
                  <a:gd name="T66" fmla="*/ 33 w 248"/>
                  <a:gd name="T67" fmla="*/ 11 h 241"/>
                  <a:gd name="T68" fmla="*/ 27 w 248"/>
                  <a:gd name="T69" fmla="*/ 16 h 241"/>
                  <a:gd name="T70" fmla="*/ 21 w 248"/>
                  <a:gd name="T71" fmla="*/ 21 h 241"/>
                  <a:gd name="T72" fmla="*/ 15 w 248"/>
                  <a:gd name="T73" fmla="*/ 28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41"/>
                  <a:gd name="T113" fmla="*/ 248 w 248"/>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41">
                    <a:moveTo>
                      <a:pt x="15" y="28"/>
                    </a:moveTo>
                    <a:lnTo>
                      <a:pt x="9" y="35"/>
                    </a:lnTo>
                    <a:lnTo>
                      <a:pt x="5" y="41"/>
                    </a:lnTo>
                    <a:lnTo>
                      <a:pt x="3" y="48"/>
                    </a:lnTo>
                    <a:lnTo>
                      <a:pt x="1" y="53"/>
                    </a:lnTo>
                    <a:lnTo>
                      <a:pt x="0" y="57"/>
                    </a:lnTo>
                    <a:lnTo>
                      <a:pt x="0" y="61"/>
                    </a:lnTo>
                    <a:lnTo>
                      <a:pt x="0" y="63"/>
                    </a:lnTo>
                    <a:lnTo>
                      <a:pt x="4" y="93"/>
                    </a:lnTo>
                    <a:lnTo>
                      <a:pt x="166" y="240"/>
                    </a:lnTo>
                    <a:lnTo>
                      <a:pt x="167" y="239"/>
                    </a:lnTo>
                    <a:lnTo>
                      <a:pt x="171" y="236"/>
                    </a:lnTo>
                    <a:lnTo>
                      <a:pt x="176" y="232"/>
                    </a:lnTo>
                    <a:lnTo>
                      <a:pt x="183" y="226"/>
                    </a:lnTo>
                    <a:lnTo>
                      <a:pt x="190" y="220"/>
                    </a:lnTo>
                    <a:lnTo>
                      <a:pt x="199" y="213"/>
                    </a:lnTo>
                    <a:lnTo>
                      <a:pt x="207" y="206"/>
                    </a:lnTo>
                    <a:lnTo>
                      <a:pt x="215" y="199"/>
                    </a:lnTo>
                    <a:lnTo>
                      <a:pt x="223" y="192"/>
                    </a:lnTo>
                    <a:lnTo>
                      <a:pt x="229" y="182"/>
                    </a:lnTo>
                    <a:lnTo>
                      <a:pt x="234" y="172"/>
                    </a:lnTo>
                    <a:lnTo>
                      <a:pt x="239" y="161"/>
                    </a:lnTo>
                    <a:lnTo>
                      <a:pt x="242" y="152"/>
                    </a:lnTo>
                    <a:lnTo>
                      <a:pt x="245" y="144"/>
                    </a:lnTo>
                    <a:lnTo>
                      <a:pt x="247" y="138"/>
                    </a:lnTo>
                    <a:lnTo>
                      <a:pt x="247" y="136"/>
                    </a:lnTo>
                    <a:lnTo>
                      <a:pt x="85" y="0"/>
                    </a:lnTo>
                    <a:lnTo>
                      <a:pt x="49" y="3"/>
                    </a:lnTo>
                    <a:lnTo>
                      <a:pt x="48" y="3"/>
                    </a:lnTo>
                    <a:lnTo>
                      <a:pt x="46" y="4"/>
                    </a:lnTo>
                    <a:lnTo>
                      <a:pt x="43" y="6"/>
                    </a:lnTo>
                    <a:lnTo>
                      <a:pt x="38" y="8"/>
                    </a:lnTo>
                    <a:lnTo>
                      <a:pt x="33" y="11"/>
                    </a:lnTo>
                    <a:lnTo>
                      <a:pt x="27" y="16"/>
                    </a:lnTo>
                    <a:lnTo>
                      <a:pt x="21" y="21"/>
                    </a:lnTo>
                    <a:lnTo>
                      <a:pt x="15" y="28"/>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16" name="Freeform 15"/>
              <p:cNvSpPr>
                <a:spLocks/>
              </p:cNvSpPr>
              <p:nvPr/>
            </p:nvSpPr>
            <p:spPr bwMode="auto">
              <a:xfrm>
                <a:off x="3821" y="3271"/>
                <a:ext cx="95" cy="112"/>
              </a:xfrm>
              <a:custGeom>
                <a:avLst/>
                <a:gdLst>
                  <a:gd name="T0" fmla="*/ 68 w 95"/>
                  <a:gd name="T1" fmla="*/ 72 h 112"/>
                  <a:gd name="T2" fmla="*/ 76 w 95"/>
                  <a:gd name="T3" fmla="*/ 61 h 112"/>
                  <a:gd name="T4" fmla="*/ 83 w 95"/>
                  <a:gd name="T5" fmla="*/ 50 h 112"/>
                  <a:gd name="T6" fmla="*/ 88 w 95"/>
                  <a:gd name="T7" fmla="*/ 39 h 112"/>
                  <a:gd name="T8" fmla="*/ 92 w 95"/>
                  <a:gd name="T9" fmla="*/ 30 h 112"/>
                  <a:gd name="T10" fmla="*/ 93 w 95"/>
                  <a:gd name="T11" fmla="*/ 20 h 112"/>
                  <a:gd name="T12" fmla="*/ 94 w 95"/>
                  <a:gd name="T13" fmla="*/ 13 h 112"/>
                  <a:gd name="T14" fmla="*/ 92 w 95"/>
                  <a:gd name="T15" fmla="*/ 6 h 112"/>
                  <a:gd name="T16" fmla="*/ 89 w 95"/>
                  <a:gd name="T17" fmla="*/ 2 h 112"/>
                  <a:gd name="T18" fmla="*/ 83 w 95"/>
                  <a:gd name="T19" fmla="*/ 0 h 112"/>
                  <a:gd name="T20" fmla="*/ 77 w 95"/>
                  <a:gd name="T21" fmla="*/ 0 h 112"/>
                  <a:gd name="T22" fmla="*/ 70 w 95"/>
                  <a:gd name="T23" fmla="*/ 2 h 112"/>
                  <a:gd name="T24" fmla="*/ 61 w 95"/>
                  <a:gd name="T25" fmla="*/ 6 h 112"/>
                  <a:gd name="T26" fmla="*/ 52 w 95"/>
                  <a:gd name="T27" fmla="*/ 12 h 112"/>
                  <a:gd name="T28" fmla="*/ 43 w 95"/>
                  <a:gd name="T29" fmla="*/ 19 h 112"/>
                  <a:gd name="T30" fmla="*/ 34 w 95"/>
                  <a:gd name="T31" fmla="*/ 28 h 112"/>
                  <a:gd name="T32" fmla="*/ 26 w 95"/>
                  <a:gd name="T33" fmla="*/ 39 h 112"/>
                  <a:gd name="T34" fmla="*/ 17 w 95"/>
                  <a:gd name="T35" fmla="*/ 50 h 112"/>
                  <a:gd name="T36" fmla="*/ 11 w 95"/>
                  <a:gd name="T37" fmla="*/ 61 h 112"/>
                  <a:gd name="T38" fmla="*/ 6 w 95"/>
                  <a:gd name="T39" fmla="*/ 72 h 112"/>
                  <a:gd name="T40" fmla="*/ 2 w 95"/>
                  <a:gd name="T41" fmla="*/ 82 h 112"/>
                  <a:gd name="T42" fmla="*/ 0 w 95"/>
                  <a:gd name="T43" fmla="*/ 91 h 112"/>
                  <a:gd name="T44" fmla="*/ 0 w 95"/>
                  <a:gd name="T45" fmla="*/ 98 h 112"/>
                  <a:gd name="T46" fmla="*/ 2 w 95"/>
                  <a:gd name="T47" fmla="*/ 105 h 112"/>
                  <a:gd name="T48" fmla="*/ 5 w 95"/>
                  <a:gd name="T49" fmla="*/ 109 h 112"/>
                  <a:gd name="T50" fmla="*/ 10 w 95"/>
                  <a:gd name="T51" fmla="*/ 111 h 112"/>
                  <a:gd name="T52" fmla="*/ 17 w 95"/>
                  <a:gd name="T53" fmla="*/ 111 h 112"/>
                  <a:gd name="T54" fmla="*/ 24 w 95"/>
                  <a:gd name="T55" fmla="*/ 109 h 112"/>
                  <a:gd name="T56" fmla="*/ 33 w 95"/>
                  <a:gd name="T57" fmla="*/ 105 h 112"/>
                  <a:gd name="T58" fmla="*/ 41 w 95"/>
                  <a:gd name="T59" fmla="*/ 99 h 112"/>
                  <a:gd name="T60" fmla="*/ 50 w 95"/>
                  <a:gd name="T61" fmla="*/ 92 h 112"/>
                  <a:gd name="T62" fmla="*/ 60 w 95"/>
                  <a:gd name="T63" fmla="*/ 83 h 112"/>
                  <a:gd name="T64" fmla="*/ 68 w 95"/>
                  <a:gd name="T65" fmla="*/ 7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12"/>
                  <a:gd name="T101" fmla="*/ 95 w 95"/>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12">
                    <a:moveTo>
                      <a:pt x="68" y="72"/>
                    </a:moveTo>
                    <a:lnTo>
                      <a:pt x="76" y="61"/>
                    </a:lnTo>
                    <a:lnTo>
                      <a:pt x="83" y="50"/>
                    </a:lnTo>
                    <a:lnTo>
                      <a:pt x="88" y="39"/>
                    </a:lnTo>
                    <a:lnTo>
                      <a:pt x="92" y="30"/>
                    </a:lnTo>
                    <a:lnTo>
                      <a:pt x="93" y="20"/>
                    </a:lnTo>
                    <a:lnTo>
                      <a:pt x="94" y="13"/>
                    </a:lnTo>
                    <a:lnTo>
                      <a:pt x="92" y="6"/>
                    </a:lnTo>
                    <a:lnTo>
                      <a:pt x="89" y="2"/>
                    </a:lnTo>
                    <a:lnTo>
                      <a:pt x="83" y="0"/>
                    </a:lnTo>
                    <a:lnTo>
                      <a:pt x="77" y="0"/>
                    </a:lnTo>
                    <a:lnTo>
                      <a:pt x="70" y="2"/>
                    </a:lnTo>
                    <a:lnTo>
                      <a:pt x="61" y="6"/>
                    </a:lnTo>
                    <a:lnTo>
                      <a:pt x="52" y="12"/>
                    </a:lnTo>
                    <a:lnTo>
                      <a:pt x="43" y="19"/>
                    </a:lnTo>
                    <a:lnTo>
                      <a:pt x="34" y="28"/>
                    </a:lnTo>
                    <a:lnTo>
                      <a:pt x="26" y="39"/>
                    </a:lnTo>
                    <a:lnTo>
                      <a:pt x="17" y="50"/>
                    </a:lnTo>
                    <a:lnTo>
                      <a:pt x="11" y="61"/>
                    </a:lnTo>
                    <a:lnTo>
                      <a:pt x="6" y="72"/>
                    </a:lnTo>
                    <a:lnTo>
                      <a:pt x="2" y="82"/>
                    </a:lnTo>
                    <a:lnTo>
                      <a:pt x="0" y="91"/>
                    </a:lnTo>
                    <a:lnTo>
                      <a:pt x="0" y="98"/>
                    </a:lnTo>
                    <a:lnTo>
                      <a:pt x="2" y="105"/>
                    </a:lnTo>
                    <a:lnTo>
                      <a:pt x="5" y="109"/>
                    </a:lnTo>
                    <a:lnTo>
                      <a:pt x="10" y="111"/>
                    </a:lnTo>
                    <a:lnTo>
                      <a:pt x="17" y="111"/>
                    </a:lnTo>
                    <a:lnTo>
                      <a:pt x="24" y="109"/>
                    </a:lnTo>
                    <a:lnTo>
                      <a:pt x="33" y="105"/>
                    </a:lnTo>
                    <a:lnTo>
                      <a:pt x="41" y="99"/>
                    </a:lnTo>
                    <a:lnTo>
                      <a:pt x="50" y="92"/>
                    </a:lnTo>
                    <a:lnTo>
                      <a:pt x="60" y="83"/>
                    </a:lnTo>
                    <a:lnTo>
                      <a:pt x="68" y="7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17" name="Freeform 16"/>
              <p:cNvSpPr>
                <a:spLocks/>
              </p:cNvSpPr>
              <p:nvPr/>
            </p:nvSpPr>
            <p:spPr bwMode="auto">
              <a:xfrm>
                <a:off x="3672" y="3187"/>
                <a:ext cx="147" cy="159"/>
              </a:xfrm>
              <a:custGeom>
                <a:avLst/>
                <a:gdLst>
                  <a:gd name="T0" fmla="*/ 137 w 147"/>
                  <a:gd name="T1" fmla="*/ 158 h 159"/>
                  <a:gd name="T2" fmla="*/ 2 w 147"/>
                  <a:gd name="T3" fmla="*/ 39 h 159"/>
                  <a:gd name="T4" fmla="*/ 2 w 147"/>
                  <a:gd name="T5" fmla="*/ 37 h 159"/>
                  <a:gd name="T6" fmla="*/ 2 w 147"/>
                  <a:gd name="T7" fmla="*/ 34 h 159"/>
                  <a:gd name="T8" fmla="*/ 1 w 147"/>
                  <a:gd name="T9" fmla="*/ 29 h 159"/>
                  <a:gd name="T10" fmla="*/ 0 w 147"/>
                  <a:gd name="T11" fmla="*/ 23 h 159"/>
                  <a:gd name="T12" fmla="*/ 0 w 147"/>
                  <a:gd name="T13" fmla="*/ 16 h 159"/>
                  <a:gd name="T14" fmla="*/ 0 w 147"/>
                  <a:gd name="T15" fmla="*/ 10 h 159"/>
                  <a:gd name="T16" fmla="*/ 1 w 147"/>
                  <a:gd name="T17" fmla="*/ 4 h 159"/>
                  <a:gd name="T18" fmla="*/ 2 w 147"/>
                  <a:gd name="T19" fmla="*/ 0 h 159"/>
                  <a:gd name="T20" fmla="*/ 6 w 147"/>
                  <a:gd name="T21" fmla="*/ 8 h 159"/>
                  <a:gd name="T22" fmla="*/ 22 w 147"/>
                  <a:gd name="T23" fmla="*/ 25 h 159"/>
                  <a:gd name="T24" fmla="*/ 45 w 147"/>
                  <a:gd name="T25" fmla="*/ 46 h 159"/>
                  <a:gd name="T26" fmla="*/ 71 w 147"/>
                  <a:gd name="T27" fmla="*/ 70 h 159"/>
                  <a:gd name="T28" fmla="*/ 99 w 147"/>
                  <a:gd name="T29" fmla="*/ 93 h 159"/>
                  <a:gd name="T30" fmla="*/ 122 w 147"/>
                  <a:gd name="T31" fmla="*/ 112 h 159"/>
                  <a:gd name="T32" fmla="*/ 139 w 147"/>
                  <a:gd name="T33" fmla="*/ 126 h 159"/>
                  <a:gd name="T34" fmla="*/ 146 w 147"/>
                  <a:gd name="T35" fmla="*/ 131 h 159"/>
                  <a:gd name="T36" fmla="*/ 137 w 147"/>
                  <a:gd name="T37" fmla="*/ 158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59"/>
                  <a:gd name="T59" fmla="*/ 147 w 14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59">
                    <a:moveTo>
                      <a:pt x="137" y="158"/>
                    </a:moveTo>
                    <a:lnTo>
                      <a:pt x="2" y="39"/>
                    </a:lnTo>
                    <a:lnTo>
                      <a:pt x="2" y="37"/>
                    </a:lnTo>
                    <a:lnTo>
                      <a:pt x="2" y="34"/>
                    </a:lnTo>
                    <a:lnTo>
                      <a:pt x="1" y="29"/>
                    </a:lnTo>
                    <a:lnTo>
                      <a:pt x="0" y="23"/>
                    </a:lnTo>
                    <a:lnTo>
                      <a:pt x="0" y="16"/>
                    </a:lnTo>
                    <a:lnTo>
                      <a:pt x="0" y="10"/>
                    </a:lnTo>
                    <a:lnTo>
                      <a:pt x="1" y="4"/>
                    </a:lnTo>
                    <a:lnTo>
                      <a:pt x="2" y="0"/>
                    </a:lnTo>
                    <a:lnTo>
                      <a:pt x="6" y="8"/>
                    </a:lnTo>
                    <a:lnTo>
                      <a:pt x="22" y="25"/>
                    </a:lnTo>
                    <a:lnTo>
                      <a:pt x="45" y="46"/>
                    </a:lnTo>
                    <a:lnTo>
                      <a:pt x="71" y="70"/>
                    </a:lnTo>
                    <a:lnTo>
                      <a:pt x="99" y="93"/>
                    </a:lnTo>
                    <a:lnTo>
                      <a:pt x="122" y="112"/>
                    </a:lnTo>
                    <a:lnTo>
                      <a:pt x="139" y="126"/>
                    </a:lnTo>
                    <a:lnTo>
                      <a:pt x="146" y="131"/>
                    </a:lnTo>
                    <a:lnTo>
                      <a:pt x="137" y="15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18" name="Freeform 17"/>
              <p:cNvSpPr>
                <a:spLocks/>
              </p:cNvSpPr>
              <p:nvPr/>
            </p:nvSpPr>
            <p:spPr bwMode="auto">
              <a:xfrm>
                <a:off x="3603" y="3106"/>
                <a:ext cx="69" cy="76"/>
              </a:xfrm>
              <a:custGeom>
                <a:avLst/>
                <a:gdLst>
                  <a:gd name="T0" fmla="*/ 62 w 69"/>
                  <a:gd name="T1" fmla="*/ 75 h 76"/>
                  <a:gd name="T2" fmla="*/ 68 w 69"/>
                  <a:gd name="T3" fmla="*/ 60 h 76"/>
                  <a:gd name="T4" fmla="*/ 0 w 69"/>
                  <a:gd name="T5" fmla="*/ 0 h 76"/>
                  <a:gd name="T6" fmla="*/ 3 w 69"/>
                  <a:gd name="T7" fmla="*/ 24 h 76"/>
                  <a:gd name="T8" fmla="*/ 62 w 69"/>
                  <a:gd name="T9" fmla="*/ 75 h 76"/>
                  <a:gd name="T10" fmla="*/ 0 60000 65536"/>
                  <a:gd name="T11" fmla="*/ 0 60000 65536"/>
                  <a:gd name="T12" fmla="*/ 0 60000 65536"/>
                  <a:gd name="T13" fmla="*/ 0 60000 65536"/>
                  <a:gd name="T14" fmla="*/ 0 60000 65536"/>
                  <a:gd name="T15" fmla="*/ 0 w 69"/>
                  <a:gd name="T16" fmla="*/ 0 h 76"/>
                  <a:gd name="T17" fmla="*/ 69 w 69"/>
                  <a:gd name="T18" fmla="*/ 76 h 76"/>
                </a:gdLst>
                <a:ahLst/>
                <a:cxnLst>
                  <a:cxn ang="T10">
                    <a:pos x="T0" y="T1"/>
                  </a:cxn>
                  <a:cxn ang="T11">
                    <a:pos x="T2" y="T3"/>
                  </a:cxn>
                  <a:cxn ang="T12">
                    <a:pos x="T4" y="T5"/>
                  </a:cxn>
                  <a:cxn ang="T13">
                    <a:pos x="T6" y="T7"/>
                  </a:cxn>
                  <a:cxn ang="T14">
                    <a:pos x="T8" y="T9"/>
                  </a:cxn>
                </a:cxnLst>
                <a:rect l="T15" t="T16" r="T17" b="T18"/>
                <a:pathLst>
                  <a:path w="69" h="76">
                    <a:moveTo>
                      <a:pt x="62" y="75"/>
                    </a:moveTo>
                    <a:lnTo>
                      <a:pt x="68" y="60"/>
                    </a:lnTo>
                    <a:lnTo>
                      <a:pt x="0" y="0"/>
                    </a:lnTo>
                    <a:lnTo>
                      <a:pt x="3" y="24"/>
                    </a:lnTo>
                    <a:lnTo>
                      <a:pt x="62" y="75"/>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19" name="Freeform 18"/>
              <p:cNvSpPr>
                <a:spLocks/>
              </p:cNvSpPr>
              <p:nvPr/>
            </p:nvSpPr>
            <p:spPr bwMode="auto">
              <a:xfrm>
                <a:off x="3207" y="2723"/>
                <a:ext cx="489" cy="449"/>
              </a:xfrm>
              <a:custGeom>
                <a:avLst/>
                <a:gdLst>
                  <a:gd name="T0" fmla="*/ 247 w 489"/>
                  <a:gd name="T1" fmla="*/ 441 h 449"/>
                  <a:gd name="T2" fmla="*/ 296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2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6 h 449"/>
                  <a:gd name="T40" fmla="*/ 69 w 489"/>
                  <a:gd name="T41" fmla="*/ 110 h 449"/>
                  <a:gd name="T42" fmla="*/ 40 w 489"/>
                  <a:gd name="T43" fmla="*/ 149 h 449"/>
                  <a:gd name="T44" fmla="*/ 18 w 489"/>
                  <a:gd name="T45" fmla="*/ 191 h 449"/>
                  <a:gd name="T46" fmla="*/ 4 w 489"/>
                  <a:gd name="T47" fmla="*/ 235 h 449"/>
                  <a:gd name="T48" fmla="*/ 0 w 489"/>
                  <a:gd name="T49" fmla="*/ 280 h 449"/>
                  <a:gd name="T50" fmla="*/ 6 w 489"/>
                  <a:gd name="T51" fmla="*/ 323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7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7" y="441"/>
                    </a:moveTo>
                    <a:lnTo>
                      <a:pt x="296" y="425"/>
                    </a:lnTo>
                    <a:lnTo>
                      <a:pt x="342" y="402"/>
                    </a:lnTo>
                    <a:lnTo>
                      <a:pt x="383" y="372"/>
                    </a:lnTo>
                    <a:lnTo>
                      <a:pt x="419" y="338"/>
                    </a:lnTo>
                    <a:lnTo>
                      <a:pt x="448" y="299"/>
                    </a:lnTo>
                    <a:lnTo>
                      <a:pt x="470" y="257"/>
                    </a:lnTo>
                    <a:lnTo>
                      <a:pt x="484" y="213"/>
                    </a:lnTo>
                    <a:lnTo>
                      <a:pt x="488" y="168"/>
                    </a:lnTo>
                    <a:lnTo>
                      <a:pt x="482" y="125"/>
                    </a:lnTo>
                    <a:lnTo>
                      <a:pt x="468" y="88"/>
                    </a:lnTo>
                    <a:lnTo>
                      <a:pt x="445" y="56"/>
                    </a:lnTo>
                    <a:lnTo>
                      <a:pt x="414" y="31"/>
                    </a:lnTo>
                    <a:lnTo>
                      <a:pt x="378" y="13"/>
                    </a:lnTo>
                    <a:lnTo>
                      <a:pt x="336" y="2"/>
                    </a:lnTo>
                    <a:lnTo>
                      <a:pt x="290" y="0"/>
                    </a:lnTo>
                    <a:lnTo>
                      <a:pt x="241" y="7"/>
                    </a:lnTo>
                    <a:lnTo>
                      <a:pt x="192" y="23"/>
                    </a:lnTo>
                    <a:lnTo>
                      <a:pt x="146" y="46"/>
                    </a:lnTo>
                    <a:lnTo>
                      <a:pt x="105" y="76"/>
                    </a:lnTo>
                    <a:lnTo>
                      <a:pt x="69" y="110"/>
                    </a:lnTo>
                    <a:lnTo>
                      <a:pt x="40" y="149"/>
                    </a:lnTo>
                    <a:lnTo>
                      <a:pt x="18" y="191"/>
                    </a:lnTo>
                    <a:lnTo>
                      <a:pt x="4" y="235"/>
                    </a:lnTo>
                    <a:lnTo>
                      <a:pt x="0" y="280"/>
                    </a:lnTo>
                    <a:lnTo>
                      <a:pt x="6" y="323"/>
                    </a:lnTo>
                    <a:lnTo>
                      <a:pt x="21" y="360"/>
                    </a:lnTo>
                    <a:lnTo>
                      <a:pt x="44" y="392"/>
                    </a:lnTo>
                    <a:lnTo>
                      <a:pt x="74" y="417"/>
                    </a:lnTo>
                    <a:lnTo>
                      <a:pt x="110" y="435"/>
                    </a:lnTo>
                    <a:lnTo>
                      <a:pt x="152" y="446"/>
                    </a:lnTo>
                    <a:lnTo>
                      <a:pt x="198" y="448"/>
                    </a:lnTo>
                    <a:lnTo>
                      <a:pt x="247" y="441"/>
                    </a:lnTo>
                  </a:path>
                </a:pathLst>
              </a:custGeom>
              <a:gradFill rotWithShape="1">
                <a:gsLst>
                  <a:gs pos="0">
                    <a:srgbClr val="CCECFF"/>
                  </a:gs>
                  <a:gs pos="100000">
                    <a:schemeClr val="bg1"/>
                  </a:gs>
                </a:gsLst>
                <a:lin ang="27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120" name="Freeform 19"/>
              <p:cNvSpPr>
                <a:spLocks/>
              </p:cNvSpPr>
              <p:nvPr/>
            </p:nvSpPr>
            <p:spPr bwMode="auto">
              <a:xfrm>
                <a:off x="3206" y="2723"/>
                <a:ext cx="440" cy="409"/>
              </a:xfrm>
              <a:custGeom>
                <a:avLst/>
                <a:gdLst>
                  <a:gd name="T0" fmla="*/ 20 w 440"/>
                  <a:gd name="T1" fmla="*/ 299 h 409"/>
                  <a:gd name="T2" fmla="*/ 23 w 440"/>
                  <a:gd name="T3" fmla="*/ 256 h 409"/>
                  <a:gd name="T4" fmla="*/ 34 w 440"/>
                  <a:gd name="T5" fmla="*/ 214 h 409"/>
                  <a:gd name="T6" fmla="*/ 53 w 440"/>
                  <a:gd name="T7" fmla="*/ 172 h 409"/>
                  <a:gd name="T8" fmla="*/ 80 w 440"/>
                  <a:gd name="T9" fmla="*/ 133 h 409"/>
                  <a:gd name="T10" fmla="*/ 114 w 440"/>
                  <a:gd name="T11" fmla="*/ 97 h 409"/>
                  <a:gd name="T12" fmla="*/ 156 w 440"/>
                  <a:gd name="T13" fmla="*/ 66 h 409"/>
                  <a:gd name="T14" fmla="*/ 206 w 440"/>
                  <a:gd name="T15" fmla="*/ 42 h 409"/>
                  <a:gd name="T16" fmla="*/ 263 w 440"/>
                  <a:gd name="T17" fmla="*/ 26 h 409"/>
                  <a:gd name="T18" fmla="*/ 286 w 440"/>
                  <a:gd name="T19" fmla="*/ 22 h 409"/>
                  <a:gd name="T20" fmla="*/ 310 w 440"/>
                  <a:gd name="T21" fmla="*/ 20 h 409"/>
                  <a:gd name="T22" fmla="*/ 334 w 440"/>
                  <a:gd name="T23" fmla="*/ 20 h 409"/>
                  <a:gd name="T24" fmla="*/ 358 w 440"/>
                  <a:gd name="T25" fmla="*/ 21 h 409"/>
                  <a:gd name="T26" fmla="*/ 381 w 440"/>
                  <a:gd name="T27" fmla="*/ 25 h 409"/>
                  <a:gd name="T28" fmla="*/ 402 w 440"/>
                  <a:gd name="T29" fmla="*/ 30 h 409"/>
                  <a:gd name="T30" fmla="*/ 422 w 440"/>
                  <a:gd name="T31" fmla="*/ 37 h 409"/>
                  <a:gd name="T32" fmla="*/ 439 w 440"/>
                  <a:gd name="T33" fmla="*/ 46 h 409"/>
                  <a:gd name="T34" fmla="*/ 418 w 440"/>
                  <a:gd name="T35" fmla="*/ 29 h 409"/>
                  <a:gd name="T36" fmla="*/ 395 w 440"/>
                  <a:gd name="T37" fmla="*/ 16 h 409"/>
                  <a:gd name="T38" fmla="*/ 370 w 440"/>
                  <a:gd name="T39" fmla="*/ 7 h 409"/>
                  <a:gd name="T40" fmla="*/ 344 w 440"/>
                  <a:gd name="T41" fmla="*/ 2 h 409"/>
                  <a:gd name="T42" fmla="*/ 316 w 440"/>
                  <a:gd name="T43" fmla="*/ 0 h 409"/>
                  <a:gd name="T44" fmla="*/ 286 w 440"/>
                  <a:gd name="T45" fmla="*/ 1 h 409"/>
                  <a:gd name="T46" fmla="*/ 256 w 440"/>
                  <a:gd name="T47" fmla="*/ 5 h 409"/>
                  <a:gd name="T48" fmla="*/ 224 w 440"/>
                  <a:gd name="T49" fmla="*/ 12 h 409"/>
                  <a:gd name="T50" fmla="*/ 179 w 440"/>
                  <a:gd name="T51" fmla="*/ 28 h 409"/>
                  <a:gd name="T52" fmla="*/ 137 w 440"/>
                  <a:gd name="T53" fmla="*/ 49 h 409"/>
                  <a:gd name="T54" fmla="*/ 98 w 440"/>
                  <a:gd name="T55" fmla="*/ 77 h 409"/>
                  <a:gd name="T56" fmla="*/ 65 w 440"/>
                  <a:gd name="T57" fmla="*/ 109 h 409"/>
                  <a:gd name="T58" fmla="*/ 38 w 440"/>
                  <a:gd name="T59" fmla="*/ 145 h 409"/>
                  <a:gd name="T60" fmla="*/ 17 w 440"/>
                  <a:gd name="T61" fmla="*/ 184 h 409"/>
                  <a:gd name="T62" fmla="*/ 4 w 440"/>
                  <a:gd name="T63" fmla="*/ 225 h 409"/>
                  <a:gd name="T64" fmla="*/ 0 w 440"/>
                  <a:gd name="T65" fmla="*/ 266 h 409"/>
                  <a:gd name="T66" fmla="*/ 2 w 440"/>
                  <a:gd name="T67" fmla="*/ 288 h 409"/>
                  <a:gd name="T68" fmla="*/ 5 w 440"/>
                  <a:gd name="T69" fmla="*/ 310 h 409"/>
                  <a:gd name="T70" fmla="*/ 10 w 440"/>
                  <a:gd name="T71" fmla="*/ 330 h 409"/>
                  <a:gd name="T72" fmla="*/ 16 w 440"/>
                  <a:gd name="T73" fmla="*/ 349 h 409"/>
                  <a:gd name="T74" fmla="*/ 26 w 440"/>
                  <a:gd name="T75" fmla="*/ 367 h 409"/>
                  <a:gd name="T76" fmla="*/ 37 w 440"/>
                  <a:gd name="T77" fmla="*/ 383 h 409"/>
                  <a:gd name="T78" fmla="*/ 50 w 440"/>
                  <a:gd name="T79" fmla="*/ 397 h 409"/>
                  <a:gd name="T80" fmla="*/ 66 w 440"/>
                  <a:gd name="T81" fmla="*/ 408 h 409"/>
                  <a:gd name="T82" fmla="*/ 56 w 440"/>
                  <a:gd name="T83" fmla="*/ 398 h 409"/>
                  <a:gd name="T84" fmla="*/ 47 w 440"/>
                  <a:gd name="T85" fmla="*/ 386 h 409"/>
                  <a:gd name="T86" fmla="*/ 39 w 440"/>
                  <a:gd name="T87" fmla="*/ 373 h 409"/>
                  <a:gd name="T88" fmla="*/ 33 w 440"/>
                  <a:gd name="T89" fmla="*/ 360 h 409"/>
                  <a:gd name="T90" fmla="*/ 27 w 440"/>
                  <a:gd name="T91" fmla="*/ 346 h 409"/>
                  <a:gd name="T92" fmla="*/ 24 w 440"/>
                  <a:gd name="T93" fmla="*/ 331 h 409"/>
                  <a:gd name="T94" fmla="*/ 21 w 440"/>
                  <a:gd name="T95" fmla="*/ 315 h 409"/>
                  <a:gd name="T96" fmla="*/ 20 w 440"/>
                  <a:gd name="T97" fmla="*/ 299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0"/>
                  <a:gd name="T148" fmla="*/ 0 h 409"/>
                  <a:gd name="T149" fmla="*/ 440 w 440"/>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0" h="409">
                    <a:moveTo>
                      <a:pt x="20" y="299"/>
                    </a:moveTo>
                    <a:lnTo>
                      <a:pt x="23" y="256"/>
                    </a:lnTo>
                    <a:lnTo>
                      <a:pt x="34" y="214"/>
                    </a:lnTo>
                    <a:lnTo>
                      <a:pt x="53" y="172"/>
                    </a:lnTo>
                    <a:lnTo>
                      <a:pt x="80" y="133"/>
                    </a:lnTo>
                    <a:lnTo>
                      <a:pt x="114" y="97"/>
                    </a:lnTo>
                    <a:lnTo>
                      <a:pt x="156" y="66"/>
                    </a:lnTo>
                    <a:lnTo>
                      <a:pt x="206" y="42"/>
                    </a:lnTo>
                    <a:lnTo>
                      <a:pt x="263" y="26"/>
                    </a:lnTo>
                    <a:lnTo>
                      <a:pt x="286" y="22"/>
                    </a:lnTo>
                    <a:lnTo>
                      <a:pt x="310" y="20"/>
                    </a:lnTo>
                    <a:lnTo>
                      <a:pt x="334" y="20"/>
                    </a:lnTo>
                    <a:lnTo>
                      <a:pt x="358" y="21"/>
                    </a:lnTo>
                    <a:lnTo>
                      <a:pt x="381" y="25"/>
                    </a:lnTo>
                    <a:lnTo>
                      <a:pt x="402" y="30"/>
                    </a:lnTo>
                    <a:lnTo>
                      <a:pt x="422" y="37"/>
                    </a:lnTo>
                    <a:lnTo>
                      <a:pt x="439" y="46"/>
                    </a:lnTo>
                    <a:lnTo>
                      <a:pt x="418" y="29"/>
                    </a:lnTo>
                    <a:lnTo>
                      <a:pt x="395" y="16"/>
                    </a:lnTo>
                    <a:lnTo>
                      <a:pt x="370" y="7"/>
                    </a:lnTo>
                    <a:lnTo>
                      <a:pt x="344" y="2"/>
                    </a:lnTo>
                    <a:lnTo>
                      <a:pt x="316" y="0"/>
                    </a:lnTo>
                    <a:lnTo>
                      <a:pt x="286" y="1"/>
                    </a:lnTo>
                    <a:lnTo>
                      <a:pt x="256" y="5"/>
                    </a:lnTo>
                    <a:lnTo>
                      <a:pt x="224" y="12"/>
                    </a:lnTo>
                    <a:lnTo>
                      <a:pt x="179" y="28"/>
                    </a:lnTo>
                    <a:lnTo>
                      <a:pt x="137" y="49"/>
                    </a:lnTo>
                    <a:lnTo>
                      <a:pt x="98" y="77"/>
                    </a:lnTo>
                    <a:lnTo>
                      <a:pt x="65" y="109"/>
                    </a:lnTo>
                    <a:lnTo>
                      <a:pt x="38" y="145"/>
                    </a:lnTo>
                    <a:lnTo>
                      <a:pt x="17" y="184"/>
                    </a:lnTo>
                    <a:lnTo>
                      <a:pt x="4" y="225"/>
                    </a:lnTo>
                    <a:lnTo>
                      <a:pt x="0" y="266"/>
                    </a:lnTo>
                    <a:lnTo>
                      <a:pt x="2" y="288"/>
                    </a:lnTo>
                    <a:lnTo>
                      <a:pt x="5" y="310"/>
                    </a:lnTo>
                    <a:lnTo>
                      <a:pt x="10" y="330"/>
                    </a:lnTo>
                    <a:lnTo>
                      <a:pt x="16" y="349"/>
                    </a:lnTo>
                    <a:lnTo>
                      <a:pt x="26" y="367"/>
                    </a:lnTo>
                    <a:lnTo>
                      <a:pt x="37" y="383"/>
                    </a:lnTo>
                    <a:lnTo>
                      <a:pt x="50" y="397"/>
                    </a:lnTo>
                    <a:lnTo>
                      <a:pt x="66" y="408"/>
                    </a:lnTo>
                    <a:lnTo>
                      <a:pt x="56" y="398"/>
                    </a:lnTo>
                    <a:lnTo>
                      <a:pt x="47" y="386"/>
                    </a:lnTo>
                    <a:lnTo>
                      <a:pt x="39" y="373"/>
                    </a:lnTo>
                    <a:lnTo>
                      <a:pt x="33" y="360"/>
                    </a:lnTo>
                    <a:lnTo>
                      <a:pt x="27" y="346"/>
                    </a:lnTo>
                    <a:lnTo>
                      <a:pt x="24" y="331"/>
                    </a:lnTo>
                    <a:lnTo>
                      <a:pt x="21" y="315"/>
                    </a:lnTo>
                    <a:lnTo>
                      <a:pt x="20" y="299"/>
                    </a:lnTo>
                  </a:path>
                </a:pathLst>
              </a:custGeom>
              <a:solidFill>
                <a:srgbClr val="CBCBC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sp>
          <p:nvSpPr>
            <p:cNvPr id="112" name="Text Box 20"/>
            <p:cNvSpPr txBox="1">
              <a:spLocks noChangeArrowheads="1"/>
            </p:cNvSpPr>
            <p:nvPr/>
          </p:nvSpPr>
          <p:spPr bwMode="auto">
            <a:xfrm>
              <a:off x="2672" y="1071"/>
              <a:ext cx="624"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lIns="91424" tIns="45712" rIns="91424" bIns="4571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2500" b="1" dirty="0">
                  <a:solidFill>
                    <a:srgbClr val="000000"/>
                  </a:solidFill>
                  <a:latin typeface="华文细黑" charset="0"/>
                  <a:ea typeface="华文细黑" charset="0"/>
                  <a:cs typeface="华文细黑" charset="0"/>
                </a:rPr>
                <a:t>验证</a:t>
              </a:r>
            </a:p>
          </p:txBody>
        </p:sp>
      </p:grpSp>
      <p:grpSp>
        <p:nvGrpSpPr>
          <p:cNvPr id="100" name="Group 21"/>
          <p:cNvGrpSpPr>
            <a:grpSpLocks/>
          </p:cNvGrpSpPr>
          <p:nvPr/>
        </p:nvGrpSpPr>
        <p:grpSpPr bwMode="auto">
          <a:xfrm>
            <a:off x="251520" y="2924175"/>
            <a:ext cx="2736850" cy="3270250"/>
            <a:chOff x="2018" y="1770"/>
            <a:chExt cx="1724" cy="2060"/>
          </a:xfrm>
        </p:grpSpPr>
        <p:sp>
          <p:nvSpPr>
            <p:cNvPr id="101" name="AutoShape 22"/>
            <p:cNvSpPr>
              <a:spLocks noChangeArrowheads="1"/>
            </p:cNvSpPr>
            <p:nvPr/>
          </p:nvSpPr>
          <p:spPr bwMode="auto">
            <a:xfrm>
              <a:off x="2018" y="1770"/>
              <a:ext cx="1724" cy="259"/>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02" name="Picture 23"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 y="1781"/>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 y="1881"/>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Rectangle 25"/>
            <p:cNvSpPr>
              <a:spLocks noChangeArrowheads="1"/>
            </p:cNvSpPr>
            <p:nvPr/>
          </p:nvSpPr>
          <p:spPr bwMode="auto">
            <a:xfrm>
              <a:off x="2018" y="2044"/>
              <a:ext cx="1724"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marL="182563"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FF"/>
                  </a:solidFill>
                  <a:latin typeface="微软雅黑" panose="020B0503020204020204" pitchFamily="34" charset="-122"/>
                  <a:ea typeface="微软雅黑" panose="020B0503020204020204" pitchFamily="34" charset="-122"/>
                </a:rPr>
                <a:t>目标 </a:t>
              </a:r>
              <a:r>
                <a:rPr lang="en-US" altLang="zh-CN" sz="1600" b="1" dirty="0">
                  <a:solidFill>
                    <a:srgbClr val="0000FF"/>
                  </a:solidFill>
                  <a:latin typeface="微软雅黑" panose="020B0503020204020204" pitchFamily="34" charset="-122"/>
                  <a:ea typeface="微软雅黑" panose="020B0503020204020204" pitchFamily="34" charset="-122"/>
                </a:rPr>
                <a:t>:</a:t>
              </a:r>
            </a:p>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验证产品</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发布最终的产品规格及相关文档</a:t>
              </a:r>
            </a:p>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FF"/>
                  </a:solidFill>
                  <a:latin typeface="微软雅黑" panose="020B0503020204020204" pitchFamily="34" charset="-122"/>
                  <a:ea typeface="微软雅黑" panose="020B0503020204020204" pitchFamily="34" charset="-122"/>
                </a:rPr>
                <a:t>关注 </a:t>
              </a:r>
              <a:r>
                <a:rPr lang="en-US" altLang="zh-CN" sz="1600" b="1" dirty="0">
                  <a:solidFill>
                    <a:srgbClr val="0000FF"/>
                  </a:solidFill>
                  <a:latin typeface="微软雅黑" panose="020B0503020204020204" pitchFamily="34" charset="-122"/>
                  <a:ea typeface="微软雅黑" panose="020B0503020204020204" pitchFamily="34" charset="-122"/>
                </a:rPr>
                <a:t>:</a:t>
              </a:r>
            </a:p>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产品定位为市场上成功</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产品功能满足要求</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各功能领域准备就绪</a:t>
              </a:r>
            </a:p>
          </p:txBody>
        </p:sp>
        <p:sp>
          <p:nvSpPr>
            <p:cNvPr id="121" name="Rectangle 26"/>
            <p:cNvSpPr>
              <a:spLocks noChangeArrowheads="1"/>
            </p:cNvSpPr>
            <p:nvPr/>
          </p:nvSpPr>
          <p:spPr bwMode="auto">
            <a:xfrm>
              <a:off x="2018" y="1770"/>
              <a:ext cx="172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algn="ctr" eaLnBrk="1" fontAlgn="base" hangingPunct="1">
                <a:lnSpc>
                  <a:spcPct val="140000"/>
                </a:lnSpc>
                <a:spcBef>
                  <a:spcPct val="0"/>
                </a:spcBef>
                <a:spcAft>
                  <a:spcPct val="0"/>
                </a:spcAft>
                <a:buClr>
                  <a:srgbClr val="000000"/>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目标、关注</a:t>
              </a:r>
            </a:p>
          </p:txBody>
        </p:sp>
        <p:sp>
          <p:nvSpPr>
            <p:cNvPr id="147" name="Line 27"/>
            <p:cNvSpPr>
              <a:spLocks noChangeShapeType="1"/>
            </p:cNvSpPr>
            <p:nvPr/>
          </p:nvSpPr>
          <p:spPr bwMode="auto">
            <a:xfrm>
              <a:off x="2018" y="1770"/>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73" name="Line 28"/>
            <p:cNvSpPr>
              <a:spLocks noChangeShapeType="1"/>
            </p:cNvSpPr>
            <p:nvPr/>
          </p:nvSpPr>
          <p:spPr bwMode="auto">
            <a:xfrm>
              <a:off x="2018" y="2044"/>
              <a:ext cx="172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99" name="Line 29"/>
            <p:cNvSpPr>
              <a:spLocks noChangeShapeType="1"/>
            </p:cNvSpPr>
            <p:nvPr/>
          </p:nvSpPr>
          <p:spPr bwMode="auto">
            <a:xfrm>
              <a:off x="2018" y="3830"/>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00" name="Line 30"/>
            <p:cNvSpPr>
              <a:spLocks noChangeShapeType="1"/>
            </p:cNvSpPr>
            <p:nvPr/>
          </p:nvSpPr>
          <p:spPr bwMode="auto">
            <a:xfrm>
              <a:off x="2018" y="1770"/>
              <a:ext cx="0" cy="206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01" name="Line 31"/>
            <p:cNvSpPr>
              <a:spLocks noChangeShapeType="1"/>
            </p:cNvSpPr>
            <p:nvPr/>
          </p:nvSpPr>
          <p:spPr bwMode="auto">
            <a:xfrm>
              <a:off x="3742" y="1770"/>
              <a:ext cx="0" cy="206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02" name="Oval 32"/>
            <p:cNvSpPr>
              <a:spLocks noChangeArrowheads="1"/>
            </p:cNvSpPr>
            <p:nvPr/>
          </p:nvSpPr>
          <p:spPr bwMode="auto">
            <a:xfrm>
              <a:off x="2109" y="3686"/>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03" name="Oval 33"/>
            <p:cNvSpPr>
              <a:spLocks noChangeArrowheads="1"/>
            </p:cNvSpPr>
            <p:nvPr/>
          </p:nvSpPr>
          <p:spPr bwMode="ltGray">
            <a:xfrm>
              <a:off x="2116" y="3692"/>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04" name="Picture 34"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 y="3707"/>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 name="Oval 35"/>
            <p:cNvSpPr>
              <a:spLocks noChangeArrowheads="1"/>
            </p:cNvSpPr>
            <p:nvPr/>
          </p:nvSpPr>
          <p:spPr bwMode="auto">
            <a:xfrm>
              <a:off x="2109" y="3249"/>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06" name="Oval 36"/>
            <p:cNvSpPr>
              <a:spLocks noChangeArrowheads="1"/>
            </p:cNvSpPr>
            <p:nvPr/>
          </p:nvSpPr>
          <p:spPr bwMode="ltGray">
            <a:xfrm>
              <a:off x="2116" y="3255"/>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07" name="Picture 37"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 y="327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Oval 38"/>
            <p:cNvSpPr>
              <a:spLocks noChangeArrowheads="1"/>
            </p:cNvSpPr>
            <p:nvPr/>
          </p:nvSpPr>
          <p:spPr bwMode="auto">
            <a:xfrm>
              <a:off x="2109" y="3475"/>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09" name="Oval 39"/>
            <p:cNvSpPr>
              <a:spLocks noChangeArrowheads="1"/>
            </p:cNvSpPr>
            <p:nvPr/>
          </p:nvSpPr>
          <p:spPr bwMode="ltGray">
            <a:xfrm>
              <a:off x="2116" y="3481"/>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10" name="Picture 40"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 y="3496"/>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Oval 41"/>
            <p:cNvSpPr>
              <a:spLocks noChangeArrowheads="1"/>
            </p:cNvSpPr>
            <p:nvPr/>
          </p:nvSpPr>
          <p:spPr bwMode="auto">
            <a:xfrm>
              <a:off x="2109" y="2384"/>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12" name="Oval 42"/>
            <p:cNvSpPr>
              <a:spLocks noChangeArrowheads="1"/>
            </p:cNvSpPr>
            <p:nvPr/>
          </p:nvSpPr>
          <p:spPr bwMode="ltGray">
            <a:xfrm>
              <a:off x="2116" y="2390"/>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13" name="Picture 43"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 y="2405"/>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Oval 44"/>
            <p:cNvSpPr>
              <a:spLocks noChangeArrowheads="1"/>
            </p:cNvSpPr>
            <p:nvPr/>
          </p:nvSpPr>
          <p:spPr bwMode="auto">
            <a:xfrm>
              <a:off x="2109" y="2598"/>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15" name="Oval 45"/>
            <p:cNvSpPr>
              <a:spLocks noChangeArrowheads="1"/>
            </p:cNvSpPr>
            <p:nvPr/>
          </p:nvSpPr>
          <p:spPr bwMode="ltGray">
            <a:xfrm>
              <a:off x="2116" y="2604"/>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16" name="Picture 46"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 y="2619"/>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 name="Group 47"/>
          <p:cNvGrpSpPr>
            <a:grpSpLocks/>
          </p:cNvGrpSpPr>
          <p:nvPr/>
        </p:nvGrpSpPr>
        <p:grpSpPr bwMode="auto">
          <a:xfrm>
            <a:off x="6084888" y="2997200"/>
            <a:ext cx="2736850" cy="2517775"/>
            <a:chOff x="3605" y="1117"/>
            <a:chExt cx="1724" cy="1586"/>
          </a:xfrm>
        </p:grpSpPr>
        <p:sp>
          <p:nvSpPr>
            <p:cNvPr id="218" name="AutoShape 48"/>
            <p:cNvSpPr>
              <a:spLocks noChangeArrowheads="1"/>
            </p:cNvSpPr>
            <p:nvPr/>
          </p:nvSpPr>
          <p:spPr bwMode="auto">
            <a:xfrm>
              <a:off x="3605" y="1130"/>
              <a:ext cx="1724" cy="259"/>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19" name="Picture 49"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 y="1141"/>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50"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 y="1241"/>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Rectangle 51"/>
            <p:cNvSpPr>
              <a:spLocks noChangeArrowheads="1"/>
            </p:cNvSpPr>
            <p:nvPr/>
          </p:nvSpPr>
          <p:spPr bwMode="auto">
            <a:xfrm>
              <a:off x="3606" y="1391"/>
              <a:ext cx="1723"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marL="182563"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最终的上市产品</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制造能力及产量计划</a:t>
              </a:r>
            </a:p>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最终的产品发布计划</a:t>
              </a:r>
            </a:p>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生命周期计划（刷新）</a:t>
              </a:r>
            </a:p>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777777"/>
                  </a:solidFill>
                  <a:latin typeface="微软雅黑" panose="020B0503020204020204" pitchFamily="34" charset="-122"/>
                  <a:ea typeface="微软雅黑" panose="020B0503020204020204" pitchFamily="34" charset="-122"/>
                </a:rPr>
                <a:t>项目撤销书（中止时）</a:t>
              </a:r>
            </a:p>
          </p:txBody>
        </p:sp>
        <p:sp>
          <p:nvSpPr>
            <p:cNvPr id="222" name="Rectangle 52"/>
            <p:cNvSpPr>
              <a:spLocks noChangeArrowheads="1"/>
            </p:cNvSpPr>
            <p:nvPr/>
          </p:nvSpPr>
          <p:spPr bwMode="auto">
            <a:xfrm>
              <a:off x="3606" y="1117"/>
              <a:ext cx="172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algn="ctr" eaLnBrk="1" fontAlgn="base" hangingPunct="1">
                <a:lnSpc>
                  <a:spcPct val="140000"/>
                </a:lnSpc>
                <a:spcBef>
                  <a:spcPct val="0"/>
                </a:spcBef>
                <a:spcAft>
                  <a:spcPct val="0"/>
                </a:spcAft>
                <a:buClr>
                  <a:srgbClr val="000000"/>
                </a:buClr>
                <a:buSzPct val="60000"/>
                <a:buFont typeface="Wingdings" pitchFamily="2" charset="2"/>
                <a:buNone/>
              </a:pPr>
              <a:r>
                <a:rPr lang="zh-CN" altLang="en-US" sz="1600" b="1" dirty="0">
                  <a:solidFill>
                    <a:srgbClr val="FFFFFF"/>
                  </a:solidFill>
                  <a:latin typeface="微软雅黑" panose="020B0503020204020204" pitchFamily="34" charset="-122"/>
                  <a:ea typeface="微软雅黑" panose="020B0503020204020204" pitchFamily="34" charset="-122"/>
                </a:rPr>
                <a:t>输出</a:t>
              </a:r>
            </a:p>
          </p:txBody>
        </p:sp>
        <p:sp>
          <p:nvSpPr>
            <p:cNvPr id="223" name="Line 53"/>
            <p:cNvSpPr>
              <a:spLocks noChangeShapeType="1"/>
            </p:cNvSpPr>
            <p:nvPr/>
          </p:nvSpPr>
          <p:spPr bwMode="auto">
            <a:xfrm>
              <a:off x="3606" y="1117"/>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24" name="Line 54"/>
            <p:cNvSpPr>
              <a:spLocks noChangeShapeType="1"/>
            </p:cNvSpPr>
            <p:nvPr/>
          </p:nvSpPr>
          <p:spPr bwMode="auto">
            <a:xfrm>
              <a:off x="3606" y="1391"/>
              <a:ext cx="17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25" name="Line 55"/>
            <p:cNvSpPr>
              <a:spLocks noChangeShapeType="1"/>
            </p:cNvSpPr>
            <p:nvPr/>
          </p:nvSpPr>
          <p:spPr bwMode="auto">
            <a:xfrm>
              <a:off x="3606" y="2703"/>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26" name="Line 56"/>
            <p:cNvSpPr>
              <a:spLocks noChangeShapeType="1"/>
            </p:cNvSpPr>
            <p:nvPr/>
          </p:nvSpPr>
          <p:spPr bwMode="auto">
            <a:xfrm>
              <a:off x="3606" y="1117"/>
              <a:ext cx="0" cy="158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27" name="Line 57"/>
            <p:cNvSpPr>
              <a:spLocks noChangeShapeType="1"/>
            </p:cNvSpPr>
            <p:nvPr/>
          </p:nvSpPr>
          <p:spPr bwMode="auto">
            <a:xfrm>
              <a:off x="5329" y="1117"/>
              <a:ext cx="0" cy="158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28" name="Oval 58"/>
            <p:cNvSpPr>
              <a:spLocks noChangeArrowheads="1"/>
            </p:cNvSpPr>
            <p:nvPr/>
          </p:nvSpPr>
          <p:spPr bwMode="auto">
            <a:xfrm>
              <a:off x="3695" y="1524"/>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29" name="Oval 59"/>
            <p:cNvSpPr>
              <a:spLocks noChangeArrowheads="1"/>
            </p:cNvSpPr>
            <p:nvPr/>
          </p:nvSpPr>
          <p:spPr bwMode="auto">
            <a:xfrm>
              <a:off x="3702" y="1530"/>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30" name="Picture 60"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 y="1533"/>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Oval 61"/>
            <p:cNvSpPr>
              <a:spLocks noChangeArrowheads="1"/>
            </p:cNvSpPr>
            <p:nvPr/>
          </p:nvSpPr>
          <p:spPr bwMode="auto">
            <a:xfrm>
              <a:off x="3695" y="175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32" name="Oval 62"/>
            <p:cNvSpPr>
              <a:spLocks noChangeArrowheads="1"/>
            </p:cNvSpPr>
            <p:nvPr/>
          </p:nvSpPr>
          <p:spPr bwMode="auto">
            <a:xfrm>
              <a:off x="3702" y="1757"/>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33" name="Picture 63"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 y="176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Oval 64"/>
            <p:cNvSpPr>
              <a:spLocks noChangeArrowheads="1"/>
            </p:cNvSpPr>
            <p:nvPr/>
          </p:nvSpPr>
          <p:spPr bwMode="auto">
            <a:xfrm>
              <a:off x="3695" y="1978"/>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35" name="Oval 65"/>
            <p:cNvSpPr>
              <a:spLocks noChangeArrowheads="1"/>
            </p:cNvSpPr>
            <p:nvPr/>
          </p:nvSpPr>
          <p:spPr bwMode="auto">
            <a:xfrm>
              <a:off x="3702" y="1984"/>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36" name="Picture 66"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 y="1987"/>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Oval 67"/>
            <p:cNvSpPr>
              <a:spLocks noChangeArrowheads="1"/>
            </p:cNvSpPr>
            <p:nvPr/>
          </p:nvSpPr>
          <p:spPr bwMode="auto">
            <a:xfrm>
              <a:off x="3696" y="2387"/>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38" name="Oval 68"/>
            <p:cNvSpPr>
              <a:spLocks noChangeArrowheads="1"/>
            </p:cNvSpPr>
            <p:nvPr/>
          </p:nvSpPr>
          <p:spPr bwMode="auto">
            <a:xfrm>
              <a:off x="3703" y="2393"/>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39" name="Picture 69"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 y="2396"/>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Oval 70"/>
            <p:cNvSpPr>
              <a:spLocks noChangeArrowheads="1"/>
            </p:cNvSpPr>
            <p:nvPr/>
          </p:nvSpPr>
          <p:spPr bwMode="auto">
            <a:xfrm>
              <a:off x="3696" y="219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41" name="Oval 71"/>
            <p:cNvSpPr>
              <a:spLocks noChangeArrowheads="1"/>
            </p:cNvSpPr>
            <p:nvPr/>
          </p:nvSpPr>
          <p:spPr bwMode="auto">
            <a:xfrm>
              <a:off x="3703" y="2197"/>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42" name="Picture 72"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 y="220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3" name="Group 73"/>
          <p:cNvGrpSpPr>
            <a:grpSpLocks/>
          </p:cNvGrpSpPr>
          <p:nvPr/>
        </p:nvGrpSpPr>
        <p:grpSpPr bwMode="auto">
          <a:xfrm>
            <a:off x="2988370" y="2997200"/>
            <a:ext cx="2952055" cy="2584450"/>
            <a:chOff x="430" y="1167"/>
            <a:chExt cx="1724" cy="1628"/>
          </a:xfrm>
        </p:grpSpPr>
        <p:sp>
          <p:nvSpPr>
            <p:cNvPr id="244" name="AutoShape 74"/>
            <p:cNvSpPr>
              <a:spLocks noChangeArrowheads="1"/>
            </p:cNvSpPr>
            <p:nvPr/>
          </p:nvSpPr>
          <p:spPr bwMode="auto">
            <a:xfrm>
              <a:off x="430" y="1183"/>
              <a:ext cx="1724" cy="251"/>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45" name="Picture 75"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 y="1193"/>
              <a:ext cx="64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76"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 y="1290"/>
              <a:ext cx="111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Rectangle 77"/>
            <p:cNvSpPr>
              <a:spLocks noChangeArrowheads="1"/>
            </p:cNvSpPr>
            <p:nvPr/>
          </p:nvSpPr>
          <p:spPr bwMode="auto">
            <a:xfrm>
              <a:off x="431" y="1441"/>
              <a:ext cx="1723"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marL="182563"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可供</a:t>
              </a:r>
              <a:r>
                <a:rPr lang="en-US" altLang="zh-CN" sz="1600" b="1" dirty="0">
                  <a:solidFill>
                    <a:srgbClr val="000000"/>
                  </a:solidFill>
                  <a:latin typeface="微软雅黑" panose="020B0503020204020204" pitchFamily="34" charset="-122"/>
                  <a:ea typeface="微软雅黑" panose="020B0503020204020204" pitchFamily="34" charset="-122"/>
                </a:rPr>
                <a:t>Beta</a:t>
              </a:r>
              <a:r>
                <a:rPr lang="zh-CN" altLang="en-US" sz="1600" b="1" dirty="0">
                  <a:solidFill>
                    <a:srgbClr val="000000"/>
                  </a:solidFill>
                  <a:latin typeface="微软雅黑" panose="020B0503020204020204" pitchFamily="34" charset="-122"/>
                  <a:ea typeface="微软雅黑" panose="020B0503020204020204" pitchFamily="34" charset="-122"/>
                </a:rPr>
                <a:t>验证的产品包</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详细的产品发布计划</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确定的</a:t>
              </a:r>
              <a:r>
                <a:rPr lang="en-US" altLang="zh-CN" sz="1600" b="1" dirty="0">
                  <a:solidFill>
                    <a:srgbClr val="000000"/>
                  </a:solidFill>
                  <a:latin typeface="微软雅黑" panose="020B0503020204020204" pitchFamily="34" charset="-122"/>
                  <a:ea typeface="微软雅黑" panose="020B0503020204020204" pitchFamily="34" charset="-122"/>
                </a:rPr>
                <a:t>Beta</a:t>
              </a:r>
              <a:r>
                <a:rPr lang="zh-CN" altLang="en-US" sz="1600" b="1" dirty="0">
                  <a:solidFill>
                    <a:srgbClr val="000000"/>
                  </a:solidFill>
                  <a:latin typeface="微软雅黑" panose="020B0503020204020204" pitchFamily="34" charset="-122"/>
                  <a:ea typeface="微软雅黑" panose="020B0503020204020204" pitchFamily="34" charset="-122"/>
                </a:rPr>
                <a:t>测试地点</a:t>
              </a:r>
              <a:r>
                <a:rPr lang="en-US" altLang="zh-CN" sz="1600" b="1" dirty="0">
                  <a:solidFill>
                    <a:srgbClr val="000000"/>
                  </a:solidFill>
                  <a:latin typeface="微软雅黑" panose="020B0503020204020204" pitchFamily="34" charset="-122"/>
                  <a:ea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rPr>
                <a:t>客户</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产品文档</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产品配置包</a:t>
              </a:r>
            </a:p>
            <a:p>
              <a:pPr eaLnBrk="1" fontAlgn="base" hangingPunct="1">
                <a:lnSpc>
                  <a:spcPct val="140000"/>
                </a:lnSpc>
                <a:spcBef>
                  <a:spcPct val="0"/>
                </a:spcBef>
                <a:spcAft>
                  <a:spcPct val="0"/>
                </a:spcAft>
                <a:buClr>
                  <a:srgbClr val="777777"/>
                </a:buClr>
                <a:buSzPct val="60000"/>
                <a:buFont typeface="Wingdings" pitchFamily="2" charset="2"/>
                <a:buNone/>
              </a:pPr>
              <a:endParaRPr lang="zh-CN" altLang="en-US" sz="1600" b="1" dirty="0">
                <a:solidFill>
                  <a:srgbClr val="FF3300"/>
                </a:solidFill>
                <a:latin typeface="华文细黑" pitchFamily="2" charset="-122"/>
                <a:ea typeface="华文细黑" pitchFamily="2" charset="-122"/>
              </a:endParaRPr>
            </a:p>
          </p:txBody>
        </p:sp>
        <p:sp>
          <p:nvSpPr>
            <p:cNvPr id="248" name="Rectangle 78"/>
            <p:cNvSpPr>
              <a:spLocks noChangeArrowheads="1"/>
            </p:cNvSpPr>
            <p:nvPr/>
          </p:nvSpPr>
          <p:spPr bwMode="auto">
            <a:xfrm>
              <a:off x="431" y="1167"/>
              <a:ext cx="172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algn="ctr" eaLnBrk="1" fontAlgn="base" hangingPunct="1">
                <a:lnSpc>
                  <a:spcPct val="140000"/>
                </a:lnSpc>
                <a:spcBef>
                  <a:spcPct val="0"/>
                </a:spcBef>
                <a:spcAft>
                  <a:spcPct val="0"/>
                </a:spcAft>
                <a:buClr>
                  <a:srgbClr val="000000"/>
                </a:buClr>
                <a:buSzPct val="60000"/>
                <a:buFont typeface="Wingdings" pitchFamily="2" charset="2"/>
                <a:buNone/>
              </a:pPr>
              <a:r>
                <a:rPr lang="zh-CN" altLang="en-US" sz="1600" b="1" dirty="0">
                  <a:solidFill>
                    <a:srgbClr val="FFFFFF"/>
                  </a:solidFill>
                  <a:latin typeface="微软雅黑" panose="020B0503020204020204" pitchFamily="34" charset="-122"/>
                  <a:ea typeface="微软雅黑" panose="020B0503020204020204" pitchFamily="34" charset="-122"/>
                </a:rPr>
                <a:t>输入</a:t>
              </a:r>
            </a:p>
          </p:txBody>
        </p:sp>
        <p:sp>
          <p:nvSpPr>
            <p:cNvPr id="249" name="Line 79"/>
            <p:cNvSpPr>
              <a:spLocks noChangeShapeType="1"/>
            </p:cNvSpPr>
            <p:nvPr/>
          </p:nvSpPr>
          <p:spPr bwMode="auto">
            <a:xfrm>
              <a:off x="431" y="1167"/>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50" name="Line 80"/>
            <p:cNvSpPr>
              <a:spLocks noChangeShapeType="1"/>
            </p:cNvSpPr>
            <p:nvPr/>
          </p:nvSpPr>
          <p:spPr bwMode="auto">
            <a:xfrm>
              <a:off x="431" y="1441"/>
              <a:ext cx="17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51" name="Line 81"/>
            <p:cNvSpPr>
              <a:spLocks noChangeShapeType="1"/>
            </p:cNvSpPr>
            <p:nvPr/>
          </p:nvSpPr>
          <p:spPr bwMode="auto">
            <a:xfrm>
              <a:off x="431" y="2795"/>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52" name="Line 82"/>
            <p:cNvSpPr>
              <a:spLocks noChangeShapeType="1"/>
            </p:cNvSpPr>
            <p:nvPr/>
          </p:nvSpPr>
          <p:spPr bwMode="auto">
            <a:xfrm>
              <a:off x="431" y="1167"/>
              <a:ext cx="0" cy="1628"/>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53" name="Line 83"/>
            <p:cNvSpPr>
              <a:spLocks noChangeShapeType="1"/>
            </p:cNvSpPr>
            <p:nvPr/>
          </p:nvSpPr>
          <p:spPr bwMode="auto">
            <a:xfrm>
              <a:off x="2154" y="1167"/>
              <a:ext cx="0" cy="1628"/>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254" name="Oval 84"/>
            <p:cNvSpPr>
              <a:spLocks noChangeArrowheads="1"/>
            </p:cNvSpPr>
            <p:nvPr/>
          </p:nvSpPr>
          <p:spPr bwMode="auto">
            <a:xfrm>
              <a:off x="521" y="1570"/>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55" name="Oval 85"/>
            <p:cNvSpPr>
              <a:spLocks noChangeArrowheads="1"/>
            </p:cNvSpPr>
            <p:nvPr/>
          </p:nvSpPr>
          <p:spPr bwMode="ltGray">
            <a:xfrm>
              <a:off x="528" y="1576"/>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56" name="Picture 86"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 y="1579"/>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 name="Oval 87"/>
            <p:cNvSpPr>
              <a:spLocks noChangeArrowheads="1"/>
            </p:cNvSpPr>
            <p:nvPr/>
          </p:nvSpPr>
          <p:spPr bwMode="auto">
            <a:xfrm>
              <a:off x="521" y="178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58" name="Oval 88"/>
            <p:cNvSpPr>
              <a:spLocks noChangeArrowheads="1"/>
            </p:cNvSpPr>
            <p:nvPr/>
          </p:nvSpPr>
          <p:spPr bwMode="ltGray">
            <a:xfrm>
              <a:off x="528" y="1787"/>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59" name="Picture 89"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 y="179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 name="Oval 90"/>
            <p:cNvSpPr>
              <a:spLocks noChangeArrowheads="1"/>
            </p:cNvSpPr>
            <p:nvPr/>
          </p:nvSpPr>
          <p:spPr bwMode="auto">
            <a:xfrm>
              <a:off x="521" y="1995"/>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61" name="Oval 91"/>
            <p:cNvSpPr>
              <a:spLocks noChangeArrowheads="1"/>
            </p:cNvSpPr>
            <p:nvPr/>
          </p:nvSpPr>
          <p:spPr bwMode="ltGray">
            <a:xfrm>
              <a:off x="528" y="2001"/>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62" name="Picture 92"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 y="2004"/>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 name="Oval 93"/>
            <p:cNvSpPr>
              <a:spLocks noChangeArrowheads="1"/>
            </p:cNvSpPr>
            <p:nvPr/>
          </p:nvSpPr>
          <p:spPr bwMode="auto">
            <a:xfrm>
              <a:off x="522" y="222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64" name="Oval 94"/>
            <p:cNvSpPr>
              <a:spLocks noChangeArrowheads="1"/>
            </p:cNvSpPr>
            <p:nvPr/>
          </p:nvSpPr>
          <p:spPr bwMode="ltGray">
            <a:xfrm>
              <a:off x="529" y="2227"/>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65" name="Picture 95"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 y="223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 name="Oval 96"/>
            <p:cNvSpPr>
              <a:spLocks noChangeArrowheads="1"/>
            </p:cNvSpPr>
            <p:nvPr/>
          </p:nvSpPr>
          <p:spPr bwMode="auto">
            <a:xfrm>
              <a:off x="522" y="2448"/>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267" name="Oval 97"/>
            <p:cNvSpPr>
              <a:spLocks noChangeArrowheads="1"/>
            </p:cNvSpPr>
            <p:nvPr/>
          </p:nvSpPr>
          <p:spPr bwMode="ltGray">
            <a:xfrm>
              <a:off x="529" y="2454"/>
              <a:ext cx="7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268" name="Picture 98"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 y="2457"/>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244349" y="1809158"/>
            <a:ext cx="2678299" cy="2591746"/>
          </a:xfrm>
          <a:prstGeom prst="roundRect">
            <a:avLst/>
          </a:prstGeom>
        </p:spPr>
        <p:style>
          <a:lnRef idx="2">
            <a:schemeClr val="accent2"/>
          </a:lnRef>
          <a:fillRef idx="1">
            <a:schemeClr val="lt1"/>
          </a:fillRef>
          <a:effectRef idx="0">
            <a:schemeClr val="accent2"/>
          </a:effectRef>
          <a:fontRef idx="minor">
            <a:schemeClr val="dk1"/>
          </a:fontRef>
        </p:style>
        <p:txBody>
          <a:bodyPr wrap="square" lIns="80147" tIns="40074" rIns="80147" bIns="40074" rtlCol="0" anchor="t">
            <a:noAutofit/>
          </a:bodyPr>
          <a:lstStyle/>
          <a:p>
            <a:pPr algn="ctr"/>
            <a:endParaRPr lang="zh-CN" altLang="en-US" sz="2100" b="1" dirty="0"/>
          </a:p>
        </p:txBody>
      </p:sp>
      <p:sp>
        <p:nvSpPr>
          <p:cNvPr id="34" name="灯片编号占位符 3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a:t>
            </a:fld>
            <a:endParaRPr lang="zh-CN" altLang="en-US"/>
          </a:p>
        </p:txBody>
      </p:sp>
      <p:sp>
        <p:nvSpPr>
          <p:cNvPr id="2" name="标题 1"/>
          <p:cNvSpPr>
            <a:spLocks noGrp="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什么是研发管理？</a:t>
            </a:r>
          </a:p>
        </p:txBody>
      </p:sp>
      <p:sp>
        <p:nvSpPr>
          <p:cNvPr id="17" name="圆角矩形 16"/>
          <p:cNvSpPr/>
          <p:nvPr/>
        </p:nvSpPr>
        <p:spPr>
          <a:xfrm>
            <a:off x="3594606" y="2521888"/>
            <a:ext cx="1832614" cy="97190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80147" tIns="40074" rIns="80147" bIns="40074" rtlCol="0" anchor="ctr">
            <a:noAutofit/>
          </a:bodyPr>
          <a:lstStyle/>
          <a:p>
            <a:pPr algn="ctr"/>
            <a:r>
              <a:rPr lang="zh-CN" altLang="en-US" sz="2100" b="1" dirty="0"/>
              <a:t>研发能力提升</a:t>
            </a:r>
          </a:p>
        </p:txBody>
      </p:sp>
      <p:sp>
        <p:nvSpPr>
          <p:cNvPr id="18" name="矩形 17"/>
          <p:cNvSpPr/>
          <p:nvPr/>
        </p:nvSpPr>
        <p:spPr>
          <a:xfrm>
            <a:off x="479162" y="2003539"/>
            <a:ext cx="2199137" cy="453556"/>
          </a:xfrm>
          <a:prstGeom prst="rect">
            <a:avLst/>
          </a:prstGeom>
        </p:spPr>
        <p:style>
          <a:lnRef idx="1">
            <a:schemeClr val="dk1"/>
          </a:lnRef>
          <a:fillRef idx="2">
            <a:schemeClr val="dk1"/>
          </a:fillRef>
          <a:effectRef idx="1">
            <a:schemeClr val="dk1"/>
          </a:effectRef>
          <a:fontRef idx="minor">
            <a:schemeClr val="dk1"/>
          </a:fontRef>
        </p:style>
        <p:txBody>
          <a:bodyPr wrap="square" lIns="80147" tIns="40074" rIns="80147" bIns="40074" rtlCol="0" anchor="ctr">
            <a:noAutofit/>
          </a:bodyPr>
          <a:lstStyle/>
          <a:p>
            <a:pPr algn="ctr"/>
            <a:r>
              <a:rPr lang="zh-CN" altLang="en-US" sz="2100" b="1" dirty="0"/>
              <a:t>流程</a:t>
            </a:r>
          </a:p>
        </p:txBody>
      </p:sp>
      <p:sp>
        <p:nvSpPr>
          <p:cNvPr id="19" name="矩形 18"/>
          <p:cNvSpPr/>
          <p:nvPr/>
        </p:nvSpPr>
        <p:spPr>
          <a:xfrm>
            <a:off x="479162" y="2586682"/>
            <a:ext cx="2199137" cy="453556"/>
          </a:xfrm>
          <a:prstGeom prst="rect">
            <a:avLst/>
          </a:prstGeom>
        </p:spPr>
        <p:style>
          <a:lnRef idx="1">
            <a:schemeClr val="dk1"/>
          </a:lnRef>
          <a:fillRef idx="2">
            <a:schemeClr val="dk1"/>
          </a:fillRef>
          <a:effectRef idx="1">
            <a:schemeClr val="dk1"/>
          </a:effectRef>
          <a:fontRef idx="minor">
            <a:schemeClr val="dk1"/>
          </a:fontRef>
        </p:style>
        <p:txBody>
          <a:bodyPr wrap="square" lIns="80147" tIns="40074" rIns="80147" bIns="40074" rtlCol="0" anchor="ctr">
            <a:noAutofit/>
          </a:bodyPr>
          <a:lstStyle/>
          <a:p>
            <a:pPr algn="ctr"/>
            <a:r>
              <a:rPr lang="zh-CN" altLang="en-US" sz="2100" b="1" dirty="0"/>
              <a:t>组织</a:t>
            </a:r>
          </a:p>
        </p:txBody>
      </p:sp>
      <p:sp>
        <p:nvSpPr>
          <p:cNvPr id="20" name="矩形 19"/>
          <p:cNvSpPr/>
          <p:nvPr/>
        </p:nvSpPr>
        <p:spPr>
          <a:xfrm>
            <a:off x="479162" y="3752968"/>
            <a:ext cx="2199137" cy="453556"/>
          </a:xfrm>
          <a:prstGeom prst="rect">
            <a:avLst/>
          </a:prstGeom>
        </p:spPr>
        <p:style>
          <a:lnRef idx="1">
            <a:schemeClr val="dk1"/>
          </a:lnRef>
          <a:fillRef idx="2">
            <a:schemeClr val="dk1"/>
          </a:fillRef>
          <a:effectRef idx="1">
            <a:schemeClr val="dk1"/>
          </a:effectRef>
          <a:fontRef idx="minor">
            <a:schemeClr val="dk1"/>
          </a:fontRef>
        </p:style>
        <p:txBody>
          <a:bodyPr wrap="square" lIns="80147" tIns="40074" rIns="80147" bIns="40074" rtlCol="0" anchor="ctr">
            <a:noAutofit/>
          </a:bodyPr>
          <a:lstStyle/>
          <a:p>
            <a:pPr algn="ctr"/>
            <a:r>
              <a:rPr lang="zh-CN" altLang="en-US" sz="2100" b="1" dirty="0"/>
              <a:t>信息化平台</a:t>
            </a:r>
          </a:p>
        </p:txBody>
      </p:sp>
      <p:sp>
        <p:nvSpPr>
          <p:cNvPr id="21" name="矩形 20"/>
          <p:cNvSpPr/>
          <p:nvPr/>
        </p:nvSpPr>
        <p:spPr>
          <a:xfrm>
            <a:off x="479162" y="3169825"/>
            <a:ext cx="2199137" cy="453556"/>
          </a:xfrm>
          <a:prstGeom prst="rect">
            <a:avLst/>
          </a:prstGeom>
        </p:spPr>
        <p:style>
          <a:lnRef idx="1">
            <a:schemeClr val="dk1"/>
          </a:lnRef>
          <a:fillRef idx="2">
            <a:schemeClr val="dk1"/>
          </a:fillRef>
          <a:effectRef idx="1">
            <a:schemeClr val="dk1"/>
          </a:effectRef>
          <a:fontRef idx="minor">
            <a:schemeClr val="dk1"/>
          </a:fontRef>
        </p:style>
        <p:txBody>
          <a:bodyPr wrap="square" lIns="80147" tIns="40074" rIns="80147" bIns="40074" rtlCol="0" anchor="ctr">
            <a:noAutofit/>
          </a:bodyPr>
          <a:lstStyle/>
          <a:p>
            <a:pPr algn="ctr"/>
            <a:r>
              <a:rPr lang="zh-CN" altLang="en-US" sz="2100" b="1" dirty="0"/>
              <a:t>方法、工具</a:t>
            </a:r>
          </a:p>
        </p:txBody>
      </p:sp>
      <p:sp>
        <p:nvSpPr>
          <p:cNvPr id="22" name="右箭头 21"/>
          <p:cNvSpPr/>
          <p:nvPr/>
        </p:nvSpPr>
        <p:spPr>
          <a:xfrm>
            <a:off x="2922648" y="2716270"/>
            <a:ext cx="671958" cy="647936"/>
          </a:xfrm>
          <a:prstGeom prst="rightArrow">
            <a:avLst/>
          </a:prstGeom>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23" name="圆角矩形 22"/>
          <p:cNvSpPr/>
          <p:nvPr/>
        </p:nvSpPr>
        <p:spPr>
          <a:xfrm>
            <a:off x="6343527" y="2521888"/>
            <a:ext cx="1527178" cy="971905"/>
          </a:xfrm>
          <a:prstGeom prst="roundRect">
            <a:avLst/>
          </a:prstGeom>
        </p:spPr>
        <p:style>
          <a:lnRef idx="1">
            <a:schemeClr val="accent4"/>
          </a:lnRef>
          <a:fillRef idx="2">
            <a:schemeClr val="accent4"/>
          </a:fillRef>
          <a:effectRef idx="1">
            <a:schemeClr val="accent4"/>
          </a:effectRef>
          <a:fontRef idx="minor">
            <a:schemeClr val="dk1"/>
          </a:fontRef>
        </p:style>
        <p:txBody>
          <a:bodyPr wrap="square" lIns="80147" tIns="40074" rIns="80147" bIns="40074" rtlCol="0" anchor="ctr">
            <a:noAutofit/>
          </a:bodyPr>
          <a:lstStyle/>
          <a:p>
            <a:pPr algn="ctr"/>
            <a:r>
              <a:rPr lang="zh-CN" altLang="en-US" sz="2100" b="1" dirty="0"/>
              <a:t>业绩提升</a:t>
            </a:r>
          </a:p>
        </p:txBody>
      </p:sp>
      <p:sp>
        <p:nvSpPr>
          <p:cNvPr id="24" name="右箭头 23"/>
          <p:cNvSpPr/>
          <p:nvPr/>
        </p:nvSpPr>
        <p:spPr>
          <a:xfrm>
            <a:off x="5549394" y="2716270"/>
            <a:ext cx="671958" cy="647936"/>
          </a:xfrm>
          <a:prstGeom prst="rightArrow">
            <a:avLst/>
          </a:prstGeom>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25" name="矩形 24"/>
          <p:cNvSpPr/>
          <p:nvPr/>
        </p:nvSpPr>
        <p:spPr>
          <a:xfrm>
            <a:off x="7809618" y="2262714"/>
            <a:ext cx="1099568" cy="1749428"/>
          </a:xfrm>
          <a:prstGeom prst="rect">
            <a:avLst/>
          </a:prstGeom>
        </p:spPr>
        <p:txBody>
          <a:bodyPr wrap="square" lIns="80147" tIns="40074" rIns="80147" bIns="40074" rtlCol="0" anchor="ctr">
            <a:noAutofit/>
          </a:bodyPr>
          <a:lstStyle/>
          <a:p>
            <a:pPr algn="ctr"/>
            <a:r>
              <a:rPr lang="zh-CN" altLang="en-US" sz="2100" b="1" dirty="0"/>
              <a:t>效率</a:t>
            </a:r>
            <a:endParaRPr lang="en-US" altLang="zh-CN" sz="2100" b="1" dirty="0"/>
          </a:p>
          <a:p>
            <a:pPr algn="ctr"/>
            <a:r>
              <a:rPr lang="zh-CN" altLang="en-US" sz="2100" b="1" dirty="0"/>
              <a:t>成本</a:t>
            </a:r>
            <a:endParaRPr lang="en-US" altLang="zh-CN" sz="2100" b="1" dirty="0"/>
          </a:p>
          <a:p>
            <a:pPr algn="ctr"/>
            <a:r>
              <a:rPr lang="zh-CN" altLang="en-US" sz="2100" b="1" dirty="0"/>
              <a:t>质量</a:t>
            </a:r>
            <a:endParaRPr lang="en-US" altLang="zh-CN" sz="2100" b="1" dirty="0"/>
          </a:p>
          <a:p>
            <a:pPr algn="ctr"/>
            <a:r>
              <a:rPr lang="zh-CN" altLang="en-US" sz="2100" b="1" dirty="0"/>
              <a:t>进度</a:t>
            </a:r>
            <a:endParaRPr lang="en-US" altLang="zh-CN" sz="2100" b="1" dirty="0"/>
          </a:p>
          <a:p>
            <a:pPr algn="ctr"/>
            <a:r>
              <a:rPr lang="en-US" altLang="zh-CN" sz="2100" b="1" dirty="0"/>
              <a:t>…</a:t>
            </a:r>
            <a:endParaRPr lang="zh-CN" altLang="en-US" sz="2100" b="1" dirty="0"/>
          </a:p>
        </p:txBody>
      </p:sp>
      <p:sp>
        <p:nvSpPr>
          <p:cNvPr id="27" name="矩形 26"/>
          <p:cNvSpPr/>
          <p:nvPr/>
        </p:nvSpPr>
        <p:spPr>
          <a:xfrm>
            <a:off x="295901" y="4703872"/>
            <a:ext cx="2565659" cy="474556"/>
          </a:xfrm>
          <a:prstGeom prst="rect">
            <a:avLst/>
          </a:prstGeom>
        </p:spPr>
        <p:txBody>
          <a:bodyPr wrap="square" lIns="80147" tIns="40074" rIns="80147" bIns="40074">
            <a:spAutoFit/>
          </a:bodyPr>
          <a:lstStyle/>
          <a:p>
            <a:r>
              <a:rPr lang="zh-CN" altLang="en-US" sz="2500" dirty="0">
                <a:solidFill>
                  <a:srgbClr val="0070C0"/>
                </a:solidFill>
              </a:rPr>
              <a:t>狭义的研发管理：</a:t>
            </a:r>
            <a:endParaRPr lang="zh-CN" altLang="en-US" dirty="0"/>
          </a:p>
        </p:txBody>
      </p:sp>
      <p:sp>
        <p:nvSpPr>
          <p:cNvPr id="29" name="矩形 28"/>
          <p:cNvSpPr/>
          <p:nvPr/>
        </p:nvSpPr>
        <p:spPr>
          <a:xfrm>
            <a:off x="784598" y="1096428"/>
            <a:ext cx="1588265" cy="323968"/>
          </a:xfrm>
          <a:prstGeom prst="rect">
            <a:avLst/>
          </a:prstGeom>
        </p:spPr>
        <p:txBody>
          <a:bodyPr wrap="square" lIns="80147" tIns="40074" rIns="80147" bIns="40074" rtlCol="0" anchor="ctr">
            <a:noAutofit/>
          </a:bodyPr>
          <a:lstStyle/>
          <a:p>
            <a:pPr algn="ctr"/>
            <a:r>
              <a:rPr lang="zh-CN" altLang="en-US" sz="2100" b="1" dirty="0"/>
              <a:t>管什么？</a:t>
            </a:r>
          </a:p>
        </p:txBody>
      </p:sp>
      <p:sp>
        <p:nvSpPr>
          <p:cNvPr id="30" name="矩形 29"/>
          <p:cNvSpPr/>
          <p:nvPr/>
        </p:nvSpPr>
        <p:spPr>
          <a:xfrm>
            <a:off x="3655693" y="1096428"/>
            <a:ext cx="1588265" cy="323968"/>
          </a:xfrm>
          <a:prstGeom prst="rect">
            <a:avLst/>
          </a:prstGeom>
        </p:spPr>
        <p:txBody>
          <a:bodyPr wrap="square" lIns="80147" tIns="40074" rIns="80147" bIns="40074" rtlCol="0" anchor="ctr">
            <a:noAutofit/>
          </a:bodyPr>
          <a:lstStyle/>
          <a:p>
            <a:pPr algn="ctr"/>
            <a:r>
              <a:rPr lang="zh-CN" altLang="en-US" sz="2100" b="1" dirty="0"/>
              <a:t>作用？</a:t>
            </a:r>
          </a:p>
        </p:txBody>
      </p:sp>
      <p:sp>
        <p:nvSpPr>
          <p:cNvPr id="31" name="矩形 30"/>
          <p:cNvSpPr/>
          <p:nvPr/>
        </p:nvSpPr>
        <p:spPr>
          <a:xfrm>
            <a:off x="6343527" y="1096428"/>
            <a:ext cx="1588265" cy="323968"/>
          </a:xfrm>
          <a:prstGeom prst="rect">
            <a:avLst/>
          </a:prstGeom>
        </p:spPr>
        <p:txBody>
          <a:bodyPr wrap="square" lIns="80147" tIns="40074" rIns="80147" bIns="40074" rtlCol="0" anchor="ctr">
            <a:noAutofit/>
          </a:bodyPr>
          <a:lstStyle/>
          <a:p>
            <a:pPr algn="ctr"/>
            <a:r>
              <a:rPr lang="zh-CN" altLang="en-US" sz="2100" b="1" dirty="0"/>
              <a:t>目的？</a:t>
            </a:r>
          </a:p>
        </p:txBody>
      </p:sp>
      <p:sp>
        <p:nvSpPr>
          <p:cNvPr id="28" name="矩形 27"/>
          <p:cNvSpPr/>
          <p:nvPr/>
        </p:nvSpPr>
        <p:spPr>
          <a:xfrm>
            <a:off x="2861560" y="4665969"/>
            <a:ext cx="5742190" cy="642046"/>
          </a:xfrm>
          <a:prstGeom prst="rect">
            <a:avLst/>
          </a:prstGeom>
        </p:spPr>
        <p:txBody>
          <a:bodyPr wrap="square" lIns="80147" tIns="40074" rIns="80147" bIns="40074">
            <a:spAutoFit/>
          </a:bodyPr>
          <a:lstStyle/>
          <a:p>
            <a:r>
              <a:rPr lang="zh-CN" altLang="en-US" dirty="0">
                <a:solidFill>
                  <a:prstClr val="black"/>
                </a:solidFill>
              </a:rPr>
              <a:t>是指对研发或技术部门及其工作进行管理，重点是产品开发及测试过程。</a:t>
            </a:r>
            <a:endParaRPr lang="zh-CN" altLang="en-US" dirty="0"/>
          </a:p>
        </p:txBody>
      </p:sp>
      <p:sp>
        <p:nvSpPr>
          <p:cNvPr id="32" name="矩形 31"/>
          <p:cNvSpPr/>
          <p:nvPr/>
        </p:nvSpPr>
        <p:spPr>
          <a:xfrm>
            <a:off x="2861561" y="5460910"/>
            <a:ext cx="5864364" cy="1188926"/>
          </a:xfrm>
          <a:prstGeom prst="rect">
            <a:avLst/>
          </a:prstGeom>
        </p:spPr>
        <p:txBody>
          <a:bodyPr wrap="square" lIns="80147" tIns="40074" rIns="80147" bIns="40074">
            <a:spAutoFit/>
          </a:bodyPr>
          <a:lstStyle/>
          <a:p>
            <a:r>
              <a:rPr lang="zh-CN" altLang="en-US" dirty="0">
                <a:solidFill>
                  <a:prstClr val="black"/>
                </a:solidFill>
              </a:rPr>
              <a:t>其范围涵盖新产品的全生命周期，以从产品创意的产生、产品概念形成、产品市场研究、产品规划、产品设计、产品实现、产品开发、产品中试、产品发布、产品退市等整个过程</a:t>
            </a:r>
            <a:endParaRPr lang="zh-CN" altLang="en-US" dirty="0"/>
          </a:p>
        </p:txBody>
      </p:sp>
      <p:sp>
        <p:nvSpPr>
          <p:cNvPr id="33" name="矩形 32"/>
          <p:cNvSpPr/>
          <p:nvPr/>
        </p:nvSpPr>
        <p:spPr>
          <a:xfrm>
            <a:off x="234814" y="5474996"/>
            <a:ext cx="2614273" cy="474556"/>
          </a:xfrm>
          <a:prstGeom prst="rect">
            <a:avLst/>
          </a:prstGeom>
        </p:spPr>
        <p:txBody>
          <a:bodyPr wrap="square" lIns="80147" tIns="40074" rIns="80147" bIns="40074">
            <a:spAutoFit/>
          </a:bodyPr>
          <a:lstStyle/>
          <a:p>
            <a:r>
              <a:rPr lang="zh-CN" altLang="en-US" sz="2500" dirty="0">
                <a:solidFill>
                  <a:srgbClr val="0070C0"/>
                </a:solidFill>
              </a:rPr>
              <a:t>广义的研发管理：</a:t>
            </a:r>
          </a:p>
        </p:txBody>
      </p:sp>
    </p:spTree>
    <p:extLst>
      <p:ext uri="{BB962C8B-B14F-4D97-AF65-F5344CB8AC3E}">
        <p14:creationId xmlns:p14="http://schemas.microsoft.com/office/powerpoint/2010/main" val="2223488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2195513" y="31416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小批生产</a:t>
            </a:r>
          </a:p>
        </p:txBody>
      </p:sp>
      <p:sp>
        <p:nvSpPr>
          <p:cNvPr id="159748" name="Rectangle 4"/>
          <p:cNvSpPr>
            <a:spLocks noChangeArrowheads="1"/>
          </p:cNvSpPr>
          <p:nvPr/>
        </p:nvSpPr>
        <p:spPr bwMode="auto">
          <a:xfrm>
            <a:off x="2195513" y="48688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产品认证</a:t>
            </a:r>
          </a:p>
        </p:txBody>
      </p:sp>
      <p:sp>
        <p:nvSpPr>
          <p:cNvPr id="159749" name="Line 5"/>
          <p:cNvSpPr>
            <a:spLocks noChangeShapeType="1"/>
          </p:cNvSpPr>
          <p:nvPr/>
        </p:nvSpPr>
        <p:spPr bwMode="auto">
          <a:xfrm>
            <a:off x="611188" y="3500439"/>
            <a:ext cx="1584325" cy="1587"/>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9750" name="Rectangle 6"/>
          <p:cNvSpPr>
            <a:spLocks noChangeArrowheads="1"/>
          </p:cNvSpPr>
          <p:nvPr/>
        </p:nvSpPr>
        <p:spPr bwMode="auto">
          <a:xfrm>
            <a:off x="3830574" y="31416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用户试用</a:t>
            </a:r>
          </a:p>
        </p:txBody>
      </p:sp>
      <p:sp>
        <p:nvSpPr>
          <p:cNvPr id="159752" name="Rectangle 8"/>
          <p:cNvSpPr>
            <a:spLocks noChangeArrowheads="1"/>
          </p:cNvSpPr>
          <p:nvPr/>
        </p:nvSpPr>
        <p:spPr bwMode="auto">
          <a:xfrm>
            <a:off x="7667626" y="3573463"/>
            <a:ext cx="576263" cy="287337"/>
          </a:xfrm>
          <a:prstGeom prst="rect">
            <a:avLst/>
          </a:prstGeom>
          <a:noFill/>
          <a:ln w="9525">
            <a:noFill/>
            <a:miter lim="800000"/>
            <a:headEnd/>
            <a:tailEnd/>
          </a:ln>
          <a:effectLst/>
        </p:spPr>
        <p:txBody>
          <a:bodyPr wrap="none" lIns="91424" tIns="45712" rIns="91424" bIns="45712" anchor="ctr"/>
          <a:lstStyle/>
          <a:p>
            <a:pPr algn="ctr"/>
            <a:r>
              <a:rPr lang="zh-CN" altLang="en-US" sz="1400" dirty="0"/>
              <a:t>输出</a:t>
            </a:r>
          </a:p>
        </p:txBody>
      </p:sp>
      <p:sp>
        <p:nvSpPr>
          <p:cNvPr id="159753" name="Rectangle 9"/>
          <p:cNvSpPr>
            <a:spLocks noChangeArrowheads="1"/>
          </p:cNvSpPr>
          <p:nvPr/>
        </p:nvSpPr>
        <p:spPr bwMode="auto">
          <a:xfrm>
            <a:off x="250825" y="3644900"/>
            <a:ext cx="576263" cy="287338"/>
          </a:xfrm>
          <a:prstGeom prst="rect">
            <a:avLst/>
          </a:prstGeom>
          <a:noFill/>
          <a:ln w="9525">
            <a:noFill/>
            <a:miter lim="800000"/>
            <a:headEnd/>
            <a:tailEnd/>
          </a:ln>
          <a:effectLst/>
        </p:spPr>
        <p:txBody>
          <a:bodyPr wrap="none" lIns="91424" tIns="45712" rIns="91424" bIns="45712" anchor="ctr"/>
          <a:lstStyle/>
          <a:p>
            <a:pPr algn="ctr"/>
            <a:r>
              <a:rPr lang="zh-CN" altLang="en-US" sz="1400" dirty="0"/>
              <a:t>输入</a:t>
            </a:r>
          </a:p>
        </p:txBody>
      </p:sp>
      <p:sp>
        <p:nvSpPr>
          <p:cNvPr id="159754" name="Rectangle 10"/>
          <p:cNvSpPr>
            <a:spLocks noChangeArrowheads="1"/>
          </p:cNvSpPr>
          <p:nvPr/>
        </p:nvSpPr>
        <p:spPr bwMode="auto">
          <a:xfrm>
            <a:off x="4816348" y="2688107"/>
            <a:ext cx="576262" cy="287337"/>
          </a:xfrm>
          <a:prstGeom prst="rect">
            <a:avLst/>
          </a:prstGeom>
          <a:noFill/>
          <a:ln w="9525">
            <a:noFill/>
            <a:miter lim="800000"/>
            <a:headEnd/>
            <a:tailEnd/>
          </a:ln>
          <a:effectLst/>
        </p:spPr>
        <p:txBody>
          <a:bodyPr wrap="none" lIns="91424" tIns="45712" rIns="91424" bIns="45712" anchor="ctr"/>
          <a:lstStyle/>
          <a:p>
            <a:pPr algn="ctr"/>
            <a:r>
              <a:rPr lang="en-US" altLang="zh-CN" sz="1400" dirty="0"/>
              <a:t>TR6</a:t>
            </a:r>
          </a:p>
        </p:txBody>
      </p:sp>
      <p:sp>
        <p:nvSpPr>
          <p:cNvPr id="159756" name="Rectangle 12"/>
          <p:cNvSpPr>
            <a:spLocks noChangeArrowheads="1"/>
          </p:cNvSpPr>
          <p:nvPr/>
        </p:nvSpPr>
        <p:spPr bwMode="auto">
          <a:xfrm>
            <a:off x="6194873" y="2752901"/>
            <a:ext cx="576263" cy="287337"/>
          </a:xfrm>
          <a:prstGeom prst="rect">
            <a:avLst/>
          </a:prstGeom>
          <a:noFill/>
          <a:ln w="9525">
            <a:noFill/>
            <a:miter lim="800000"/>
            <a:headEnd/>
            <a:tailEnd/>
          </a:ln>
          <a:effectLst/>
        </p:spPr>
        <p:txBody>
          <a:bodyPr wrap="none" lIns="91424" tIns="45712" rIns="91424" bIns="45712" anchor="ctr"/>
          <a:lstStyle/>
          <a:p>
            <a:pPr algn="ctr"/>
            <a:r>
              <a:rPr lang="en-US" altLang="zh-CN" sz="1400" dirty="0"/>
              <a:t>ADCP</a:t>
            </a:r>
          </a:p>
        </p:txBody>
      </p:sp>
      <p:sp>
        <p:nvSpPr>
          <p:cNvPr id="159757" name="Line 13"/>
          <p:cNvSpPr>
            <a:spLocks noChangeShapeType="1"/>
          </p:cNvSpPr>
          <p:nvPr/>
        </p:nvSpPr>
        <p:spPr bwMode="auto">
          <a:xfrm>
            <a:off x="3059113" y="3500438"/>
            <a:ext cx="792162" cy="0"/>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9758" name="Line 14"/>
          <p:cNvSpPr>
            <a:spLocks noChangeShapeType="1"/>
          </p:cNvSpPr>
          <p:nvPr/>
        </p:nvSpPr>
        <p:spPr bwMode="auto">
          <a:xfrm flipV="1">
            <a:off x="4716464" y="3502025"/>
            <a:ext cx="3311525"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9759" name="Rectangle 15"/>
          <p:cNvSpPr>
            <a:spLocks noChangeArrowheads="1"/>
          </p:cNvSpPr>
          <p:nvPr/>
        </p:nvSpPr>
        <p:spPr bwMode="auto">
          <a:xfrm>
            <a:off x="2195513" y="40052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内部培训</a:t>
            </a:r>
          </a:p>
        </p:txBody>
      </p:sp>
      <p:sp>
        <p:nvSpPr>
          <p:cNvPr id="159760" name="Line 16"/>
          <p:cNvSpPr>
            <a:spLocks noChangeShapeType="1"/>
          </p:cNvSpPr>
          <p:nvPr/>
        </p:nvSpPr>
        <p:spPr bwMode="auto">
          <a:xfrm>
            <a:off x="971550" y="3500438"/>
            <a:ext cx="0" cy="2520950"/>
          </a:xfrm>
          <a:prstGeom prst="line">
            <a:avLst/>
          </a:prstGeom>
          <a:noFill/>
          <a:ln w="9525">
            <a:solidFill>
              <a:schemeClr val="tx1"/>
            </a:solidFill>
            <a:round/>
            <a:headEnd/>
            <a:tailEnd/>
          </a:ln>
          <a:effectLst/>
        </p:spPr>
        <p:txBody>
          <a:bodyPr lIns="91424" tIns="45712" rIns="91424" bIns="45712"/>
          <a:lstStyle/>
          <a:p>
            <a:endParaRPr lang="zh-CN" altLang="en-US"/>
          </a:p>
        </p:txBody>
      </p:sp>
      <p:sp>
        <p:nvSpPr>
          <p:cNvPr id="159761" name="Line 17"/>
          <p:cNvSpPr>
            <a:spLocks noChangeShapeType="1"/>
          </p:cNvSpPr>
          <p:nvPr/>
        </p:nvSpPr>
        <p:spPr bwMode="auto">
          <a:xfrm>
            <a:off x="971551" y="4437063"/>
            <a:ext cx="1223963"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9762" name="Rectangle 18"/>
          <p:cNvSpPr>
            <a:spLocks noChangeArrowheads="1"/>
          </p:cNvSpPr>
          <p:nvPr/>
        </p:nvSpPr>
        <p:spPr bwMode="auto">
          <a:xfrm>
            <a:off x="323850" y="21336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en-US" altLang="zh-CN" sz="1400" dirty="0"/>
              <a:t>BOM</a:t>
            </a:r>
            <a:r>
              <a:rPr lang="zh-CN" altLang="en-US" sz="1400" dirty="0"/>
              <a:t>、采购渠道</a:t>
            </a:r>
          </a:p>
        </p:txBody>
      </p:sp>
      <p:sp>
        <p:nvSpPr>
          <p:cNvPr id="159763" name="Rectangle 19"/>
          <p:cNvSpPr>
            <a:spLocks noChangeArrowheads="1"/>
          </p:cNvSpPr>
          <p:nvPr/>
        </p:nvSpPr>
        <p:spPr bwMode="auto">
          <a:xfrm>
            <a:off x="323850" y="17018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用户手册</a:t>
            </a:r>
          </a:p>
        </p:txBody>
      </p:sp>
      <p:sp>
        <p:nvSpPr>
          <p:cNvPr id="159764" name="Rectangle 20"/>
          <p:cNvSpPr>
            <a:spLocks noChangeArrowheads="1"/>
          </p:cNvSpPr>
          <p:nvPr/>
        </p:nvSpPr>
        <p:spPr bwMode="auto">
          <a:xfrm>
            <a:off x="323850" y="25654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制造设备、工艺</a:t>
            </a:r>
          </a:p>
        </p:txBody>
      </p:sp>
      <p:sp>
        <p:nvSpPr>
          <p:cNvPr id="159765" name="Rectangle 21"/>
          <p:cNvSpPr>
            <a:spLocks noChangeArrowheads="1"/>
          </p:cNvSpPr>
          <p:nvPr/>
        </p:nvSpPr>
        <p:spPr bwMode="auto">
          <a:xfrm>
            <a:off x="323850" y="29972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结构</a:t>
            </a:r>
            <a:r>
              <a:rPr lang="en-US" altLang="zh-CN" sz="1400" dirty="0"/>
              <a:t>/</a:t>
            </a:r>
            <a:r>
              <a:rPr lang="zh-CN" altLang="en-US" sz="1400" dirty="0"/>
              <a:t>外形图</a:t>
            </a:r>
          </a:p>
        </p:txBody>
      </p:sp>
      <p:sp>
        <p:nvSpPr>
          <p:cNvPr id="159766" name="Rectangle 22"/>
          <p:cNvSpPr>
            <a:spLocks noChangeArrowheads="1"/>
          </p:cNvSpPr>
          <p:nvPr/>
        </p:nvSpPr>
        <p:spPr bwMode="auto">
          <a:xfrm>
            <a:off x="3830574" y="40052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制定客户</a:t>
            </a:r>
          </a:p>
          <a:p>
            <a:pPr algn="ctr"/>
            <a:r>
              <a:rPr lang="zh-CN" altLang="en-US" sz="1400" dirty="0"/>
              <a:t>培训资料</a:t>
            </a:r>
          </a:p>
        </p:txBody>
      </p:sp>
      <p:sp>
        <p:nvSpPr>
          <p:cNvPr id="159767" name="Line 23"/>
          <p:cNvSpPr>
            <a:spLocks noChangeShapeType="1"/>
          </p:cNvSpPr>
          <p:nvPr/>
        </p:nvSpPr>
        <p:spPr bwMode="auto">
          <a:xfrm>
            <a:off x="971551" y="5229225"/>
            <a:ext cx="1223963"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9768" name="Line 24"/>
          <p:cNvSpPr>
            <a:spLocks noChangeShapeType="1"/>
          </p:cNvSpPr>
          <p:nvPr/>
        </p:nvSpPr>
        <p:spPr bwMode="auto">
          <a:xfrm>
            <a:off x="3059113" y="4437063"/>
            <a:ext cx="792162" cy="0"/>
          </a:xfrm>
          <a:prstGeom prst="line">
            <a:avLst/>
          </a:prstGeom>
          <a:ln>
            <a:headEnd/>
            <a:tailEnd type="triangle" w="med" len="med"/>
          </a:ln>
          <a:effectLst/>
        </p:spPr>
        <p:style>
          <a:lnRef idx="1">
            <a:schemeClr val="accent2"/>
          </a:lnRef>
          <a:fillRef idx="2">
            <a:schemeClr val="accent2"/>
          </a:fillRef>
          <a:effectRef idx="1">
            <a:schemeClr val="accent2"/>
          </a:effectRef>
          <a:fontRef idx="minor">
            <a:schemeClr val="dk1"/>
          </a:fontRef>
        </p:style>
        <p:txBody>
          <a:bodyPr lIns="91424" tIns="45712" rIns="91424" bIns="45712"/>
          <a:lstStyle/>
          <a:p>
            <a:endParaRPr lang="zh-CN" altLang="en-US"/>
          </a:p>
        </p:txBody>
      </p:sp>
      <p:sp>
        <p:nvSpPr>
          <p:cNvPr id="159769" name="Rectangle 25"/>
          <p:cNvSpPr>
            <a:spLocks noChangeArrowheads="1"/>
          </p:cNvSpPr>
          <p:nvPr/>
        </p:nvSpPr>
        <p:spPr bwMode="auto">
          <a:xfrm>
            <a:off x="6300788" y="40052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en-US" altLang="zh-CN" sz="1400" dirty="0"/>
              <a:t>BOM</a:t>
            </a:r>
            <a:r>
              <a:rPr lang="zh-CN" altLang="en-US" sz="1400" dirty="0"/>
              <a:t>、采购渠道</a:t>
            </a:r>
          </a:p>
        </p:txBody>
      </p:sp>
      <p:sp>
        <p:nvSpPr>
          <p:cNvPr id="159770" name="Rectangle 26"/>
          <p:cNvSpPr>
            <a:spLocks noChangeArrowheads="1"/>
          </p:cNvSpPr>
          <p:nvPr/>
        </p:nvSpPr>
        <p:spPr bwMode="auto">
          <a:xfrm>
            <a:off x="6300788" y="35734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用户手册</a:t>
            </a:r>
          </a:p>
        </p:txBody>
      </p:sp>
      <p:sp>
        <p:nvSpPr>
          <p:cNvPr id="159771" name="Rectangle 27"/>
          <p:cNvSpPr>
            <a:spLocks noChangeArrowheads="1"/>
          </p:cNvSpPr>
          <p:nvPr/>
        </p:nvSpPr>
        <p:spPr bwMode="auto">
          <a:xfrm>
            <a:off x="6300788" y="44370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制造设备、工艺</a:t>
            </a:r>
          </a:p>
        </p:txBody>
      </p:sp>
      <p:sp>
        <p:nvSpPr>
          <p:cNvPr id="159772" name="Rectangle 28"/>
          <p:cNvSpPr>
            <a:spLocks noChangeArrowheads="1"/>
          </p:cNvSpPr>
          <p:nvPr/>
        </p:nvSpPr>
        <p:spPr bwMode="auto">
          <a:xfrm>
            <a:off x="6300788" y="48688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结构</a:t>
            </a:r>
            <a:r>
              <a:rPr lang="en-US" altLang="zh-CN" sz="1400" dirty="0"/>
              <a:t>/</a:t>
            </a:r>
            <a:r>
              <a:rPr lang="zh-CN" altLang="en-US" sz="1400" dirty="0"/>
              <a:t>外形图</a:t>
            </a:r>
          </a:p>
        </p:txBody>
      </p:sp>
      <p:sp>
        <p:nvSpPr>
          <p:cNvPr id="159773" name="Rectangle 29"/>
          <p:cNvSpPr>
            <a:spLocks noChangeArrowheads="1"/>
          </p:cNvSpPr>
          <p:nvPr/>
        </p:nvSpPr>
        <p:spPr bwMode="auto">
          <a:xfrm>
            <a:off x="6300788" y="5302250"/>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客户培训资料</a:t>
            </a:r>
          </a:p>
        </p:txBody>
      </p:sp>
      <p:sp>
        <p:nvSpPr>
          <p:cNvPr id="159774" name="Rectangle 30"/>
          <p:cNvSpPr>
            <a:spLocks noChangeArrowheads="1"/>
          </p:cNvSpPr>
          <p:nvPr/>
        </p:nvSpPr>
        <p:spPr bwMode="auto">
          <a:xfrm>
            <a:off x="2195513" y="5734050"/>
            <a:ext cx="863600" cy="719138"/>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发布计划</a:t>
            </a:r>
          </a:p>
          <a:p>
            <a:pPr algn="ctr"/>
            <a:r>
              <a:rPr lang="zh-CN" altLang="en-US" sz="1400" dirty="0"/>
              <a:t>宣传计划</a:t>
            </a:r>
          </a:p>
        </p:txBody>
      </p:sp>
      <p:sp>
        <p:nvSpPr>
          <p:cNvPr id="159775" name="Line 31"/>
          <p:cNvSpPr>
            <a:spLocks noChangeShapeType="1"/>
          </p:cNvSpPr>
          <p:nvPr/>
        </p:nvSpPr>
        <p:spPr bwMode="auto">
          <a:xfrm>
            <a:off x="971551" y="6021388"/>
            <a:ext cx="1223963"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59776" name="Rectangle 32"/>
          <p:cNvSpPr>
            <a:spLocks noChangeArrowheads="1"/>
          </p:cNvSpPr>
          <p:nvPr/>
        </p:nvSpPr>
        <p:spPr bwMode="auto">
          <a:xfrm>
            <a:off x="6300788" y="5734050"/>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宣传和发布计划</a:t>
            </a:r>
          </a:p>
        </p:txBody>
      </p:sp>
      <p:sp>
        <p:nvSpPr>
          <p:cNvPr id="34" name="灯片编号占位符 3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70</a:t>
            </a:fld>
            <a:endParaRPr lang="zh-CN" altLang="en-US"/>
          </a:p>
        </p:txBody>
      </p:sp>
      <p:sp>
        <p:nvSpPr>
          <p:cNvPr id="33" name="标题 32"/>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样例：验证阶段概要流程</a:t>
            </a:r>
          </a:p>
        </p:txBody>
      </p:sp>
      <p:sp>
        <p:nvSpPr>
          <p:cNvPr id="35" name="Text Box 5"/>
          <p:cNvSpPr txBox="1">
            <a:spLocks noChangeArrowheads="1"/>
          </p:cNvSpPr>
          <p:nvPr/>
        </p:nvSpPr>
        <p:spPr bwMode="auto">
          <a:xfrm rot="19624453">
            <a:off x="6401508" y="2747246"/>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
        <p:nvSpPr>
          <p:cNvPr id="36" name="AutoShape 17"/>
          <p:cNvSpPr>
            <a:spLocks noChangeArrowheads="1"/>
          </p:cNvSpPr>
          <p:nvPr/>
        </p:nvSpPr>
        <p:spPr bwMode="auto">
          <a:xfrm rot="10800000">
            <a:off x="6317048" y="3105031"/>
            <a:ext cx="180791" cy="323968"/>
          </a:xfrm>
          <a:prstGeom prst="triangle">
            <a:avLst>
              <a:gd name="adj" fmla="val 49449"/>
            </a:avLst>
          </a:prstGeom>
          <a:solidFill>
            <a:srgbClr val="FF0000"/>
          </a:solidFill>
          <a:ln w="9525">
            <a:solidFill>
              <a:schemeClr val="tx1"/>
            </a:solidFill>
            <a:miter lim="800000"/>
            <a:headEnd/>
            <a:tailEnd/>
          </a:ln>
          <a:effectLst/>
        </p:spPr>
        <p:txBody>
          <a:bodyPr wrap="none" lIns="91424" tIns="45712" rIns="91424" bIns="45712" anchor="ctr"/>
          <a:lstStyle/>
          <a:p>
            <a:endParaRPr lang="zh-CN" altLang="en-US"/>
          </a:p>
        </p:txBody>
      </p:sp>
      <p:sp>
        <p:nvSpPr>
          <p:cNvPr id="37" name="AutoShape 14"/>
          <p:cNvSpPr>
            <a:spLocks noChangeArrowheads="1"/>
          </p:cNvSpPr>
          <p:nvPr/>
        </p:nvSpPr>
        <p:spPr bwMode="auto">
          <a:xfrm rot="10800000">
            <a:off x="4999611" y="3113263"/>
            <a:ext cx="207519" cy="380531"/>
          </a:xfrm>
          <a:prstGeom prst="triangle">
            <a:avLst>
              <a:gd name="adj" fmla="val 49449"/>
            </a:avLst>
          </a:prstGeom>
          <a:solidFill>
            <a:srgbClr val="0070C0"/>
          </a:solidFill>
          <a:ln w="9525">
            <a:solidFill>
              <a:schemeClr val="tx1"/>
            </a:solidFill>
            <a:miter lim="800000"/>
            <a:headEnd/>
            <a:tailEnd/>
          </a:ln>
          <a:effectLst/>
        </p:spPr>
        <p:txBody>
          <a:bodyPr wrap="none" lIns="91424" tIns="45712" rIns="91424" bIns="45712" anchor="ctr"/>
          <a:lstStyle/>
          <a:p>
            <a:endParaRPr lang="zh-CN" altLang="en-US"/>
          </a:p>
        </p:txBody>
      </p:sp>
      <p:sp>
        <p:nvSpPr>
          <p:cNvPr id="38" name="Rectangle 22"/>
          <p:cNvSpPr>
            <a:spLocks noChangeArrowheads="1"/>
          </p:cNvSpPr>
          <p:nvPr/>
        </p:nvSpPr>
        <p:spPr bwMode="auto">
          <a:xfrm>
            <a:off x="5305045" y="57551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发布准备</a:t>
            </a:r>
          </a:p>
        </p:txBody>
      </p:sp>
      <p:cxnSp>
        <p:nvCxnSpPr>
          <p:cNvPr id="41" name="直接箭头连接符 40"/>
          <p:cNvCxnSpPr>
            <a:stCxn id="159774" idx="3"/>
            <a:endCxn id="38" idx="1"/>
          </p:cNvCxnSpPr>
          <p:nvPr/>
        </p:nvCxnSpPr>
        <p:spPr>
          <a:xfrm>
            <a:off x="3059114" y="6093619"/>
            <a:ext cx="2245932" cy="21113"/>
          </a:xfrm>
          <a:prstGeom prst="straightConnector1">
            <a:avLst/>
          </a:prstGeom>
          <a:ln>
            <a:tailEnd type="arrow"/>
          </a:ln>
          <a:effectLst/>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8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71</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阶段五：发布阶段重点</a:t>
            </a:r>
          </a:p>
        </p:txBody>
      </p:sp>
      <p:grpSp>
        <p:nvGrpSpPr>
          <p:cNvPr id="2" name="Group 3"/>
          <p:cNvGrpSpPr>
            <a:grpSpLocks/>
          </p:cNvGrpSpPr>
          <p:nvPr/>
        </p:nvGrpSpPr>
        <p:grpSpPr bwMode="auto">
          <a:xfrm>
            <a:off x="1467460" y="1306681"/>
            <a:ext cx="5234451" cy="1436969"/>
            <a:chOff x="839" y="527"/>
            <a:chExt cx="3628" cy="1406"/>
          </a:xfrm>
        </p:grpSpPr>
        <p:sp>
          <p:nvSpPr>
            <p:cNvPr id="100" name="AutoShape 4"/>
            <p:cNvSpPr>
              <a:spLocks noChangeArrowheads="1"/>
            </p:cNvSpPr>
            <p:nvPr/>
          </p:nvSpPr>
          <p:spPr bwMode="auto">
            <a:xfrm rot="-5400000">
              <a:off x="476" y="890"/>
              <a:ext cx="1406" cy="680"/>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89985" tIns="45712" rIns="91424" bIns="45712" anchor="ctr">
              <a:flatTx/>
            </a:bodyPr>
            <a:lstStyle/>
            <a:p>
              <a:pPr algn="ctr" defTabSz="702680"/>
              <a:endParaRPr lang="zh-CN" altLang="en-US" sz="2100" b="1" dirty="0">
                <a:solidFill>
                  <a:srgbClr val="000000"/>
                </a:solidFill>
                <a:latin typeface="华文细黑" charset="0"/>
                <a:ea typeface="华文细黑" charset="0"/>
                <a:cs typeface="华文细黑" charset="0"/>
              </a:endParaRPr>
            </a:p>
          </p:txBody>
        </p:sp>
        <p:sp>
          <p:nvSpPr>
            <p:cNvPr id="101" name="AutoShape 5"/>
            <p:cNvSpPr>
              <a:spLocks noChangeArrowheads="1"/>
            </p:cNvSpPr>
            <p:nvPr/>
          </p:nvSpPr>
          <p:spPr bwMode="auto">
            <a:xfrm rot="-5400000">
              <a:off x="1399" y="928"/>
              <a:ext cx="853" cy="613"/>
            </a:xfrm>
            <a:prstGeom prst="flowChartManualOperation">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vert="eaVert"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计划</a:t>
              </a:r>
            </a:p>
          </p:txBody>
        </p:sp>
        <p:sp>
          <p:nvSpPr>
            <p:cNvPr id="102" name="Rectangle 6"/>
            <p:cNvSpPr>
              <a:spLocks noChangeArrowheads="1"/>
            </p:cNvSpPr>
            <p:nvPr/>
          </p:nvSpPr>
          <p:spPr bwMode="auto">
            <a:xfrm>
              <a:off x="2146"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开发</a:t>
              </a:r>
            </a:p>
          </p:txBody>
        </p:sp>
        <p:sp>
          <p:nvSpPr>
            <p:cNvPr id="103" name="Rectangle 7"/>
            <p:cNvSpPr>
              <a:spLocks noChangeArrowheads="1"/>
            </p:cNvSpPr>
            <p:nvPr/>
          </p:nvSpPr>
          <p:spPr bwMode="auto">
            <a:xfrm>
              <a:off x="2721"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验证</a:t>
              </a:r>
            </a:p>
          </p:txBody>
        </p:sp>
        <p:sp>
          <p:nvSpPr>
            <p:cNvPr id="111" name="Rectangle 8"/>
            <p:cNvSpPr>
              <a:spLocks noChangeArrowheads="1"/>
            </p:cNvSpPr>
            <p:nvPr/>
          </p:nvSpPr>
          <p:spPr bwMode="auto">
            <a:xfrm>
              <a:off x="3310"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endParaRPr lang="zh-CN" altLang="en-US" sz="2100" b="1" dirty="0">
                <a:solidFill>
                  <a:srgbClr val="000000"/>
                </a:solidFill>
                <a:latin typeface="华文细黑" charset="0"/>
                <a:ea typeface="华文细黑" charset="0"/>
                <a:cs typeface="华文细黑" charset="0"/>
              </a:endParaRPr>
            </a:p>
          </p:txBody>
        </p:sp>
        <p:sp>
          <p:nvSpPr>
            <p:cNvPr id="121" name="Rectangle 9"/>
            <p:cNvSpPr>
              <a:spLocks noChangeArrowheads="1"/>
            </p:cNvSpPr>
            <p:nvPr/>
          </p:nvSpPr>
          <p:spPr bwMode="auto">
            <a:xfrm>
              <a:off x="3900" y="981"/>
              <a:ext cx="567" cy="499"/>
            </a:xfrm>
            <a:prstGeom prst="rect">
              <a:avLst/>
            </a:prstGeom>
            <a:gradFill rotWithShape="1">
              <a:gsLst>
                <a:gs pos="0">
                  <a:srgbClr val="FFFFFF"/>
                </a:gs>
                <a:gs pos="100000">
                  <a:schemeClr val="bg2">
                    <a:alpha val="68999"/>
                  </a:schemeClr>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89985" tIns="45712" rIns="91424" bIns="45712" anchor="ctr">
              <a:flatTx/>
            </a:bodyPr>
            <a:lstStyle/>
            <a:p>
              <a:pPr algn="ctr" defTabSz="702680"/>
              <a:r>
                <a:rPr lang="zh-CN" altLang="en-US" sz="2100" b="1" dirty="0">
                  <a:solidFill>
                    <a:srgbClr val="000000"/>
                  </a:solidFill>
                  <a:latin typeface="华文细黑" charset="0"/>
                  <a:ea typeface="华文细黑" charset="0"/>
                  <a:cs typeface="华文细黑" charset="0"/>
                </a:rPr>
                <a:t>生命周期</a:t>
              </a:r>
            </a:p>
          </p:txBody>
        </p:sp>
        <p:sp>
          <p:nvSpPr>
            <p:cNvPr id="147" name="Text Box 10"/>
            <p:cNvSpPr txBox="1">
              <a:spLocks noChangeArrowheads="1"/>
            </p:cNvSpPr>
            <p:nvPr/>
          </p:nvSpPr>
          <p:spPr bwMode="auto">
            <a:xfrm>
              <a:off x="839" y="1074"/>
              <a:ext cx="59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lIns="91424" tIns="45712" rIns="91424" bIns="4571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2500" b="1" dirty="0">
                  <a:solidFill>
                    <a:srgbClr val="000000"/>
                  </a:solidFill>
                  <a:latin typeface="华文细黑" charset="0"/>
                  <a:ea typeface="华文细黑" charset="0"/>
                  <a:cs typeface="华文细黑" charset="0"/>
                </a:rPr>
                <a:t>概念</a:t>
              </a:r>
            </a:p>
          </p:txBody>
        </p:sp>
        <p:grpSp>
          <p:nvGrpSpPr>
            <p:cNvPr id="3" name="Group 11"/>
            <p:cNvGrpSpPr>
              <a:grpSpLocks/>
            </p:cNvGrpSpPr>
            <p:nvPr/>
          </p:nvGrpSpPr>
          <p:grpSpPr bwMode="auto">
            <a:xfrm>
              <a:off x="3207" y="794"/>
              <a:ext cx="1091" cy="1133"/>
              <a:chOff x="3206" y="2723"/>
              <a:chExt cx="710" cy="660"/>
            </a:xfrm>
          </p:grpSpPr>
          <p:sp>
            <p:nvSpPr>
              <p:cNvPr id="200" name="Freeform 12"/>
              <p:cNvSpPr>
                <a:spLocks/>
              </p:cNvSpPr>
              <p:nvPr/>
            </p:nvSpPr>
            <p:spPr bwMode="auto">
              <a:xfrm>
                <a:off x="3239" y="2747"/>
                <a:ext cx="489" cy="449"/>
              </a:xfrm>
              <a:custGeom>
                <a:avLst/>
                <a:gdLst>
                  <a:gd name="T0" fmla="*/ 248 w 489"/>
                  <a:gd name="T1" fmla="*/ 441 h 449"/>
                  <a:gd name="T2" fmla="*/ 297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3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5 h 449"/>
                  <a:gd name="T40" fmla="*/ 69 w 489"/>
                  <a:gd name="T41" fmla="*/ 110 h 449"/>
                  <a:gd name="T42" fmla="*/ 40 w 489"/>
                  <a:gd name="T43" fmla="*/ 149 h 449"/>
                  <a:gd name="T44" fmla="*/ 18 w 489"/>
                  <a:gd name="T45" fmla="*/ 191 h 449"/>
                  <a:gd name="T46" fmla="*/ 5 w 489"/>
                  <a:gd name="T47" fmla="*/ 235 h 449"/>
                  <a:gd name="T48" fmla="*/ 0 w 489"/>
                  <a:gd name="T49" fmla="*/ 280 h 449"/>
                  <a:gd name="T50" fmla="*/ 6 w 489"/>
                  <a:gd name="T51" fmla="*/ 322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8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8" y="441"/>
                    </a:moveTo>
                    <a:lnTo>
                      <a:pt x="297" y="425"/>
                    </a:lnTo>
                    <a:lnTo>
                      <a:pt x="342" y="402"/>
                    </a:lnTo>
                    <a:lnTo>
                      <a:pt x="383" y="372"/>
                    </a:lnTo>
                    <a:lnTo>
                      <a:pt x="419" y="338"/>
                    </a:lnTo>
                    <a:lnTo>
                      <a:pt x="448" y="299"/>
                    </a:lnTo>
                    <a:lnTo>
                      <a:pt x="470" y="257"/>
                    </a:lnTo>
                    <a:lnTo>
                      <a:pt x="484" y="213"/>
                    </a:lnTo>
                    <a:lnTo>
                      <a:pt x="488" y="168"/>
                    </a:lnTo>
                    <a:lnTo>
                      <a:pt x="483" y="125"/>
                    </a:lnTo>
                    <a:lnTo>
                      <a:pt x="468" y="88"/>
                    </a:lnTo>
                    <a:lnTo>
                      <a:pt x="445" y="56"/>
                    </a:lnTo>
                    <a:lnTo>
                      <a:pt x="414" y="31"/>
                    </a:lnTo>
                    <a:lnTo>
                      <a:pt x="378" y="13"/>
                    </a:lnTo>
                    <a:lnTo>
                      <a:pt x="336" y="2"/>
                    </a:lnTo>
                    <a:lnTo>
                      <a:pt x="290" y="0"/>
                    </a:lnTo>
                    <a:lnTo>
                      <a:pt x="241" y="7"/>
                    </a:lnTo>
                    <a:lnTo>
                      <a:pt x="192" y="23"/>
                    </a:lnTo>
                    <a:lnTo>
                      <a:pt x="146" y="46"/>
                    </a:lnTo>
                    <a:lnTo>
                      <a:pt x="105" y="75"/>
                    </a:lnTo>
                    <a:lnTo>
                      <a:pt x="69" y="110"/>
                    </a:lnTo>
                    <a:lnTo>
                      <a:pt x="40" y="149"/>
                    </a:lnTo>
                    <a:lnTo>
                      <a:pt x="18" y="191"/>
                    </a:lnTo>
                    <a:lnTo>
                      <a:pt x="5" y="235"/>
                    </a:lnTo>
                    <a:lnTo>
                      <a:pt x="0" y="280"/>
                    </a:lnTo>
                    <a:lnTo>
                      <a:pt x="6" y="322"/>
                    </a:lnTo>
                    <a:lnTo>
                      <a:pt x="21" y="360"/>
                    </a:lnTo>
                    <a:lnTo>
                      <a:pt x="44" y="392"/>
                    </a:lnTo>
                    <a:lnTo>
                      <a:pt x="74" y="417"/>
                    </a:lnTo>
                    <a:lnTo>
                      <a:pt x="110" y="435"/>
                    </a:lnTo>
                    <a:lnTo>
                      <a:pt x="152" y="446"/>
                    </a:lnTo>
                    <a:lnTo>
                      <a:pt x="198" y="448"/>
                    </a:lnTo>
                    <a:lnTo>
                      <a:pt x="248" y="44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1" name="Freeform 13"/>
              <p:cNvSpPr>
                <a:spLocks/>
              </p:cNvSpPr>
              <p:nvPr/>
            </p:nvSpPr>
            <p:spPr bwMode="auto">
              <a:xfrm>
                <a:off x="3600" y="3087"/>
                <a:ext cx="311" cy="294"/>
              </a:xfrm>
              <a:custGeom>
                <a:avLst/>
                <a:gdLst>
                  <a:gd name="T0" fmla="*/ 6 w 311"/>
                  <a:gd name="T1" fmla="*/ 43 h 294"/>
                  <a:gd name="T2" fmla="*/ 104 w 311"/>
                  <a:gd name="T3" fmla="*/ 145 h 294"/>
                  <a:gd name="T4" fmla="*/ 101 w 311"/>
                  <a:gd name="T5" fmla="*/ 174 h 294"/>
                  <a:gd name="T6" fmla="*/ 228 w 311"/>
                  <a:gd name="T7" fmla="*/ 293 h 294"/>
                  <a:gd name="T8" fmla="*/ 230 w 311"/>
                  <a:gd name="T9" fmla="*/ 292 h 294"/>
                  <a:gd name="T10" fmla="*/ 235 w 311"/>
                  <a:gd name="T11" fmla="*/ 290 h 294"/>
                  <a:gd name="T12" fmla="*/ 242 w 311"/>
                  <a:gd name="T13" fmla="*/ 287 h 294"/>
                  <a:gd name="T14" fmla="*/ 251 w 311"/>
                  <a:gd name="T15" fmla="*/ 283 h 294"/>
                  <a:gd name="T16" fmla="*/ 261 w 311"/>
                  <a:gd name="T17" fmla="*/ 278 h 294"/>
                  <a:gd name="T18" fmla="*/ 271 w 311"/>
                  <a:gd name="T19" fmla="*/ 272 h 294"/>
                  <a:gd name="T20" fmla="*/ 281 w 311"/>
                  <a:gd name="T21" fmla="*/ 266 h 294"/>
                  <a:gd name="T22" fmla="*/ 289 w 311"/>
                  <a:gd name="T23" fmla="*/ 259 h 294"/>
                  <a:gd name="T24" fmla="*/ 296 w 311"/>
                  <a:gd name="T25" fmla="*/ 251 h 294"/>
                  <a:gd name="T26" fmla="*/ 301 w 311"/>
                  <a:gd name="T27" fmla="*/ 241 h 294"/>
                  <a:gd name="T28" fmla="*/ 305 w 311"/>
                  <a:gd name="T29" fmla="*/ 229 h 294"/>
                  <a:gd name="T30" fmla="*/ 307 w 311"/>
                  <a:gd name="T31" fmla="*/ 217 h 294"/>
                  <a:gd name="T32" fmla="*/ 309 w 311"/>
                  <a:gd name="T33" fmla="*/ 206 h 294"/>
                  <a:gd name="T34" fmla="*/ 309 w 311"/>
                  <a:gd name="T35" fmla="*/ 197 h 294"/>
                  <a:gd name="T36" fmla="*/ 310 w 311"/>
                  <a:gd name="T37" fmla="*/ 191 h 294"/>
                  <a:gd name="T38" fmla="*/ 310 w 311"/>
                  <a:gd name="T39" fmla="*/ 189 h 294"/>
                  <a:gd name="T40" fmla="*/ 182 w 311"/>
                  <a:gd name="T41" fmla="*/ 82 h 294"/>
                  <a:gd name="T42" fmla="*/ 146 w 311"/>
                  <a:gd name="T43" fmla="*/ 85 h 294"/>
                  <a:gd name="T44" fmla="*/ 41 w 311"/>
                  <a:gd name="T45" fmla="*/ 1 h 294"/>
                  <a:gd name="T46" fmla="*/ 40 w 311"/>
                  <a:gd name="T47" fmla="*/ 1 h 294"/>
                  <a:gd name="T48" fmla="*/ 37 w 311"/>
                  <a:gd name="T49" fmla="*/ 1 h 294"/>
                  <a:gd name="T50" fmla="*/ 33 w 311"/>
                  <a:gd name="T51" fmla="*/ 0 h 294"/>
                  <a:gd name="T52" fmla="*/ 28 w 311"/>
                  <a:gd name="T53" fmla="*/ 0 h 294"/>
                  <a:gd name="T54" fmla="*/ 22 w 311"/>
                  <a:gd name="T55" fmla="*/ 1 h 294"/>
                  <a:gd name="T56" fmla="*/ 16 w 311"/>
                  <a:gd name="T57" fmla="*/ 2 h 294"/>
                  <a:gd name="T58" fmla="*/ 10 w 311"/>
                  <a:gd name="T59" fmla="*/ 6 h 294"/>
                  <a:gd name="T60" fmla="*/ 6 w 311"/>
                  <a:gd name="T61" fmla="*/ 10 h 294"/>
                  <a:gd name="T62" fmla="*/ 2 w 311"/>
                  <a:gd name="T63" fmla="*/ 16 h 294"/>
                  <a:gd name="T64" fmla="*/ 1 w 311"/>
                  <a:gd name="T65" fmla="*/ 22 h 294"/>
                  <a:gd name="T66" fmla="*/ 0 w 311"/>
                  <a:gd name="T67" fmla="*/ 27 h 294"/>
                  <a:gd name="T68" fmla="*/ 1 w 311"/>
                  <a:gd name="T69" fmla="*/ 32 h 294"/>
                  <a:gd name="T70" fmla="*/ 2 w 311"/>
                  <a:gd name="T71" fmla="*/ 37 h 294"/>
                  <a:gd name="T72" fmla="*/ 4 w 311"/>
                  <a:gd name="T73" fmla="*/ 40 h 294"/>
                  <a:gd name="T74" fmla="*/ 5 w 311"/>
                  <a:gd name="T75" fmla="*/ 42 h 294"/>
                  <a:gd name="T76" fmla="*/ 6 w 311"/>
                  <a:gd name="T77" fmla="*/ 43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294"/>
                  <a:gd name="T119" fmla="*/ 311 w 311"/>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294">
                    <a:moveTo>
                      <a:pt x="6" y="43"/>
                    </a:moveTo>
                    <a:lnTo>
                      <a:pt x="104" y="145"/>
                    </a:lnTo>
                    <a:lnTo>
                      <a:pt x="101" y="174"/>
                    </a:lnTo>
                    <a:lnTo>
                      <a:pt x="228" y="293"/>
                    </a:lnTo>
                    <a:lnTo>
                      <a:pt x="230" y="292"/>
                    </a:lnTo>
                    <a:lnTo>
                      <a:pt x="235" y="290"/>
                    </a:lnTo>
                    <a:lnTo>
                      <a:pt x="242" y="287"/>
                    </a:lnTo>
                    <a:lnTo>
                      <a:pt x="251" y="283"/>
                    </a:lnTo>
                    <a:lnTo>
                      <a:pt x="261" y="278"/>
                    </a:lnTo>
                    <a:lnTo>
                      <a:pt x="271" y="272"/>
                    </a:lnTo>
                    <a:lnTo>
                      <a:pt x="281" y="266"/>
                    </a:lnTo>
                    <a:lnTo>
                      <a:pt x="289" y="259"/>
                    </a:lnTo>
                    <a:lnTo>
                      <a:pt x="296" y="251"/>
                    </a:lnTo>
                    <a:lnTo>
                      <a:pt x="301" y="241"/>
                    </a:lnTo>
                    <a:lnTo>
                      <a:pt x="305" y="229"/>
                    </a:lnTo>
                    <a:lnTo>
                      <a:pt x="307" y="217"/>
                    </a:lnTo>
                    <a:lnTo>
                      <a:pt x="309" y="206"/>
                    </a:lnTo>
                    <a:lnTo>
                      <a:pt x="309" y="197"/>
                    </a:lnTo>
                    <a:lnTo>
                      <a:pt x="310" y="191"/>
                    </a:lnTo>
                    <a:lnTo>
                      <a:pt x="310" y="189"/>
                    </a:lnTo>
                    <a:lnTo>
                      <a:pt x="182" y="82"/>
                    </a:lnTo>
                    <a:lnTo>
                      <a:pt x="146" y="85"/>
                    </a:lnTo>
                    <a:lnTo>
                      <a:pt x="41" y="1"/>
                    </a:lnTo>
                    <a:lnTo>
                      <a:pt x="40" y="1"/>
                    </a:lnTo>
                    <a:lnTo>
                      <a:pt x="37" y="1"/>
                    </a:lnTo>
                    <a:lnTo>
                      <a:pt x="33" y="0"/>
                    </a:lnTo>
                    <a:lnTo>
                      <a:pt x="28" y="0"/>
                    </a:lnTo>
                    <a:lnTo>
                      <a:pt x="22" y="1"/>
                    </a:lnTo>
                    <a:lnTo>
                      <a:pt x="16" y="2"/>
                    </a:lnTo>
                    <a:lnTo>
                      <a:pt x="10" y="6"/>
                    </a:lnTo>
                    <a:lnTo>
                      <a:pt x="6" y="10"/>
                    </a:lnTo>
                    <a:lnTo>
                      <a:pt x="2" y="16"/>
                    </a:lnTo>
                    <a:lnTo>
                      <a:pt x="1" y="22"/>
                    </a:lnTo>
                    <a:lnTo>
                      <a:pt x="0" y="27"/>
                    </a:lnTo>
                    <a:lnTo>
                      <a:pt x="1" y="32"/>
                    </a:lnTo>
                    <a:lnTo>
                      <a:pt x="2" y="37"/>
                    </a:lnTo>
                    <a:lnTo>
                      <a:pt x="4" y="40"/>
                    </a:lnTo>
                    <a:lnTo>
                      <a:pt x="5" y="42"/>
                    </a:lnTo>
                    <a:lnTo>
                      <a:pt x="6" y="43"/>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2" name="Freeform 14"/>
              <p:cNvSpPr>
                <a:spLocks/>
              </p:cNvSpPr>
              <p:nvPr/>
            </p:nvSpPr>
            <p:spPr bwMode="auto">
              <a:xfrm>
                <a:off x="3667" y="3142"/>
                <a:ext cx="248" cy="241"/>
              </a:xfrm>
              <a:custGeom>
                <a:avLst/>
                <a:gdLst>
                  <a:gd name="T0" fmla="*/ 15 w 248"/>
                  <a:gd name="T1" fmla="*/ 28 h 241"/>
                  <a:gd name="T2" fmla="*/ 9 w 248"/>
                  <a:gd name="T3" fmla="*/ 35 h 241"/>
                  <a:gd name="T4" fmla="*/ 5 w 248"/>
                  <a:gd name="T5" fmla="*/ 41 h 241"/>
                  <a:gd name="T6" fmla="*/ 3 w 248"/>
                  <a:gd name="T7" fmla="*/ 48 h 241"/>
                  <a:gd name="T8" fmla="*/ 1 w 248"/>
                  <a:gd name="T9" fmla="*/ 53 h 241"/>
                  <a:gd name="T10" fmla="*/ 0 w 248"/>
                  <a:gd name="T11" fmla="*/ 57 h 241"/>
                  <a:gd name="T12" fmla="*/ 0 w 248"/>
                  <a:gd name="T13" fmla="*/ 61 h 241"/>
                  <a:gd name="T14" fmla="*/ 0 w 248"/>
                  <a:gd name="T15" fmla="*/ 63 h 241"/>
                  <a:gd name="T16" fmla="*/ 0 w 248"/>
                  <a:gd name="T17" fmla="*/ 63 h 241"/>
                  <a:gd name="T18" fmla="*/ 4 w 248"/>
                  <a:gd name="T19" fmla="*/ 93 h 241"/>
                  <a:gd name="T20" fmla="*/ 166 w 248"/>
                  <a:gd name="T21" fmla="*/ 240 h 241"/>
                  <a:gd name="T22" fmla="*/ 167 w 248"/>
                  <a:gd name="T23" fmla="*/ 239 h 241"/>
                  <a:gd name="T24" fmla="*/ 171 w 248"/>
                  <a:gd name="T25" fmla="*/ 236 h 241"/>
                  <a:gd name="T26" fmla="*/ 176 w 248"/>
                  <a:gd name="T27" fmla="*/ 232 h 241"/>
                  <a:gd name="T28" fmla="*/ 183 w 248"/>
                  <a:gd name="T29" fmla="*/ 226 h 241"/>
                  <a:gd name="T30" fmla="*/ 190 w 248"/>
                  <a:gd name="T31" fmla="*/ 220 h 241"/>
                  <a:gd name="T32" fmla="*/ 199 w 248"/>
                  <a:gd name="T33" fmla="*/ 213 h 241"/>
                  <a:gd name="T34" fmla="*/ 207 w 248"/>
                  <a:gd name="T35" fmla="*/ 206 h 241"/>
                  <a:gd name="T36" fmla="*/ 215 w 248"/>
                  <a:gd name="T37" fmla="*/ 199 h 241"/>
                  <a:gd name="T38" fmla="*/ 223 w 248"/>
                  <a:gd name="T39" fmla="*/ 192 h 241"/>
                  <a:gd name="T40" fmla="*/ 229 w 248"/>
                  <a:gd name="T41" fmla="*/ 182 h 241"/>
                  <a:gd name="T42" fmla="*/ 234 w 248"/>
                  <a:gd name="T43" fmla="*/ 172 h 241"/>
                  <a:gd name="T44" fmla="*/ 239 w 248"/>
                  <a:gd name="T45" fmla="*/ 161 h 241"/>
                  <a:gd name="T46" fmla="*/ 242 w 248"/>
                  <a:gd name="T47" fmla="*/ 152 h 241"/>
                  <a:gd name="T48" fmla="*/ 245 w 248"/>
                  <a:gd name="T49" fmla="*/ 144 h 241"/>
                  <a:gd name="T50" fmla="*/ 247 w 248"/>
                  <a:gd name="T51" fmla="*/ 138 h 241"/>
                  <a:gd name="T52" fmla="*/ 247 w 248"/>
                  <a:gd name="T53" fmla="*/ 136 h 241"/>
                  <a:gd name="T54" fmla="*/ 85 w 248"/>
                  <a:gd name="T55" fmla="*/ 0 h 241"/>
                  <a:gd name="T56" fmla="*/ 49 w 248"/>
                  <a:gd name="T57" fmla="*/ 3 h 241"/>
                  <a:gd name="T58" fmla="*/ 48 w 248"/>
                  <a:gd name="T59" fmla="*/ 3 h 241"/>
                  <a:gd name="T60" fmla="*/ 46 w 248"/>
                  <a:gd name="T61" fmla="*/ 4 h 241"/>
                  <a:gd name="T62" fmla="*/ 43 w 248"/>
                  <a:gd name="T63" fmla="*/ 6 h 241"/>
                  <a:gd name="T64" fmla="*/ 38 w 248"/>
                  <a:gd name="T65" fmla="*/ 8 h 241"/>
                  <a:gd name="T66" fmla="*/ 33 w 248"/>
                  <a:gd name="T67" fmla="*/ 11 h 241"/>
                  <a:gd name="T68" fmla="*/ 27 w 248"/>
                  <a:gd name="T69" fmla="*/ 16 h 241"/>
                  <a:gd name="T70" fmla="*/ 21 w 248"/>
                  <a:gd name="T71" fmla="*/ 21 h 241"/>
                  <a:gd name="T72" fmla="*/ 15 w 248"/>
                  <a:gd name="T73" fmla="*/ 28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41"/>
                  <a:gd name="T113" fmla="*/ 248 w 248"/>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41">
                    <a:moveTo>
                      <a:pt x="15" y="28"/>
                    </a:moveTo>
                    <a:lnTo>
                      <a:pt x="9" y="35"/>
                    </a:lnTo>
                    <a:lnTo>
                      <a:pt x="5" y="41"/>
                    </a:lnTo>
                    <a:lnTo>
                      <a:pt x="3" y="48"/>
                    </a:lnTo>
                    <a:lnTo>
                      <a:pt x="1" y="53"/>
                    </a:lnTo>
                    <a:lnTo>
                      <a:pt x="0" y="57"/>
                    </a:lnTo>
                    <a:lnTo>
                      <a:pt x="0" y="61"/>
                    </a:lnTo>
                    <a:lnTo>
                      <a:pt x="0" y="63"/>
                    </a:lnTo>
                    <a:lnTo>
                      <a:pt x="4" y="93"/>
                    </a:lnTo>
                    <a:lnTo>
                      <a:pt x="166" y="240"/>
                    </a:lnTo>
                    <a:lnTo>
                      <a:pt x="167" y="239"/>
                    </a:lnTo>
                    <a:lnTo>
                      <a:pt x="171" y="236"/>
                    </a:lnTo>
                    <a:lnTo>
                      <a:pt x="176" y="232"/>
                    </a:lnTo>
                    <a:lnTo>
                      <a:pt x="183" y="226"/>
                    </a:lnTo>
                    <a:lnTo>
                      <a:pt x="190" y="220"/>
                    </a:lnTo>
                    <a:lnTo>
                      <a:pt x="199" y="213"/>
                    </a:lnTo>
                    <a:lnTo>
                      <a:pt x="207" y="206"/>
                    </a:lnTo>
                    <a:lnTo>
                      <a:pt x="215" y="199"/>
                    </a:lnTo>
                    <a:lnTo>
                      <a:pt x="223" y="192"/>
                    </a:lnTo>
                    <a:lnTo>
                      <a:pt x="229" y="182"/>
                    </a:lnTo>
                    <a:lnTo>
                      <a:pt x="234" y="172"/>
                    </a:lnTo>
                    <a:lnTo>
                      <a:pt x="239" y="161"/>
                    </a:lnTo>
                    <a:lnTo>
                      <a:pt x="242" y="152"/>
                    </a:lnTo>
                    <a:lnTo>
                      <a:pt x="245" y="144"/>
                    </a:lnTo>
                    <a:lnTo>
                      <a:pt x="247" y="138"/>
                    </a:lnTo>
                    <a:lnTo>
                      <a:pt x="247" y="136"/>
                    </a:lnTo>
                    <a:lnTo>
                      <a:pt x="85" y="0"/>
                    </a:lnTo>
                    <a:lnTo>
                      <a:pt x="49" y="3"/>
                    </a:lnTo>
                    <a:lnTo>
                      <a:pt x="48" y="3"/>
                    </a:lnTo>
                    <a:lnTo>
                      <a:pt x="46" y="4"/>
                    </a:lnTo>
                    <a:lnTo>
                      <a:pt x="43" y="6"/>
                    </a:lnTo>
                    <a:lnTo>
                      <a:pt x="38" y="8"/>
                    </a:lnTo>
                    <a:lnTo>
                      <a:pt x="33" y="11"/>
                    </a:lnTo>
                    <a:lnTo>
                      <a:pt x="27" y="16"/>
                    </a:lnTo>
                    <a:lnTo>
                      <a:pt x="21" y="21"/>
                    </a:lnTo>
                    <a:lnTo>
                      <a:pt x="15" y="28"/>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3" name="Freeform 15"/>
              <p:cNvSpPr>
                <a:spLocks/>
              </p:cNvSpPr>
              <p:nvPr/>
            </p:nvSpPr>
            <p:spPr bwMode="auto">
              <a:xfrm>
                <a:off x="3821" y="3271"/>
                <a:ext cx="95" cy="112"/>
              </a:xfrm>
              <a:custGeom>
                <a:avLst/>
                <a:gdLst>
                  <a:gd name="T0" fmla="*/ 68 w 95"/>
                  <a:gd name="T1" fmla="*/ 72 h 112"/>
                  <a:gd name="T2" fmla="*/ 76 w 95"/>
                  <a:gd name="T3" fmla="*/ 61 h 112"/>
                  <a:gd name="T4" fmla="*/ 83 w 95"/>
                  <a:gd name="T5" fmla="*/ 50 h 112"/>
                  <a:gd name="T6" fmla="*/ 88 w 95"/>
                  <a:gd name="T7" fmla="*/ 39 h 112"/>
                  <a:gd name="T8" fmla="*/ 92 w 95"/>
                  <a:gd name="T9" fmla="*/ 30 h 112"/>
                  <a:gd name="T10" fmla="*/ 93 w 95"/>
                  <a:gd name="T11" fmla="*/ 20 h 112"/>
                  <a:gd name="T12" fmla="*/ 94 w 95"/>
                  <a:gd name="T13" fmla="*/ 13 h 112"/>
                  <a:gd name="T14" fmla="*/ 92 w 95"/>
                  <a:gd name="T15" fmla="*/ 6 h 112"/>
                  <a:gd name="T16" fmla="*/ 89 w 95"/>
                  <a:gd name="T17" fmla="*/ 2 h 112"/>
                  <a:gd name="T18" fmla="*/ 83 w 95"/>
                  <a:gd name="T19" fmla="*/ 0 h 112"/>
                  <a:gd name="T20" fmla="*/ 77 w 95"/>
                  <a:gd name="T21" fmla="*/ 0 h 112"/>
                  <a:gd name="T22" fmla="*/ 70 w 95"/>
                  <a:gd name="T23" fmla="*/ 2 h 112"/>
                  <a:gd name="T24" fmla="*/ 61 w 95"/>
                  <a:gd name="T25" fmla="*/ 6 h 112"/>
                  <a:gd name="T26" fmla="*/ 52 w 95"/>
                  <a:gd name="T27" fmla="*/ 12 h 112"/>
                  <a:gd name="T28" fmla="*/ 43 w 95"/>
                  <a:gd name="T29" fmla="*/ 19 h 112"/>
                  <a:gd name="T30" fmla="*/ 34 w 95"/>
                  <a:gd name="T31" fmla="*/ 28 h 112"/>
                  <a:gd name="T32" fmla="*/ 26 w 95"/>
                  <a:gd name="T33" fmla="*/ 39 h 112"/>
                  <a:gd name="T34" fmla="*/ 17 w 95"/>
                  <a:gd name="T35" fmla="*/ 50 h 112"/>
                  <a:gd name="T36" fmla="*/ 11 w 95"/>
                  <a:gd name="T37" fmla="*/ 61 h 112"/>
                  <a:gd name="T38" fmla="*/ 6 w 95"/>
                  <a:gd name="T39" fmla="*/ 72 h 112"/>
                  <a:gd name="T40" fmla="*/ 2 w 95"/>
                  <a:gd name="T41" fmla="*/ 82 h 112"/>
                  <a:gd name="T42" fmla="*/ 0 w 95"/>
                  <a:gd name="T43" fmla="*/ 91 h 112"/>
                  <a:gd name="T44" fmla="*/ 0 w 95"/>
                  <a:gd name="T45" fmla="*/ 98 h 112"/>
                  <a:gd name="T46" fmla="*/ 2 w 95"/>
                  <a:gd name="T47" fmla="*/ 105 h 112"/>
                  <a:gd name="T48" fmla="*/ 5 w 95"/>
                  <a:gd name="T49" fmla="*/ 109 h 112"/>
                  <a:gd name="T50" fmla="*/ 10 w 95"/>
                  <a:gd name="T51" fmla="*/ 111 h 112"/>
                  <a:gd name="T52" fmla="*/ 17 w 95"/>
                  <a:gd name="T53" fmla="*/ 111 h 112"/>
                  <a:gd name="T54" fmla="*/ 24 w 95"/>
                  <a:gd name="T55" fmla="*/ 109 h 112"/>
                  <a:gd name="T56" fmla="*/ 33 w 95"/>
                  <a:gd name="T57" fmla="*/ 105 h 112"/>
                  <a:gd name="T58" fmla="*/ 41 w 95"/>
                  <a:gd name="T59" fmla="*/ 99 h 112"/>
                  <a:gd name="T60" fmla="*/ 50 w 95"/>
                  <a:gd name="T61" fmla="*/ 92 h 112"/>
                  <a:gd name="T62" fmla="*/ 60 w 95"/>
                  <a:gd name="T63" fmla="*/ 83 h 112"/>
                  <a:gd name="T64" fmla="*/ 68 w 95"/>
                  <a:gd name="T65" fmla="*/ 7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12"/>
                  <a:gd name="T101" fmla="*/ 95 w 95"/>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12">
                    <a:moveTo>
                      <a:pt x="68" y="72"/>
                    </a:moveTo>
                    <a:lnTo>
                      <a:pt x="76" y="61"/>
                    </a:lnTo>
                    <a:lnTo>
                      <a:pt x="83" y="50"/>
                    </a:lnTo>
                    <a:lnTo>
                      <a:pt x="88" y="39"/>
                    </a:lnTo>
                    <a:lnTo>
                      <a:pt x="92" y="30"/>
                    </a:lnTo>
                    <a:lnTo>
                      <a:pt x="93" y="20"/>
                    </a:lnTo>
                    <a:lnTo>
                      <a:pt x="94" y="13"/>
                    </a:lnTo>
                    <a:lnTo>
                      <a:pt x="92" y="6"/>
                    </a:lnTo>
                    <a:lnTo>
                      <a:pt x="89" y="2"/>
                    </a:lnTo>
                    <a:lnTo>
                      <a:pt x="83" y="0"/>
                    </a:lnTo>
                    <a:lnTo>
                      <a:pt x="77" y="0"/>
                    </a:lnTo>
                    <a:lnTo>
                      <a:pt x="70" y="2"/>
                    </a:lnTo>
                    <a:lnTo>
                      <a:pt x="61" y="6"/>
                    </a:lnTo>
                    <a:lnTo>
                      <a:pt x="52" y="12"/>
                    </a:lnTo>
                    <a:lnTo>
                      <a:pt x="43" y="19"/>
                    </a:lnTo>
                    <a:lnTo>
                      <a:pt x="34" y="28"/>
                    </a:lnTo>
                    <a:lnTo>
                      <a:pt x="26" y="39"/>
                    </a:lnTo>
                    <a:lnTo>
                      <a:pt x="17" y="50"/>
                    </a:lnTo>
                    <a:lnTo>
                      <a:pt x="11" y="61"/>
                    </a:lnTo>
                    <a:lnTo>
                      <a:pt x="6" y="72"/>
                    </a:lnTo>
                    <a:lnTo>
                      <a:pt x="2" y="82"/>
                    </a:lnTo>
                    <a:lnTo>
                      <a:pt x="0" y="91"/>
                    </a:lnTo>
                    <a:lnTo>
                      <a:pt x="0" y="98"/>
                    </a:lnTo>
                    <a:lnTo>
                      <a:pt x="2" y="105"/>
                    </a:lnTo>
                    <a:lnTo>
                      <a:pt x="5" y="109"/>
                    </a:lnTo>
                    <a:lnTo>
                      <a:pt x="10" y="111"/>
                    </a:lnTo>
                    <a:lnTo>
                      <a:pt x="17" y="111"/>
                    </a:lnTo>
                    <a:lnTo>
                      <a:pt x="24" y="109"/>
                    </a:lnTo>
                    <a:lnTo>
                      <a:pt x="33" y="105"/>
                    </a:lnTo>
                    <a:lnTo>
                      <a:pt x="41" y="99"/>
                    </a:lnTo>
                    <a:lnTo>
                      <a:pt x="50" y="92"/>
                    </a:lnTo>
                    <a:lnTo>
                      <a:pt x="60" y="83"/>
                    </a:lnTo>
                    <a:lnTo>
                      <a:pt x="68" y="7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4" name="Freeform 16"/>
              <p:cNvSpPr>
                <a:spLocks/>
              </p:cNvSpPr>
              <p:nvPr/>
            </p:nvSpPr>
            <p:spPr bwMode="auto">
              <a:xfrm>
                <a:off x="3672" y="3187"/>
                <a:ext cx="147" cy="159"/>
              </a:xfrm>
              <a:custGeom>
                <a:avLst/>
                <a:gdLst>
                  <a:gd name="T0" fmla="*/ 137 w 147"/>
                  <a:gd name="T1" fmla="*/ 158 h 159"/>
                  <a:gd name="T2" fmla="*/ 2 w 147"/>
                  <a:gd name="T3" fmla="*/ 39 h 159"/>
                  <a:gd name="T4" fmla="*/ 2 w 147"/>
                  <a:gd name="T5" fmla="*/ 37 h 159"/>
                  <a:gd name="T6" fmla="*/ 2 w 147"/>
                  <a:gd name="T7" fmla="*/ 34 h 159"/>
                  <a:gd name="T8" fmla="*/ 1 w 147"/>
                  <a:gd name="T9" fmla="*/ 29 h 159"/>
                  <a:gd name="T10" fmla="*/ 0 w 147"/>
                  <a:gd name="T11" fmla="*/ 23 h 159"/>
                  <a:gd name="T12" fmla="*/ 0 w 147"/>
                  <a:gd name="T13" fmla="*/ 16 h 159"/>
                  <a:gd name="T14" fmla="*/ 0 w 147"/>
                  <a:gd name="T15" fmla="*/ 10 h 159"/>
                  <a:gd name="T16" fmla="*/ 1 w 147"/>
                  <a:gd name="T17" fmla="*/ 4 h 159"/>
                  <a:gd name="T18" fmla="*/ 2 w 147"/>
                  <a:gd name="T19" fmla="*/ 0 h 159"/>
                  <a:gd name="T20" fmla="*/ 6 w 147"/>
                  <a:gd name="T21" fmla="*/ 8 h 159"/>
                  <a:gd name="T22" fmla="*/ 22 w 147"/>
                  <a:gd name="T23" fmla="*/ 25 h 159"/>
                  <a:gd name="T24" fmla="*/ 45 w 147"/>
                  <a:gd name="T25" fmla="*/ 46 h 159"/>
                  <a:gd name="T26" fmla="*/ 71 w 147"/>
                  <a:gd name="T27" fmla="*/ 70 h 159"/>
                  <a:gd name="T28" fmla="*/ 99 w 147"/>
                  <a:gd name="T29" fmla="*/ 93 h 159"/>
                  <a:gd name="T30" fmla="*/ 122 w 147"/>
                  <a:gd name="T31" fmla="*/ 112 h 159"/>
                  <a:gd name="T32" fmla="*/ 139 w 147"/>
                  <a:gd name="T33" fmla="*/ 126 h 159"/>
                  <a:gd name="T34" fmla="*/ 146 w 147"/>
                  <a:gd name="T35" fmla="*/ 131 h 159"/>
                  <a:gd name="T36" fmla="*/ 137 w 147"/>
                  <a:gd name="T37" fmla="*/ 158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59"/>
                  <a:gd name="T59" fmla="*/ 147 w 14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59">
                    <a:moveTo>
                      <a:pt x="137" y="158"/>
                    </a:moveTo>
                    <a:lnTo>
                      <a:pt x="2" y="39"/>
                    </a:lnTo>
                    <a:lnTo>
                      <a:pt x="2" y="37"/>
                    </a:lnTo>
                    <a:lnTo>
                      <a:pt x="2" y="34"/>
                    </a:lnTo>
                    <a:lnTo>
                      <a:pt x="1" y="29"/>
                    </a:lnTo>
                    <a:lnTo>
                      <a:pt x="0" y="23"/>
                    </a:lnTo>
                    <a:lnTo>
                      <a:pt x="0" y="16"/>
                    </a:lnTo>
                    <a:lnTo>
                      <a:pt x="0" y="10"/>
                    </a:lnTo>
                    <a:lnTo>
                      <a:pt x="1" y="4"/>
                    </a:lnTo>
                    <a:lnTo>
                      <a:pt x="2" y="0"/>
                    </a:lnTo>
                    <a:lnTo>
                      <a:pt x="6" y="8"/>
                    </a:lnTo>
                    <a:lnTo>
                      <a:pt x="22" y="25"/>
                    </a:lnTo>
                    <a:lnTo>
                      <a:pt x="45" y="46"/>
                    </a:lnTo>
                    <a:lnTo>
                      <a:pt x="71" y="70"/>
                    </a:lnTo>
                    <a:lnTo>
                      <a:pt x="99" y="93"/>
                    </a:lnTo>
                    <a:lnTo>
                      <a:pt x="122" y="112"/>
                    </a:lnTo>
                    <a:lnTo>
                      <a:pt x="139" y="126"/>
                    </a:lnTo>
                    <a:lnTo>
                      <a:pt x="146" y="131"/>
                    </a:lnTo>
                    <a:lnTo>
                      <a:pt x="137" y="158"/>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5" name="Freeform 17"/>
              <p:cNvSpPr>
                <a:spLocks/>
              </p:cNvSpPr>
              <p:nvPr/>
            </p:nvSpPr>
            <p:spPr bwMode="auto">
              <a:xfrm>
                <a:off x="3603" y="3106"/>
                <a:ext cx="69" cy="76"/>
              </a:xfrm>
              <a:custGeom>
                <a:avLst/>
                <a:gdLst>
                  <a:gd name="T0" fmla="*/ 62 w 69"/>
                  <a:gd name="T1" fmla="*/ 75 h 76"/>
                  <a:gd name="T2" fmla="*/ 68 w 69"/>
                  <a:gd name="T3" fmla="*/ 60 h 76"/>
                  <a:gd name="T4" fmla="*/ 0 w 69"/>
                  <a:gd name="T5" fmla="*/ 0 h 76"/>
                  <a:gd name="T6" fmla="*/ 3 w 69"/>
                  <a:gd name="T7" fmla="*/ 24 h 76"/>
                  <a:gd name="T8" fmla="*/ 62 w 69"/>
                  <a:gd name="T9" fmla="*/ 75 h 76"/>
                  <a:gd name="T10" fmla="*/ 0 60000 65536"/>
                  <a:gd name="T11" fmla="*/ 0 60000 65536"/>
                  <a:gd name="T12" fmla="*/ 0 60000 65536"/>
                  <a:gd name="T13" fmla="*/ 0 60000 65536"/>
                  <a:gd name="T14" fmla="*/ 0 60000 65536"/>
                  <a:gd name="T15" fmla="*/ 0 w 69"/>
                  <a:gd name="T16" fmla="*/ 0 h 76"/>
                  <a:gd name="T17" fmla="*/ 69 w 69"/>
                  <a:gd name="T18" fmla="*/ 76 h 76"/>
                </a:gdLst>
                <a:ahLst/>
                <a:cxnLst>
                  <a:cxn ang="T10">
                    <a:pos x="T0" y="T1"/>
                  </a:cxn>
                  <a:cxn ang="T11">
                    <a:pos x="T2" y="T3"/>
                  </a:cxn>
                  <a:cxn ang="T12">
                    <a:pos x="T4" y="T5"/>
                  </a:cxn>
                  <a:cxn ang="T13">
                    <a:pos x="T6" y="T7"/>
                  </a:cxn>
                  <a:cxn ang="T14">
                    <a:pos x="T8" y="T9"/>
                  </a:cxn>
                </a:cxnLst>
                <a:rect l="T15" t="T16" r="T17" b="T18"/>
                <a:pathLst>
                  <a:path w="69" h="76">
                    <a:moveTo>
                      <a:pt x="62" y="75"/>
                    </a:moveTo>
                    <a:lnTo>
                      <a:pt x="68" y="60"/>
                    </a:lnTo>
                    <a:lnTo>
                      <a:pt x="0" y="0"/>
                    </a:lnTo>
                    <a:lnTo>
                      <a:pt x="3" y="24"/>
                    </a:lnTo>
                    <a:lnTo>
                      <a:pt x="62" y="75"/>
                    </a:lnTo>
                  </a:path>
                </a:pathLst>
              </a:custGeom>
              <a:solidFill>
                <a:srgbClr val="7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6" name="Freeform 18"/>
              <p:cNvSpPr>
                <a:spLocks/>
              </p:cNvSpPr>
              <p:nvPr/>
            </p:nvSpPr>
            <p:spPr bwMode="auto">
              <a:xfrm>
                <a:off x="3207" y="2723"/>
                <a:ext cx="489" cy="449"/>
              </a:xfrm>
              <a:custGeom>
                <a:avLst/>
                <a:gdLst>
                  <a:gd name="T0" fmla="*/ 247 w 489"/>
                  <a:gd name="T1" fmla="*/ 441 h 449"/>
                  <a:gd name="T2" fmla="*/ 296 w 489"/>
                  <a:gd name="T3" fmla="*/ 425 h 449"/>
                  <a:gd name="T4" fmla="*/ 342 w 489"/>
                  <a:gd name="T5" fmla="*/ 402 h 449"/>
                  <a:gd name="T6" fmla="*/ 383 w 489"/>
                  <a:gd name="T7" fmla="*/ 372 h 449"/>
                  <a:gd name="T8" fmla="*/ 419 w 489"/>
                  <a:gd name="T9" fmla="*/ 338 h 449"/>
                  <a:gd name="T10" fmla="*/ 448 w 489"/>
                  <a:gd name="T11" fmla="*/ 299 h 449"/>
                  <a:gd name="T12" fmla="*/ 470 w 489"/>
                  <a:gd name="T13" fmla="*/ 257 h 449"/>
                  <a:gd name="T14" fmla="*/ 484 w 489"/>
                  <a:gd name="T15" fmla="*/ 213 h 449"/>
                  <a:gd name="T16" fmla="*/ 488 w 489"/>
                  <a:gd name="T17" fmla="*/ 168 h 449"/>
                  <a:gd name="T18" fmla="*/ 482 w 489"/>
                  <a:gd name="T19" fmla="*/ 125 h 449"/>
                  <a:gd name="T20" fmla="*/ 468 w 489"/>
                  <a:gd name="T21" fmla="*/ 88 h 449"/>
                  <a:gd name="T22" fmla="*/ 445 w 489"/>
                  <a:gd name="T23" fmla="*/ 56 h 449"/>
                  <a:gd name="T24" fmla="*/ 414 w 489"/>
                  <a:gd name="T25" fmla="*/ 31 h 449"/>
                  <a:gd name="T26" fmla="*/ 378 w 489"/>
                  <a:gd name="T27" fmla="*/ 13 h 449"/>
                  <a:gd name="T28" fmla="*/ 336 w 489"/>
                  <a:gd name="T29" fmla="*/ 2 h 449"/>
                  <a:gd name="T30" fmla="*/ 290 w 489"/>
                  <a:gd name="T31" fmla="*/ 0 h 449"/>
                  <a:gd name="T32" fmla="*/ 241 w 489"/>
                  <a:gd name="T33" fmla="*/ 7 h 449"/>
                  <a:gd name="T34" fmla="*/ 192 w 489"/>
                  <a:gd name="T35" fmla="*/ 23 h 449"/>
                  <a:gd name="T36" fmla="*/ 146 w 489"/>
                  <a:gd name="T37" fmla="*/ 46 h 449"/>
                  <a:gd name="T38" fmla="*/ 105 w 489"/>
                  <a:gd name="T39" fmla="*/ 76 h 449"/>
                  <a:gd name="T40" fmla="*/ 69 w 489"/>
                  <a:gd name="T41" fmla="*/ 110 h 449"/>
                  <a:gd name="T42" fmla="*/ 40 w 489"/>
                  <a:gd name="T43" fmla="*/ 149 h 449"/>
                  <a:gd name="T44" fmla="*/ 18 w 489"/>
                  <a:gd name="T45" fmla="*/ 191 h 449"/>
                  <a:gd name="T46" fmla="*/ 4 w 489"/>
                  <a:gd name="T47" fmla="*/ 235 h 449"/>
                  <a:gd name="T48" fmla="*/ 0 w 489"/>
                  <a:gd name="T49" fmla="*/ 280 h 449"/>
                  <a:gd name="T50" fmla="*/ 6 w 489"/>
                  <a:gd name="T51" fmla="*/ 323 h 449"/>
                  <a:gd name="T52" fmla="*/ 21 w 489"/>
                  <a:gd name="T53" fmla="*/ 360 h 449"/>
                  <a:gd name="T54" fmla="*/ 44 w 489"/>
                  <a:gd name="T55" fmla="*/ 392 h 449"/>
                  <a:gd name="T56" fmla="*/ 74 w 489"/>
                  <a:gd name="T57" fmla="*/ 417 h 449"/>
                  <a:gd name="T58" fmla="*/ 110 w 489"/>
                  <a:gd name="T59" fmla="*/ 435 h 449"/>
                  <a:gd name="T60" fmla="*/ 152 w 489"/>
                  <a:gd name="T61" fmla="*/ 446 h 449"/>
                  <a:gd name="T62" fmla="*/ 198 w 489"/>
                  <a:gd name="T63" fmla="*/ 448 h 449"/>
                  <a:gd name="T64" fmla="*/ 247 w 489"/>
                  <a:gd name="T65" fmla="*/ 441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9"/>
                  <a:gd name="T100" fmla="*/ 0 h 449"/>
                  <a:gd name="T101" fmla="*/ 489 w 489"/>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9" h="449">
                    <a:moveTo>
                      <a:pt x="247" y="441"/>
                    </a:moveTo>
                    <a:lnTo>
                      <a:pt x="296" y="425"/>
                    </a:lnTo>
                    <a:lnTo>
                      <a:pt x="342" y="402"/>
                    </a:lnTo>
                    <a:lnTo>
                      <a:pt x="383" y="372"/>
                    </a:lnTo>
                    <a:lnTo>
                      <a:pt x="419" y="338"/>
                    </a:lnTo>
                    <a:lnTo>
                      <a:pt x="448" y="299"/>
                    </a:lnTo>
                    <a:lnTo>
                      <a:pt x="470" y="257"/>
                    </a:lnTo>
                    <a:lnTo>
                      <a:pt x="484" y="213"/>
                    </a:lnTo>
                    <a:lnTo>
                      <a:pt x="488" y="168"/>
                    </a:lnTo>
                    <a:lnTo>
                      <a:pt x="482" y="125"/>
                    </a:lnTo>
                    <a:lnTo>
                      <a:pt x="468" y="88"/>
                    </a:lnTo>
                    <a:lnTo>
                      <a:pt x="445" y="56"/>
                    </a:lnTo>
                    <a:lnTo>
                      <a:pt x="414" y="31"/>
                    </a:lnTo>
                    <a:lnTo>
                      <a:pt x="378" y="13"/>
                    </a:lnTo>
                    <a:lnTo>
                      <a:pt x="336" y="2"/>
                    </a:lnTo>
                    <a:lnTo>
                      <a:pt x="290" y="0"/>
                    </a:lnTo>
                    <a:lnTo>
                      <a:pt x="241" y="7"/>
                    </a:lnTo>
                    <a:lnTo>
                      <a:pt x="192" y="23"/>
                    </a:lnTo>
                    <a:lnTo>
                      <a:pt x="146" y="46"/>
                    </a:lnTo>
                    <a:lnTo>
                      <a:pt x="105" y="76"/>
                    </a:lnTo>
                    <a:lnTo>
                      <a:pt x="69" y="110"/>
                    </a:lnTo>
                    <a:lnTo>
                      <a:pt x="40" y="149"/>
                    </a:lnTo>
                    <a:lnTo>
                      <a:pt x="18" y="191"/>
                    </a:lnTo>
                    <a:lnTo>
                      <a:pt x="4" y="235"/>
                    </a:lnTo>
                    <a:lnTo>
                      <a:pt x="0" y="280"/>
                    </a:lnTo>
                    <a:lnTo>
                      <a:pt x="6" y="323"/>
                    </a:lnTo>
                    <a:lnTo>
                      <a:pt x="21" y="360"/>
                    </a:lnTo>
                    <a:lnTo>
                      <a:pt x="44" y="392"/>
                    </a:lnTo>
                    <a:lnTo>
                      <a:pt x="74" y="417"/>
                    </a:lnTo>
                    <a:lnTo>
                      <a:pt x="110" y="435"/>
                    </a:lnTo>
                    <a:lnTo>
                      <a:pt x="152" y="446"/>
                    </a:lnTo>
                    <a:lnTo>
                      <a:pt x="198" y="448"/>
                    </a:lnTo>
                    <a:lnTo>
                      <a:pt x="247" y="441"/>
                    </a:lnTo>
                  </a:path>
                </a:pathLst>
              </a:custGeom>
              <a:gradFill rotWithShape="1">
                <a:gsLst>
                  <a:gs pos="0">
                    <a:srgbClr val="CCECFF"/>
                  </a:gs>
                  <a:gs pos="100000">
                    <a:schemeClr val="bg1"/>
                  </a:gs>
                </a:gsLst>
                <a:lin ang="27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207" name="Freeform 19"/>
              <p:cNvSpPr>
                <a:spLocks/>
              </p:cNvSpPr>
              <p:nvPr/>
            </p:nvSpPr>
            <p:spPr bwMode="auto">
              <a:xfrm>
                <a:off x="3206" y="2723"/>
                <a:ext cx="440" cy="409"/>
              </a:xfrm>
              <a:custGeom>
                <a:avLst/>
                <a:gdLst>
                  <a:gd name="T0" fmla="*/ 20 w 440"/>
                  <a:gd name="T1" fmla="*/ 299 h 409"/>
                  <a:gd name="T2" fmla="*/ 23 w 440"/>
                  <a:gd name="T3" fmla="*/ 256 h 409"/>
                  <a:gd name="T4" fmla="*/ 34 w 440"/>
                  <a:gd name="T5" fmla="*/ 214 h 409"/>
                  <a:gd name="T6" fmla="*/ 53 w 440"/>
                  <a:gd name="T7" fmla="*/ 172 h 409"/>
                  <a:gd name="T8" fmla="*/ 80 w 440"/>
                  <a:gd name="T9" fmla="*/ 133 h 409"/>
                  <a:gd name="T10" fmla="*/ 114 w 440"/>
                  <a:gd name="T11" fmla="*/ 97 h 409"/>
                  <a:gd name="T12" fmla="*/ 156 w 440"/>
                  <a:gd name="T13" fmla="*/ 66 h 409"/>
                  <a:gd name="T14" fmla="*/ 206 w 440"/>
                  <a:gd name="T15" fmla="*/ 42 h 409"/>
                  <a:gd name="T16" fmla="*/ 263 w 440"/>
                  <a:gd name="T17" fmla="*/ 26 h 409"/>
                  <a:gd name="T18" fmla="*/ 286 w 440"/>
                  <a:gd name="T19" fmla="*/ 22 h 409"/>
                  <a:gd name="T20" fmla="*/ 310 w 440"/>
                  <a:gd name="T21" fmla="*/ 20 h 409"/>
                  <a:gd name="T22" fmla="*/ 334 w 440"/>
                  <a:gd name="T23" fmla="*/ 20 h 409"/>
                  <a:gd name="T24" fmla="*/ 358 w 440"/>
                  <a:gd name="T25" fmla="*/ 21 h 409"/>
                  <a:gd name="T26" fmla="*/ 381 w 440"/>
                  <a:gd name="T27" fmla="*/ 25 h 409"/>
                  <a:gd name="T28" fmla="*/ 402 w 440"/>
                  <a:gd name="T29" fmla="*/ 30 h 409"/>
                  <a:gd name="T30" fmla="*/ 422 w 440"/>
                  <a:gd name="T31" fmla="*/ 37 h 409"/>
                  <a:gd name="T32" fmla="*/ 439 w 440"/>
                  <a:gd name="T33" fmla="*/ 46 h 409"/>
                  <a:gd name="T34" fmla="*/ 418 w 440"/>
                  <a:gd name="T35" fmla="*/ 29 h 409"/>
                  <a:gd name="T36" fmla="*/ 395 w 440"/>
                  <a:gd name="T37" fmla="*/ 16 h 409"/>
                  <a:gd name="T38" fmla="*/ 370 w 440"/>
                  <a:gd name="T39" fmla="*/ 7 h 409"/>
                  <a:gd name="T40" fmla="*/ 344 w 440"/>
                  <a:gd name="T41" fmla="*/ 2 h 409"/>
                  <a:gd name="T42" fmla="*/ 316 w 440"/>
                  <a:gd name="T43" fmla="*/ 0 h 409"/>
                  <a:gd name="T44" fmla="*/ 286 w 440"/>
                  <a:gd name="T45" fmla="*/ 1 h 409"/>
                  <a:gd name="T46" fmla="*/ 256 w 440"/>
                  <a:gd name="T47" fmla="*/ 5 h 409"/>
                  <a:gd name="T48" fmla="*/ 224 w 440"/>
                  <a:gd name="T49" fmla="*/ 12 h 409"/>
                  <a:gd name="T50" fmla="*/ 179 w 440"/>
                  <a:gd name="T51" fmla="*/ 28 h 409"/>
                  <a:gd name="T52" fmla="*/ 137 w 440"/>
                  <a:gd name="T53" fmla="*/ 49 h 409"/>
                  <a:gd name="T54" fmla="*/ 98 w 440"/>
                  <a:gd name="T55" fmla="*/ 77 h 409"/>
                  <a:gd name="T56" fmla="*/ 65 w 440"/>
                  <a:gd name="T57" fmla="*/ 109 h 409"/>
                  <a:gd name="T58" fmla="*/ 38 w 440"/>
                  <a:gd name="T59" fmla="*/ 145 h 409"/>
                  <a:gd name="T60" fmla="*/ 17 w 440"/>
                  <a:gd name="T61" fmla="*/ 184 h 409"/>
                  <a:gd name="T62" fmla="*/ 4 w 440"/>
                  <a:gd name="T63" fmla="*/ 225 h 409"/>
                  <a:gd name="T64" fmla="*/ 0 w 440"/>
                  <a:gd name="T65" fmla="*/ 266 h 409"/>
                  <a:gd name="T66" fmla="*/ 2 w 440"/>
                  <a:gd name="T67" fmla="*/ 288 h 409"/>
                  <a:gd name="T68" fmla="*/ 5 w 440"/>
                  <a:gd name="T69" fmla="*/ 310 h 409"/>
                  <a:gd name="T70" fmla="*/ 10 w 440"/>
                  <a:gd name="T71" fmla="*/ 330 h 409"/>
                  <a:gd name="T72" fmla="*/ 16 w 440"/>
                  <a:gd name="T73" fmla="*/ 349 h 409"/>
                  <a:gd name="T74" fmla="*/ 26 w 440"/>
                  <a:gd name="T75" fmla="*/ 367 h 409"/>
                  <a:gd name="T76" fmla="*/ 37 w 440"/>
                  <a:gd name="T77" fmla="*/ 383 h 409"/>
                  <a:gd name="T78" fmla="*/ 50 w 440"/>
                  <a:gd name="T79" fmla="*/ 397 h 409"/>
                  <a:gd name="T80" fmla="*/ 66 w 440"/>
                  <a:gd name="T81" fmla="*/ 408 h 409"/>
                  <a:gd name="T82" fmla="*/ 56 w 440"/>
                  <a:gd name="T83" fmla="*/ 398 h 409"/>
                  <a:gd name="T84" fmla="*/ 47 w 440"/>
                  <a:gd name="T85" fmla="*/ 386 h 409"/>
                  <a:gd name="T86" fmla="*/ 39 w 440"/>
                  <a:gd name="T87" fmla="*/ 373 h 409"/>
                  <a:gd name="T88" fmla="*/ 33 w 440"/>
                  <a:gd name="T89" fmla="*/ 360 h 409"/>
                  <a:gd name="T90" fmla="*/ 27 w 440"/>
                  <a:gd name="T91" fmla="*/ 346 h 409"/>
                  <a:gd name="T92" fmla="*/ 24 w 440"/>
                  <a:gd name="T93" fmla="*/ 331 h 409"/>
                  <a:gd name="T94" fmla="*/ 21 w 440"/>
                  <a:gd name="T95" fmla="*/ 315 h 409"/>
                  <a:gd name="T96" fmla="*/ 20 w 440"/>
                  <a:gd name="T97" fmla="*/ 299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0"/>
                  <a:gd name="T148" fmla="*/ 0 h 409"/>
                  <a:gd name="T149" fmla="*/ 440 w 440"/>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0" h="409">
                    <a:moveTo>
                      <a:pt x="20" y="299"/>
                    </a:moveTo>
                    <a:lnTo>
                      <a:pt x="23" y="256"/>
                    </a:lnTo>
                    <a:lnTo>
                      <a:pt x="34" y="214"/>
                    </a:lnTo>
                    <a:lnTo>
                      <a:pt x="53" y="172"/>
                    </a:lnTo>
                    <a:lnTo>
                      <a:pt x="80" y="133"/>
                    </a:lnTo>
                    <a:lnTo>
                      <a:pt x="114" y="97"/>
                    </a:lnTo>
                    <a:lnTo>
                      <a:pt x="156" y="66"/>
                    </a:lnTo>
                    <a:lnTo>
                      <a:pt x="206" y="42"/>
                    </a:lnTo>
                    <a:lnTo>
                      <a:pt x="263" y="26"/>
                    </a:lnTo>
                    <a:lnTo>
                      <a:pt x="286" y="22"/>
                    </a:lnTo>
                    <a:lnTo>
                      <a:pt x="310" y="20"/>
                    </a:lnTo>
                    <a:lnTo>
                      <a:pt x="334" y="20"/>
                    </a:lnTo>
                    <a:lnTo>
                      <a:pt x="358" y="21"/>
                    </a:lnTo>
                    <a:lnTo>
                      <a:pt x="381" y="25"/>
                    </a:lnTo>
                    <a:lnTo>
                      <a:pt x="402" y="30"/>
                    </a:lnTo>
                    <a:lnTo>
                      <a:pt x="422" y="37"/>
                    </a:lnTo>
                    <a:lnTo>
                      <a:pt x="439" y="46"/>
                    </a:lnTo>
                    <a:lnTo>
                      <a:pt x="418" y="29"/>
                    </a:lnTo>
                    <a:lnTo>
                      <a:pt x="395" y="16"/>
                    </a:lnTo>
                    <a:lnTo>
                      <a:pt x="370" y="7"/>
                    </a:lnTo>
                    <a:lnTo>
                      <a:pt x="344" y="2"/>
                    </a:lnTo>
                    <a:lnTo>
                      <a:pt x="316" y="0"/>
                    </a:lnTo>
                    <a:lnTo>
                      <a:pt x="286" y="1"/>
                    </a:lnTo>
                    <a:lnTo>
                      <a:pt x="256" y="5"/>
                    </a:lnTo>
                    <a:lnTo>
                      <a:pt x="224" y="12"/>
                    </a:lnTo>
                    <a:lnTo>
                      <a:pt x="179" y="28"/>
                    </a:lnTo>
                    <a:lnTo>
                      <a:pt x="137" y="49"/>
                    </a:lnTo>
                    <a:lnTo>
                      <a:pt x="98" y="77"/>
                    </a:lnTo>
                    <a:lnTo>
                      <a:pt x="65" y="109"/>
                    </a:lnTo>
                    <a:lnTo>
                      <a:pt x="38" y="145"/>
                    </a:lnTo>
                    <a:lnTo>
                      <a:pt x="17" y="184"/>
                    </a:lnTo>
                    <a:lnTo>
                      <a:pt x="4" y="225"/>
                    </a:lnTo>
                    <a:lnTo>
                      <a:pt x="0" y="266"/>
                    </a:lnTo>
                    <a:lnTo>
                      <a:pt x="2" y="288"/>
                    </a:lnTo>
                    <a:lnTo>
                      <a:pt x="5" y="310"/>
                    </a:lnTo>
                    <a:lnTo>
                      <a:pt x="10" y="330"/>
                    </a:lnTo>
                    <a:lnTo>
                      <a:pt x="16" y="349"/>
                    </a:lnTo>
                    <a:lnTo>
                      <a:pt x="26" y="367"/>
                    </a:lnTo>
                    <a:lnTo>
                      <a:pt x="37" y="383"/>
                    </a:lnTo>
                    <a:lnTo>
                      <a:pt x="50" y="397"/>
                    </a:lnTo>
                    <a:lnTo>
                      <a:pt x="66" y="408"/>
                    </a:lnTo>
                    <a:lnTo>
                      <a:pt x="56" y="398"/>
                    </a:lnTo>
                    <a:lnTo>
                      <a:pt x="47" y="386"/>
                    </a:lnTo>
                    <a:lnTo>
                      <a:pt x="39" y="373"/>
                    </a:lnTo>
                    <a:lnTo>
                      <a:pt x="33" y="360"/>
                    </a:lnTo>
                    <a:lnTo>
                      <a:pt x="27" y="346"/>
                    </a:lnTo>
                    <a:lnTo>
                      <a:pt x="24" y="331"/>
                    </a:lnTo>
                    <a:lnTo>
                      <a:pt x="21" y="315"/>
                    </a:lnTo>
                    <a:lnTo>
                      <a:pt x="20" y="299"/>
                    </a:lnTo>
                  </a:path>
                </a:pathLst>
              </a:custGeom>
              <a:solidFill>
                <a:srgbClr val="CBCBC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sp>
          <p:nvSpPr>
            <p:cNvPr id="199" name="Text Box 20"/>
            <p:cNvSpPr txBox="1">
              <a:spLocks noChangeArrowheads="1"/>
            </p:cNvSpPr>
            <p:nvPr/>
          </p:nvSpPr>
          <p:spPr bwMode="auto">
            <a:xfrm>
              <a:off x="3350" y="1069"/>
              <a:ext cx="572"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lIns="91424" tIns="45712" rIns="91424" bIns="45712">
              <a:spAutoFit/>
            </a:bodyPr>
            <a:lstStyle>
              <a:lvl1pPr defTabSz="801688">
                <a:defRPr kumimoji="1" sz="1400">
                  <a:solidFill>
                    <a:schemeClr val="bg1"/>
                  </a:solidFill>
                  <a:latin typeface="FrutigerNext LT Regular" charset="0"/>
                  <a:ea typeface="ＭＳ Ｐゴシック" charset="0"/>
                  <a:cs typeface="ＭＳ Ｐゴシック" charset="0"/>
                </a:defRPr>
              </a:lvl1pPr>
              <a:lvl2pPr marL="742950" indent="-285750" defTabSz="801688">
                <a:defRPr kumimoji="1" sz="1400">
                  <a:solidFill>
                    <a:schemeClr val="bg1"/>
                  </a:solidFill>
                  <a:latin typeface="FrutigerNext LT Regular" charset="0"/>
                  <a:ea typeface="ＭＳ Ｐゴシック" charset="0"/>
                  <a:cs typeface="ＭＳ Ｐゴシック" charset="0"/>
                </a:defRPr>
              </a:lvl2pPr>
              <a:lvl3pPr marL="1143000" indent="-228600" defTabSz="801688">
                <a:defRPr kumimoji="1" sz="1400">
                  <a:solidFill>
                    <a:schemeClr val="bg1"/>
                  </a:solidFill>
                  <a:latin typeface="FrutigerNext LT Regular" charset="0"/>
                  <a:ea typeface="ＭＳ Ｐゴシック" charset="0"/>
                  <a:cs typeface="ＭＳ Ｐゴシック" charset="0"/>
                </a:defRPr>
              </a:lvl3pPr>
              <a:lvl4pPr marL="1600200" indent="-228600" defTabSz="801688">
                <a:defRPr kumimoji="1" sz="1400">
                  <a:solidFill>
                    <a:schemeClr val="bg1"/>
                  </a:solidFill>
                  <a:latin typeface="FrutigerNext LT Regular" charset="0"/>
                  <a:ea typeface="ＭＳ Ｐゴシック" charset="0"/>
                  <a:cs typeface="ＭＳ Ｐゴシック" charset="0"/>
                </a:defRPr>
              </a:lvl4pPr>
              <a:lvl5pPr marL="2057400" indent="-228600" defTabSz="801688">
                <a:defRPr kumimoji="1" sz="1400">
                  <a:solidFill>
                    <a:schemeClr val="bg1"/>
                  </a:solidFill>
                  <a:latin typeface="FrutigerNext LT Regular" charset="0"/>
                  <a:ea typeface="ＭＳ Ｐゴシック" charset="0"/>
                  <a:cs typeface="ＭＳ Ｐゴシック" charset="0"/>
                </a:defRPr>
              </a:lvl5pPr>
              <a:lvl6pPr marL="25146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01688"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lgn="ctr"/>
              <a:r>
                <a:rPr kumimoji="0" lang="zh-CN" altLang="en-US" sz="2500" b="1" dirty="0">
                  <a:solidFill>
                    <a:srgbClr val="000000"/>
                  </a:solidFill>
                  <a:latin typeface="华文细黑" charset="0"/>
                  <a:ea typeface="华文细黑" charset="0"/>
                  <a:cs typeface="华文细黑" charset="0"/>
                </a:rPr>
                <a:t>发布</a:t>
              </a:r>
            </a:p>
          </p:txBody>
        </p:sp>
      </p:grpSp>
      <p:grpSp>
        <p:nvGrpSpPr>
          <p:cNvPr id="85" name="Group 21"/>
          <p:cNvGrpSpPr>
            <a:grpSpLocks/>
          </p:cNvGrpSpPr>
          <p:nvPr/>
        </p:nvGrpSpPr>
        <p:grpSpPr bwMode="auto">
          <a:xfrm>
            <a:off x="682625" y="2565400"/>
            <a:ext cx="2736850" cy="3613150"/>
            <a:chOff x="158" y="1770"/>
            <a:chExt cx="1724" cy="2276"/>
          </a:xfrm>
        </p:grpSpPr>
        <p:sp>
          <p:nvSpPr>
            <p:cNvPr id="86" name="AutoShape 22"/>
            <p:cNvSpPr>
              <a:spLocks noChangeArrowheads="1"/>
            </p:cNvSpPr>
            <p:nvPr/>
          </p:nvSpPr>
          <p:spPr bwMode="auto">
            <a:xfrm>
              <a:off x="158" y="1770"/>
              <a:ext cx="1724" cy="259"/>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87" name="Picture 23"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781"/>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 y="1881"/>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25"/>
            <p:cNvSpPr>
              <a:spLocks noChangeArrowheads="1"/>
            </p:cNvSpPr>
            <p:nvPr/>
          </p:nvSpPr>
          <p:spPr bwMode="auto">
            <a:xfrm>
              <a:off x="158" y="2044"/>
              <a:ext cx="1724" cy="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marL="182563"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FF"/>
                  </a:solidFill>
                  <a:latin typeface="微软雅黑" panose="020B0503020204020204" pitchFamily="34" charset="-122"/>
                  <a:ea typeface="微软雅黑" panose="020B0503020204020204" pitchFamily="34" charset="-122"/>
                </a:rPr>
                <a:t>目标 </a:t>
              </a:r>
              <a:r>
                <a:rPr lang="en-US" altLang="zh-CN" sz="1600" b="1" dirty="0">
                  <a:solidFill>
                    <a:srgbClr val="0000FF"/>
                  </a:solidFill>
                  <a:latin typeface="微软雅黑" panose="020B0503020204020204" pitchFamily="34" charset="-122"/>
                  <a:ea typeface="微软雅黑" panose="020B0503020204020204" pitchFamily="34" charset="-122"/>
                </a:rPr>
                <a:t>:</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发布产品</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具备量产能力</a:t>
              </a:r>
            </a:p>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FF"/>
                  </a:solidFill>
                  <a:latin typeface="微软雅黑" panose="020B0503020204020204" pitchFamily="34" charset="-122"/>
                  <a:ea typeface="微软雅黑" panose="020B0503020204020204" pitchFamily="34" charset="-122"/>
                </a:rPr>
                <a:t>关注 </a:t>
              </a:r>
              <a:r>
                <a:rPr lang="en-US" altLang="zh-CN" sz="1600" b="1" dirty="0">
                  <a:solidFill>
                    <a:srgbClr val="0000FF"/>
                  </a:solidFill>
                  <a:latin typeface="微软雅黑" panose="020B0503020204020204" pitchFamily="34" charset="-122"/>
                  <a:ea typeface="微软雅黑" panose="020B0503020204020204" pitchFamily="34" charset="-122"/>
                </a:rPr>
                <a:t>:</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对供应</a:t>
              </a:r>
              <a:r>
                <a:rPr lang="en-US" altLang="zh-CN" sz="1600" b="1" dirty="0">
                  <a:solidFill>
                    <a:srgbClr val="000000"/>
                  </a:solidFill>
                  <a:latin typeface="微软雅黑" panose="020B0503020204020204" pitchFamily="34" charset="-122"/>
                  <a:ea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rPr>
                <a:t>制造、服务准备计划进行验证</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评估市场发布计划并进行必要的修改</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关注</a:t>
              </a:r>
              <a:r>
                <a:rPr lang="en-US" altLang="zh-CN" sz="1600" b="1" dirty="0">
                  <a:solidFill>
                    <a:srgbClr val="000000"/>
                  </a:solidFill>
                  <a:latin typeface="微软雅黑" panose="020B0503020204020204" pitchFamily="34" charset="-122"/>
                  <a:ea typeface="微软雅黑" panose="020B0503020204020204" pitchFamily="34" charset="-122"/>
                </a:rPr>
                <a:t>ESP</a:t>
              </a:r>
              <a:r>
                <a:rPr lang="zh-CN" altLang="en-US" sz="1600" b="1" dirty="0">
                  <a:solidFill>
                    <a:srgbClr val="000000"/>
                  </a:solidFill>
                  <a:latin typeface="微软雅黑" panose="020B0503020204020204" pitchFamily="34" charset="-122"/>
                  <a:ea typeface="微软雅黑" panose="020B0503020204020204" pitchFamily="34" charset="-122"/>
                </a:rPr>
                <a:t>结果</a:t>
              </a:r>
            </a:p>
          </p:txBody>
        </p:sp>
        <p:sp>
          <p:nvSpPr>
            <p:cNvPr id="90" name="Rectangle 26"/>
            <p:cNvSpPr>
              <a:spLocks noChangeArrowheads="1"/>
            </p:cNvSpPr>
            <p:nvPr/>
          </p:nvSpPr>
          <p:spPr bwMode="auto">
            <a:xfrm>
              <a:off x="158" y="1770"/>
              <a:ext cx="172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algn="ctr" eaLnBrk="1" fontAlgn="base" hangingPunct="1">
                <a:lnSpc>
                  <a:spcPct val="140000"/>
                </a:lnSpc>
                <a:spcBef>
                  <a:spcPct val="0"/>
                </a:spcBef>
                <a:spcAft>
                  <a:spcPct val="0"/>
                </a:spcAft>
                <a:buClr>
                  <a:srgbClr val="000000"/>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目标、关注</a:t>
              </a:r>
            </a:p>
          </p:txBody>
        </p:sp>
        <p:sp>
          <p:nvSpPr>
            <p:cNvPr id="91" name="Line 27"/>
            <p:cNvSpPr>
              <a:spLocks noChangeShapeType="1"/>
            </p:cNvSpPr>
            <p:nvPr/>
          </p:nvSpPr>
          <p:spPr bwMode="auto">
            <a:xfrm>
              <a:off x="158" y="1770"/>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92" name="Line 28"/>
            <p:cNvSpPr>
              <a:spLocks noChangeShapeType="1"/>
            </p:cNvSpPr>
            <p:nvPr/>
          </p:nvSpPr>
          <p:spPr bwMode="auto">
            <a:xfrm>
              <a:off x="158" y="2044"/>
              <a:ext cx="172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93" name="Line 29"/>
            <p:cNvSpPr>
              <a:spLocks noChangeShapeType="1"/>
            </p:cNvSpPr>
            <p:nvPr/>
          </p:nvSpPr>
          <p:spPr bwMode="auto">
            <a:xfrm>
              <a:off x="158" y="4046"/>
              <a:ext cx="1724"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94" name="Line 30"/>
            <p:cNvSpPr>
              <a:spLocks noChangeShapeType="1"/>
            </p:cNvSpPr>
            <p:nvPr/>
          </p:nvSpPr>
          <p:spPr bwMode="auto">
            <a:xfrm>
              <a:off x="158" y="1770"/>
              <a:ext cx="0" cy="227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95" name="Line 31"/>
            <p:cNvSpPr>
              <a:spLocks noChangeShapeType="1"/>
            </p:cNvSpPr>
            <p:nvPr/>
          </p:nvSpPr>
          <p:spPr bwMode="auto">
            <a:xfrm>
              <a:off x="1882" y="1770"/>
              <a:ext cx="0" cy="227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96" name="Oval 32"/>
            <p:cNvSpPr>
              <a:spLocks noChangeArrowheads="1"/>
            </p:cNvSpPr>
            <p:nvPr/>
          </p:nvSpPr>
          <p:spPr bwMode="auto">
            <a:xfrm>
              <a:off x="249" y="3884"/>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97" name="Oval 33"/>
            <p:cNvSpPr>
              <a:spLocks noChangeArrowheads="1"/>
            </p:cNvSpPr>
            <p:nvPr/>
          </p:nvSpPr>
          <p:spPr bwMode="ltGray">
            <a:xfrm>
              <a:off x="256" y="3890"/>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98" name="Picture 34"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 y="3905"/>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Oval 35"/>
            <p:cNvSpPr>
              <a:spLocks noChangeArrowheads="1"/>
            </p:cNvSpPr>
            <p:nvPr/>
          </p:nvSpPr>
          <p:spPr bwMode="auto">
            <a:xfrm>
              <a:off x="249" y="2598"/>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04" name="Oval 36"/>
            <p:cNvSpPr>
              <a:spLocks noChangeArrowheads="1"/>
            </p:cNvSpPr>
            <p:nvPr/>
          </p:nvSpPr>
          <p:spPr bwMode="ltGray">
            <a:xfrm>
              <a:off x="256" y="2604"/>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05" name="Picture 37"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 y="2619"/>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Oval 38"/>
            <p:cNvSpPr>
              <a:spLocks noChangeArrowheads="1"/>
            </p:cNvSpPr>
            <p:nvPr/>
          </p:nvSpPr>
          <p:spPr bwMode="auto">
            <a:xfrm>
              <a:off x="249" y="3030"/>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07" name="Oval 39"/>
            <p:cNvSpPr>
              <a:spLocks noChangeArrowheads="1"/>
            </p:cNvSpPr>
            <p:nvPr/>
          </p:nvSpPr>
          <p:spPr bwMode="ltGray">
            <a:xfrm>
              <a:off x="256" y="3036"/>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08" name="Picture 40"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 y="3051"/>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Oval 41"/>
            <p:cNvSpPr>
              <a:spLocks noChangeArrowheads="1"/>
            </p:cNvSpPr>
            <p:nvPr/>
          </p:nvSpPr>
          <p:spPr bwMode="auto">
            <a:xfrm>
              <a:off x="249" y="3470"/>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10" name="Oval 42"/>
            <p:cNvSpPr>
              <a:spLocks noChangeArrowheads="1"/>
            </p:cNvSpPr>
            <p:nvPr/>
          </p:nvSpPr>
          <p:spPr bwMode="ltGray">
            <a:xfrm>
              <a:off x="256" y="3476"/>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12" name="Picture 43"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 y="3491"/>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Oval 44"/>
            <p:cNvSpPr>
              <a:spLocks noChangeArrowheads="1"/>
            </p:cNvSpPr>
            <p:nvPr/>
          </p:nvSpPr>
          <p:spPr bwMode="auto">
            <a:xfrm>
              <a:off x="241" y="2384"/>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14" name="Oval 45"/>
            <p:cNvSpPr>
              <a:spLocks noChangeArrowheads="1"/>
            </p:cNvSpPr>
            <p:nvPr/>
          </p:nvSpPr>
          <p:spPr bwMode="ltGray">
            <a:xfrm>
              <a:off x="248" y="2390"/>
              <a:ext cx="78" cy="78"/>
            </a:xfrm>
            <a:prstGeom prst="ellipse">
              <a:avLst/>
            </a:prstGeom>
            <a:gradFill rotWithShape="0">
              <a:gsLst>
                <a:gs pos="0">
                  <a:srgbClr val="9BF3FF"/>
                </a:gs>
                <a:gs pos="100000">
                  <a:srgbClr val="0033CC"/>
                </a:gs>
              </a:gsLst>
              <a:lin ang="2700000" scaled="1"/>
            </a:gradFill>
            <a:ln w="28575" algn="ctr">
              <a:solidFill>
                <a:srgbClr val="3399FF"/>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15" name="Picture 46" descr="guan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 y="2405"/>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 name="Group 47"/>
          <p:cNvGrpSpPr>
            <a:grpSpLocks/>
          </p:cNvGrpSpPr>
          <p:nvPr/>
        </p:nvGrpSpPr>
        <p:grpSpPr bwMode="auto">
          <a:xfrm>
            <a:off x="6443663" y="2565400"/>
            <a:ext cx="2017712" cy="2517775"/>
            <a:chOff x="3605" y="1117"/>
            <a:chExt cx="1724" cy="1586"/>
          </a:xfrm>
        </p:grpSpPr>
        <p:sp>
          <p:nvSpPr>
            <p:cNvPr id="117" name="AutoShape 48"/>
            <p:cNvSpPr>
              <a:spLocks noChangeArrowheads="1"/>
            </p:cNvSpPr>
            <p:nvPr/>
          </p:nvSpPr>
          <p:spPr bwMode="auto">
            <a:xfrm>
              <a:off x="3605" y="1130"/>
              <a:ext cx="1724" cy="259"/>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18" name="Picture 49"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 y="1141"/>
              <a:ext cx="6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50"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 y="1241"/>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Rectangle 51"/>
            <p:cNvSpPr>
              <a:spLocks noChangeArrowheads="1"/>
            </p:cNvSpPr>
            <p:nvPr/>
          </p:nvSpPr>
          <p:spPr bwMode="auto">
            <a:xfrm>
              <a:off x="3606" y="1391"/>
              <a:ext cx="1723"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marL="182563"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量产准备就绪</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产品上市</a:t>
              </a:r>
            </a:p>
            <a:p>
              <a:pPr eaLnBrk="1" fontAlgn="base" hangingPunct="1">
                <a:lnSpc>
                  <a:spcPct val="140000"/>
                </a:lnSpc>
                <a:spcBef>
                  <a:spcPct val="0"/>
                </a:spcBef>
                <a:spcAft>
                  <a:spcPct val="0"/>
                </a:spcAft>
                <a:buClr>
                  <a:srgbClr val="777777"/>
                </a:buClr>
                <a:buSzPct val="60000"/>
                <a:buFont typeface="Wingdings" pitchFamily="2" charset="2"/>
                <a:buNone/>
              </a:pPr>
              <a:endParaRPr lang="zh-CN" altLang="en-US" sz="1600" b="1" dirty="0">
                <a:solidFill>
                  <a:srgbClr val="777777"/>
                </a:solidFill>
                <a:latin typeface="华文细黑" pitchFamily="2" charset="-122"/>
                <a:ea typeface="华文细黑" pitchFamily="2" charset="-122"/>
              </a:endParaRPr>
            </a:p>
          </p:txBody>
        </p:sp>
        <p:sp>
          <p:nvSpPr>
            <p:cNvPr id="122" name="Rectangle 52"/>
            <p:cNvSpPr>
              <a:spLocks noChangeArrowheads="1"/>
            </p:cNvSpPr>
            <p:nvPr/>
          </p:nvSpPr>
          <p:spPr bwMode="auto">
            <a:xfrm>
              <a:off x="3606" y="1117"/>
              <a:ext cx="172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algn="ctr" eaLnBrk="1" fontAlgn="base" hangingPunct="1">
                <a:lnSpc>
                  <a:spcPct val="140000"/>
                </a:lnSpc>
                <a:spcBef>
                  <a:spcPct val="0"/>
                </a:spcBef>
                <a:spcAft>
                  <a:spcPct val="0"/>
                </a:spcAft>
                <a:buClr>
                  <a:srgbClr val="000000"/>
                </a:buClr>
                <a:buSzPct val="60000"/>
                <a:buFont typeface="Wingdings" pitchFamily="2" charset="2"/>
                <a:buNone/>
              </a:pPr>
              <a:r>
                <a:rPr lang="zh-CN" altLang="en-US" sz="1600" b="1" dirty="0">
                  <a:solidFill>
                    <a:srgbClr val="FFFFFF"/>
                  </a:solidFill>
                  <a:latin typeface="微软雅黑" panose="020B0503020204020204" pitchFamily="34" charset="-122"/>
                  <a:ea typeface="微软雅黑" panose="020B0503020204020204" pitchFamily="34" charset="-122"/>
                </a:rPr>
                <a:t>输出</a:t>
              </a:r>
            </a:p>
          </p:txBody>
        </p:sp>
        <p:sp>
          <p:nvSpPr>
            <p:cNvPr id="123" name="Line 53"/>
            <p:cNvSpPr>
              <a:spLocks noChangeShapeType="1"/>
            </p:cNvSpPr>
            <p:nvPr/>
          </p:nvSpPr>
          <p:spPr bwMode="auto">
            <a:xfrm>
              <a:off x="3606" y="1117"/>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24" name="Line 54"/>
            <p:cNvSpPr>
              <a:spLocks noChangeShapeType="1"/>
            </p:cNvSpPr>
            <p:nvPr/>
          </p:nvSpPr>
          <p:spPr bwMode="auto">
            <a:xfrm>
              <a:off x="3606" y="1391"/>
              <a:ext cx="17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25" name="Line 55"/>
            <p:cNvSpPr>
              <a:spLocks noChangeShapeType="1"/>
            </p:cNvSpPr>
            <p:nvPr/>
          </p:nvSpPr>
          <p:spPr bwMode="auto">
            <a:xfrm>
              <a:off x="3606" y="2703"/>
              <a:ext cx="1723"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26" name="Line 56"/>
            <p:cNvSpPr>
              <a:spLocks noChangeShapeType="1"/>
            </p:cNvSpPr>
            <p:nvPr/>
          </p:nvSpPr>
          <p:spPr bwMode="auto">
            <a:xfrm>
              <a:off x="3606" y="1117"/>
              <a:ext cx="0" cy="158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27" name="Line 57"/>
            <p:cNvSpPr>
              <a:spLocks noChangeShapeType="1"/>
            </p:cNvSpPr>
            <p:nvPr/>
          </p:nvSpPr>
          <p:spPr bwMode="auto">
            <a:xfrm>
              <a:off x="5329" y="1117"/>
              <a:ext cx="0" cy="1586"/>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28" name="Oval 58"/>
            <p:cNvSpPr>
              <a:spLocks noChangeArrowheads="1"/>
            </p:cNvSpPr>
            <p:nvPr/>
          </p:nvSpPr>
          <p:spPr bwMode="auto">
            <a:xfrm>
              <a:off x="3696" y="1524"/>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29" name="Oval 59"/>
            <p:cNvSpPr>
              <a:spLocks noChangeArrowheads="1"/>
            </p:cNvSpPr>
            <p:nvPr/>
          </p:nvSpPr>
          <p:spPr bwMode="auto">
            <a:xfrm>
              <a:off x="3703" y="1530"/>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30" name="Picture 60" descr="guang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 y="1533"/>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Oval 61"/>
            <p:cNvSpPr>
              <a:spLocks noChangeArrowheads="1"/>
            </p:cNvSpPr>
            <p:nvPr/>
          </p:nvSpPr>
          <p:spPr bwMode="auto">
            <a:xfrm>
              <a:off x="3696" y="1751"/>
              <a:ext cx="91"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32" name="Oval 62"/>
            <p:cNvSpPr>
              <a:spLocks noChangeArrowheads="1"/>
            </p:cNvSpPr>
            <p:nvPr/>
          </p:nvSpPr>
          <p:spPr bwMode="auto">
            <a:xfrm>
              <a:off x="3703" y="1757"/>
              <a:ext cx="78" cy="78"/>
            </a:xfrm>
            <a:prstGeom prst="ellipse">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33" name="Picture 63" descr="guang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 y="1760"/>
              <a:ext cx="5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 name="Group 64"/>
          <p:cNvGrpSpPr>
            <a:grpSpLocks/>
          </p:cNvGrpSpPr>
          <p:nvPr/>
        </p:nvGrpSpPr>
        <p:grpSpPr bwMode="auto">
          <a:xfrm>
            <a:off x="3743325" y="2565400"/>
            <a:ext cx="2376488" cy="2241550"/>
            <a:chOff x="2358" y="1834"/>
            <a:chExt cx="1497" cy="1412"/>
          </a:xfrm>
        </p:grpSpPr>
        <p:sp>
          <p:nvSpPr>
            <p:cNvPr id="135" name="AutoShape 65"/>
            <p:cNvSpPr>
              <a:spLocks noChangeArrowheads="1"/>
            </p:cNvSpPr>
            <p:nvPr/>
          </p:nvSpPr>
          <p:spPr bwMode="auto">
            <a:xfrm>
              <a:off x="2358" y="1850"/>
              <a:ext cx="1497" cy="251"/>
            </a:xfrm>
            <a:prstGeom prst="roundRect">
              <a:avLst>
                <a:gd name="adj" fmla="val 9667"/>
              </a:avLst>
            </a:prstGeom>
            <a:gradFill rotWithShape="0">
              <a:gsLst>
                <a:gs pos="0">
                  <a:srgbClr val="59708D"/>
                </a:gs>
                <a:gs pos="100000">
                  <a:srgbClr val="8DB2DF"/>
                </a:gs>
              </a:gsLst>
              <a:lin ang="2700000" scaled="1"/>
            </a:gradFill>
            <a:ln w="28575" algn="ctr">
              <a:solidFill>
                <a:srgbClr val="3C5374"/>
              </a:solidFill>
              <a:round/>
              <a:headEnd/>
              <a:tailEnd/>
            </a:ln>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36" name="Picture 66" descr="gu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 y="1860"/>
              <a:ext cx="56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67" descr="gu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 y="1957"/>
              <a:ext cx="9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Rectangle 68"/>
            <p:cNvSpPr>
              <a:spLocks noChangeArrowheads="1"/>
            </p:cNvSpPr>
            <p:nvPr/>
          </p:nvSpPr>
          <p:spPr bwMode="auto">
            <a:xfrm>
              <a:off x="2359" y="2108"/>
              <a:ext cx="1496" cy="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marL="182563"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lnSpc>
                  <a:spcPct val="140000"/>
                </a:lnSpc>
                <a:spcBef>
                  <a:spcPct val="0"/>
                </a:spcBef>
                <a:spcAft>
                  <a:spcPct val="0"/>
                </a:spcAft>
                <a:buClr>
                  <a:srgbClr val="777777"/>
                </a:buClr>
                <a:buSzPct val="60000"/>
                <a:buFont typeface="Wingdings" pitchFamily="2" charset="2"/>
                <a:buNone/>
              </a:pPr>
              <a:r>
                <a:rPr lang="zh-CN" altLang="en-US" sz="1600" b="1" dirty="0">
                  <a:solidFill>
                    <a:srgbClr val="000000"/>
                  </a:solidFill>
                  <a:latin typeface="微软雅黑" panose="020B0503020204020204" pitchFamily="34" charset="-122"/>
                  <a:ea typeface="微软雅黑" panose="020B0503020204020204" pitchFamily="34" charset="-122"/>
                </a:rPr>
                <a:t>最终的上市产品</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制造能力及产量计划</a:t>
              </a:r>
            </a:p>
            <a:p>
              <a:pPr eaLnBrk="1" fontAlgn="base" hangingPunct="1">
                <a:lnSpc>
                  <a:spcPct val="140000"/>
                </a:lnSpc>
                <a:spcBef>
                  <a:spcPct val="0"/>
                </a:spcBef>
                <a:spcAft>
                  <a:spcPct val="0"/>
                </a:spcAft>
                <a:buClr>
                  <a:srgbClr val="777777"/>
                </a:buClr>
                <a:buSzPct val="60000"/>
              </a:pPr>
              <a:r>
                <a:rPr lang="zh-CN" altLang="en-US" sz="1600" b="1" dirty="0">
                  <a:solidFill>
                    <a:srgbClr val="000000"/>
                  </a:solidFill>
                  <a:latin typeface="微软雅黑" panose="020B0503020204020204" pitchFamily="34" charset="-122"/>
                  <a:ea typeface="微软雅黑" panose="020B0503020204020204" pitchFamily="34" charset="-122"/>
                </a:rPr>
                <a:t>最终的产品发布计划</a:t>
              </a:r>
            </a:p>
            <a:p>
              <a:pPr eaLnBrk="1" fontAlgn="base" hangingPunct="1">
                <a:lnSpc>
                  <a:spcPct val="140000"/>
                </a:lnSpc>
                <a:spcBef>
                  <a:spcPct val="0"/>
                </a:spcBef>
                <a:spcAft>
                  <a:spcPct val="0"/>
                </a:spcAft>
                <a:buClr>
                  <a:srgbClr val="777777"/>
                </a:buClr>
                <a:buSzPct val="60000"/>
                <a:buFont typeface="Wingdings" pitchFamily="2" charset="2"/>
                <a:buNone/>
              </a:pPr>
              <a:endParaRPr lang="zh-CN" altLang="en-US" sz="1600" b="1" dirty="0">
                <a:solidFill>
                  <a:srgbClr val="000000"/>
                </a:solidFill>
                <a:latin typeface="华文细黑" pitchFamily="2" charset="-122"/>
                <a:ea typeface="华文细黑" pitchFamily="2" charset="-122"/>
              </a:endParaRPr>
            </a:p>
          </p:txBody>
        </p:sp>
        <p:sp>
          <p:nvSpPr>
            <p:cNvPr id="139" name="Rectangle 69"/>
            <p:cNvSpPr>
              <a:spLocks noChangeArrowheads="1"/>
            </p:cNvSpPr>
            <p:nvPr/>
          </p:nvSpPr>
          <p:spPr bwMode="auto">
            <a:xfrm>
              <a:off x="2359" y="1834"/>
              <a:ext cx="149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1927" tIns="46787" rIns="89973" bIns="46787"/>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algn="ctr" eaLnBrk="1" fontAlgn="base" hangingPunct="1">
                <a:lnSpc>
                  <a:spcPct val="140000"/>
                </a:lnSpc>
                <a:spcBef>
                  <a:spcPct val="0"/>
                </a:spcBef>
                <a:spcAft>
                  <a:spcPct val="0"/>
                </a:spcAft>
                <a:buClr>
                  <a:srgbClr val="000000"/>
                </a:buClr>
                <a:buSzPct val="60000"/>
                <a:buFont typeface="Wingdings" pitchFamily="2" charset="2"/>
                <a:buNone/>
              </a:pPr>
              <a:r>
                <a:rPr lang="zh-CN" altLang="en-US" sz="1600" b="1" dirty="0">
                  <a:solidFill>
                    <a:srgbClr val="FFFFFF"/>
                  </a:solidFill>
                  <a:latin typeface="微软雅黑" panose="020B0503020204020204" pitchFamily="34" charset="-122"/>
                  <a:ea typeface="微软雅黑" panose="020B0503020204020204" pitchFamily="34" charset="-122"/>
                </a:rPr>
                <a:t>输入</a:t>
              </a:r>
            </a:p>
          </p:txBody>
        </p:sp>
        <p:sp>
          <p:nvSpPr>
            <p:cNvPr id="140" name="Line 70"/>
            <p:cNvSpPr>
              <a:spLocks noChangeShapeType="1"/>
            </p:cNvSpPr>
            <p:nvPr/>
          </p:nvSpPr>
          <p:spPr bwMode="auto">
            <a:xfrm>
              <a:off x="2359" y="1834"/>
              <a:ext cx="1496"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41" name="Line 71"/>
            <p:cNvSpPr>
              <a:spLocks noChangeShapeType="1"/>
            </p:cNvSpPr>
            <p:nvPr/>
          </p:nvSpPr>
          <p:spPr bwMode="auto">
            <a:xfrm>
              <a:off x="2359" y="2108"/>
              <a:ext cx="14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42" name="Line 72"/>
            <p:cNvSpPr>
              <a:spLocks noChangeShapeType="1"/>
            </p:cNvSpPr>
            <p:nvPr/>
          </p:nvSpPr>
          <p:spPr bwMode="auto">
            <a:xfrm>
              <a:off x="2359" y="3246"/>
              <a:ext cx="1496"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43" name="Line 73"/>
            <p:cNvSpPr>
              <a:spLocks noChangeShapeType="1"/>
            </p:cNvSpPr>
            <p:nvPr/>
          </p:nvSpPr>
          <p:spPr bwMode="auto">
            <a:xfrm>
              <a:off x="2359" y="1834"/>
              <a:ext cx="0" cy="1412"/>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44" name="Line 74"/>
            <p:cNvSpPr>
              <a:spLocks noChangeShapeType="1"/>
            </p:cNvSpPr>
            <p:nvPr/>
          </p:nvSpPr>
          <p:spPr bwMode="auto">
            <a:xfrm>
              <a:off x="3855" y="1834"/>
              <a:ext cx="0" cy="1412"/>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wrap="none" lIns="252000" tIns="46800" rIns="90000" bIns="46800">
              <a:spAutoFit/>
            </a:bodyPr>
            <a:lstStyle/>
            <a:p>
              <a:pPr fontAlgn="base">
                <a:spcBef>
                  <a:spcPct val="0"/>
                </a:spcBef>
                <a:spcAft>
                  <a:spcPct val="0"/>
                </a:spcAft>
              </a:pPr>
              <a:endParaRPr lang="zh-CN" altLang="en-US" sz="1400">
                <a:solidFill>
                  <a:srgbClr val="FFFFFF"/>
                </a:solidFill>
                <a:ea typeface="MS PGothic" pitchFamily="34" charset="-128"/>
              </a:endParaRPr>
            </a:p>
          </p:txBody>
        </p:sp>
        <p:sp>
          <p:nvSpPr>
            <p:cNvPr id="145" name="Oval 75"/>
            <p:cNvSpPr>
              <a:spLocks noChangeArrowheads="1"/>
            </p:cNvSpPr>
            <p:nvPr/>
          </p:nvSpPr>
          <p:spPr bwMode="auto">
            <a:xfrm>
              <a:off x="2437" y="2232"/>
              <a:ext cx="79"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46" name="Oval 76"/>
            <p:cNvSpPr>
              <a:spLocks noChangeArrowheads="1"/>
            </p:cNvSpPr>
            <p:nvPr/>
          </p:nvSpPr>
          <p:spPr bwMode="ltGray">
            <a:xfrm>
              <a:off x="2443" y="2238"/>
              <a:ext cx="6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48" name="Picture 77"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 y="2241"/>
              <a:ext cx="50"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Oval 78"/>
            <p:cNvSpPr>
              <a:spLocks noChangeArrowheads="1"/>
            </p:cNvSpPr>
            <p:nvPr/>
          </p:nvSpPr>
          <p:spPr bwMode="auto">
            <a:xfrm>
              <a:off x="2437" y="2459"/>
              <a:ext cx="79"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50" name="Oval 79"/>
            <p:cNvSpPr>
              <a:spLocks noChangeArrowheads="1"/>
            </p:cNvSpPr>
            <p:nvPr/>
          </p:nvSpPr>
          <p:spPr bwMode="ltGray">
            <a:xfrm>
              <a:off x="2443" y="2465"/>
              <a:ext cx="6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51" name="Picture 80"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 y="2468"/>
              <a:ext cx="50"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Oval 81"/>
            <p:cNvSpPr>
              <a:spLocks noChangeArrowheads="1"/>
            </p:cNvSpPr>
            <p:nvPr/>
          </p:nvSpPr>
          <p:spPr bwMode="auto">
            <a:xfrm>
              <a:off x="2437" y="2670"/>
              <a:ext cx="79" cy="91"/>
            </a:xfrm>
            <a:prstGeom prst="ellipse">
              <a:avLst/>
            </a:prstGeom>
            <a:gradFill rotWithShape="1">
              <a:gsLst>
                <a:gs pos="0">
                  <a:srgbClr val="808080"/>
                </a:gs>
                <a:gs pos="100000">
                  <a:srgbClr val="CCCCFF"/>
                </a:gs>
              </a:gsLst>
              <a:lin ang="27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sp>
          <p:nvSpPr>
            <p:cNvPr id="153" name="Oval 82"/>
            <p:cNvSpPr>
              <a:spLocks noChangeArrowheads="1"/>
            </p:cNvSpPr>
            <p:nvPr/>
          </p:nvSpPr>
          <p:spPr bwMode="ltGray">
            <a:xfrm>
              <a:off x="2443" y="2676"/>
              <a:ext cx="68" cy="78"/>
            </a:xfrm>
            <a:prstGeom prst="ellipse">
              <a:avLst/>
            </a:prstGeom>
            <a:gradFill rotWithShape="0">
              <a:gsLst>
                <a:gs pos="0">
                  <a:srgbClr val="F12F4F"/>
                </a:gs>
                <a:gs pos="100000">
                  <a:srgbClr val="84081E"/>
                </a:gs>
              </a:gsLst>
              <a:lin ang="2700000" scaled="1"/>
            </a:gradFill>
            <a:ln w="28575" algn="ctr">
              <a:solidFill>
                <a:srgbClr val="620000"/>
              </a:solidFill>
              <a:round/>
              <a:headEnd/>
              <a:tailEnd/>
            </a:ln>
          </p:spPr>
          <p:txBody>
            <a:bodyPr lIns="22467" tIns="11234" rIns="22467" bIns="11234" anchor="ctr" anchorCtr="1">
              <a:spAutoFit/>
            </a:bodyPr>
            <a:lstStyle>
              <a:lvl1pPr eaLnBrk="0" hangingPunct="0">
                <a:defRPr sz="1400">
                  <a:solidFill>
                    <a:schemeClr val="bg1"/>
                  </a:solidFill>
                  <a:latin typeface="FrutigerNext LT Regular" pitchFamily="34" charset="0"/>
                  <a:ea typeface="MS PGothic" pitchFamily="34" charset="-128"/>
                </a:defRPr>
              </a:lvl1pPr>
              <a:lvl2pPr marL="742950" indent="-285750" eaLnBrk="0" hangingPunct="0">
                <a:defRPr sz="1400">
                  <a:solidFill>
                    <a:schemeClr val="bg1"/>
                  </a:solidFill>
                  <a:latin typeface="FrutigerNext LT Regular" pitchFamily="34" charset="0"/>
                  <a:ea typeface="MS PGothic" pitchFamily="34" charset="-128"/>
                </a:defRPr>
              </a:lvl2pPr>
              <a:lvl3pPr marL="1143000" indent="-228600" eaLnBrk="0" hangingPunct="0">
                <a:defRPr sz="1400">
                  <a:solidFill>
                    <a:schemeClr val="bg1"/>
                  </a:solidFill>
                  <a:latin typeface="FrutigerNext LT Regular" pitchFamily="34" charset="0"/>
                  <a:ea typeface="MS PGothic" pitchFamily="34" charset="-128"/>
                </a:defRPr>
              </a:lvl3pPr>
              <a:lvl4pPr marL="1600200" indent="-228600" eaLnBrk="0" hangingPunct="0">
                <a:defRPr sz="1400">
                  <a:solidFill>
                    <a:schemeClr val="bg1"/>
                  </a:solidFill>
                  <a:latin typeface="FrutigerNext LT Regular" pitchFamily="34" charset="0"/>
                  <a:ea typeface="MS PGothic" pitchFamily="34" charset="-128"/>
                </a:defRPr>
              </a:lvl4pPr>
              <a:lvl5pPr marL="2057400" indent="-228600" eaLnBrk="0" hangingPunct="0">
                <a:defRPr sz="1400">
                  <a:solidFill>
                    <a:schemeClr val="bg1"/>
                  </a:solidFill>
                  <a:latin typeface="FrutigerNext LT Regular" pitchFamily="34" charset="0"/>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pitchFamily="34" charset="0"/>
                  <a:ea typeface="MS PGothic" pitchFamily="34" charset="-128"/>
                </a:defRPr>
              </a:lvl9pPr>
            </a:lstStyle>
            <a:p>
              <a:pPr eaLnBrk="1" fontAlgn="base" hangingPunct="1">
                <a:spcBef>
                  <a:spcPct val="0"/>
                </a:spcBef>
                <a:spcAft>
                  <a:spcPct val="0"/>
                </a:spcAft>
              </a:pPr>
              <a:endParaRPr lang="zh-CN" altLang="en-US">
                <a:solidFill>
                  <a:srgbClr val="FFFFFF"/>
                </a:solidFill>
              </a:endParaRPr>
            </a:p>
          </p:txBody>
        </p:sp>
        <p:pic>
          <p:nvPicPr>
            <p:cNvPr id="154" name="Picture 83" descr="guang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 y="2679"/>
              <a:ext cx="50"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ChangeArrowheads="1"/>
          </p:cNvSpPr>
          <p:nvPr/>
        </p:nvSpPr>
        <p:spPr bwMode="auto">
          <a:xfrm>
            <a:off x="3852863" y="31416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批量生产</a:t>
            </a:r>
          </a:p>
        </p:txBody>
      </p:sp>
      <p:sp>
        <p:nvSpPr>
          <p:cNvPr id="161796" name="Line 4"/>
          <p:cNvSpPr>
            <a:spLocks noChangeShapeType="1"/>
          </p:cNvSpPr>
          <p:nvPr/>
        </p:nvSpPr>
        <p:spPr bwMode="auto">
          <a:xfrm>
            <a:off x="611189" y="3500438"/>
            <a:ext cx="3240087"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61797" name="Rectangle 5"/>
          <p:cNvSpPr>
            <a:spLocks noChangeArrowheads="1"/>
          </p:cNvSpPr>
          <p:nvPr/>
        </p:nvSpPr>
        <p:spPr bwMode="auto">
          <a:xfrm>
            <a:off x="7667626" y="3573463"/>
            <a:ext cx="576263" cy="287337"/>
          </a:xfrm>
          <a:prstGeom prst="rect">
            <a:avLst/>
          </a:prstGeom>
          <a:noFill/>
          <a:ln w="9525">
            <a:noFill/>
            <a:miter lim="800000"/>
            <a:headEnd/>
            <a:tailEnd/>
          </a:ln>
          <a:effectLst/>
        </p:spPr>
        <p:txBody>
          <a:bodyPr wrap="none" lIns="91424" tIns="45712" rIns="91424" bIns="45712" anchor="ctr"/>
          <a:lstStyle/>
          <a:p>
            <a:pPr algn="ctr"/>
            <a:r>
              <a:rPr lang="zh-CN" altLang="en-US" sz="1400" dirty="0"/>
              <a:t>输出</a:t>
            </a:r>
          </a:p>
        </p:txBody>
      </p:sp>
      <p:sp>
        <p:nvSpPr>
          <p:cNvPr id="161798" name="Rectangle 6"/>
          <p:cNvSpPr>
            <a:spLocks noChangeArrowheads="1"/>
          </p:cNvSpPr>
          <p:nvPr/>
        </p:nvSpPr>
        <p:spPr bwMode="auto">
          <a:xfrm>
            <a:off x="250825" y="3644900"/>
            <a:ext cx="576263" cy="287338"/>
          </a:xfrm>
          <a:prstGeom prst="rect">
            <a:avLst/>
          </a:prstGeom>
          <a:noFill/>
          <a:ln w="9525">
            <a:noFill/>
            <a:miter lim="800000"/>
            <a:headEnd/>
            <a:tailEnd/>
          </a:ln>
          <a:effectLst/>
        </p:spPr>
        <p:txBody>
          <a:bodyPr wrap="none" lIns="91424" tIns="45712" rIns="91424" bIns="45712" anchor="ctr"/>
          <a:lstStyle/>
          <a:p>
            <a:pPr algn="ctr"/>
            <a:r>
              <a:rPr lang="zh-CN" altLang="en-US" sz="1400" dirty="0"/>
              <a:t>输入</a:t>
            </a:r>
          </a:p>
        </p:txBody>
      </p:sp>
      <p:sp>
        <p:nvSpPr>
          <p:cNvPr id="161799" name="Line 7"/>
          <p:cNvSpPr>
            <a:spLocks noChangeShapeType="1"/>
          </p:cNvSpPr>
          <p:nvPr/>
        </p:nvSpPr>
        <p:spPr bwMode="auto">
          <a:xfrm flipV="1">
            <a:off x="4716464" y="3502025"/>
            <a:ext cx="3311525"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61800" name="Rectangle 8"/>
          <p:cNvSpPr>
            <a:spLocks noChangeArrowheads="1"/>
          </p:cNvSpPr>
          <p:nvPr/>
        </p:nvSpPr>
        <p:spPr bwMode="auto">
          <a:xfrm>
            <a:off x="3852863" y="40052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客户培训</a:t>
            </a:r>
          </a:p>
        </p:txBody>
      </p:sp>
      <p:sp>
        <p:nvSpPr>
          <p:cNvPr id="161801" name="Line 9"/>
          <p:cNvSpPr>
            <a:spLocks noChangeShapeType="1"/>
          </p:cNvSpPr>
          <p:nvPr/>
        </p:nvSpPr>
        <p:spPr bwMode="auto">
          <a:xfrm>
            <a:off x="971550" y="3500439"/>
            <a:ext cx="0" cy="1728787"/>
          </a:xfrm>
          <a:prstGeom prst="line">
            <a:avLst/>
          </a:prstGeom>
          <a:noFill/>
          <a:ln w="9525">
            <a:solidFill>
              <a:schemeClr val="tx1"/>
            </a:solidFill>
            <a:round/>
            <a:headEnd/>
            <a:tailEnd/>
          </a:ln>
          <a:effectLst/>
        </p:spPr>
        <p:txBody>
          <a:bodyPr lIns="91424" tIns="45712" rIns="91424" bIns="45712"/>
          <a:lstStyle/>
          <a:p>
            <a:endParaRPr lang="zh-CN" altLang="en-US"/>
          </a:p>
        </p:txBody>
      </p:sp>
      <p:sp>
        <p:nvSpPr>
          <p:cNvPr id="161802" name="Line 10"/>
          <p:cNvSpPr>
            <a:spLocks noChangeShapeType="1"/>
          </p:cNvSpPr>
          <p:nvPr/>
        </p:nvSpPr>
        <p:spPr bwMode="auto">
          <a:xfrm>
            <a:off x="971551" y="4437063"/>
            <a:ext cx="2879725"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61803" name="Rectangle 11"/>
          <p:cNvSpPr>
            <a:spLocks noChangeArrowheads="1"/>
          </p:cNvSpPr>
          <p:nvPr/>
        </p:nvSpPr>
        <p:spPr bwMode="auto">
          <a:xfrm>
            <a:off x="323850" y="21336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en-US" altLang="zh-CN" sz="1400" dirty="0"/>
              <a:t>BOM</a:t>
            </a:r>
            <a:r>
              <a:rPr lang="zh-CN" altLang="en-US" sz="1400" dirty="0"/>
              <a:t>、采购渠道</a:t>
            </a:r>
          </a:p>
        </p:txBody>
      </p:sp>
      <p:sp>
        <p:nvSpPr>
          <p:cNvPr id="161804" name="Rectangle 12"/>
          <p:cNvSpPr>
            <a:spLocks noChangeArrowheads="1"/>
          </p:cNvSpPr>
          <p:nvPr/>
        </p:nvSpPr>
        <p:spPr bwMode="auto">
          <a:xfrm>
            <a:off x="323850" y="17018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用户手册</a:t>
            </a:r>
          </a:p>
        </p:txBody>
      </p:sp>
      <p:sp>
        <p:nvSpPr>
          <p:cNvPr id="161805" name="Rectangle 13"/>
          <p:cNvSpPr>
            <a:spLocks noChangeArrowheads="1"/>
          </p:cNvSpPr>
          <p:nvPr/>
        </p:nvSpPr>
        <p:spPr bwMode="auto">
          <a:xfrm>
            <a:off x="323850" y="25654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制造设备、工艺</a:t>
            </a:r>
          </a:p>
        </p:txBody>
      </p:sp>
      <p:sp>
        <p:nvSpPr>
          <p:cNvPr id="161806" name="Rectangle 14"/>
          <p:cNvSpPr>
            <a:spLocks noChangeArrowheads="1"/>
          </p:cNvSpPr>
          <p:nvPr/>
        </p:nvSpPr>
        <p:spPr bwMode="auto">
          <a:xfrm>
            <a:off x="323850" y="2997200"/>
            <a:ext cx="1439863"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结构</a:t>
            </a:r>
            <a:r>
              <a:rPr lang="en-US" altLang="zh-CN" sz="1400" dirty="0"/>
              <a:t>/</a:t>
            </a:r>
            <a:r>
              <a:rPr lang="zh-CN" altLang="en-US" sz="1400" dirty="0"/>
              <a:t>外形图</a:t>
            </a:r>
          </a:p>
        </p:txBody>
      </p:sp>
      <p:sp>
        <p:nvSpPr>
          <p:cNvPr id="161807" name="Rectangle 15"/>
          <p:cNvSpPr>
            <a:spLocks noChangeArrowheads="1"/>
          </p:cNvSpPr>
          <p:nvPr/>
        </p:nvSpPr>
        <p:spPr bwMode="auto">
          <a:xfrm>
            <a:off x="6300788" y="40052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en-US" altLang="zh-CN" sz="1400" dirty="0"/>
              <a:t>BOM</a:t>
            </a:r>
            <a:r>
              <a:rPr lang="zh-CN" altLang="en-US" sz="1400" dirty="0"/>
              <a:t>、采购渠道</a:t>
            </a:r>
          </a:p>
        </p:txBody>
      </p:sp>
      <p:sp>
        <p:nvSpPr>
          <p:cNvPr id="161808" name="Rectangle 16"/>
          <p:cNvSpPr>
            <a:spLocks noChangeArrowheads="1"/>
          </p:cNvSpPr>
          <p:nvPr/>
        </p:nvSpPr>
        <p:spPr bwMode="auto">
          <a:xfrm>
            <a:off x="6300788" y="35734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用户手册</a:t>
            </a:r>
          </a:p>
        </p:txBody>
      </p:sp>
      <p:sp>
        <p:nvSpPr>
          <p:cNvPr id="161809" name="Rectangle 17"/>
          <p:cNvSpPr>
            <a:spLocks noChangeArrowheads="1"/>
          </p:cNvSpPr>
          <p:nvPr/>
        </p:nvSpPr>
        <p:spPr bwMode="auto">
          <a:xfrm>
            <a:off x="6300788" y="44370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制造设备、工艺</a:t>
            </a:r>
          </a:p>
        </p:txBody>
      </p:sp>
      <p:sp>
        <p:nvSpPr>
          <p:cNvPr id="161810" name="Rectangle 18"/>
          <p:cNvSpPr>
            <a:spLocks noChangeArrowheads="1"/>
          </p:cNvSpPr>
          <p:nvPr/>
        </p:nvSpPr>
        <p:spPr bwMode="auto">
          <a:xfrm>
            <a:off x="6300788" y="486886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结构</a:t>
            </a:r>
            <a:r>
              <a:rPr lang="en-US" altLang="zh-CN" sz="1400" dirty="0"/>
              <a:t>/</a:t>
            </a:r>
            <a:r>
              <a:rPr lang="zh-CN" altLang="en-US" sz="1400" dirty="0"/>
              <a:t>外形图</a:t>
            </a:r>
          </a:p>
        </p:txBody>
      </p:sp>
      <p:sp>
        <p:nvSpPr>
          <p:cNvPr id="161811" name="Rectangle 19"/>
          <p:cNvSpPr>
            <a:spLocks noChangeArrowheads="1"/>
          </p:cNvSpPr>
          <p:nvPr/>
        </p:nvSpPr>
        <p:spPr bwMode="auto">
          <a:xfrm>
            <a:off x="6300788" y="5302250"/>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客户培训资料</a:t>
            </a:r>
          </a:p>
        </p:txBody>
      </p:sp>
      <p:sp>
        <p:nvSpPr>
          <p:cNvPr id="161812" name="Rectangle 20"/>
          <p:cNvSpPr>
            <a:spLocks noChangeArrowheads="1"/>
          </p:cNvSpPr>
          <p:nvPr/>
        </p:nvSpPr>
        <p:spPr bwMode="auto">
          <a:xfrm>
            <a:off x="3852863" y="4868864"/>
            <a:ext cx="863600" cy="719137"/>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lIns="91424" tIns="45712" rIns="91424" bIns="45712" anchor="ctr"/>
          <a:lstStyle/>
          <a:p>
            <a:pPr algn="ctr"/>
            <a:r>
              <a:rPr lang="zh-CN" altLang="en-US" sz="1400" dirty="0"/>
              <a:t>产品发布</a:t>
            </a:r>
          </a:p>
        </p:txBody>
      </p:sp>
      <p:sp>
        <p:nvSpPr>
          <p:cNvPr id="161813" name="Line 21"/>
          <p:cNvSpPr>
            <a:spLocks noChangeShapeType="1"/>
          </p:cNvSpPr>
          <p:nvPr/>
        </p:nvSpPr>
        <p:spPr bwMode="auto">
          <a:xfrm>
            <a:off x="971551" y="5229225"/>
            <a:ext cx="2879725" cy="0"/>
          </a:xfrm>
          <a:prstGeom prst="line">
            <a:avLst/>
          </a:prstGeom>
          <a:noFill/>
          <a:ln w="9525">
            <a:solidFill>
              <a:schemeClr val="tx1"/>
            </a:solidFill>
            <a:round/>
            <a:headEnd/>
            <a:tailEnd type="triangle" w="med" len="med"/>
          </a:ln>
          <a:effectLst/>
        </p:spPr>
        <p:txBody>
          <a:bodyPr lIns="91424" tIns="45712" rIns="91424" bIns="45712"/>
          <a:lstStyle/>
          <a:p>
            <a:endParaRPr lang="zh-CN" altLang="en-US"/>
          </a:p>
        </p:txBody>
      </p:sp>
      <p:sp>
        <p:nvSpPr>
          <p:cNvPr id="161814" name="AutoShape 22"/>
          <p:cNvSpPr>
            <a:spLocks noChangeArrowheads="1"/>
          </p:cNvSpPr>
          <p:nvPr/>
        </p:nvSpPr>
        <p:spPr bwMode="auto">
          <a:xfrm>
            <a:off x="3852863" y="2420938"/>
            <a:ext cx="863600" cy="576262"/>
          </a:xfrm>
          <a:prstGeom prst="wedgeRectCallout">
            <a:avLst>
              <a:gd name="adj1" fmla="val 551"/>
              <a:gd name="adj2" fmla="val 75343"/>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按销售预测</a:t>
            </a:r>
            <a:endParaRPr lang="en-US" altLang="zh-CN" sz="1400" dirty="0"/>
          </a:p>
        </p:txBody>
      </p:sp>
      <p:sp>
        <p:nvSpPr>
          <p:cNvPr id="161815" name="AutoShape 23"/>
          <p:cNvSpPr>
            <a:spLocks noChangeArrowheads="1"/>
          </p:cNvSpPr>
          <p:nvPr/>
        </p:nvSpPr>
        <p:spPr bwMode="auto">
          <a:xfrm>
            <a:off x="3852863" y="5661025"/>
            <a:ext cx="863600" cy="936625"/>
          </a:xfrm>
          <a:prstGeom prst="wedgeRectCallout">
            <a:avLst>
              <a:gd name="adj1" fmla="val -1472"/>
              <a:gd name="adj2" fmla="val -56273"/>
            </a:avLst>
          </a:prstGeom>
          <a:solidFill>
            <a:srgbClr val="CCFFCC"/>
          </a:solidFill>
          <a:ln w="9525">
            <a:solidFill>
              <a:schemeClr val="tx1"/>
            </a:solidFill>
            <a:miter lim="800000"/>
            <a:headEnd/>
            <a:tailEnd/>
          </a:ln>
          <a:effectLst/>
        </p:spPr>
        <p:txBody>
          <a:bodyPr lIns="91424" tIns="45712" rIns="91424" bIns="45712"/>
          <a:lstStyle/>
          <a:p>
            <a:pPr algn="ctr"/>
            <a:r>
              <a:rPr lang="zh-CN" altLang="en-US" sz="1400" dirty="0"/>
              <a:t>基线</a:t>
            </a:r>
          </a:p>
          <a:p>
            <a:pPr algn="ctr"/>
            <a:r>
              <a:rPr lang="zh-CN" altLang="en-US" sz="1400" dirty="0"/>
              <a:t>定价</a:t>
            </a:r>
          </a:p>
          <a:p>
            <a:pPr algn="ctr"/>
            <a:r>
              <a:rPr lang="zh-CN" altLang="en-US" sz="1400" dirty="0"/>
              <a:t>发布</a:t>
            </a:r>
          </a:p>
          <a:p>
            <a:pPr algn="ctr"/>
            <a:r>
              <a:rPr lang="zh-CN" altLang="en-US" sz="1400" dirty="0"/>
              <a:t>宣传</a:t>
            </a:r>
          </a:p>
        </p:txBody>
      </p:sp>
      <p:sp>
        <p:nvSpPr>
          <p:cNvPr id="161816" name="AutoShape 24"/>
          <p:cNvSpPr>
            <a:spLocks noChangeArrowheads="1"/>
          </p:cNvSpPr>
          <p:nvPr/>
        </p:nvSpPr>
        <p:spPr bwMode="auto">
          <a:xfrm rot="10800000">
            <a:off x="5977004" y="3040237"/>
            <a:ext cx="196919" cy="315737"/>
          </a:xfrm>
          <a:prstGeom prst="ellipse">
            <a:avLst/>
          </a:prstGeom>
          <a:solidFill>
            <a:srgbClr val="00FF00"/>
          </a:solidFill>
          <a:ln w="9525">
            <a:solidFill>
              <a:schemeClr val="tx1"/>
            </a:solidFill>
            <a:miter lim="800000"/>
            <a:headEnd/>
            <a:tailEnd/>
          </a:ln>
          <a:effectLst/>
        </p:spPr>
        <p:txBody>
          <a:bodyPr wrap="none" lIns="91424" tIns="45712" rIns="91424" bIns="45712" anchor="ctr"/>
          <a:lstStyle/>
          <a:p>
            <a:endParaRPr lang="zh-CN" altLang="en-US"/>
          </a:p>
        </p:txBody>
      </p:sp>
      <p:sp>
        <p:nvSpPr>
          <p:cNvPr id="161817" name="Rectangle 25"/>
          <p:cNvSpPr>
            <a:spLocks noChangeArrowheads="1"/>
          </p:cNvSpPr>
          <p:nvPr/>
        </p:nvSpPr>
        <p:spPr bwMode="auto">
          <a:xfrm>
            <a:off x="5793743" y="2623314"/>
            <a:ext cx="576263" cy="287337"/>
          </a:xfrm>
          <a:prstGeom prst="rect">
            <a:avLst/>
          </a:prstGeom>
          <a:noFill/>
          <a:ln w="9525">
            <a:noFill/>
            <a:miter lim="800000"/>
            <a:headEnd/>
            <a:tailEnd/>
          </a:ln>
          <a:effectLst/>
        </p:spPr>
        <p:txBody>
          <a:bodyPr wrap="none" lIns="91424" tIns="45712" rIns="91424" bIns="45712" anchor="ctr"/>
          <a:lstStyle/>
          <a:p>
            <a:pPr algn="ctr"/>
            <a:r>
              <a:rPr lang="en-US" altLang="zh-CN" sz="1400" dirty="0"/>
              <a:t>GA</a:t>
            </a:r>
          </a:p>
        </p:txBody>
      </p:sp>
      <p:sp>
        <p:nvSpPr>
          <p:cNvPr id="161818" name="Rectangle 26"/>
          <p:cNvSpPr>
            <a:spLocks noChangeArrowheads="1"/>
          </p:cNvSpPr>
          <p:nvPr/>
        </p:nvSpPr>
        <p:spPr bwMode="auto">
          <a:xfrm>
            <a:off x="1763713" y="1916113"/>
            <a:ext cx="1439862" cy="431800"/>
          </a:xfrm>
          <a:prstGeom prst="rect">
            <a:avLst/>
          </a:prstGeom>
          <a:solidFill>
            <a:srgbClr val="FFFF99"/>
          </a:solidFill>
          <a:ln w="9525">
            <a:solidFill>
              <a:schemeClr val="tx1"/>
            </a:solidFill>
            <a:miter lim="800000"/>
            <a:headEnd/>
            <a:tailEnd/>
          </a:ln>
          <a:effectLst/>
        </p:spPr>
        <p:txBody>
          <a:bodyPr wrap="none" lIns="91424" tIns="45712" rIns="91424" bIns="45712" anchor="ctr"/>
          <a:lstStyle/>
          <a:p>
            <a:pPr algn="ctr"/>
            <a:r>
              <a:rPr lang="zh-CN" altLang="en-US" sz="1400" dirty="0"/>
              <a:t>宣传和发布计划</a:t>
            </a:r>
          </a:p>
        </p:txBody>
      </p:sp>
      <p:sp>
        <p:nvSpPr>
          <p:cNvPr id="28" name="灯片编号占位符 27"/>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72</a:t>
            </a:fld>
            <a:endParaRPr lang="zh-CN" altLang="en-US"/>
          </a:p>
        </p:txBody>
      </p:sp>
      <p:sp>
        <p:nvSpPr>
          <p:cNvPr id="27" name="标题 26"/>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样例：发布阶段概要流程</a:t>
            </a:r>
          </a:p>
        </p:txBody>
      </p:sp>
      <p:sp>
        <p:nvSpPr>
          <p:cNvPr id="29" name="Text Box 5"/>
          <p:cNvSpPr txBox="1">
            <a:spLocks noChangeArrowheads="1"/>
          </p:cNvSpPr>
          <p:nvPr/>
        </p:nvSpPr>
        <p:spPr bwMode="auto">
          <a:xfrm rot="19624453">
            <a:off x="6401508" y="2747246"/>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灯片编号占位符 11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73</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谁来开发？跨部门的项目团队</a:t>
            </a:r>
          </a:p>
        </p:txBody>
      </p:sp>
      <p:sp>
        <p:nvSpPr>
          <p:cNvPr id="6" name="Text Box 4"/>
          <p:cNvSpPr txBox="1">
            <a:spLocks noChangeArrowheads="1"/>
          </p:cNvSpPr>
          <p:nvPr/>
        </p:nvSpPr>
        <p:spPr bwMode="auto">
          <a:xfrm>
            <a:off x="4148489" y="2314574"/>
            <a:ext cx="3783303" cy="3160235"/>
          </a:xfrm>
          <a:prstGeom prst="rect">
            <a:avLst/>
          </a:prstGeom>
          <a:noFill/>
          <a:ln w="9525">
            <a:noFill/>
            <a:miter lim="800000"/>
            <a:headEnd/>
            <a:tailEnd/>
          </a:ln>
        </p:spPr>
        <p:txBody>
          <a:bodyPr lIns="80147" tIns="40074" rIns="80147" bIns="40074">
            <a:spAutoFit/>
          </a:bodyPr>
          <a:lstStyle/>
          <a:p>
            <a:pPr>
              <a:lnSpc>
                <a:spcPct val="135000"/>
              </a:lnSpc>
              <a:spcBef>
                <a:spcPct val="30000"/>
              </a:spcBef>
              <a:buFont typeface="Wingdings" pitchFamily="2" charset="2"/>
              <a:buChar char="Ø"/>
            </a:pPr>
            <a:r>
              <a:rPr kumimoji="1" lang="en-US" altLang="zh-CN" sz="1600" b="1" dirty="0">
                <a:latin typeface="宋体" pitchFamily="2" charset="-122"/>
              </a:rPr>
              <a:t> </a:t>
            </a:r>
            <a:r>
              <a:rPr kumimoji="1" lang="zh-CN" altLang="en-US" sz="1600" b="1" dirty="0">
                <a:latin typeface="宋体" pitchFamily="2" charset="-122"/>
              </a:rPr>
              <a:t>核心小组组长在不同功能中发挥直接    </a:t>
            </a:r>
          </a:p>
          <a:p>
            <a:pPr>
              <a:lnSpc>
                <a:spcPct val="135000"/>
              </a:lnSpc>
              <a:spcBef>
                <a:spcPct val="30000"/>
              </a:spcBef>
              <a:buFont typeface="Wingdings" pitchFamily="2" charset="2"/>
              <a:buNone/>
            </a:pPr>
            <a:r>
              <a:rPr kumimoji="1" lang="zh-CN" altLang="en-US" sz="1600" b="1" dirty="0">
                <a:latin typeface="宋体" pitchFamily="2" charset="-122"/>
              </a:rPr>
              <a:t>的、综合性的影响</a:t>
            </a:r>
          </a:p>
          <a:p>
            <a:pPr>
              <a:lnSpc>
                <a:spcPct val="135000"/>
              </a:lnSpc>
              <a:spcBef>
                <a:spcPct val="30000"/>
              </a:spcBef>
              <a:buFont typeface="Wingdings" pitchFamily="2" charset="2"/>
              <a:buChar char="Ø"/>
            </a:pPr>
            <a:r>
              <a:rPr kumimoji="1" lang="zh-CN" altLang="en-US" sz="1600" b="1" dirty="0">
                <a:latin typeface="宋体" pitchFamily="2" charset="-122"/>
              </a:rPr>
              <a:t> 组员完全代表相应的职能部门</a:t>
            </a:r>
          </a:p>
          <a:p>
            <a:pPr>
              <a:lnSpc>
                <a:spcPct val="135000"/>
              </a:lnSpc>
              <a:spcBef>
                <a:spcPct val="30000"/>
              </a:spcBef>
              <a:buFont typeface="Wingdings" pitchFamily="2" charset="2"/>
              <a:buChar char="Ø"/>
            </a:pPr>
            <a:r>
              <a:rPr kumimoji="1" lang="zh-CN" altLang="en-US" sz="1600" b="1" dirty="0">
                <a:latin typeface="宋体" pitchFamily="2" charset="-122"/>
              </a:rPr>
              <a:t> 核心小组组长和成员有项目权力和责任</a:t>
            </a:r>
          </a:p>
          <a:p>
            <a:pPr>
              <a:lnSpc>
                <a:spcPct val="135000"/>
              </a:lnSpc>
              <a:spcBef>
                <a:spcPct val="30000"/>
              </a:spcBef>
              <a:buFont typeface="Wingdings" pitchFamily="2" charset="2"/>
              <a:buChar char="Ø"/>
            </a:pPr>
            <a:r>
              <a:rPr kumimoji="1" lang="zh-CN" altLang="en-US" sz="1600" b="1" dirty="0">
                <a:latin typeface="宋体" pitchFamily="2" charset="-122"/>
              </a:rPr>
              <a:t> 职能部门经理（资源经理）关注于建立优秀的部门，而不是日常的决策</a:t>
            </a:r>
          </a:p>
          <a:p>
            <a:pPr>
              <a:lnSpc>
                <a:spcPct val="135000"/>
              </a:lnSpc>
              <a:spcBef>
                <a:spcPct val="30000"/>
              </a:spcBef>
              <a:buFont typeface="Wingdings" pitchFamily="2" charset="2"/>
              <a:buChar char="Ø"/>
            </a:pPr>
            <a:r>
              <a:rPr kumimoji="1" lang="zh-CN" altLang="en-US" sz="1600" b="1" dirty="0">
                <a:latin typeface="宋体" pitchFamily="2" charset="-122"/>
              </a:rPr>
              <a:t> 是复杂项目和组织的最佳结构</a:t>
            </a:r>
          </a:p>
        </p:txBody>
      </p:sp>
      <p:grpSp>
        <p:nvGrpSpPr>
          <p:cNvPr id="2" name="Group 5"/>
          <p:cNvGrpSpPr>
            <a:grpSpLocks/>
          </p:cNvGrpSpPr>
          <p:nvPr/>
        </p:nvGrpSpPr>
        <p:grpSpPr bwMode="auto">
          <a:xfrm>
            <a:off x="697769" y="2173469"/>
            <a:ext cx="3141429" cy="3713279"/>
            <a:chOff x="340" y="1253"/>
            <a:chExt cx="2278" cy="2526"/>
          </a:xfrm>
        </p:grpSpPr>
        <p:sp>
          <p:nvSpPr>
            <p:cNvPr id="8" name="Rectangle 6"/>
            <p:cNvSpPr>
              <a:spLocks noChangeArrowheads="1"/>
            </p:cNvSpPr>
            <p:nvPr/>
          </p:nvSpPr>
          <p:spPr bwMode="auto">
            <a:xfrm>
              <a:off x="2018" y="3612"/>
              <a:ext cx="600" cy="167"/>
            </a:xfrm>
            <a:prstGeom prst="rect">
              <a:avLst/>
            </a:prstGeom>
            <a:noFill/>
            <a:ln w="9525">
              <a:noFill/>
              <a:miter lim="800000"/>
              <a:headEnd/>
              <a:tailEnd/>
            </a:ln>
          </p:spPr>
          <p:txBody>
            <a:bodyPr wrap="none" lIns="0" tIns="0" rIns="0" bIns="0">
              <a:spAutoFit/>
            </a:bodyPr>
            <a:lstStyle/>
            <a:p>
              <a:r>
                <a:rPr kumimoji="1" lang="zh-CN" altLang="en-US" sz="1600" b="1" dirty="0"/>
                <a:t>核心小</a:t>
              </a:r>
              <a:r>
                <a:rPr kumimoji="1" lang="zh-CN" altLang="en-US" sz="1600" b="1" dirty="0">
                  <a:solidFill>
                    <a:srgbClr val="000000"/>
                  </a:solidFill>
                </a:rPr>
                <a:t>组</a:t>
              </a:r>
              <a:endParaRPr kumimoji="1" lang="zh-CN" altLang="en-US" sz="1600" b="1" dirty="0">
                <a:latin typeface="Times New Roman" pitchFamily="18" charset="0"/>
              </a:endParaRPr>
            </a:p>
          </p:txBody>
        </p:sp>
        <p:sp>
          <p:nvSpPr>
            <p:cNvPr id="9" name="Line 7"/>
            <p:cNvSpPr>
              <a:spLocks noChangeShapeType="1"/>
            </p:cNvSpPr>
            <p:nvPr/>
          </p:nvSpPr>
          <p:spPr bwMode="auto">
            <a:xfrm flipH="1" flipV="1">
              <a:off x="1837" y="2568"/>
              <a:ext cx="426" cy="1006"/>
            </a:xfrm>
            <a:prstGeom prst="line">
              <a:avLst/>
            </a:prstGeom>
            <a:noFill/>
            <a:ln w="9525">
              <a:solidFill>
                <a:schemeClr val="tx1"/>
              </a:solidFill>
              <a:round/>
              <a:headEnd/>
              <a:tailEnd type="stealth" w="lg" len="lg"/>
            </a:ln>
          </p:spPr>
          <p:txBody>
            <a:bodyPr/>
            <a:lstStyle/>
            <a:p>
              <a:endParaRPr lang="zh-CN" altLang="en-US"/>
            </a:p>
          </p:txBody>
        </p:sp>
        <p:sp>
          <p:nvSpPr>
            <p:cNvPr id="10" name="Rectangle 8"/>
            <p:cNvSpPr>
              <a:spLocks noChangeArrowheads="1"/>
            </p:cNvSpPr>
            <p:nvPr/>
          </p:nvSpPr>
          <p:spPr bwMode="auto">
            <a:xfrm>
              <a:off x="340" y="3612"/>
              <a:ext cx="450" cy="167"/>
            </a:xfrm>
            <a:prstGeom prst="rect">
              <a:avLst/>
            </a:prstGeom>
            <a:noFill/>
            <a:ln w="9525">
              <a:noFill/>
              <a:miter lim="800000"/>
              <a:headEnd/>
              <a:tailEnd/>
            </a:ln>
          </p:spPr>
          <p:txBody>
            <a:bodyPr wrap="none" lIns="0" tIns="0" rIns="0" bIns="0">
              <a:spAutoFit/>
            </a:bodyPr>
            <a:lstStyle/>
            <a:p>
              <a:r>
                <a:rPr kumimoji="1" lang="zh-CN" altLang="en-US" sz="1600" b="1" dirty="0">
                  <a:latin typeface="Times New Roman" pitchFamily="18" charset="0"/>
                </a:rPr>
                <a:t>外围组</a:t>
              </a:r>
            </a:p>
          </p:txBody>
        </p:sp>
        <p:sp>
          <p:nvSpPr>
            <p:cNvPr id="11" name="Line 9"/>
            <p:cNvSpPr>
              <a:spLocks noChangeShapeType="1"/>
            </p:cNvSpPr>
            <p:nvPr/>
          </p:nvSpPr>
          <p:spPr bwMode="auto">
            <a:xfrm flipV="1">
              <a:off x="657" y="2931"/>
              <a:ext cx="227" cy="728"/>
            </a:xfrm>
            <a:prstGeom prst="line">
              <a:avLst/>
            </a:prstGeom>
            <a:noFill/>
            <a:ln w="9525">
              <a:solidFill>
                <a:schemeClr val="tx1"/>
              </a:solidFill>
              <a:round/>
              <a:headEnd/>
              <a:tailEnd type="stealth" w="lg" len="lg"/>
            </a:ln>
          </p:spPr>
          <p:txBody>
            <a:bodyPr/>
            <a:lstStyle/>
            <a:p>
              <a:endParaRPr lang="zh-CN" altLang="en-US"/>
            </a:p>
          </p:txBody>
        </p:sp>
        <p:sp>
          <p:nvSpPr>
            <p:cNvPr id="12" name="Oval 10"/>
            <p:cNvSpPr>
              <a:spLocks noChangeArrowheads="1"/>
            </p:cNvSpPr>
            <p:nvPr/>
          </p:nvSpPr>
          <p:spPr bwMode="auto">
            <a:xfrm>
              <a:off x="340" y="1253"/>
              <a:ext cx="2268" cy="2086"/>
            </a:xfrm>
            <a:prstGeom prst="ellipse">
              <a:avLst/>
            </a:prstGeom>
            <a:solidFill>
              <a:srgbClr val="FFFF99">
                <a:alpha val="10980"/>
              </a:srgbClr>
            </a:solidFill>
            <a:ln w="19050">
              <a:solidFill>
                <a:schemeClr val="tx1"/>
              </a:solidFill>
              <a:round/>
              <a:headEnd/>
              <a:tailEnd/>
            </a:ln>
          </p:spPr>
          <p:txBody>
            <a:bodyPr wrap="none" anchor="ctr"/>
            <a:lstStyle/>
            <a:p>
              <a:endParaRPr lang="zh-CN" altLang="en-US"/>
            </a:p>
          </p:txBody>
        </p:sp>
        <p:sp>
          <p:nvSpPr>
            <p:cNvPr id="13" name="Line 11"/>
            <p:cNvSpPr>
              <a:spLocks noChangeShapeType="1"/>
            </p:cNvSpPr>
            <p:nvPr/>
          </p:nvSpPr>
          <p:spPr bwMode="auto">
            <a:xfrm flipV="1">
              <a:off x="597" y="1616"/>
              <a:ext cx="1693" cy="1331"/>
            </a:xfrm>
            <a:prstGeom prst="line">
              <a:avLst/>
            </a:prstGeom>
            <a:noFill/>
            <a:ln w="19050">
              <a:solidFill>
                <a:schemeClr val="tx1"/>
              </a:solidFill>
              <a:round/>
              <a:headEnd/>
              <a:tailEnd/>
            </a:ln>
          </p:spPr>
          <p:txBody>
            <a:bodyPr/>
            <a:lstStyle/>
            <a:p>
              <a:endParaRPr lang="zh-CN" altLang="en-US"/>
            </a:p>
          </p:txBody>
        </p:sp>
        <p:sp>
          <p:nvSpPr>
            <p:cNvPr id="14" name="Oval 12"/>
            <p:cNvSpPr>
              <a:spLocks noChangeArrowheads="1"/>
            </p:cNvSpPr>
            <p:nvPr/>
          </p:nvSpPr>
          <p:spPr bwMode="auto">
            <a:xfrm>
              <a:off x="748" y="1616"/>
              <a:ext cx="1393" cy="1282"/>
            </a:xfrm>
            <a:prstGeom prst="ellipse">
              <a:avLst/>
            </a:prstGeom>
            <a:solidFill>
              <a:schemeClr val="accent1">
                <a:alpha val="5882"/>
              </a:schemeClr>
            </a:solidFill>
            <a:ln w="19050">
              <a:solidFill>
                <a:schemeClr val="tx1"/>
              </a:solidFill>
              <a:round/>
              <a:headEnd/>
              <a:tailEnd/>
            </a:ln>
          </p:spPr>
          <p:txBody>
            <a:bodyPr wrap="none" anchor="ctr"/>
            <a:lstStyle/>
            <a:p>
              <a:endParaRPr lang="zh-CN" altLang="en-US"/>
            </a:p>
          </p:txBody>
        </p:sp>
        <p:sp>
          <p:nvSpPr>
            <p:cNvPr id="15" name="Line 13"/>
            <p:cNvSpPr>
              <a:spLocks noChangeShapeType="1"/>
            </p:cNvSpPr>
            <p:nvPr/>
          </p:nvSpPr>
          <p:spPr bwMode="auto">
            <a:xfrm>
              <a:off x="1452" y="1263"/>
              <a:ext cx="0" cy="2068"/>
            </a:xfrm>
            <a:prstGeom prst="line">
              <a:avLst/>
            </a:prstGeom>
            <a:noFill/>
            <a:ln w="19050">
              <a:solidFill>
                <a:schemeClr val="tx1"/>
              </a:solidFill>
              <a:round/>
              <a:headEnd/>
              <a:tailEnd/>
            </a:ln>
          </p:spPr>
          <p:txBody>
            <a:bodyPr/>
            <a:lstStyle/>
            <a:p>
              <a:endParaRPr lang="zh-CN" altLang="en-US"/>
            </a:p>
          </p:txBody>
        </p:sp>
        <p:sp>
          <p:nvSpPr>
            <p:cNvPr id="16" name="Line 14"/>
            <p:cNvSpPr>
              <a:spLocks noChangeShapeType="1"/>
            </p:cNvSpPr>
            <p:nvPr/>
          </p:nvSpPr>
          <p:spPr bwMode="auto">
            <a:xfrm>
              <a:off x="538" y="1701"/>
              <a:ext cx="1889" cy="1174"/>
            </a:xfrm>
            <a:prstGeom prst="line">
              <a:avLst/>
            </a:prstGeom>
            <a:noFill/>
            <a:ln w="19050">
              <a:solidFill>
                <a:schemeClr val="tx1"/>
              </a:solidFill>
              <a:round/>
              <a:headEnd/>
              <a:tailEnd/>
            </a:ln>
          </p:spPr>
          <p:txBody>
            <a:bodyPr/>
            <a:lstStyle/>
            <a:p>
              <a:endParaRPr lang="zh-CN" altLang="en-US"/>
            </a:p>
          </p:txBody>
        </p:sp>
        <p:sp>
          <p:nvSpPr>
            <p:cNvPr id="17" name="Oval 15"/>
            <p:cNvSpPr>
              <a:spLocks noChangeArrowheads="1"/>
            </p:cNvSpPr>
            <p:nvPr/>
          </p:nvSpPr>
          <p:spPr bwMode="auto">
            <a:xfrm>
              <a:off x="1137" y="2002"/>
              <a:ext cx="618" cy="568"/>
            </a:xfrm>
            <a:prstGeom prst="ellipse">
              <a:avLst/>
            </a:prstGeom>
            <a:solidFill>
              <a:schemeClr val="bg2"/>
            </a:solidFill>
            <a:ln w="19050">
              <a:solidFill>
                <a:schemeClr val="tx1"/>
              </a:solidFill>
              <a:round/>
              <a:headEnd/>
              <a:tailEnd/>
            </a:ln>
          </p:spPr>
          <p:txBody>
            <a:bodyPr wrap="none" anchor="ctr"/>
            <a:lstStyle/>
            <a:p>
              <a:endParaRPr lang="zh-CN" altLang="en-US"/>
            </a:p>
          </p:txBody>
        </p:sp>
        <p:sp>
          <p:nvSpPr>
            <p:cNvPr id="18" name="Line 16"/>
            <p:cNvSpPr>
              <a:spLocks noChangeShapeType="1"/>
            </p:cNvSpPr>
            <p:nvPr/>
          </p:nvSpPr>
          <p:spPr bwMode="auto">
            <a:xfrm>
              <a:off x="1156" y="2296"/>
              <a:ext cx="590" cy="0"/>
            </a:xfrm>
            <a:prstGeom prst="line">
              <a:avLst/>
            </a:prstGeom>
            <a:noFill/>
            <a:ln w="9525">
              <a:solidFill>
                <a:schemeClr val="tx1"/>
              </a:solidFill>
              <a:round/>
              <a:headEnd/>
              <a:tailEnd/>
            </a:ln>
          </p:spPr>
          <p:txBody>
            <a:bodyPr wrap="none" anchor="ctr"/>
            <a:lstStyle/>
            <a:p>
              <a:endParaRPr lang="zh-CN" altLang="en-US"/>
            </a:p>
          </p:txBody>
        </p:sp>
        <p:sp>
          <p:nvSpPr>
            <p:cNvPr id="19" name="Text Box 17"/>
            <p:cNvSpPr txBox="1">
              <a:spLocks noChangeArrowheads="1"/>
            </p:cNvSpPr>
            <p:nvPr/>
          </p:nvSpPr>
          <p:spPr bwMode="auto">
            <a:xfrm>
              <a:off x="1066" y="2115"/>
              <a:ext cx="726" cy="178"/>
            </a:xfrm>
            <a:prstGeom prst="rect">
              <a:avLst/>
            </a:prstGeom>
            <a:noFill/>
            <a:ln w="9525" algn="ctr">
              <a:noFill/>
              <a:miter lim="800000"/>
              <a:headEnd/>
              <a:tailEnd/>
            </a:ln>
          </p:spPr>
          <p:txBody>
            <a:bodyPr>
              <a:spAutoFit/>
            </a:bodyPr>
            <a:lstStyle/>
            <a:p>
              <a:pPr algn="ctr">
                <a:spcBef>
                  <a:spcPct val="50000"/>
                </a:spcBef>
              </a:pPr>
              <a:r>
                <a:rPr lang="en-US" altLang="zh-CN" sz="1100" dirty="0"/>
                <a:t> </a:t>
              </a:r>
              <a:r>
                <a:rPr lang="zh-CN" altLang="en-US" sz="900" b="1" dirty="0"/>
                <a:t>核心小组组长</a:t>
              </a:r>
            </a:p>
          </p:txBody>
        </p:sp>
        <p:sp>
          <p:nvSpPr>
            <p:cNvPr id="20" name="Text Box 18"/>
            <p:cNvSpPr txBox="1">
              <a:spLocks noChangeArrowheads="1"/>
            </p:cNvSpPr>
            <p:nvPr/>
          </p:nvSpPr>
          <p:spPr bwMode="auto">
            <a:xfrm>
              <a:off x="1066" y="2296"/>
              <a:ext cx="726" cy="178"/>
            </a:xfrm>
            <a:prstGeom prst="rect">
              <a:avLst/>
            </a:prstGeom>
            <a:noFill/>
            <a:ln w="9525" algn="ctr">
              <a:noFill/>
              <a:miter lim="800000"/>
              <a:headEnd/>
              <a:tailEnd/>
            </a:ln>
          </p:spPr>
          <p:txBody>
            <a:bodyPr>
              <a:spAutoFit/>
            </a:bodyPr>
            <a:lstStyle/>
            <a:p>
              <a:pPr algn="ctr">
                <a:spcBef>
                  <a:spcPct val="50000"/>
                </a:spcBef>
              </a:pPr>
              <a:r>
                <a:rPr lang="en-US" altLang="zh-CN" sz="1100" b="1" dirty="0"/>
                <a:t> </a:t>
              </a:r>
              <a:r>
                <a:rPr lang="zh-CN" altLang="en-US" sz="900" b="1" dirty="0"/>
                <a:t>协调人</a:t>
              </a:r>
            </a:p>
          </p:txBody>
        </p:sp>
        <p:sp>
          <p:nvSpPr>
            <p:cNvPr id="21" name="Text Box 19"/>
            <p:cNvSpPr txBox="1">
              <a:spLocks noChangeArrowheads="1"/>
            </p:cNvSpPr>
            <p:nvPr/>
          </p:nvSpPr>
          <p:spPr bwMode="auto">
            <a:xfrm>
              <a:off x="567" y="2205"/>
              <a:ext cx="726" cy="178"/>
            </a:xfrm>
            <a:prstGeom prst="rect">
              <a:avLst/>
            </a:prstGeom>
            <a:noFill/>
            <a:ln w="9525" algn="ctr">
              <a:noFill/>
              <a:miter lim="800000"/>
              <a:headEnd/>
              <a:tailEnd/>
            </a:ln>
          </p:spPr>
          <p:txBody>
            <a:bodyPr>
              <a:spAutoFit/>
            </a:bodyPr>
            <a:lstStyle/>
            <a:p>
              <a:pPr algn="ctr">
                <a:spcBef>
                  <a:spcPct val="50000"/>
                </a:spcBef>
              </a:pPr>
              <a:r>
                <a:rPr lang="en-US" altLang="zh-CN" sz="1100" b="1" dirty="0"/>
                <a:t> </a:t>
              </a:r>
              <a:r>
                <a:rPr lang="zh-CN" altLang="en-US" sz="900" b="1" dirty="0"/>
                <a:t>用户服务</a:t>
              </a:r>
            </a:p>
          </p:txBody>
        </p:sp>
        <p:sp>
          <p:nvSpPr>
            <p:cNvPr id="22" name="Text Box 20"/>
            <p:cNvSpPr txBox="1">
              <a:spLocks noChangeArrowheads="1"/>
            </p:cNvSpPr>
            <p:nvPr/>
          </p:nvSpPr>
          <p:spPr bwMode="auto">
            <a:xfrm>
              <a:off x="839" y="1752"/>
              <a:ext cx="726" cy="178"/>
            </a:xfrm>
            <a:prstGeom prst="rect">
              <a:avLst/>
            </a:prstGeom>
            <a:noFill/>
            <a:ln w="9525" algn="ctr">
              <a:noFill/>
              <a:miter lim="800000"/>
              <a:headEnd/>
              <a:tailEnd/>
            </a:ln>
          </p:spPr>
          <p:txBody>
            <a:bodyPr>
              <a:spAutoFit/>
            </a:bodyPr>
            <a:lstStyle/>
            <a:p>
              <a:pPr algn="ctr">
                <a:spcBef>
                  <a:spcPct val="50000"/>
                </a:spcBef>
              </a:pPr>
              <a:r>
                <a:rPr lang="en-US" altLang="zh-CN" sz="1100" b="1" dirty="0"/>
                <a:t> </a:t>
              </a:r>
              <a:r>
                <a:rPr lang="zh-CN" altLang="en-US" sz="900" b="1" dirty="0"/>
                <a:t>制造</a:t>
              </a:r>
            </a:p>
          </p:txBody>
        </p:sp>
        <p:sp>
          <p:nvSpPr>
            <p:cNvPr id="23" name="Text Box 21"/>
            <p:cNvSpPr txBox="1">
              <a:spLocks noChangeArrowheads="1"/>
            </p:cNvSpPr>
            <p:nvPr/>
          </p:nvSpPr>
          <p:spPr bwMode="auto">
            <a:xfrm>
              <a:off x="1292" y="1752"/>
              <a:ext cx="726" cy="178"/>
            </a:xfrm>
            <a:prstGeom prst="rect">
              <a:avLst/>
            </a:prstGeom>
            <a:noFill/>
            <a:ln w="9525" algn="ctr">
              <a:noFill/>
              <a:miter lim="800000"/>
              <a:headEnd/>
              <a:tailEnd/>
            </a:ln>
          </p:spPr>
          <p:txBody>
            <a:bodyPr>
              <a:spAutoFit/>
            </a:bodyPr>
            <a:lstStyle/>
            <a:p>
              <a:pPr algn="ctr">
                <a:spcBef>
                  <a:spcPct val="50000"/>
                </a:spcBef>
              </a:pPr>
              <a:r>
                <a:rPr lang="en-US" altLang="zh-CN" sz="1100" b="1" dirty="0"/>
                <a:t> </a:t>
              </a:r>
              <a:r>
                <a:rPr lang="zh-CN" altLang="en-US" sz="900" b="1" dirty="0"/>
                <a:t>硬件设计</a:t>
              </a:r>
            </a:p>
          </p:txBody>
        </p:sp>
        <p:sp>
          <p:nvSpPr>
            <p:cNvPr id="24" name="Text Box 22"/>
            <p:cNvSpPr txBox="1">
              <a:spLocks noChangeArrowheads="1"/>
            </p:cNvSpPr>
            <p:nvPr/>
          </p:nvSpPr>
          <p:spPr bwMode="auto">
            <a:xfrm>
              <a:off x="1565" y="2160"/>
              <a:ext cx="726" cy="178"/>
            </a:xfrm>
            <a:prstGeom prst="rect">
              <a:avLst/>
            </a:prstGeom>
            <a:noFill/>
            <a:ln w="9525" algn="ctr">
              <a:noFill/>
              <a:miter lim="800000"/>
              <a:headEnd/>
              <a:tailEnd/>
            </a:ln>
          </p:spPr>
          <p:txBody>
            <a:bodyPr>
              <a:spAutoFit/>
            </a:bodyPr>
            <a:lstStyle/>
            <a:p>
              <a:pPr algn="ctr">
                <a:spcBef>
                  <a:spcPct val="50000"/>
                </a:spcBef>
              </a:pPr>
              <a:r>
                <a:rPr lang="en-US" altLang="zh-CN" sz="1100" b="1" dirty="0"/>
                <a:t> </a:t>
              </a:r>
              <a:r>
                <a:rPr lang="zh-CN" altLang="en-US" sz="900" b="1" dirty="0"/>
                <a:t>软件设计</a:t>
              </a:r>
            </a:p>
          </p:txBody>
        </p:sp>
        <p:sp>
          <p:nvSpPr>
            <p:cNvPr id="25" name="Text Box 23"/>
            <p:cNvSpPr txBox="1">
              <a:spLocks noChangeArrowheads="1"/>
            </p:cNvSpPr>
            <p:nvPr/>
          </p:nvSpPr>
          <p:spPr bwMode="auto">
            <a:xfrm>
              <a:off x="1292" y="2614"/>
              <a:ext cx="726" cy="178"/>
            </a:xfrm>
            <a:prstGeom prst="rect">
              <a:avLst/>
            </a:prstGeom>
            <a:noFill/>
            <a:ln w="9525" algn="ctr">
              <a:noFill/>
              <a:miter lim="800000"/>
              <a:headEnd/>
              <a:tailEnd/>
            </a:ln>
          </p:spPr>
          <p:txBody>
            <a:bodyPr>
              <a:spAutoFit/>
            </a:bodyPr>
            <a:lstStyle/>
            <a:p>
              <a:pPr algn="ctr">
                <a:spcBef>
                  <a:spcPct val="50000"/>
                </a:spcBef>
              </a:pPr>
              <a:r>
                <a:rPr lang="en-US" altLang="zh-CN" sz="1100" b="1" dirty="0"/>
                <a:t> </a:t>
              </a:r>
              <a:r>
                <a:rPr lang="zh-CN" altLang="en-US" sz="900" b="1" dirty="0"/>
                <a:t>市场营销</a:t>
              </a:r>
            </a:p>
          </p:txBody>
        </p:sp>
        <p:sp>
          <p:nvSpPr>
            <p:cNvPr id="26" name="Text Box 24"/>
            <p:cNvSpPr txBox="1">
              <a:spLocks noChangeArrowheads="1"/>
            </p:cNvSpPr>
            <p:nvPr/>
          </p:nvSpPr>
          <p:spPr bwMode="auto">
            <a:xfrm>
              <a:off x="884" y="2641"/>
              <a:ext cx="726" cy="157"/>
            </a:xfrm>
            <a:prstGeom prst="rect">
              <a:avLst/>
            </a:prstGeom>
            <a:noFill/>
            <a:ln w="9525" algn="ctr">
              <a:noFill/>
              <a:miter lim="800000"/>
              <a:headEnd/>
              <a:tailEnd/>
            </a:ln>
          </p:spPr>
          <p:txBody>
            <a:bodyPr>
              <a:spAutoFit/>
            </a:bodyPr>
            <a:lstStyle/>
            <a:p>
              <a:pPr algn="ctr">
                <a:spcBef>
                  <a:spcPct val="50000"/>
                </a:spcBef>
              </a:pPr>
              <a:r>
                <a:rPr lang="en-US" altLang="zh-CN" sz="900" b="1" dirty="0"/>
                <a:t> </a:t>
              </a:r>
              <a:r>
                <a:rPr lang="zh-CN" altLang="en-US" sz="900" b="1" dirty="0"/>
                <a:t>质量</a:t>
              </a:r>
            </a:p>
          </p:txBody>
        </p:sp>
        <p:grpSp>
          <p:nvGrpSpPr>
            <p:cNvPr id="3" name="Group 25"/>
            <p:cNvGrpSpPr>
              <a:grpSpLocks/>
            </p:cNvGrpSpPr>
            <p:nvPr/>
          </p:nvGrpSpPr>
          <p:grpSpPr bwMode="auto">
            <a:xfrm>
              <a:off x="1474" y="1298"/>
              <a:ext cx="317" cy="304"/>
              <a:chOff x="412" y="1147"/>
              <a:chExt cx="1042" cy="1042"/>
            </a:xfrm>
          </p:grpSpPr>
          <p:sp>
            <p:nvSpPr>
              <p:cNvPr id="109" name="Oval 26"/>
              <p:cNvSpPr>
                <a:spLocks noChangeArrowheads="1"/>
              </p:cNvSpPr>
              <p:nvPr/>
            </p:nvSpPr>
            <p:spPr bwMode="auto">
              <a:xfrm>
                <a:off x="412" y="1147"/>
                <a:ext cx="1042" cy="1042"/>
              </a:xfrm>
              <a:prstGeom prst="ellipse">
                <a:avLst/>
              </a:prstGeom>
              <a:solidFill>
                <a:srgbClr val="FFFF99">
                  <a:alpha val="10980"/>
                </a:srgbClr>
              </a:solidFill>
              <a:ln w="9525">
                <a:solidFill>
                  <a:schemeClr val="tx1"/>
                </a:solidFill>
                <a:round/>
                <a:headEnd/>
                <a:tailEnd/>
              </a:ln>
            </p:spPr>
            <p:txBody>
              <a:bodyPr wrap="none" anchor="ctr"/>
              <a:lstStyle/>
              <a:p>
                <a:endParaRPr lang="zh-CN" altLang="en-US"/>
              </a:p>
            </p:txBody>
          </p:sp>
          <p:sp>
            <p:nvSpPr>
              <p:cNvPr id="110" name="Line 27"/>
              <p:cNvSpPr>
                <a:spLocks noChangeShapeType="1"/>
              </p:cNvSpPr>
              <p:nvPr/>
            </p:nvSpPr>
            <p:spPr bwMode="auto">
              <a:xfrm flipV="1">
                <a:off x="530" y="1335"/>
                <a:ext cx="777" cy="658"/>
              </a:xfrm>
              <a:prstGeom prst="line">
                <a:avLst/>
              </a:prstGeom>
              <a:noFill/>
              <a:ln w="9525">
                <a:solidFill>
                  <a:schemeClr val="tx1"/>
                </a:solidFill>
                <a:round/>
                <a:headEnd/>
                <a:tailEnd/>
              </a:ln>
            </p:spPr>
            <p:txBody>
              <a:bodyPr/>
              <a:lstStyle/>
              <a:p>
                <a:endParaRPr lang="zh-CN" altLang="en-US"/>
              </a:p>
            </p:txBody>
          </p:sp>
          <p:sp>
            <p:nvSpPr>
              <p:cNvPr id="111" name="Oval 28"/>
              <p:cNvSpPr>
                <a:spLocks noChangeArrowheads="1"/>
              </p:cNvSpPr>
              <p:nvPr/>
            </p:nvSpPr>
            <p:spPr bwMode="auto">
              <a:xfrm>
                <a:off x="595" y="1339"/>
                <a:ext cx="640" cy="640"/>
              </a:xfrm>
              <a:prstGeom prst="ellipse">
                <a:avLst/>
              </a:prstGeom>
              <a:solidFill>
                <a:schemeClr val="accent1">
                  <a:alpha val="5882"/>
                </a:schemeClr>
              </a:solidFill>
              <a:ln w="9525">
                <a:solidFill>
                  <a:schemeClr val="tx1"/>
                </a:solidFill>
                <a:round/>
                <a:headEnd/>
                <a:tailEnd/>
              </a:ln>
            </p:spPr>
            <p:txBody>
              <a:bodyPr wrap="none" anchor="ctr"/>
              <a:lstStyle/>
              <a:p>
                <a:endParaRPr lang="zh-CN" altLang="en-US"/>
              </a:p>
            </p:txBody>
          </p:sp>
          <p:sp>
            <p:nvSpPr>
              <p:cNvPr id="112" name="Line 29"/>
              <p:cNvSpPr>
                <a:spLocks noChangeShapeType="1"/>
              </p:cNvSpPr>
              <p:nvPr/>
            </p:nvSpPr>
            <p:spPr bwMode="auto">
              <a:xfrm>
                <a:off x="923" y="1152"/>
                <a:ext cx="0" cy="1033"/>
              </a:xfrm>
              <a:prstGeom prst="line">
                <a:avLst/>
              </a:prstGeom>
              <a:noFill/>
              <a:ln w="9525">
                <a:solidFill>
                  <a:schemeClr val="tx1"/>
                </a:solidFill>
                <a:round/>
                <a:headEnd/>
                <a:tailEnd/>
              </a:ln>
            </p:spPr>
            <p:txBody>
              <a:bodyPr/>
              <a:lstStyle/>
              <a:p>
                <a:endParaRPr lang="zh-CN" altLang="en-US"/>
              </a:p>
            </p:txBody>
          </p:sp>
          <p:sp>
            <p:nvSpPr>
              <p:cNvPr id="113" name="Line 30"/>
              <p:cNvSpPr>
                <a:spLocks noChangeShapeType="1"/>
              </p:cNvSpPr>
              <p:nvPr/>
            </p:nvSpPr>
            <p:spPr bwMode="auto">
              <a:xfrm>
                <a:off x="503" y="1371"/>
                <a:ext cx="868" cy="586"/>
              </a:xfrm>
              <a:prstGeom prst="line">
                <a:avLst/>
              </a:prstGeom>
              <a:noFill/>
              <a:ln w="9525">
                <a:solidFill>
                  <a:schemeClr val="tx1"/>
                </a:solidFill>
                <a:round/>
                <a:headEnd/>
                <a:tailEnd/>
              </a:ln>
            </p:spPr>
            <p:txBody>
              <a:bodyPr/>
              <a:lstStyle/>
              <a:p>
                <a:endParaRPr lang="zh-CN" altLang="en-US"/>
              </a:p>
            </p:txBody>
          </p:sp>
          <p:sp>
            <p:nvSpPr>
              <p:cNvPr id="114" name="Oval 31"/>
              <p:cNvSpPr>
                <a:spLocks noChangeArrowheads="1"/>
              </p:cNvSpPr>
              <p:nvPr/>
            </p:nvSpPr>
            <p:spPr bwMode="auto">
              <a:xfrm>
                <a:off x="778" y="1521"/>
                <a:ext cx="284" cy="284"/>
              </a:xfrm>
              <a:prstGeom prst="ellipse">
                <a:avLst/>
              </a:prstGeom>
              <a:solidFill>
                <a:srgbClr val="FFFF99"/>
              </a:solidFill>
              <a:ln w="9525">
                <a:solidFill>
                  <a:schemeClr val="tx1"/>
                </a:solidFill>
                <a:round/>
                <a:headEnd/>
                <a:tailEnd/>
              </a:ln>
            </p:spPr>
            <p:txBody>
              <a:bodyPr wrap="none" anchor="ctr"/>
              <a:lstStyle/>
              <a:p>
                <a:endParaRPr lang="zh-CN" altLang="en-US"/>
              </a:p>
            </p:txBody>
          </p:sp>
        </p:grpSp>
        <p:grpSp>
          <p:nvGrpSpPr>
            <p:cNvPr id="4" name="Group 32"/>
            <p:cNvGrpSpPr>
              <a:grpSpLocks/>
            </p:cNvGrpSpPr>
            <p:nvPr/>
          </p:nvGrpSpPr>
          <p:grpSpPr bwMode="auto">
            <a:xfrm>
              <a:off x="2154" y="2387"/>
              <a:ext cx="317" cy="304"/>
              <a:chOff x="412" y="1147"/>
              <a:chExt cx="1042" cy="1042"/>
            </a:xfrm>
          </p:grpSpPr>
          <p:sp>
            <p:nvSpPr>
              <p:cNvPr id="103" name="Oval 33"/>
              <p:cNvSpPr>
                <a:spLocks noChangeArrowheads="1"/>
              </p:cNvSpPr>
              <p:nvPr/>
            </p:nvSpPr>
            <p:spPr bwMode="auto">
              <a:xfrm>
                <a:off x="412" y="1147"/>
                <a:ext cx="1042" cy="1042"/>
              </a:xfrm>
              <a:prstGeom prst="ellipse">
                <a:avLst/>
              </a:prstGeom>
              <a:solidFill>
                <a:srgbClr val="FFFF99">
                  <a:alpha val="10980"/>
                </a:srgbClr>
              </a:solidFill>
              <a:ln w="9525">
                <a:solidFill>
                  <a:schemeClr val="tx1"/>
                </a:solidFill>
                <a:round/>
                <a:headEnd/>
                <a:tailEnd/>
              </a:ln>
            </p:spPr>
            <p:txBody>
              <a:bodyPr wrap="none" anchor="ctr"/>
              <a:lstStyle/>
              <a:p>
                <a:endParaRPr lang="zh-CN" altLang="en-US"/>
              </a:p>
            </p:txBody>
          </p:sp>
          <p:sp>
            <p:nvSpPr>
              <p:cNvPr id="104" name="Line 34"/>
              <p:cNvSpPr>
                <a:spLocks noChangeShapeType="1"/>
              </p:cNvSpPr>
              <p:nvPr/>
            </p:nvSpPr>
            <p:spPr bwMode="auto">
              <a:xfrm flipV="1">
                <a:off x="530" y="1335"/>
                <a:ext cx="777" cy="658"/>
              </a:xfrm>
              <a:prstGeom prst="line">
                <a:avLst/>
              </a:prstGeom>
              <a:noFill/>
              <a:ln w="9525">
                <a:solidFill>
                  <a:schemeClr val="tx1"/>
                </a:solidFill>
                <a:round/>
                <a:headEnd/>
                <a:tailEnd/>
              </a:ln>
            </p:spPr>
            <p:txBody>
              <a:bodyPr/>
              <a:lstStyle/>
              <a:p>
                <a:endParaRPr lang="zh-CN" altLang="en-US"/>
              </a:p>
            </p:txBody>
          </p:sp>
          <p:sp>
            <p:nvSpPr>
              <p:cNvPr id="105" name="Oval 35"/>
              <p:cNvSpPr>
                <a:spLocks noChangeArrowheads="1"/>
              </p:cNvSpPr>
              <p:nvPr/>
            </p:nvSpPr>
            <p:spPr bwMode="auto">
              <a:xfrm>
                <a:off x="595" y="1339"/>
                <a:ext cx="640" cy="640"/>
              </a:xfrm>
              <a:prstGeom prst="ellipse">
                <a:avLst/>
              </a:prstGeom>
              <a:solidFill>
                <a:schemeClr val="accent1">
                  <a:alpha val="5882"/>
                </a:schemeClr>
              </a:solidFill>
              <a:ln w="9525">
                <a:solidFill>
                  <a:schemeClr val="tx1"/>
                </a:solidFill>
                <a:round/>
                <a:headEnd/>
                <a:tailEnd/>
              </a:ln>
            </p:spPr>
            <p:txBody>
              <a:bodyPr wrap="none" anchor="ctr"/>
              <a:lstStyle/>
              <a:p>
                <a:endParaRPr lang="zh-CN" altLang="en-US"/>
              </a:p>
            </p:txBody>
          </p:sp>
          <p:sp>
            <p:nvSpPr>
              <p:cNvPr id="106" name="Line 36"/>
              <p:cNvSpPr>
                <a:spLocks noChangeShapeType="1"/>
              </p:cNvSpPr>
              <p:nvPr/>
            </p:nvSpPr>
            <p:spPr bwMode="auto">
              <a:xfrm>
                <a:off x="923" y="1152"/>
                <a:ext cx="0" cy="1033"/>
              </a:xfrm>
              <a:prstGeom prst="line">
                <a:avLst/>
              </a:prstGeom>
              <a:noFill/>
              <a:ln w="9525">
                <a:solidFill>
                  <a:schemeClr val="tx1"/>
                </a:solidFill>
                <a:round/>
                <a:headEnd/>
                <a:tailEnd/>
              </a:ln>
            </p:spPr>
            <p:txBody>
              <a:bodyPr/>
              <a:lstStyle/>
              <a:p>
                <a:endParaRPr lang="zh-CN" altLang="en-US"/>
              </a:p>
            </p:txBody>
          </p:sp>
          <p:sp>
            <p:nvSpPr>
              <p:cNvPr id="107" name="Line 37"/>
              <p:cNvSpPr>
                <a:spLocks noChangeShapeType="1"/>
              </p:cNvSpPr>
              <p:nvPr/>
            </p:nvSpPr>
            <p:spPr bwMode="auto">
              <a:xfrm>
                <a:off x="503" y="1371"/>
                <a:ext cx="868" cy="586"/>
              </a:xfrm>
              <a:prstGeom prst="line">
                <a:avLst/>
              </a:prstGeom>
              <a:noFill/>
              <a:ln w="9525">
                <a:solidFill>
                  <a:schemeClr val="tx1"/>
                </a:solidFill>
                <a:round/>
                <a:headEnd/>
                <a:tailEnd/>
              </a:ln>
            </p:spPr>
            <p:txBody>
              <a:bodyPr/>
              <a:lstStyle/>
              <a:p>
                <a:endParaRPr lang="zh-CN" altLang="en-US"/>
              </a:p>
            </p:txBody>
          </p:sp>
          <p:sp>
            <p:nvSpPr>
              <p:cNvPr id="108" name="Oval 38"/>
              <p:cNvSpPr>
                <a:spLocks noChangeArrowheads="1"/>
              </p:cNvSpPr>
              <p:nvPr/>
            </p:nvSpPr>
            <p:spPr bwMode="auto">
              <a:xfrm>
                <a:off x="778" y="1521"/>
                <a:ext cx="284" cy="284"/>
              </a:xfrm>
              <a:prstGeom prst="ellipse">
                <a:avLst/>
              </a:prstGeom>
              <a:solidFill>
                <a:srgbClr val="FFFF99"/>
              </a:solidFill>
              <a:ln w="9525">
                <a:solidFill>
                  <a:schemeClr val="tx1"/>
                </a:solidFill>
                <a:round/>
                <a:headEnd/>
                <a:tailEnd/>
              </a:ln>
            </p:spPr>
            <p:txBody>
              <a:bodyPr wrap="none" anchor="ctr"/>
              <a:lstStyle/>
              <a:p>
                <a:endParaRPr lang="zh-CN" altLang="en-US"/>
              </a:p>
            </p:txBody>
          </p:sp>
        </p:grpSp>
        <p:sp>
          <p:nvSpPr>
            <p:cNvPr id="29" name="Line 39"/>
            <p:cNvSpPr>
              <a:spLocks noChangeShapeType="1"/>
            </p:cNvSpPr>
            <p:nvPr/>
          </p:nvSpPr>
          <p:spPr bwMode="auto">
            <a:xfrm>
              <a:off x="1837" y="1480"/>
              <a:ext cx="227" cy="0"/>
            </a:xfrm>
            <a:prstGeom prst="line">
              <a:avLst/>
            </a:prstGeom>
            <a:noFill/>
            <a:ln w="9525">
              <a:solidFill>
                <a:schemeClr val="tx1"/>
              </a:solidFill>
              <a:round/>
              <a:headEnd/>
              <a:tailEnd/>
            </a:ln>
          </p:spPr>
          <p:txBody>
            <a:bodyPr wrap="none" anchor="ctr"/>
            <a:lstStyle/>
            <a:p>
              <a:endParaRPr lang="zh-CN" altLang="en-US"/>
            </a:p>
          </p:txBody>
        </p:sp>
        <p:sp>
          <p:nvSpPr>
            <p:cNvPr id="30" name="Line 40"/>
            <p:cNvSpPr>
              <a:spLocks noChangeShapeType="1"/>
            </p:cNvSpPr>
            <p:nvPr/>
          </p:nvSpPr>
          <p:spPr bwMode="auto">
            <a:xfrm>
              <a:off x="1882" y="1525"/>
              <a:ext cx="136" cy="0"/>
            </a:xfrm>
            <a:prstGeom prst="line">
              <a:avLst/>
            </a:prstGeom>
            <a:noFill/>
            <a:ln w="9525">
              <a:solidFill>
                <a:schemeClr val="tx1"/>
              </a:solidFill>
              <a:round/>
              <a:headEnd/>
              <a:tailEnd/>
            </a:ln>
          </p:spPr>
          <p:txBody>
            <a:bodyPr wrap="none" anchor="ctr"/>
            <a:lstStyle/>
            <a:p>
              <a:endParaRPr lang="zh-CN" altLang="en-US"/>
            </a:p>
          </p:txBody>
        </p:sp>
        <p:sp>
          <p:nvSpPr>
            <p:cNvPr id="31" name="Line 41"/>
            <p:cNvSpPr>
              <a:spLocks noChangeShapeType="1"/>
            </p:cNvSpPr>
            <p:nvPr/>
          </p:nvSpPr>
          <p:spPr bwMode="auto">
            <a:xfrm>
              <a:off x="1882" y="1570"/>
              <a:ext cx="136" cy="0"/>
            </a:xfrm>
            <a:prstGeom prst="line">
              <a:avLst/>
            </a:prstGeom>
            <a:noFill/>
            <a:ln w="9525">
              <a:solidFill>
                <a:schemeClr val="tx1"/>
              </a:solidFill>
              <a:round/>
              <a:headEnd/>
              <a:tailEnd/>
            </a:ln>
          </p:spPr>
          <p:txBody>
            <a:bodyPr wrap="none" anchor="ctr"/>
            <a:lstStyle/>
            <a:p>
              <a:endParaRPr lang="zh-CN" altLang="en-US"/>
            </a:p>
          </p:txBody>
        </p:sp>
        <p:sp>
          <p:nvSpPr>
            <p:cNvPr id="32" name="Line 42"/>
            <p:cNvSpPr>
              <a:spLocks noChangeShapeType="1"/>
            </p:cNvSpPr>
            <p:nvPr/>
          </p:nvSpPr>
          <p:spPr bwMode="auto">
            <a:xfrm>
              <a:off x="1882" y="1616"/>
              <a:ext cx="136" cy="0"/>
            </a:xfrm>
            <a:prstGeom prst="line">
              <a:avLst/>
            </a:prstGeom>
            <a:noFill/>
            <a:ln w="9525">
              <a:solidFill>
                <a:schemeClr val="tx1"/>
              </a:solidFill>
              <a:round/>
              <a:headEnd/>
              <a:tailEnd/>
            </a:ln>
          </p:spPr>
          <p:txBody>
            <a:bodyPr wrap="none" anchor="ctr"/>
            <a:lstStyle/>
            <a:p>
              <a:endParaRPr lang="zh-CN" altLang="en-US"/>
            </a:p>
          </p:txBody>
        </p:sp>
        <p:sp>
          <p:nvSpPr>
            <p:cNvPr id="33" name="Line 43"/>
            <p:cNvSpPr>
              <a:spLocks noChangeShapeType="1"/>
            </p:cNvSpPr>
            <p:nvPr/>
          </p:nvSpPr>
          <p:spPr bwMode="auto">
            <a:xfrm>
              <a:off x="2155" y="1797"/>
              <a:ext cx="227" cy="0"/>
            </a:xfrm>
            <a:prstGeom prst="line">
              <a:avLst/>
            </a:prstGeom>
            <a:noFill/>
            <a:ln w="9525">
              <a:solidFill>
                <a:schemeClr val="tx1"/>
              </a:solidFill>
              <a:round/>
              <a:headEnd/>
              <a:tailEnd/>
            </a:ln>
          </p:spPr>
          <p:txBody>
            <a:bodyPr wrap="none" anchor="ctr"/>
            <a:lstStyle/>
            <a:p>
              <a:endParaRPr lang="zh-CN" altLang="en-US"/>
            </a:p>
          </p:txBody>
        </p:sp>
        <p:sp>
          <p:nvSpPr>
            <p:cNvPr id="34" name="Line 44"/>
            <p:cNvSpPr>
              <a:spLocks noChangeShapeType="1"/>
            </p:cNvSpPr>
            <p:nvPr/>
          </p:nvSpPr>
          <p:spPr bwMode="auto">
            <a:xfrm>
              <a:off x="2200" y="1842"/>
              <a:ext cx="136" cy="0"/>
            </a:xfrm>
            <a:prstGeom prst="line">
              <a:avLst/>
            </a:prstGeom>
            <a:noFill/>
            <a:ln w="9525">
              <a:solidFill>
                <a:schemeClr val="tx1"/>
              </a:solidFill>
              <a:round/>
              <a:headEnd/>
              <a:tailEnd/>
            </a:ln>
          </p:spPr>
          <p:txBody>
            <a:bodyPr wrap="none" anchor="ctr"/>
            <a:lstStyle/>
            <a:p>
              <a:endParaRPr lang="zh-CN" altLang="en-US"/>
            </a:p>
          </p:txBody>
        </p:sp>
        <p:sp>
          <p:nvSpPr>
            <p:cNvPr id="35" name="Line 45"/>
            <p:cNvSpPr>
              <a:spLocks noChangeShapeType="1"/>
            </p:cNvSpPr>
            <p:nvPr/>
          </p:nvSpPr>
          <p:spPr bwMode="auto">
            <a:xfrm>
              <a:off x="2200" y="1887"/>
              <a:ext cx="136" cy="0"/>
            </a:xfrm>
            <a:prstGeom prst="line">
              <a:avLst/>
            </a:prstGeom>
            <a:noFill/>
            <a:ln w="9525">
              <a:solidFill>
                <a:schemeClr val="tx1"/>
              </a:solidFill>
              <a:round/>
              <a:headEnd/>
              <a:tailEnd/>
            </a:ln>
          </p:spPr>
          <p:txBody>
            <a:bodyPr wrap="none" anchor="ctr"/>
            <a:lstStyle/>
            <a:p>
              <a:endParaRPr lang="zh-CN" altLang="en-US"/>
            </a:p>
          </p:txBody>
        </p:sp>
        <p:sp>
          <p:nvSpPr>
            <p:cNvPr id="36" name="Line 46"/>
            <p:cNvSpPr>
              <a:spLocks noChangeShapeType="1"/>
            </p:cNvSpPr>
            <p:nvPr/>
          </p:nvSpPr>
          <p:spPr bwMode="auto">
            <a:xfrm>
              <a:off x="2200" y="1933"/>
              <a:ext cx="136" cy="0"/>
            </a:xfrm>
            <a:prstGeom prst="line">
              <a:avLst/>
            </a:prstGeom>
            <a:noFill/>
            <a:ln w="9525">
              <a:solidFill>
                <a:schemeClr val="tx1"/>
              </a:solidFill>
              <a:round/>
              <a:headEnd/>
              <a:tailEnd/>
            </a:ln>
          </p:spPr>
          <p:txBody>
            <a:bodyPr wrap="none" anchor="ctr"/>
            <a:lstStyle/>
            <a:p>
              <a:endParaRPr lang="zh-CN" altLang="en-US"/>
            </a:p>
          </p:txBody>
        </p:sp>
        <p:sp>
          <p:nvSpPr>
            <p:cNvPr id="37" name="Line 47"/>
            <p:cNvSpPr>
              <a:spLocks noChangeShapeType="1"/>
            </p:cNvSpPr>
            <p:nvPr/>
          </p:nvSpPr>
          <p:spPr bwMode="auto">
            <a:xfrm>
              <a:off x="2245" y="2115"/>
              <a:ext cx="227" cy="0"/>
            </a:xfrm>
            <a:prstGeom prst="line">
              <a:avLst/>
            </a:prstGeom>
            <a:noFill/>
            <a:ln w="9525">
              <a:solidFill>
                <a:schemeClr val="tx1"/>
              </a:solidFill>
              <a:round/>
              <a:headEnd/>
              <a:tailEnd/>
            </a:ln>
          </p:spPr>
          <p:txBody>
            <a:bodyPr wrap="none" anchor="ctr"/>
            <a:lstStyle/>
            <a:p>
              <a:endParaRPr lang="zh-CN" altLang="en-US"/>
            </a:p>
          </p:txBody>
        </p:sp>
        <p:sp>
          <p:nvSpPr>
            <p:cNvPr id="38" name="Line 48"/>
            <p:cNvSpPr>
              <a:spLocks noChangeShapeType="1"/>
            </p:cNvSpPr>
            <p:nvPr/>
          </p:nvSpPr>
          <p:spPr bwMode="auto">
            <a:xfrm>
              <a:off x="2290" y="2160"/>
              <a:ext cx="136" cy="0"/>
            </a:xfrm>
            <a:prstGeom prst="line">
              <a:avLst/>
            </a:prstGeom>
            <a:noFill/>
            <a:ln w="9525">
              <a:solidFill>
                <a:schemeClr val="tx1"/>
              </a:solidFill>
              <a:round/>
              <a:headEnd/>
              <a:tailEnd/>
            </a:ln>
          </p:spPr>
          <p:txBody>
            <a:bodyPr wrap="none" anchor="ctr"/>
            <a:lstStyle/>
            <a:p>
              <a:endParaRPr lang="zh-CN" altLang="en-US"/>
            </a:p>
          </p:txBody>
        </p:sp>
        <p:sp>
          <p:nvSpPr>
            <p:cNvPr id="39" name="Line 49"/>
            <p:cNvSpPr>
              <a:spLocks noChangeShapeType="1"/>
            </p:cNvSpPr>
            <p:nvPr/>
          </p:nvSpPr>
          <p:spPr bwMode="auto">
            <a:xfrm>
              <a:off x="2290" y="2205"/>
              <a:ext cx="136" cy="0"/>
            </a:xfrm>
            <a:prstGeom prst="line">
              <a:avLst/>
            </a:prstGeom>
            <a:noFill/>
            <a:ln w="9525">
              <a:solidFill>
                <a:schemeClr val="tx1"/>
              </a:solidFill>
              <a:round/>
              <a:headEnd/>
              <a:tailEnd/>
            </a:ln>
          </p:spPr>
          <p:txBody>
            <a:bodyPr wrap="none" anchor="ctr"/>
            <a:lstStyle/>
            <a:p>
              <a:endParaRPr lang="zh-CN" altLang="en-US"/>
            </a:p>
          </p:txBody>
        </p:sp>
        <p:sp>
          <p:nvSpPr>
            <p:cNvPr id="40" name="Line 50"/>
            <p:cNvSpPr>
              <a:spLocks noChangeShapeType="1"/>
            </p:cNvSpPr>
            <p:nvPr/>
          </p:nvSpPr>
          <p:spPr bwMode="auto">
            <a:xfrm>
              <a:off x="2290" y="2251"/>
              <a:ext cx="136" cy="0"/>
            </a:xfrm>
            <a:prstGeom prst="line">
              <a:avLst/>
            </a:prstGeom>
            <a:noFill/>
            <a:ln w="9525">
              <a:solidFill>
                <a:schemeClr val="tx1"/>
              </a:solidFill>
              <a:round/>
              <a:headEnd/>
              <a:tailEnd/>
            </a:ln>
          </p:spPr>
          <p:txBody>
            <a:bodyPr wrap="none" anchor="ctr"/>
            <a:lstStyle/>
            <a:p>
              <a:endParaRPr lang="zh-CN" altLang="en-US"/>
            </a:p>
          </p:txBody>
        </p:sp>
        <p:sp>
          <p:nvSpPr>
            <p:cNvPr id="41" name="Line 51"/>
            <p:cNvSpPr>
              <a:spLocks noChangeShapeType="1"/>
            </p:cNvSpPr>
            <p:nvPr/>
          </p:nvSpPr>
          <p:spPr bwMode="auto">
            <a:xfrm>
              <a:off x="794" y="2886"/>
              <a:ext cx="227" cy="0"/>
            </a:xfrm>
            <a:prstGeom prst="line">
              <a:avLst/>
            </a:prstGeom>
            <a:noFill/>
            <a:ln w="9525">
              <a:solidFill>
                <a:schemeClr val="tx1"/>
              </a:solidFill>
              <a:round/>
              <a:headEnd/>
              <a:tailEnd/>
            </a:ln>
          </p:spPr>
          <p:txBody>
            <a:bodyPr wrap="none" anchor="ctr"/>
            <a:lstStyle/>
            <a:p>
              <a:endParaRPr lang="zh-CN" altLang="en-US"/>
            </a:p>
          </p:txBody>
        </p:sp>
        <p:sp>
          <p:nvSpPr>
            <p:cNvPr id="42" name="Line 52"/>
            <p:cNvSpPr>
              <a:spLocks noChangeShapeType="1"/>
            </p:cNvSpPr>
            <p:nvPr/>
          </p:nvSpPr>
          <p:spPr bwMode="auto">
            <a:xfrm>
              <a:off x="839" y="2931"/>
              <a:ext cx="136" cy="0"/>
            </a:xfrm>
            <a:prstGeom prst="line">
              <a:avLst/>
            </a:prstGeom>
            <a:noFill/>
            <a:ln w="9525">
              <a:solidFill>
                <a:schemeClr val="tx1"/>
              </a:solidFill>
              <a:round/>
              <a:headEnd/>
              <a:tailEnd/>
            </a:ln>
          </p:spPr>
          <p:txBody>
            <a:bodyPr wrap="none" anchor="ctr"/>
            <a:lstStyle/>
            <a:p>
              <a:endParaRPr lang="zh-CN" altLang="en-US"/>
            </a:p>
          </p:txBody>
        </p:sp>
        <p:sp>
          <p:nvSpPr>
            <p:cNvPr id="43" name="Line 53"/>
            <p:cNvSpPr>
              <a:spLocks noChangeShapeType="1"/>
            </p:cNvSpPr>
            <p:nvPr/>
          </p:nvSpPr>
          <p:spPr bwMode="auto">
            <a:xfrm>
              <a:off x="839" y="2976"/>
              <a:ext cx="136" cy="0"/>
            </a:xfrm>
            <a:prstGeom prst="line">
              <a:avLst/>
            </a:prstGeom>
            <a:noFill/>
            <a:ln w="9525">
              <a:solidFill>
                <a:schemeClr val="tx1"/>
              </a:solidFill>
              <a:round/>
              <a:headEnd/>
              <a:tailEnd/>
            </a:ln>
          </p:spPr>
          <p:txBody>
            <a:bodyPr wrap="none" anchor="ctr"/>
            <a:lstStyle/>
            <a:p>
              <a:endParaRPr lang="zh-CN" altLang="en-US"/>
            </a:p>
          </p:txBody>
        </p:sp>
        <p:sp>
          <p:nvSpPr>
            <p:cNvPr id="44" name="Line 54"/>
            <p:cNvSpPr>
              <a:spLocks noChangeShapeType="1"/>
            </p:cNvSpPr>
            <p:nvPr/>
          </p:nvSpPr>
          <p:spPr bwMode="auto">
            <a:xfrm>
              <a:off x="839" y="3022"/>
              <a:ext cx="136" cy="0"/>
            </a:xfrm>
            <a:prstGeom prst="line">
              <a:avLst/>
            </a:prstGeom>
            <a:noFill/>
            <a:ln w="9525">
              <a:solidFill>
                <a:schemeClr val="tx1"/>
              </a:solidFill>
              <a:round/>
              <a:headEnd/>
              <a:tailEnd/>
            </a:ln>
          </p:spPr>
          <p:txBody>
            <a:bodyPr wrap="none" anchor="ctr"/>
            <a:lstStyle/>
            <a:p>
              <a:endParaRPr lang="zh-CN" altLang="en-US"/>
            </a:p>
          </p:txBody>
        </p:sp>
        <p:sp>
          <p:nvSpPr>
            <p:cNvPr id="45" name="Line 55"/>
            <p:cNvSpPr>
              <a:spLocks noChangeShapeType="1"/>
            </p:cNvSpPr>
            <p:nvPr/>
          </p:nvSpPr>
          <p:spPr bwMode="auto">
            <a:xfrm>
              <a:off x="1111" y="3067"/>
              <a:ext cx="227" cy="0"/>
            </a:xfrm>
            <a:prstGeom prst="line">
              <a:avLst/>
            </a:prstGeom>
            <a:noFill/>
            <a:ln w="9525">
              <a:solidFill>
                <a:schemeClr val="tx1"/>
              </a:solidFill>
              <a:round/>
              <a:headEnd/>
              <a:tailEnd/>
            </a:ln>
          </p:spPr>
          <p:txBody>
            <a:bodyPr wrap="none" anchor="ctr"/>
            <a:lstStyle/>
            <a:p>
              <a:endParaRPr lang="zh-CN" altLang="en-US"/>
            </a:p>
          </p:txBody>
        </p:sp>
        <p:sp>
          <p:nvSpPr>
            <p:cNvPr id="46" name="Line 56"/>
            <p:cNvSpPr>
              <a:spLocks noChangeShapeType="1"/>
            </p:cNvSpPr>
            <p:nvPr/>
          </p:nvSpPr>
          <p:spPr bwMode="auto">
            <a:xfrm>
              <a:off x="1156" y="3112"/>
              <a:ext cx="136" cy="0"/>
            </a:xfrm>
            <a:prstGeom prst="line">
              <a:avLst/>
            </a:prstGeom>
            <a:noFill/>
            <a:ln w="9525">
              <a:solidFill>
                <a:schemeClr val="tx1"/>
              </a:solidFill>
              <a:round/>
              <a:headEnd/>
              <a:tailEnd/>
            </a:ln>
          </p:spPr>
          <p:txBody>
            <a:bodyPr wrap="none" anchor="ctr"/>
            <a:lstStyle/>
            <a:p>
              <a:endParaRPr lang="zh-CN" altLang="en-US"/>
            </a:p>
          </p:txBody>
        </p:sp>
        <p:sp>
          <p:nvSpPr>
            <p:cNvPr id="47" name="Line 57"/>
            <p:cNvSpPr>
              <a:spLocks noChangeShapeType="1"/>
            </p:cNvSpPr>
            <p:nvPr/>
          </p:nvSpPr>
          <p:spPr bwMode="auto">
            <a:xfrm>
              <a:off x="1156" y="3157"/>
              <a:ext cx="136" cy="0"/>
            </a:xfrm>
            <a:prstGeom prst="line">
              <a:avLst/>
            </a:prstGeom>
            <a:noFill/>
            <a:ln w="9525">
              <a:solidFill>
                <a:schemeClr val="tx1"/>
              </a:solidFill>
              <a:round/>
              <a:headEnd/>
              <a:tailEnd/>
            </a:ln>
          </p:spPr>
          <p:txBody>
            <a:bodyPr wrap="none" anchor="ctr"/>
            <a:lstStyle/>
            <a:p>
              <a:endParaRPr lang="zh-CN" altLang="en-US"/>
            </a:p>
          </p:txBody>
        </p:sp>
        <p:sp>
          <p:nvSpPr>
            <p:cNvPr id="48" name="Line 58"/>
            <p:cNvSpPr>
              <a:spLocks noChangeShapeType="1"/>
            </p:cNvSpPr>
            <p:nvPr/>
          </p:nvSpPr>
          <p:spPr bwMode="auto">
            <a:xfrm>
              <a:off x="1156" y="3203"/>
              <a:ext cx="136" cy="0"/>
            </a:xfrm>
            <a:prstGeom prst="line">
              <a:avLst/>
            </a:prstGeom>
            <a:noFill/>
            <a:ln w="9525">
              <a:solidFill>
                <a:schemeClr val="tx1"/>
              </a:solidFill>
              <a:round/>
              <a:headEnd/>
              <a:tailEnd/>
            </a:ln>
          </p:spPr>
          <p:txBody>
            <a:bodyPr wrap="none" anchor="ctr"/>
            <a:lstStyle/>
            <a:p>
              <a:endParaRPr lang="zh-CN" altLang="en-US"/>
            </a:p>
          </p:txBody>
        </p:sp>
        <p:grpSp>
          <p:nvGrpSpPr>
            <p:cNvPr id="5" name="Group 59"/>
            <p:cNvGrpSpPr>
              <a:grpSpLocks/>
            </p:cNvGrpSpPr>
            <p:nvPr/>
          </p:nvGrpSpPr>
          <p:grpSpPr bwMode="auto">
            <a:xfrm>
              <a:off x="658" y="1525"/>
              <a:ext cx="364" cy="200"/>
              <a:chOff x="1728" y="1506"/>
              <a:chExt cx="2352" cy="1008"/>
            </a:xfrm>
          </p:grpSpPr>
          <p:sp>
            <p:nvSpPr>
              <p:cNvPr id="95" name="Rectangle 60"/>
              <p:cNvSpPr>
                <a:spLocks noChangeArrowheads="1"/>
              </p:cNvSpPr>
              <p:nvPr/>
            </p:nvSpPr>
            <p:spPr bwMode="auto">
              <a:xfrm>
                <a:off x="172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96" name="Rectangle 61"/>
              <p:cNvSpPr>
                <a:spLocks noChangeArrowheads="1"/>
              </p:cNvSpPr>
              <p:nvPr/>
            </p:nvSpPr>
            <p:spPr bwMode="auto">
              <a:xfrm>
                <a:off x="2544"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97" name="Rectangle 62"/>
              <p:cNvSpPr>
                <a:spLocks noChangeArrowheads="1"/>
              </p:cNvSpPr>
              <p:nvPr/>
            </p:nvSpPr>
            <p:spPr bwMode="auto">
              <a:xfrm>
                <a:off x="340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98" name="Line 63"/>
              <p:cNvSpPr>
                <a:spLocks noChangeShapeType="1"/>
              </p:cNvSpPr>
              <p:nvPr/>
            </p:nvSpPr>
            <p:spPr bwMode="auto">
              <a:xfrm>
                <a:off x="2064" y="1986"/>
                <a:ext cx="0" cy="240"/>
              </a:xfrm>
              <a:prstGeom prst="line">
                <a:avLst/>
              </a:prstGeom>
              <a:noFill/>
              <a:ln w="9525">
                <a:solidFill>
                  <a:schemeClr val="tx1"/>
                </a:solidFill>
                <a:round/>
                <a:headEnd/>
                <a:tailEnd/>
              </a:ln>
            </p:spPr>
            <p:txBody>
              <a:bodyPr/>
              <a:lstStyle/>
              <a:p>
                <a:endParaRPr lang="zh-CN" altLang="en-US"/>
              </a:p>
            </p:txBody>
          </p:sp>
          <p:sp>
            <p:nvSpPr>
              <p:cNvPr id="99" name="Line 64"/>
              <p:cNvSpPr>
                <a:spLocks noChangeShapeType="1"/>
              </p:cNvSpPr>
              <p:nvPr/>
            </p:nvSpPr>
            <p:spPr bwMode="auto">
              <a:xfrm>
                <a:off x="2880" y="1794"/>
                <a:ext cx="0" cy="432"/>
              </a:xfrm>
              <a:prstGeom prst="line">
                <a:avLst/>
              </a:prstGeom>
              <a:noFill/>
              <a:ln w="9525">
                <a:solidFill>
                  <a:schemeClr val="tx1"/>
                </a:solidFill>
                <a:round/>
                <a:headEnd/>
                <a:tailEnd/>
              </a:ln>
            </p:spPr>
            <p:txBody>
              <a:bodyPr/>
              <a:lstStyle/>
              <a:p>
                <a:endParaRPr lang="zh-CN" altLang="en-US"/>
              </a:p>
            </p:txBody>
          </p:sp>
          <p:sp>
            <p:nvSpPr>
              <p:cNvPr id="100" name="Line 65"/>
              <p:cNvSpPr>
                <a:spLocks noChangeShapeType="1"/>
              </p:cNvSpPr>
              <p:nvPr/>
            </p:nvSpPr>
            <p:spPr bwMode="auto">
              <a:xfrm>
                <a:off x="3744" y="1986"/>
                <a:ext cx="0" cy="240"/>
              </a:xfrm>
              <a:prstGeom prst="line">
                <a:avLst/>
              </a:prstGeom>
              <a:noFill/>
              <a:ln w="9525">
                <a:solidFill>
                  <a:schemeClr val="tx1"/>
                </a:solidFill>
                <a:round/>
                <a:headEnd/>
                <a:tailEnd/>
              </a:ln>
            </p:spPr>
            <p:txBody>
              <a:bodyPr/>
              <a:lstStyle/>
              <a:p>
                <a:endParaRPr lang="zh-CN" altLang="en-US"/>
              </a:p>
            </p:txBody>
          </p:sp>
          <p:sp>
            <p:nvSpPr>
              <p:cNvPr id="101" name="Line 66"/>
              <p:cNvSpPr>
                <a:spLocks noChangeShapeType="1"/>
              </p:cNvSpPr>
              <p:nvPr/>
            </p:nvSpPr>
            <p:spPr bwMode="auto">
              <a:xfrm>
                <a:off x="2064" y="1986"/>
                <a:ext cx="1680" cy="0"/>
              </a:xfrm>
              <a:prstGeom prst="line">
                <a:avLst/>
              </a:prstGeom>
              <a:noFill/>
              <a:ln w="9525">
                <a:solidFill>
                  <a:schemeClr val="tx1"/>
                </a:solidFill>
                <a:round/>
                <a:headEnd/>
                <a:tailEnd/>
              </a:ln>
            </p:spPr>
            <p:txBody>
              <a:bodyPr/>
              <a:lstStyle/>
              <a:p>
                <a:endParaRPr lang="zh-CN" altLang="en-US"/>
              </a:p>
            </p:txBody>
          </p:sp>
          <p:sp>
            <p:nvSpPr>
              <p:cNvPr id="102" name="Rectangle 67"/>
              <p:cNvSpPr>
                <a:spLocks noChangeArrowheads="1"/>
              </p:cNvSpPr>
              <p:nvPr/>
            </p:nvSpPr>
            <p:spPr bwMode="auto">
              <a:xfrm>
                <a:off x="2544" y="150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grpSp>
        <p:grpSp>
          <p:nvGrpSpPr>
            <p:cNvPr id="7" name="Group 68"/>
            <p:cNvGrpSpPr>
              <a:grpSpLocks/>
            </p:cNvGrpSpPr>
            <p:nvPr/>
          </p:nvGrpSpPr>
          <p:grpSpPr bwMode="auto">
            <a:xfrm>
              <a:off x="1021" y="1370"/>
              <a:ext cx="364" cy="200"/>
              <a:chOff x="1728" y="1506"/>
              <a:chExt cx="2352" cy="1008"/>
            </a:xfrm>
          </p:grpSpPr>
          <p:sp>
            <p:nvSpPr>
              <p:cNvPr id="87" name="Rectangle 69"/>
              <p:cNvSpPr>
                <a:spLocks noChangeArrowheads="1"/>
              </p:cNvSpPr>
              <p:nvPr/>
            </p:nvSpPr>
            <p:spPr bwMode="auto">
              <a:xfrm>
                <a:off x="172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88" name="Rectangle 70"/>
              <p:cNvSpPr>
                <a:spLocks noChangeArrowheads="1"/>
              </p:cNvSpPr>
              <p:nvPr/>
            </p:nvSpPr>
            <p:spPr bwMode="auto">
              <a:xfrm>
                <a:off x="2544"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89" name="Rectangle 71"/>
              <p:cNvSpPr>
                <a:spLocks noChangeArrowheads="1"/>
              </p:cNvSpPr>
              <p:nvPr/>
            </p:nvSpPr>
            <p:spPr bwMode="auto">
              <a:xfrm>
                <a:off x="340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90" name="Line 72"/>
              <p:cNvSpPr>
                <a:spLocks noChangeShapeType="1"/>
              </p:cNvSpPr>
              <p:nvPr/>
            </p:nvSpPr>
            <p:spPr bwMode="auto">
              <a:xfrm>
                <a:off x="2064" y="1986"/>
                <a:ext cx="0" cy="240"/>
              </a:xfrm>
              <a:prstGeom prst="line">
                <a:avLst/>
              </a:prstGeom>
              <a:noFill/>
              <a:ln w="9525">
                <a:solidFill>
                  <a:schemeClr val="tx1"/>
                </a:solidFill>
                <a:round/>
                <a:headEnd/>
                <a:tailEnd/>
              </a:ln>
            </p:spPr>
            <p:txBody>
              <a:bodyPr/>
              <a:lstStyle/>
              <a:p>
                <a:endParaRPr lang="zh-CN" altLang="en-US"/>
              </a:p>
            </p:txBody>
          </p:sp>
          <p:sp>
            <p:nvSpPr>
              <p:cNvPr id="91" name="Line 73"/>
              <p:cNvSpPr>
                <a:spLocks noChangeShapeType="1"/>
              </p:cNvSpPr>
              <p:nvPr/>
            </p:nvSpPr>
            <p:spPr bwMode="auto">
              <a:xfrm>
                <a:off x="2880" y="1794"/>
                <a:ext cx="0" cy="432"/>
              </a:xfrm>
              <a:prstGeom prst="line">
                <a:avLst/>
              </a:prstGeom>
              <a:noFill/>
              <a:ln w="9525">
                <a:solidFill>
                  <a:schemeClr val="tx1"/>
                </a:solidFill>
                <a:round/>
                <a:headEnd/>
                <a:tailEnd/>
              </a:ln>
            </p:spPr>
            <p:txBody>
              <a:bodyPr/>
              <a:lstStyle/>
              <a:p>
                <a:endParaRPr lang="zh-CN" altLang="en-US"/>
              </a:p>
            </p:txBody>
          </p:sp>
          <p:sp>
            <p:nvSpPr>
              <p:cNvPr id="92" name="Line 74"/>
              <p:cNvSpPr>
                <a:spLocks noChangeShapeType="1"/>
              </p:cNvSpPr>
              <p:nvPr/>
            </p:nvSpPr>
            <p:spPr bwMode="auto">
              <a:xfrm>
                <a:off x="3744" y="1986"/>
                <a:ext cx="0" cy="240"/>
              </a:xfrm>
              <a:prstGeom prst="line">
                <a:avLst/>
              </a:prstGeom>
              <a:noFill/>
              <a:ln w="9525">
                <a:solidFill>
                  <a:schemeClr val="tx1"/>
                </a:solidFill>
                <a:round/>
                <a:headEnd/>
                <a:tailEnd/>
              </a:ln>
            </p:spPr>
            <p:txBody>
              <a:bodyPr/>
              <a:lstStyle/>
              <a:p>
                <a:endParaRPr lang="zh-CN" altLang="en-US"/>
              </a:p>
            </p:txBody>
          </p:sp>
          <p:sp>
            <p:nvSpPr>
              <p:cNvPr id="93" name="Line 75"/>
              <p:cNvSpPr>
                <a:spLocks noChangeShapeType="1"/>
              </p:cNvSpPr>
              <p:nvPr/>
            </p:nvSpPr>
            <p:spPr bwMode="auto">
              <a:xfrm>
                <a:off x="2064" y="1986"/>
                <a:ext cx="1680" cy="0"/>
              </a:xfrm>
              <a:prstGeom prst="line">
                <a:avLst/>
              </a:prstGeom>
              <a:noFill/>
              <a:ln w="9525">
                <a:solidFill>
                  <a:schemeClr val="tx1"/>
                </a:solidFill>
                <a:round/>
                <a:headEnd/>
                <a:tailEnd/>
              </a:ln>
            </p:spPr>
            <p:txBody>
              <a:bodyPr/>
              <a:lstStyle/>
              <a:p>
                <a:endParaRPr lang="zh-CN" altLang="en-US"/>
              </a:p>
            </p:txBody>
          </p:sp>
          <p:sp>
            <p:nvSpPr>
              <p:cNvPr id="94" name="Rectangle 76"/>
              <p:cNvSpPr>
                <a:spLocks noChangeArrowheads="1"/>
              </p:cNvSpPr>
              <p:nvPr/>
            </p:nvSpPr>
            <p:spPr bwMode="auto">
              <a:xfrm>
                <a:off x="2544" y="150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grpSp>
        <p:grpSp>
          <p:nvGrpSpPr>
            <p:cNvPr id="27" name="Group 77"/>
            <p:cNvGrpSpPr>
              <a:grpSpLocks/>
            </p:cNvGrpSpPr>
            <p:nvPr/>
          </p:nvGrpSpPr>
          <p:grpSpPr bwMode="auto">
            <a:xfrm>
              <a:off x="386" y="1933"/>
              <a:ext cx="364" cy="200"/>
              <a:chOff x="1728" y="1506"/>
              <a:chExt cx="2352" cy="1008"/>
            </a:xfrm>
          </p:grpSpPr>
          <p:sp>
            <p:nvSpPr>
              <p:cNvPr id="79" name="Rectangle 78"/>
              <p:cNvSpPr>
                <a:spLocks noChangeArrowheads="1"/>
              </p:cNvSpPr>
              <p:nvPr/>
            </p:nvSpPr>
            <p:spPr bwMode="auto">
              <a:xfrm>
                <a:off x="172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80" name="Rectangle 79"/>
              <p:cNvSpPr>
                <a:spLocks noChangeArrowheads="1"/>
              </p:cNvSpPr>
              <p:nvPr/>
            </p:nvSpPr>
            <p:spPr bwMode="auto">
              <a:xfrm>
                <a:off x="2544"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81" name="Rectangle 80"/>
              <p:cNvSpPr>
                <a:spLocks noChangeArrowheads="1"/>
              </p:cNvSpPr>
              <p:nvPr/>
            </p:nvSpPr>
            <p:spPr bwMode="auto">
              <a:xfrm>
                <a:off x="340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82" name="Line 81"/>
              <p:cNvSpPr>
                <a:spLocks noChangeShapeType="1"/>
              </p:cNvSpPr>
              <p:nvPr/>
            </p:nvSpPr>
            <p:spPr bwMode="auto">
              <a:xfrm>
                <a:off x="2064" y="1986"/>
                <a:ext cx="0" cy="240"/>
              </a:xfrm>
              <a:prstGeom prst="line">
                <a:avLst/>
              </a:prstGeom>
              <a:noFill/>
              <a:ln w="9525">
                <a:solidFill>
                  <a:schemeClr val="tx1"/>
                </a:solidFill>
                <a:round/>
                <a:headEnd/>
                <a:tailEnd/>
              </a:ln>
            </p:spPr>
            <p:txBody>
              <a:bodyPr/>
              <a:lstStyle/>
              <a:p>
                <a:endParaRPr lang="zh-CN" altLang="en-US"/>
              </a:p>
            </p:txBody>
          </p:sp>
          <p:sp>
            <p:nvSpPr>
              <p:cNvPr id="83" name="Line 82"/>
              <p:cNvSpPr>
                <a:spLocks noChangeShapeType="1"/>
              </p:cNvSpPr>
              <p:nvPr/>
            </p:nvSpPr>
            <p:spPr bwMode="auto">
              <a:xfrm>
                <a:off x="2880" y="1794"/>
                <a:ext cx="0" cy="432"/>
              </a:xfrm>
              <a:prstGeom prst="line">
                <a:avLst/>
              </a:prstGeom>
              <a:noFill/>
              <a:ln w="9525">
                <a:solidFill>
                  <a:schemeClr val="tx1"/>
                </a:solidFill>
                <a:round/>
                <a:headEnd/>
                <a:tailEnd/>
              </a:ln>
            </p:spPr>
            <p:txBody>
              <a:bodyPr/>
              <a:lstStyle/>
              <a:p>
                <a:endParaRPr lang="zh-CN" altLang="en-US"/>
              </a:p>
            </p:txBody>
          </p:sp>
          <p:sp>
            <p:nvSpPr>
              <p:cNvPr id="84" name="Line 83"/>
              <p:cNvSpPr>
                <a:spLocks noChangeShapeType="1"/>
              </p:cNvSpPr>
              <p:nvPr/>
            </p:nvSpPr>
            <p:spPr bwMode="auto">
              <a:xfrm>
                <a:off x="3744" y="1986"/>
                <a:ext cx="0" cy="240"/>
              </a:xfrm>
              <a:prstGeom prst="line">
                <a:avLst/>
              </a:prstGeom>
              <a:noFill/>
              <a:ln w="9525">
                <a:solidFill>
                  <a:schemeClr val="tx1"/>
                </a:solidFill>
                <a:round/>
                <a:headEnd/>
                <a:tailEnd/>
              </a:ln>
            </p:spPr>
            <p:txBody>
              <a:bodyPr/>
              <a:lstStyle/>
              <a:p>
                <a:endParaRPr lang="zh-CN" altLang="en-US"/>
              </a:p>
            </p:txBody>
          </p:sp>
          <p:sp>
            <p:nvSpPr>
              <p:cNvPr id="85" name="Line 84"/>
              <p:cNvSpPr>
                <a:spLocks noChangeShapeType="1"/>
              </p:cNvSpPr>
              <p:nvPr/>
            </p:nvSpPr>
            <p:spPr bwMode="auto">
              <a:xfrm>
                <a:off x="2064" y="1986"/>
                <a:ext cx="1680" cy="0"/>
              </a:xfrm>
              <a:prstGeom prst="line">
                <a:avLst/>
              </a:prstGeom>
              <a:noFill/>
              <a:ln w="9525">
                <a:solidFill>
                  <a:schemeClr val="tx1"/>
                </a:solidFill>
                <a:round/>
                <a:headEnd/>
                <a:tailEnd/>
              </a:ln>
            </p:spPr>
            <p:txBody>
              <a:bodyPr/>
              <a:lstStyle/>
              <a:p>
                <a:endParaRPr lang="zh-CN" altLang="en-US"/>
              </a:p>
            </p:txBody>
          </p:sp>
          <p:sp>
            <p:nvSpPr>
              <p:cNvPr id="86" name="Rectangle 85"/>
              <p:cNvSpPr>
                <a:spLocks noChangeArrowheads="1"/>
              </p:cNvSpPr>
              <p:nvPr/>
            </p:nvSpPr>
            <p:spPr bwMode="auto">
              <a:xfrm>
                <a:off x="2544" y="150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grpSp>
        <p:grpSp>
          <p:nvGrpSpPr>
            <p:cNvPr id="28" name="Group 86"/>
            <p:cNvGrpSpPr>
              <a:grpSpLocks/>
            </p:cNvGrpSpPr>
            <p:nvPr/>
          </p:nvGrpSpPr>
          <p:grpSpPr bwMode="auto">
            <a:xfrm>
              <a:off x="386" y="2357"/>
              <a:ext cx="364" cy="164"/>
              <a:chOff x="1728" y="1506"/>
              <a:chExt cx="2352" cy="1008"/>
            </a:xfrm>
          </p:grpSpPr>
          <p:sp>
            <p:nvSpPr>
              <p:cNvPr id="71" name="Rectangle 87"/>
              <p:cNvSpPr>
                <a:spLocks noChangeArrowheads="1"/>
              </p:cNvSpPr>
              <p:nvPr/>
            </p:nvSpPr>
            <p:spPr bwMode="auto">
              <a:xfrm>
                <a:off x="172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72" name="Rectangle 88"/>
              <p:cNvSpPr>
                <a:spLocks noChangeArrowheads="1"/>
              </p:cNvSpPr>
              <p:nvPr/>
            </p:nvSpPr>
            <p:spPr bwMode="auto">
              <a:xfrm>
                <a:off x="2544"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73" name="Rectangle 89"/>
              <p:cNvSpPr>
                <a:spLocks noChangeArrowheads="1"/>
              </p:cNvSpPr>
              <p:nvPr/>
            </p:nvSpPr>
            <p:spPr bwMode="auto">
              <a:xfrm>
                <a:off x="340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74" name="Line 90"/>
              <p:cNvSpPr>
                <a:spLocks noChangeShapeType="1"/>
              </p:cNvSpPr>
              <p:nvPr/>
            </p:nvSpPr>
            <p:spPr bwMode="auto">
              <a:xfrm>
                <a:off x="2064" y="1986"/>
                <a:ext cx="0" cy="240"/>
              </a:xfrm>
              <a:prstGeom prst="line">
                <a:avLst/>
              </a:prstGeom>
              <a:noFill/>
              <a:ln w="9525">
                <a:solidFill>
                  <a:schemeClr val="tx1"/>
                </a:solidFill>
                <a:round/>
                <a:headEnd/>
                <a:tailEnd/>
              </a:ln>
            </p:spPr>
            <p:txBody>
              <a:bodyPr/>
              <a:lstStyle/>
              <a:p>
                <a:endParaRPr lang="zh-CN" altLang="en-US"/>
              </a:p>
            </p:txBody>
          </p:sp>
          <p:sp>
            <p:nvSpPr>
              <p:cNvPr id="75" name="Line 91"/>
              <p:cNvSpPr>
                <a:spLocks noChangeShapeType="1"/>
              </p:cNvSpPr>
              <p:nvPr/>
            </p:nvSpPr>
            <p:spPr bwMode="auto">
              <a:xfrm>
                <a:off x="2880" y="1794"/>
                <a:ext cx="0" cy="432"/>
              </a:xfrm>
              <a:prstGeom prst="line">
                <a:avLst/>
              </a:prstGeom>
              <a:noFill/>
              <a:ln w="9525">
                <a:solidFill>
                  <a:schemeClr val="tx1"/>
                </a:solidFill>
                <a:round/>
                <a:headEnd/>
                <a:tailEnd/>
              </a:ln>
            </p:spPr>
            <p:txBody>
              <a:bodyPr/>
              <a:lstStyle/>
              <a:p>
                <a:endParaRPr lang="zh-CN" altLang="en-US"/>
              </a:p>
            </p:txBody>
          </p:sp>
          <p:sp>
            <p:nvSpPr>
              <p:cNvPr id="76" name="Line 92"/>
              <p:cNvSpPr>
                <a:spLocks noChangeShapeType="1"/>
              </p:cNvSpPr>
              <p:nvPr/>
            </p:nvSpPr>
            <p:spPr bwMode="auto">
              <a:xfrm>
                <a:off x="3744" y="1986"/>
                <a:ext cx="0" cy="240"/>
              </a:xfrm>
              <a:prstGeom prst="line">
                <a:avLst/>
              </a:prstGeom>
              <a:noFill/>
              <a:ln w="9525">
                <a:solidFill>
                  <a:schemeClr val="tx1"/>
                </a:solidFill>
                <a:round/>
                <a:headEnd/>
                <a:tailEnd/>
              </a:ln>
            </p:spPr>
            <p:txBody>
              <a:bodyPr/>
              <a:lstStyle/>
              <a:p>
                <a:endParaRPr lang="zh-CN" altLang="en-US"/>
              </a:p>
            </p:txBody>
          </p:sp>
          <p:sp>
            <p:nvSpPr>
              <p:cNvPr id="77" name="Line 93"/>
              <p:cNvSpPr>
                <a:spLocks noChangeShapeType="1"/>
              </p:cNvSpPr>
              <p:nvPr/>
            </p:nvSpPr>
            <p:spPr bwMode="auto">
              <a:xfrm>
                <a:off x="2064" y="1986"/>
                <a:ext cx="1680" cy="0"/>
              </a:xfrm>
              <a:prstGeom prst="line">
                <a:avLst/>
              </a:prstGeom>
              <a:noFill/>
              <a:ln w="9525">
                <a:solidFill>
                  <a:schemeClr val="tx1"/>
                </a:solidFill>
                <a:round/>
                <a:headEnd/>
                <a:tailEnd/>
              </a:ln>
            </p:spPr>
            <p:txBody>
              <a:bodyPr/>
              <a:lstStyle/>
              <a:p>
                <a:endParaRPr lang="zh-CN" altLang="en-US"/>
              </a:p>
            </p:txBody>
          </p:sp>
          <p:sp>
            <p:nvSpPr>
              <p:cNvPr id="78" name="Rectangle 94"/>
              <p:cNvSpPr>
                <a:spLocks noChangeArrowheads="1"/>
              </p:cNvSpPr>
              <p:nvPr/>
            </p:nvSpPr>
            <p:spPr bwMode="auto">
              <a:xfrm>
                <a:off x="2544" y="150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grpSp>
        <p:grpSp>
          <p:nvGrpSpPr>
            <p:cNvPr id="49" name="Group 95"/>
            <p:cNvGrpSpPr>
              <a:grpSpLocks/>
            </p:cNvGrpSpPr>
            <p:nvPr/>
          </p:nvGrpSpPr>
          <p:grpSpPr bwMode="auto">
            <a:xfrm>
              <a:off x="1520" y="2974"/>
              <a:ext cx="364" cy="164"/>
              <a:chOff x="1728" y="1506"/>
              <a:chExt cx="2352" cy="1008"/>
            </a:xfrm>
          </p:grpSpPr>
          <p:sp>
            <p:nvSpPr>
              <p:cNvPr id="63" name="Rectangle 96"/>
              <p:cNvSpPr>
                <a:spLocks noChangeArrowheads="1"/>
              </p:cNvSpPr>
              <p:nvPr/>
            </p:nvSpPr>
            <p:spPr bwMode="auto">
              <a:xfrm>
                <a:off x="172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64" name="Rectangle 97"/>
              <p:cNvSpPr>
                <a:spLocks noChangeArrowheads="1"/>
              </p:cNvSpPr>
              <p:nvPr/>
            </p:nvSpPr>
            <p:spPr bwMode="auto">
              <a:xfrm>
                <a:off x="2544"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65" name="Rectangle 98"/>
              <p:cNvSpPr>
                <a:spLocks noChangeArrowheads="1"/>
              </p:cNvSpPr>
              <p:nvPr/>
            </p:nvSpPr>
            <p:spPr bwMode="auto">
              <a:xfrm>
                <a:off x="340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66" name="Line 99"/>
              <p:cNvSpPr>
                <a:spLocks noChangeShapeType="1"/>
              </p:cNvSpPr>
              <p:nvPr/>
            </p:nvSpPr>
            <p:spPr bwMode="auto">
              <a:xfrm>
                <a:off x="2064" y="1986"/>
                <a:ext cx="0" cy="240"/>
              </a:xfrm>
              <a:prstGeom prst="line">
                <a:avLst/>
              </a:prstGeom>
              <a:noFill/>
              <a:ln w="9525">
                <a:solidFill>
                  <a:schemeClr val="tx1"/>
                </a:solidFill>
                <a:round/>
                <a:headEnd/>
                <a:tailEnd/>
              </a:ln>
            </p:spPr>
            <p:txBody>
              <a:bodyPr/>
              <a:lstStyle/>
              <a:p>
                <a:endParaRPr lang="zh-CN" altLang="en-US"/>
              </a:p>
            </p:txBody>
          </p:sp>
          <p:sp>
            <p:nvSpPr>
              <p:cNvPr id="67" name="Line 100"/>
              <p:cNvSpPr>
                <a:spLocks noChangeShapeType="1"/>
              </p:cNvSpPr>
              <p:nvPr/>
            </p:nvSpPr>
            <p:spPr bwMode="auto">
              <a:xfrm>
                <a:off x="2880" y="1794"/>
                <a:ext cx="0" cy="432"/>
              </a:xfrm>
              <a:prstGeom prst="line">
                <a:avLst/>
              </a:prstGeom>
              <a:noFill/>
              <a:ln w="9525">
                <a:solidFill>
                  <a:schemeClr val="tx1"/>
                </a:solidFill>
                <a:round/>
                <a:headEnd/>
                <a:tailEnd/>
              </a:ln>
            </p:spPr>
            <p:txBody>
              <a:bodyPr/>
              <a:lstStyle/>
              <a:p>
                <a:endParaRPr lang="zh-CN" altLang="en-US"/>
              </a:p>
            </p:txBody>
          </p:sp>
          <p:sp>
            <p:nvSpPr>
              <p:cNvPr id="68" name="Line 101"/>
              <p:cNvSpPr>
                <a:spLocks noChangeShapeType="1"/>
              </p:cNvSpPr>
              <p:nvPr/>
            </p:nvSpPr>
            <p:spPr bwMode="auto">
              <a:xfrm>
                <a:off x="3744" y="1986"/>
                <a:ext cx="0" cy="240"/>
              </a:xfrm>
              <a:prstGeom prst="line">
                <a:avLst/>
              </a:prstGeom>
              <a:noFill/>
              <a:ln w="9525">
                <a:solidFill>
                  <a:schemeClr val="tx1"/>
                </a:solidFill>
                <a:round/>
                <a:headEnd/>
                <a:tailEnd/>
              </a:ln>
            </p:spPr>
            <p:txBody>
              <a:bodyPr/>
              <a:lstStyle/>
              <a:p>
                <a:endParaRPr lang="zh-CN" altLang="en-US"/>
              </a:p>
            </p:txBody>
          </p:sp>
          <p:sp>
            <p:nvSpPr>
              <p:cNvPr id="69" name="Line 102"/>
              <p:cNvSpPr>
                <a:spLocks noChangeShapeType="1"/>
              </p:cNvSpPr>
              <p:nvPr/>
            </p:nvSpPr>
            <p:spPr bwMode="auto">
              <a:xfrm>
                <a:off x="2064" y="1986"/>
                <a:ext cx="1680" cy="0"/>
              </a:xfrm>
              <a:prstGeom prst="line">
                <a:avLst/>
              </a:prstGeom>
              <a:noFill/>
              <a:ln w="9525">
                <a:solidFill>
                  <a:schemeClr val="tx1"/>
                </a:solidFill>
                <a:round/>
                <a:headEnd/>
                <a:tailEnd/>
              </a:ln>
            </p:spPr>
            <p:txBody>
              <a:bodyPr/>
              <a:lstStyle/>
              <a:p>
                <a:endParaRPr lang="zh-CN" altLang="en-US"/>
              </a:p>
            </p:txBody>
          </p:sp>
          <p:sp>
            <p:nvSpPr>
              <p:cNvPr id="70" name="Rectangle 103"/>
              <p:cNvSpPr>
                <a:spLocks noChangeArrowheads="1"/>
              </p:cNvSpPr>
              <p:nvPr/>
            </p:nvSpPr>
            <p:spPr bwMode="auto">
              <a:xfrm>
                <a:off x="2544" y="150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grpSp>
        <p:grpSp>
          <p:nvGrpSpPr>
            <p:cNvPr id="50" name="Group 104"/>
            <p:cNvGrpSpPr>
              <a:grpSpLocks/>
            </p:cNvGrpSpPr>
            <p:nvPr/>
          </p:nvGrpSpPr>
          <p:grpSpPr bwMode="auto">
            <a:xfrm>
              <a:off x="1883" y="2838"/>
              <a:ext cx="364" cy="164"/>
              <a:chOff x="1728" y="1506"/>
              <a:chExt cx="2352" cy="1008"/>
            </a:xfrm>
          </p:grpSpPr>
          <p:sp>
            <p:nvSpPr>
              <p:cNvPr id="55" name="Rectangle 105"/>
              <p:cNvSpPr>
                <a:spLocks noChangeArrowheads="1"/>
              </p:cNvSpPr>
              <p:nvPr/>
            </p:nvSpPr>
            <p:spPr bwMode="auto">
              <a:xfrm>
                <a:off x="172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56" name="Rectangle 106"/>
              <p:cNvSpPr>
                <a:spLocks noChangeArrowheads="1"/>
              </p:cNvSpPr>
              <p:nvPr/>
            </p:nvSpPr>
            <p:spPr bwMode="auto">
              <a:xfrm>
                <a:off x="2544"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57" name="Rectangle 107"/>
              <p:cNvSpPr>
                <a:spLocks noChangeArrowheads="1"/>
              </p:cNvSpPr>
              <p:nvPr/>
            </p:nvSpPr>
            <p:spPr bwMode="auto">
              <a:xfrm>
                <a:off x="3408" y="222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sp>
            <p:nvSpPr>
              <p:cNvPr id="58" name="Line 108"/>
              <p:cNvSpPr>
                <a:spLocks noChangeShapeType="1"/>
              </p:cNvSpPr>
              <p:nvPr/>
            </p:nvSpPr>
            <p:spPr bwMode="auto">
              <a:xfrm>
                <a:off x="2064" y="1986"/>
                <a:ext cx="0" cy="240"/>
              </a:xfrm>
              <a:prstGeom prst="line">
                <a:avLst/>
              </a:prstGeom>
              <a:noFill/>
              <a:ln w="9525">
                <a:solidFill>
                  <a:schemeClr val="tx1"/>
                </a:solidFill>
                <a:round/>
                <a:headEnd/>
                <a:tailEnd/>
              </a:ln>
            </p:spPr>
            <p:txBody>
              <a:bodyPr/>
              <a:lstStyle/>
              <a:p>
                <a:endParaRPr lang="zh-CN" altLang="en-US"/>
              </a:p>
            </p:txBody>
          </p:sp>
          <p:sp>
            <p:nvSpPr>
              <p:cNvPr id="59" name="Line 109"/>
              <p:cNvSpPr>
                <a:spLocks noChangeShapeType="1"/>
              </p:cNvSpPr>
              <p:nvPr/>
            </p:nvSpPr>
            <p:spPr bwMode="auto">
              <a:xfrm>
                <a:off x="2880" y="1794"/>
                <a:ext cx="0" cy="432"/>
              </a:xfrm>
              <a:prstGeom prst="line">
                <a:avLst/>
              </a:prstGeom>
              <a:noFill/>
              <a:ln w="9525">
                <a:solidFill>
                  <a:schemeClr val="tx1"/>
                </a:solidFill>
                <a:round/>
                <a:headEnd/>
                <a:tailEnd/>
              </a:ln>
            </p:spPr>
            <p:txBody>
              <a:bodyPr/>
              <a:lstStyle/>
              <a:p>
                <a:endParaRPr lang="zh-CN" altLang="en-US"/>
              </a:p>
            </p:txBody>
          </p:sp>
          <p:sp>
            <p:nvSpPr>
              <p:cNvPr id="60" name="Line 110"/>
              <p:cNvSpPr>
                <a:spLocks noChangeShapeType="1"/>
              </p:cNvSpPr>
              <p:nvPr/>
            </p:nvSpPr>
            <p:spPr bwMode="auto">
              <a:xfrm>
                <a:off x="3744" y="1986"/>
                <a:ext cx="0" cy="240"/>
              </a:xfrm>
              <a:prstGeom prst="line">
                <a:avLst/>
              </a:prstGeom>
              <a:noFill/>
              <a:ln w="9525">
                <a:solidFill>
                  <a:schemeClr val="tx1"/>
                </a:solidFill>
                <a:round/>
                <a:headEnd/>
                <a:tailEnd/>
              </a:ln>
            </p:spPr>
            <p:txBody>
              <a:bodyPr/>
              <a:lstStyle/>
              <a:p>
                <a:endParaRPr lang="zh-CN" altLang="en-US"/>
              </a:p>
            </p:txBody>
          </p:sp>
          <p:sp>
            <p:nvSpPr>
              <p:cNvPr id="61" name="Line 111"/>
              <p:cNvSpPr>
                <a:spLocks noChangeShapeType="1"/>
              </p:cNvSpPr>
              <p:nvPr/>
            </p:nvSpPr>
            <p:spPr bwMode="auto">
              <a:xfrm>
                <a:off x="2064" y="1986"/>
                <a:ext cx="1680" cy="0"/>
              </a:xfrm>
              <a:prstGeom prst="line">
                <a:avLst/>
              </a:prstGeom>
              <a:noFill/>
              <a:ln w="9525">
                <a:solidFill>
                  <a:schemeClr val="tx1"/>
                </a:solidFill>
                <a:round/>
                <a:headEnd/>
                <a:tailEnd/>
              </a:ln>
            </p:spPr>
            <p:txBody>
              <a:bodyPr/>
              <a:lstStyle/>
              <a:p>
                <a:endParaRPr lang="zh-CN" altLang="en-US"/>
              </a:p>
            </p:txBody>
          </p:sp>
          <p:sp>
            <p:nvSpPr>
              <p:cNvPr id="62" name="Rectangle 112"/>
              <p:cNvSpPr>
                <a:spLocks noChangeArrowheads="1"/>
              </p:cNvSpPr>
              <p:nvPr/>
            </p:nvSpPr>
            <p:spPr bwMode="auto">
              <a:xfrm>
                <a:off x="2544" y="1506"/>
                <a:ext cx="672" cy="288"/>
              </a:xfrm>
              <a:prstGeom prst="rect">
                <a:avLst/>
              </a:prstGeom>
              <a:noFill/>
              <a:ln w="9525">
                <a:solidFill>
                  <a:schemeClr val="tx1"/>
                </a:solidFill>
                <a:miter lim="800000"/>
                <a:headEnd/>
                <a:tailEnd/>
              </a:ln>
            </p:spPr>
            <p:txBody>
              <a:bodyPr wrap="none" anchor="ctr"/>
              <a:lstStyle/>
              <a:p>
                <a:pPr algn="ctr"/>
                <a:endParaRPr kumimoji="1" lang="zh-CN" altLang="zh-CN" sz="1600" dirty="0">
                  <a:latin typeface="Times New Roman" pitchFamily="18" charset="0"/>
                </a:endParaRPr>
              </a:p>
            </p:txBody>
          </p:sp>
        </p:grpSp>
      </p:grpSp>
      <p:sp>
        <p:nvSpPr>
          <p:cNvPr id="116" name="矩形 115"/>
          <p:cNvSpPr/>
          <p:nvPr/>
        </p:nvSpPr>
        <p:spPr>
          <a:xfrm>
            <a:off x="479163" y="902048"/>
            <a:ext cx="8002413" cy="727261"/>
          </a:xfrm>
          <a:prstGeom prst="rect">
            <a:avLst/>
          </a:prstGeom>
        </p:spPr>
        <p:txBody>
          <a:bodyPr wrap="square" lIns="80147" tIns="40074" rIns="80147" bIns="40074">
            <a:spAutoFit/>
          </a:bodyPr>
          <a:lstStyle/>
          <a:p>
            <a:r>
              <a:rPr kumimoji="1" lang="en-US" altLang="zh-CN" sz="2100" b="1" dirty="0"/>
              <a:t> PDT</a:t>
            </a:r>
            <a:r>
              <a:rPr kumimoji="1" lang="zh-CN" altLang="en-US" sz="2100" b="1" dirty="0"/>
              <a:t>（产品开发团队）采用“重度矩阵结构”模式，保证沟通、协调和决策的高效。</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灯片编号占位符 84"/>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74</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产品开发过程的决策评审</a:t>
            </a:r>
          </a:p>
        </p:txBody>
      </p:sp>
      <p:graphicFrame>
        <p:nvGraphicFramePr>
          <p:cNvPr id="99" name="表格 98"/>
          <p:cNvGraphicFramePr>
            <a:graphicFrameLocks noGrp="1"/>
          </p:cNvGraphicFramePr>
          <p:nvPr/>
        </p:nvGraphicFramePr>
        <p:xfrm>
          <a:off x="479163" y="3521264"/>
          <a:ext cx="8307849" cy="3096043"/>
        </p:xfrm>
        <a:graphic>
          <a:graphicData uri="http://schemas.openxmlformats.org/drawingml/2006/table">
            <a:tbl>
              <a:tblPr/>
              <a:tblGrid>
                <a:gridCol w="1304547">
                  <a:extLst>
                    <a:ext uri="{9D8B030D-6E8A-4147-A177-3AD203B41FA5}">
                      <a16:colId xmlns:a16="http://schemas.microsoft.com/office/drawing/2014/main" val="20000"/>
                    </a:ext>
                  </a:extLst>
                </a:gridCol>
                <a:gridCol w="7003302">
                  <a:extLst>
                    <a:ext uri="{9D8B030D-6E8A-4147-A177-3AD203B41FA5}">
                      <a16:colId xmlns:a16="http://schemas.microsoft.com/office/drawing/2014/main" val="20001"/>
                    </a:ext>
                  </a:extLst>
                </a:gridCol>
              </a:tblGrid>
              <a:tr h="612155">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Charter</a:t>
                      </a:r>
                    </a:p>
                  </a:txBody>
                  <a:tcPr marL="78152" marR="78152" marT="41442" marB="4144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Charter</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评审通过意味着</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I</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决策团队同意立项，以及概念阶段的资源投入</a:t>
                      </a:r>
                    </a:p>
                  </a:txBody>
                  <a:tcPr marL="78152" marR="78152" marT="41442" marB="4144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213">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CDCP</a:t>
                      </a:r>
                    </a:p>
                  </a:txBody>
                  <a:tcPr marL="78152" marR="78152" marT="41442" marB="4144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3999"/>
                      </a:schemeClr>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CDCP</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通过意味着</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I</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决策团队同意</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计划阶段的资源投入。</a:t>
                      </a:r>
                    </a:p>
                  </a:txBody>
                  <a:tcPr marL="78152" marR="78152" marT="41442" marB="4144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3999"/>
                      </a:schemeClr>
                    </a:solidFill>
                  </a:tcPr>
                </a:tc>
                <a:extLst>
                  <a:ext uri="{0D108BD9-81ED-4DB2-BD59-A6C34878D82A}">
                    <a16:rowId xmlns:a16="http://schemas.microsoft.com/office/drawing/2014/main" val="10001"/>
                  </a:ext>
                </a:extLst>
              </a:tr>
              <a:tr h="779541">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PDCP</a:t>
                      </a:r>
                    </a:p>
                  </a:txBody>
                  <a:tcPr marL="78152" marR="78152" marT="41442" marB="4144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PDCP</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通过意味着</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I</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决策团队同意</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开发验证阶段的资源投入；意味着</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按照签署的合同要求开发并交付产品包。</a:t>
                      </a:r>
                    </a:p>
                  </a:txBody>
                  <a:tcPr marL="78152" marR="78152" marT="41442" marB="4144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567">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ADCP</a:t>
                      </a:r>
                    </a:p>
                  </a:txBody>
                  <a:tcPr marL="78152" marR="78152" marT="41442" marB="4144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ADCP</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通过意味着决策团队同意</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发布阶段的资源投入；产品可大批量上市。</a:t>
                      </a:r>
                      <a:endParaRPr kumimoji="0" lang="zh-CN" altLang="en-US" sz="1600" b="1" i="0" u="none" strike="noStrike" cap="none" normalizeH="0" baseline="0">
                        <a:ln>
                          <a:noFill/>
                        </a:ln>
                        <a:solidFill>
                          <a:srgbClr val="FF3300"/>
                        </a:solidFill>
                        <a:effectLst/>
                        <a:latin typeface="华文细黑" pitchFamily="2" charset="-122"/>
                        <a:ea typeface="华文细黑" pitchFamily="2" charset="-122"/>
                      </a:endParaRPr>
                    </a:p>
                  </a:txBody>
                  <a:tcPr marL="78152" marR="78152" marT="41442" marB="4144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567">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EOXDCP</a:t>
                      </a:r>
                    </a:p>
                  </a:txBody>
                  <a:tcPr marL="78152" marR="78152" marT="41442" marB="4144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通过意味着</a:t>
                      </a:r>
                      <a:r>
                        <a:rPr kumimoji="0" lang="en-US" altLang="zh-CN" sz="1600" b="1" i="0" u="none" strike="noStrike" cap="none" normalizeH="0" baseline="0">
                          <a:ln>
                            <a:noFill/>
                          </a:ln>
                          <a:solidFill>
                            <a:schemeClr val="tx1"/>
                          </a:solidFill>
                          <a:effectLst/>
                          <a:latin typeface="华文细黑" pitchFamily="2" charset="-122"/>
                          <a:ea typeface="华文细黑" pitchFamily="2" charset="-122"/>
                        </a:rPr>
                        <a:t>I</a:t>
                      </a:r>
                      <a:r>
                        <a:rPr kumimoji="0" lang="zh-CN" altLang="en-US" sz="1600" b="1" i="0" u="none" strike="noStrike" cap="none" normalizeH="0" baseline="0">
                          <a:ln>
                            <a:noFill/>
                          </a:ln>
                          <a:solidFill>
                            <a:schemeClr val="tx1"/>
                          </a:solidFill>
                          <a:effectLst/>
                          <a:latin typeface="华文细黑" pitchFamily="2" charset="-122"/>
                          <a:ea typeface="华文细黑" pitchFamily="2" charset="-122"/>
                        </a:rPr>
                        <a:t>决策团队同意该产品退市</a:t>
                      </a:r>
                    </a:p>
                  </a:txBody>
                  <a:tcPr marL="78152" marR="78152" marT="41442" marB="4144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19"/>
          <p:cNvGrpSpPr>
            <a:grpSpLocks/>
          </p:cNvGrpSpPr>
          <p:nvPr/>
        </p:nvGrpSpPr>
        <p:grpSpPr bwMode="auto">
          <a:xfrm>
            <a:off x="1312711" y="902048"/>
            <a:ext cx="5572352" cy="2397365"/>
            <a:chOff x="659" y="1139"/>
            <a:chExt cx="4054" cy="1791"/>
          </a:xfrm>
        </p:grpSpPr>
        <p:sp>
          <p:nvSpPr>
            <p:cNvPr id="101" name="Line 20"/>
            <p:cNvSpPr>
              <a:spLocks noChangeShapeType="1"/>
            </p:cNvSpPr>
            <p:nvPr/>
          </p:nvSpPr>
          <p:spPr bwMode="auto">
            <a:xfrm flipH="1" flipV="1">
              <a:off x="659" y="1282"/>
              <a:ext cx="1285" cy="372"/>
            </a:xfrm>
            <a:prstGeom prst="line">
              <a:avLst/>
            </a:prstGeom>
            <a:noFill/>
            <a:ln w="1588">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21"/>
            <p:cNvSpPr>
              <a:spLocks noChangeShapeType="1"/>
            </p:cNvSpPr>
            <p:nvPr/>
          </p:nvSpPr>
          <p:spPr bwMode="auto">
            <a:xfrm flipH="1">
              <a:off x="701" y="2582"/>
              <a:ext cx="1244" cy="348"/>
            </a:xfrm>
            <a:prstGeom prst="line">
              <a:avLst/>
            </a:prstGeom>
            <a:noFill/>
            <a:ln w="1588">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Rectangle 22"/>
            <p:cNvSpPr>
              <a:spLocks noChangeArrowheads="1"/>
            </p:cNvSpPr>
            <p:nvPr/>
          </p:nvSpPr>
          <p:spPr bwMode="auto">
            <a:xfrm>
              <a:off x="1618" y="2042"/>
              <a:ext cx="24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概念</a:t>
              </a:r>
            </a:p>
          </p:txBody>
        </p:sp>
        <p:sp>
          <p:nvSpPr>
            <p:cNvPr id="111" name="Rectangle 23"/>
            <p:cNvSpPr>
              <a:spLocks noChangeArrowheads="1"/>
            </p:cNvSpPr>
            <p:nvPr/>
          </p:nvSpPr>
          <p:spPr bwMode="auto">
            <a:xfrm>
              <a:off x="2162" y="2042"/>
              <a:ext cx="24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计划</a:t>
              </a:r>
            </a:p>
          </p:txBody>
        </p:sp>
        <p:sp>
          <p:nvSpPr>
            <p:cNvPr id="121" name="Rectangle 24"/>
            <p:cNvSpPr>
              <a:spLocks noChangeArrowheads="1"/>
            </p:cNvSpPr>
            <p:nvPr/>
          </p:nvSpPr>
          <p:spPr bwMode="auto">
            <a:xfrm>
              <a:off x="2895" y="2051"/>
              <a:ext cx="24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开发</a:t>
              </a:r>
            </a:p>
          </p:txBody>
        </p:sp>
        <p:sp>
          <p:nvSpPr>
            <p:cNvPr id="147" name="Line 25"/>
            <p:cNvSpPr>
              <a:spLocks noChangeShapeType="1"/>
            </p:cNvSpPr>
            <p:nvPr/>
          </p:nvSpPr>
          <p:spPr bwMode="auto">
            <a:xfrm>
              <a:off x="1999" y="1679"/>
              <a:ext cx="1" cy="893"/>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Line 26"/>
            <p:cNvSpPr>
              <a:spLocks noChangeShapeType="1"/>
            </p:cNvSpPr>
            <p:nvPr/>
          </p:nvSpPr>
          <p:spPr bwMode="auto">
            <a:xfrm>
              <a:off x="2542" y="1828"/>
              <a:ext cx="1" cy="589"/>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9" name="Line 27"/>
            <p:cNvSpPr>
              <a:spLocks noChangeShapeType="1"/>
            </p:cNvSpPr>
            <p:nvPr/>
          </p:nvSpPr>
          <p:spPr bwMode="auto">
            <a:xfrm>
              <a:off x="3441" y="1828"/>
              <a:ext cx="1" cy="589"/>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0" name="Freeform 28"/>
            <p:cNvSpPr>
              <a:spLocks/>
            </p:cNvSpPr>
            <p:nvPr/>
          </p:nvSpPr>
          <p:spPr bwMode="auto">
            <a:xfrm>
              <a:off x="1455" y="1519"/>
              <a:ext cx="3219" cy="1202"/>
            </a:xfrm>
            <a:custGeom>
              <a:avLst/>
              <a:gdLst>
                <a:gd name="T0" fmla="*/ 146 w 6971"/>
                <a:gd name="T1" fmla="*/ 12 h 2715"/>
                <a:gd name="T2" fmla="*/ 49 w 6971"/>
                <a:gd name="T3" fmla="*/ 12 h 2715"/>
                <a:gd name="T4" fmla="*/ 0 w 6971"/>
                <a:gd name="T5" fmla="*/ 0 h 2715"/>
                <a:gd name="T6" fmla="*/ 0 w 6971"/>
                <a:gd name="T7" fmla="*/ 46 h 2715"/>
                <a:gd name="T8" fmla="*/ 49 w 6971"/>
                <a:gd name="T9" fmla="*/ 35 h 2715"/>
                <a:gd name="T10" fmla="*/ 146 w 6971"/>
                <a:gd name="T11" fmla="*/ 35 h 2715"/>
                <a:gd name="T12" fmla="*/ 0 60000 65536"/>
                <a:gd name="T13" fmla="*/ 0 60000 65536"/>
                <a:gd name="T14" fmla="*/ 0 60000 65536"/>
                <a:gd name="T15" fmla="*/ 0 60000 65536"/>
                <a:gd name="T16" fmla="*/ 0 60000 65536"/>
                <a:gd name="T17" fmla="*/ 0 60000 65536"/>
                <a:gd name="T18" fmla="*/ 0 w 6971"/>
                <a:gd name="T19" fmla="*/ 0 h 2715"/>
                <a:gd name="T20" fmla="*/ 6971 w 6971"/>
                <a:gd name="T21" fmla="*/ 2715 h 2715"/>
              </a:gdLst>
              <a:ahLst/>
              <a:cxnLst>
                <a:cxn ang="T12">
                  <a:pos x="T0" y="T1"/>
                </a:cxn>
                <a:cxn ang="T13">
                  <a:pos x="T2" y="T3"/>
                </a:cxn>
                <a:cxn ang="T14">
                  <a:pos x="T4" y="T5"/>
                </a:cxn>
                <a:cxn ang="T15">
                  <a:pos x="T6" y="T7"/>
                </a:cxn>
                <a:cxn ang="T16">
                  <a:pos x="T8" y="T9"/>
                </a:cxn>
                <a:cxn ang="T17">
                  <a:pos x="T10" y="T11"/>
                </a:cxn>
              </a:cxnLst>
              <a:rect l="T18" t="T19" r="T20" b="T21"/>
              <a:pathLst>
                <a:path w="6971" h="2715">
                  <a:moveTo>
                    <a:pt x="6971" y="695"/>
                  </a:moveTo>
                  <a:lnTo>
                    <a:pt x="2350" y="695"/>
                  </a:lnTo>
                  <a:lnTo>
                    <a:pt x="0" y="0"/>
                  </a:lnTo>
                  <a:lnTo>
                    <a:pt x="0" y="2715"/>
                  </a:lnTo>
                  <a:lnTo>
                    <a:pt x="2350" y="2027"/>
                  </a:lnTo>
                  <a:lnTo>
                    <a:pt x="6971" y="202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1" name="Rectangle 29"/>
            <p:cNvSpPr>
              <a:spLocks noChangeArrowheads="1"/>
            </p:cNvSpPr>
            <p:nvPr/>
          </p:nvSpPr>
          <p:spPr bwMode="auto">
            <a:xfrm>
              <a:off x="701" y="1564"/>
              <a:ext cx="508" cy="368"/>
            </a:xfrm>
            <a:prstGeom prst="rect">
              <a:avLst/>
            </a:prstGeom>
            <a:noFill/>
            <a:ln w="9525">
              <a:noFill/>
              <a:miter lim="800000"/>
              <a:headEnd/>
              <a:tailEnd/>
            </a:ln>
          </p:spPr>
          <p:txBody>
            <a:bodyPr lIns="0" tIns="0" rIns="0" bIns="0">
              <a:spAutoFit/>
            </a:bodyPr>
            <a:lstStyle/>
            <a:p>
              <a:pPr defTabSz="766686">
                <a:defRPr/>
              </a:pPr>
              <a:r>
                <a:rPr lang="zh-CN" altLang="en-US" sz="1600" b="1" dirty="0">
                  <a:solidFill>
                    <a:srgbClr val="000000"/>
                  </a:solidFill>
                  <a:latin typeface="华文细黑" pitchFamily="2" charset="-122"/>
                  <a:ea typeface="华文细黑" pitchFamily="2" charset="-122"/>
                </a:rPr>
                <a:t>市场管理流程</a:t>
              </a:r>
              <a:endParaRPr lang="zh-CN" altLang="en-US" sz="1600" b="1" i="1" dirty="0">
                <a:solidFill>
                  <a:srgbClr val="FF9900"/>
                </a:solidFill>
                <a:effectLst>
                  <a:outerShdw blurRad="38100" dist="38100" dir="2700000" algn="tl">
                    <a:srgbClr val="C0C0C0"/>
                  </a:outerShdw>
                </a:effectLst>
                <a:latin typeface="华文细黑" pitchFamily="2" charset="-122"/>
                <a:ea typeface="华文细黑" pitchFamily="2" charset="-122"/>
              </a:endParaRPr>
            </a:p>
          </p:txBody>
        </p:sp>
        <p:sp>
          <p:nvSpPr>
            <p:cNvPr id="202" name="Rectangle 30"/>
            <p:cNvSpPr>
              <a:spLocks noChangeArrowheads="1"/>
            </p:cNvSpPr>
            <p:nvPr/>
          </p:nvSpPr>
          <p:spPr bwMode="auto">
            <a:xfrm>
              <a:off x="3963" y="2042"/>
              <a:ext cx="24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发布</a:t>
              </a:r>
            </a:p>
          </p:txBody>
        </p:sp>
        <p:sp>
          <p:nvSpPr>
            <p:cNvPr id="203" name="Rectangle 31"/>
            <p:cNvSpPr>
              <a:spLocks noChangeArrowheads="1"/>
            </p:cNvSpPr>
            <p:nvPr/>
          </p:nvSpPr>
          <p:spPr bwMode="auto">
            <a:xfrm>
              <a:off x="3544" y="2058"/>
              <a:ext cx="24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6686"/>
              <a:r>
                <a:rPr lang="zh-CN" altLang="en-US" sz="1300" b="1" dirty="0">
                  <a:solidFill>
                    <a:srgbClr val="000000"/>
                  </a:solidFill>
                  <a:latin typeface="华文细黑" charset="0"/>
                  <a:ea typeface="华文细黑" charset="0"/>
                  <a:cs typeface="华文细黑" charset="0"/>
                </a:rPr>
                <a:t>验证</a:t>
              </a:r>
            </a:p>
          </p:txBody>
        </p:sp>
        <p:sp>
          <p:nvSpPr>
            <p:cNvPr id="204" name="Rectangle 32"/>
            <p:cNvSpPr>
              <a:spLocks noChangeArrowheads="1"/>
            </p:cNvSpPr>
            <p:nvPr/>
          </p:nvSpPr>
          <p:spPr bwMode="auto">
            <a:xfrm>
              <a:off x="4383" y="2018"/>
              <a:ext cx="243" cy="299"/>
            </a:xfrm>
            <a:prstGeom prst="rect">
              <a:avLst/>
            </a:prstGeom>
            <a:noFill/>
            <a:ln w="9525">
              <a:noFill/>
              <a:miter lim="800000"/>
              <a:headEnd/>
              <a:tailEnd/>
            </a:ln>
          </p:spPr>
          <p:txBody>
            <a:bodyPr wrap="none" lIns="0" tIns="0" rIns="0" bIns="0">
              <a:spAutoFit/>
            </a:bodyPr>
            <a:lstStyle/>
            <a:p>
              <a:pPr defTabSz="766686">
                <a:defRPr/>
              </a:pPr>
              <a:r>
                <a:rPr lang="zh-CN" altLang="en-US" sz="1300" b="1" dirty="0">
                  <a:solidFill>
                    <a:srgbClr val="000000"/>
                  </a:solidFill>
                  <a:latin typeface="华文细黑" pitchFamily="2" charset="-122"/>
                  <a:ea typeface="华文细黑" pitchFamily="2" charset="-122"/>
                </a:rPr>
                <a:t>生命</a:t>
              </a:r>
            </a:p>
            <a:p>
              <a:pPr defTabSz="766686">
                <a:defRPr/>
              </a:pPr>
              <a:r>
                <a:rPr lang="zh-CN" altLang="en-US" sz="1300" b="1" dirty="0">
                  <a:solidFill>
                    <a:srgbClr val="000000"/>
                  </a:solidFill>
                  <a:latin typeface="华文细黑" pitchFamily="2" charset="-122"/>
                  <a:ea typeface="华文细黑" pitchFamily="2" charset="-122"/>
                </a:rPr>
                <a:t>周期</a:t>
              </a:r>
              <a:endParaRPr lang="zh-CN" altLang="en-US" sz="1300" b="1" i="1" dirty="0">
                <a:solidFill>
                  <a:srgbClr val="FF9900"/>
                </a:solidFill>
                <a:effectLst>
                  <a:outerShdw blurRad="38100" dist="38100" dir="2700000" algn="tl">
                    <a:srgbClr val="C0C0C0"/>
                  </a:outerShdw>
                </a:effectLst>
                <a:latin typeface="华文细黑" pitchFamily="2" charset="-122"/>
                <a:ea typeface="华文细黑" pitchFamily="2" charset="-122"/>
              </a:endParaRPr>
            </a:p>
          </p:txBody>
        </p:sp>
        <p:sp>
          <p:nvSpPr>
            <p:cNvPr id="205" name="Line 33"/>
            <p:cNvSpPr>
              <a:spLocks noChangeShapeType="1"/>
            </p:cNvSpPr>
            <p:nvPr/>
          </p:nvSpPr>
          <p:spPr bwMode="auto">
            <a:xfrm>
              <a:off x="3864" y="1828"/>
              <a:ext cx="1" cy="589"/>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6" name="Line 34"/>
            <p:cNvSpPr>
              <a:spLocks noChangeShapeType="1"/>
            </p:cNvSpPr>
            <p:nvPr/>
          </p:nvSpPr>
          <p:spPr bwMode="auto">
            <a:xfrm>
              <a:off x="4270" y="1828"/>
              <a:ext cx="1" cy="589"/>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7" name="Line 35"/>
            <p:cNvSpPr>
              <a:spLocks noChangeShapeType="1"/>
            </p:cNvSpPr>
            <p:nvPr/>
          </p:nvSpPr>
          <p:spPr bwMode="auto">
            <a:xfrm>
              <a:off x="4679" y="1828"/>
              <a:ext cx="1" cy="589"/>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8" name="Rectangle 36"/>
            <p:cNvSpPr>
              <a:spLocks noChangeArrowheads="1"/>
            </p:cNvSpPr>
            <p:nvPr/>
          </p:nvSpPr>
          <p:spPr bwMode="auto">
            <a:xfrm>
              <a:off x="701" y="2367"/>
              <a:ext cx="485" cy="149"/>
            </a:xfrm>
            <a:prstGeom prst="rect">
              <a:avLst/>
            </a:prstGeom>
            <a:noFill/>
            <a:ln w="9525">
              <a:noFill/>
              <a:miter lim="800000"/>
              <a:headEnd/>
              <a:tailEnd/>
            </a:ln>
          </p:spPr>
          <p:txBody>
            <a:bodyPr wrap="none" lIns="0" tIns="0" rIns="0" bIns="0">
              <a:spAutoFit/>
            </a:bodyPr>
            <a:lstStyle/>
            <a:p>
              <a:pPr defTabSz="766686">
                <a:defRPr/>
              </a:pPr>
              <a:r>
                <a:rPr lang="zh-CN" altLang="en-US" sz="1300" b="1" dirty="0">
                  <a:solidFill>
                    <a:srgbClr val="000000"/>
                  </a:solidFill>
                  <a:latin typeface="华文细黑" pitchFamily="2" charset="-122"/>
                  <a:ea typeface="华文细黑" pitchFamily="2" charset="-122"/>
                </a:rPr>
                <a:t>项目提议</a:t>
              </a:r>
              <a:endParaRPr lang="zh-CN" altLang="en-US" sz="1700" b="1" i="1" dirty="0">
                <a:solidFill>
                  <a:srgbClr val="FF9900"/>
                </a:solidFill>
                <a:effectLst>
                  <a:outerShdw blurRad="38100" dist="38100" dir="2700000" algn="tl">
                    <a:srgbClr val="C0C0C0"/>
                  </a:outerShdw>
                </a:effectLst>
                <a:latin typeface="华文细黑" pitchFamily="2" charset="-122"/>
                <a:ea typeface="华文细黑" pitchFamily="2" charset="-122"/>
              </a:endParaRPr>
            </a:p>
          </p:txBody>
        </p:sp>
        <p:grpSp>
          <p:nvGrpSpPr>
            <p:cNvPr id="3" name="Group 37"/>
            <p:cNvGrpSpPr>
              <a:grpSpLocks/>
            </p:cNvGrpSpPr>
            <p:nvPr/>
          </p:nvGrpSpPr>
          <p:grpSpPr bwMode="auto">
            <a:xfrm>
              <a:off x="743" y="2091"/>
              <a:ext cx="334" cy="207"/>
              <a:chOff x="605" y="2386"/>
              <a:chExt cx="362" cy="234"/>
            </a:xfrm>
          </p:grpSpPr>
          <p:sp>
            <p:nvSpPr>
              <p:cNvPr id="263" name="Freeform 38"/>
              <p:cNvSpPr>
                <a:spLocks/>
              </p:cNvSpPr>
              <p:nvPr/>
            </p:nvSpPr>
            <p:spPr bwMode="auto">
              <a:xfrm>
                <a:off x="711" y="2503"/>
                <a:ext cx="256" cy="116"/>
              </a:xfrm>
              <a:custGeom>
                <a:avLst/>
                <a:gdLst>
                  <a:gd name="T0" fmla="*/ 0 w 512"/>
                  <a:gd name="T1" fmla="*/ 7 h 233"/>
                  <a:gd name="T2" fmla="*/ 16 w 512"/>
                  <a:gd name="T3" fmla="*/ 0 h 233"/>
                  <a:gd name="T4" fmla="*/ 12 w 512"/>
                  <a:gd name="T5" fmla="*/ 0 h 233"/>
                  <a:gd name="T6" fmla="*/ 4 w 512"/>
                  <a:gd name="T7" fmla="*/ 3 h 233"/>
                  <a:gd name="T8" fmla="*/ 0 w 512"/>
                  <a:gd name="T9" fmla="*/ 7 h 233"/>
                  <a:gd name="T10" fmla="*/ 0 60000 65536"/>
                  <a:gd name="T11" fmla="*/ 0 60000 65536"/>
                  <a:gd name="T12" fmla="*/ 0 60000 65536"/>
                  <a:gd name="T13" fmla="*/ 0 60000 65536"/>
                  <a:gd name="T14" fmla="*/ 0 60000 65536"/>
                  <a:gd name="T15" fmla="*/ 0 w 512"/>
                  <a:gd name="T16" fmla="*/ 0 h 233"/>
                  <a:gd name="T17" fmla="*/ 512 w 512"/>
                  <a:gd name="T18" fmla="*/ 233 h 233"/>
                </a:gdLst>
                <a:ahLst/>
                <a:cxnLst>
                  <a:cxn ang="T10">
                    <a:pos x="T0" y="T1"/>
                  </a:cxn>
                  <a:cxn ang="T11">
                    <a:pos x="T2" y="T3"/>
                  </a:cxn>
                  <a:cxn ang="T12">
                    <a:pos x="T4" y="T5"/>
                  </a:cxn>
                  <a:cxn ang="T13">
                    <a:pos x="T6" y="T7"/>
                  </a:cxn>
                  <a:cxn ang="T14">
                    <a:pos x="T8" y="T9"/>
                  </a:cxn>
                </a:cxnLst>
                <a:rect l="T15" t="T16" r="T17" b="T18"/>
                <a:pathLst>
                  <a:path w="512" h="233">
                    <a:moveTo>
                      <a:pt x="0" y="233"/>
                    </a:moveTo>
                    <a:lnTo>
                      <a:pt x="512" y="0"/>
                    </a:lnTo>
                    <a:lnTo>
                      <a:pt x="387" y="0"/>
                    </a:lnTo>
                    <a:lnTo>
                      <a:pt x="115" y="120"/>
                    </a:lnTo>
                    <a:lnTo>
                      <a:pt x="0" y="233"/>
                    </a:lnTo>
                    <a:close/>
                  </a:path>
                </a:pathLst>
              </a:custGeom>
              <a:solidFill>
                <a:srgbClr val="CC0033"/>
              </a:solidFill>
              <a:ln w="11113">
                <a:solidFill>
                  <a:srgbClr val="000000"/>
                </a:solidFill>
                <a:prstDash val="solid"/>
                <a:round/>
                <a:headEnd/>
                <a:tailEnd/>
              </a:ln>
            </p:spPr>
            <p:txBody>
              <a:bodyPr/>
              <a:lstStyle/>
              <a:p>
                <a:endParaRPr lang="zh-CN" altLang="en-US"/>
              </a:p>
            </p:txBody>
          </p:sp>
          <p:sp>
            <p:nvSpPr>
              <p:cNvPr id="264" name="Freeform 39"/>
              <p:cNvSpPr>
                <a:spLocks/>
              </p:cNvSpPr>
              <p:nvPr/>
            </p:nvSpPr>
            <p:spPr bwMode="auto">
              <a:xfrm>
                <a:off x="709" y="2489"/>
                <a:ext cx="117" cy="131"/>
              </a:xfrm>
              <a:custGeom>
                <a:avLst/>
                <a:gdLst>
                  <a:gd name="T0" fmla="*/ 2 w 234"/>
                  <a:gd name="T1" fmla="*/ 2 h 263"/>
                  <a:gd name="T2" fmla="*/ 3 w 234"/>
                  <a:gd name="T3" fmla="*/ 4 h 263"/>
                  <a:gd name="T4" fmla="*/ 0 w 234"/>
                  <a:gd name="T5" fmla="*/ 8 h 263"/>
                  <a:gd name="T6" fmla="*/ 3 w 234"/>
                  <a:gd name="T7" fmla="*/ 5 h 263"/>
                  <a:gd name="T8" fmla="*/ 8 w 234"/>
                  <a:gd name="T9" fmla="*/ 0 h 263"/>
                  <a:gd name="T10" fmla="*/ 2 w 234"/>
                  <a:gd name="T11" fmla="*/ 2 h 263"/>
                  <a:gd name="T12" fmla="*/ 0 60000 65536"/>
                  <a:gd name="T13" fmla="*/ 0 60000 65536"/>
                  <a:gd name="T14" fmla="*/ 0 60000 65536"/>
                  <a:gd name="T15" fmla="*/ 0 60000 65536"/>
                  <a:gd name="T16" fmla="*/ 0 60000 65536"/>
                  <a:gd name="T17" fmla="*/ 0 60000 65536"/>
                  <a:gd name="T18" fmla="*/ 0 w 234"/>
                  <a:gd name="T19" fmla="*/ 0 h 263"/>
                  <a:gd name="T20" fmla="*/ 234 w 23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34" h="263">
                    <a:moveTo>
                      <a:pt x="40" y="65"/>
                    </a:moveTo>
                    <a:lnTo>
                      <a:pt x="66" y="134"/>
                    </a:lnTo>
                    <a:lnTo>
                      <a:pt x="0" y="263"/>
                    </a:lnTo>
                    <a:lnTo>
                      <a:pt x="95" y="185"/>
                    </a:lnTo>
                    <a:lnTo>
                      <a:pt x="234" y="0"/>
                    </a:lnTo>
                    <a:lnTo>
                      <a:pt x="40" y="65"/>
                    </a:lnTo>
                    <a:close/>
                  </a:path>
                </a:pathLst>
              </a:custGeom>
              <a:solidFill>
                <a:srgbClr val="FF6666"/>
              </a:solidFill>
              <a:ln w="11113">
                <a:solidFill>
                  <a:srgbClr val="000000"/>
                </a:solidFill>
                <a:prstDash val="solid"/>
                <a:round/>
                <a:headEnd/>
                <a:tailEnd/>
              </a:ln>
            </p:spPr>
            <p:txBody>
              <a:bodyPr/>
              <a:lstStyle/>
              <a:p>
                <a:endParaRPr lang="zh-CN" altLang="en-US"/>
              </a:p>
            </p:txBody>
          </p:sp>
          <p:sp>
            <p:nvSpPr>
              <p:cNvPr id="265" name="Freeform 40"/>
              <p:cNvSpPr>
                <a:spLocks/>
              </p:cNvSpPr>
              <p:nvPr/>
            </p:nvSpPr>
            <p:spPr bwMode="auto">
              <a:xfrm>
                <a:off x="706" y="2386"/>
                <a:ext cx="261" cy="118"/>
              </a:xfrm>
              <a:custGeom>
                <a:avLst/>
                <a:gdLst>
                  <a:gd name="T0" fmla="*/ 0 w 521"/>
                  <a:gd name="T1" fmla="*/ 0 h 235"/>
                  <a:gd name="T2" fmla="*/ 17 w 521"/>
                  <a:gd name="T3" fmla="*/ 8 h 235"/>
                  <a:gd name="T4" fmla="*/ 13 w 521"/>
                  <a:gd name="T5" fmla="*/ 8 h 235"/>
                  <a:gd name="T6" fmla="*/ 4 w 521"/>
                  <a:gd name="T7" fmla="*/ 4 h 235"/>
                  <a:gd name="T8" fmla="*/ 0 w 521"/>
                  <a:gd name="T9" fmla="*/ 0 h 235"/>
                  <a:gd name="T10" fmla="*/ 0 60000 65536"/>
                  <a:gd name="T11" fmla="*/ 0 60000 65536"/>
                  <a:gd name="T12" fmla="*/ 0 60000 65536"/>
                  <a:gd name="T13" fmla="*/ 0 60000 65536"/>
                  <a:gd name="T14" fmla="*/ 0 60000 65536"/>
                  <a:gd name="T15" fmla="*/ 0 w 521"/>
                  <a:gd name="T16" fmla="*/ 0 h 235"/>
                  <a:gd name="T17" fmla="*/ 521 w 521"/>
                  <a:gd name="T18" fmla="*/ 235 h 235"/>
                </a:gdLst>
                <a:ahLst/>
                <a:cxnLst>
                  <a:cxn ang="T10">
                    <a:pos x="T0" y="T1"/>
                  </a:cxn>
                  <a:cxn ang="T11">
                    <a:pos x="T2" y="T3"/>
                  </a:cxn>
                  <a:cxn ang="T12">
                    <a:pos x="T4" y="T5"/>
                  </a:cxn>
                  <a:cxn ang="T13">
                    <a:pos x="T6" y="T7"/>
                  </a:cxn>
                  <a:cxn ang="T14">
                    <a:pos x="T8" y="T9"/>
                  </a:cxn>
                </a:cxnLst>
                <a:rect l="T15" t="T16" r="T17" b="T18"/>
                <a:pathLst>
                  <a:path w="521" h="235">
                    <a:moveTo>
                      <a:pt x="0" y="0"/>
                    </a:moveTo>
                    <a:lnTo>
                      <a:pt x="521" y="235"/>
                    </a:lnTo>
                    <a:lnTo>
                      <a:pt x="396" y="235"/>
                    </a:lnTo>
                    <a:lnTo>
                      <a:pt x="124" y="115"/>
                    </a:lnTo>
                    <a:lnTo>
                      <a:pt x="0" y="0"/>
                    </a:lnTo>
                    <a:close/>
                  </a:path>
                </a:pathLst>
              </a:custGeom>
              <a:solidFill>
                <a:srgbClr val="CC0000"/>
              </a:solidFill>
              <a:ln w="11113">
                <a:solidFill>
                  <a:srgbClr val="000000"/>
                </a:solidFill>
                <a:prstDash val="solid"/>
                <a:round/>
                <a:headEnd/>
                <a:tailEnd/>
              </a:ln>
            </p:spPr>
            <p:txBody>
              <a:bodyPr/>
              <a:lstStyle/>
              <a:p>
                <a:endParaRPr lang="zh-CN" altLang="en-US"/>
              </a:p>
            </p:txBody>
          </p:sp>
          <p:sp>
            <p:nvSpPr>
              <p:cNvPr id="266" name="Freeform 41"/>
              <p:cNvSpPr>
                <a:spLocks/>
              </p:cNvSpPr>
              <p:nvPr/>
            </p:nvSpPr>
            <p:spPr bwMode="auto">
              <a:xfrm>
                <a:off x="605" y="2452"/>
                <a:ext cx="82" cy="109"/>
              </a:xfrm>
              <a:custGeom>
                <a:avLst/>
                <a:gdLst>
                  <a:gd name="T0" fmla="*/ 0 w 164"/>
                  <a:gd name="T1" fmla="*/ 0 h 217"/>
                  <a:gd name="T2" fmla="*/ 0 w 164"/>
                  <a:gd name="T3" fmla="*/ 7 h 217"/>
                  <a:gd name="T4" fmla="*/ 5 w 164"/>
                  <a:gd name="T5" fmla="*/ 5 h 217"/>
                  <a:gd name="T6" fmla="*/ 5 w 164"/>
                  <a:gd name="T7" fmla="*/ 2 h 217"/>
                  <a:gd name="T8" fmla="*/ 0 w 164"/>
                  <a:gd name="T9" fmla="*/ 0 h 217"/>
                  <a:gd name="T10" fmla="*/ 0 60000 65536"/>
                  <a:gd name="T11" fmla="*/ 0 60000 65536"/>
                  <a:gd name="T12" fmla="*/ 0 60000 65536"/>
                  <a:gd name="T13" fmla="*/ 0 60000 65536"/>
                  <a:gd name="T14" fmla="*/ 0 60000 65536"/>
                  <a:gd name="T15" fmla="*/ 0 w 164"/>
                  <a:gd name="T16" fmla="*/ 0 h 217"/>
                  <a:gd name="T17" fmla="*/ 164 w 164"/>
                  <a:gd name="T18" fmla="*/ 217 h 217"/>
                </a:gdLst>
                <a:ahLst/>
                <a:cxnLst>
                  <a:cxn ang="T10">
                    <a:pos x="T0" y="T1"/>
                  </a:cxn>
                  <a:cxn ang="T11">
                    <a:pos x="T2" y="T3"/>
                  </a:cxn>
                  <a:cxn ang="T12">
                    <a:pos x="T4" y="T5"/>
                  </a:cxn>
                  <a:cxn ang="T13">
                    <a:pos x="T6" y="T7"/>
                  </a:cxn>
                  <a:cxn ang="T14">
                    <a:pos x="T8" y="T9"/>
                  </a:cxn>
                </a:cxnLst>
                <a:rect l="T15" t="T16" r="T17" b="T18"/>
                <a:pathLst>
                  <a:path w="164" h="217">
                    <a:moveTo>
                      <a:pt x="0" y="0"/>
                    </a:moveTo>
                    <a:lnTo>
                      <a:pt x="0" y="217"/>
                    </a:lnTo>
                    <a:lnTo>
                      <a:pt x="164" y="150"/>
                    </a:lnTo>
                    <a:lnTo>
                      <a:pt x="158" y="47"/>
                    </a:lnTo>
                    <a:lnTo>
                      <a:pt x="0" y="0"/>
                    </a:lnTo>
                    <a:close/>
                  </a:path>
                </a:pathLst>
              </a:custGeom>
              <a:solidFill>
                <a:srgbClr val="FF6666"/>
              </a:solidFill>
              <a:ln w="11113">
                <a:solidFill>
                  <a:srgbClr val="000000"/>
                </a:solidFill>
                <a:prstDash val="solid"/>
                <a:round/>
                <a:headEnd/>
                <a:tailEnd/>
              </a:ln>
            </p:spPr>
            <p:txBody>
              <a:bodyPr/>
              <a:lstStyle/>
              <a:p>
                <a:endParaRPr lang="zh-CN" altLang="en-US"/>
              </a:p>
            </p:txBody>
          </p:sp>
          <p:sp>
            <p:nvSpPr>
              <p:cNvPr id="267" name="Freeform 42"/>
              <p:cNvSpPr>
                <a:spLocks/>
              </p:cNvSpPr>
              <p:nvPr/>
            </p:nvSpPr>
            <p:spPr bwMode="auto">
              <a:xfrm>
                <a:off x="707" y="2386"/>
                <a:ext cx="116" cy="130"/>
              </a:xfrm>
              <a:custGeom>
                <a:avLst/>
                <a:gdLst>
                  <a:gd name="T0" fmla="*/ 2 w 231"/>
                  <a:gd name="T1" fmla="*/ 6 h 260"/>
                  <a:gd name="T2" fmla="*/ 3 w 231"/>
                  <a:gd name="T3" fmla="*/ 4 h 260"/>
                  <a:gd name="T4" fmla="*/ 0 w 231"/>
                  <a:gd name="T5" fmla="*/ 0 h 260"/>
                  <a:gd name="T6" fmla="*/ 3 w 231"/>
                  <a:gd name="T7" fmla="*/ 2 h 260"/>
                  <a:gd name="T8" fmla="*/ 8 w 231"/>
                  <a:gd name="T9" fmla="*/ 8 h 260"/>
                  <a:gd name="T10" fmla="*/ 2 w 231"/>
                  <a:gd name="T11" fmla="*/ 6 h 260"/>
                  <a:gd name="T12" fmla="*/ 0 60000 65536"/>
                  <a:gd name="T13" fmla="*/ 0 60000 65536"/>
                  <a:gd name="T14" fmla="*/ 0 60000 65536"/>
                  <a:gd name="T15" fmla="*/ 0 60000 65536"/>
                  <a:gd name="T16" fmla="*/ 0 60000 65536"/>
                  <a:gd name="T17" fmla="*/ 0 60000 65536"/>
                  <a:gd name="T18" fmla="*/ 0 w 231"/>
                  <a:gd name="T19" fmla="*/ 0 h 260"/>
                  <a:gd name="T20" fmla="*/ 231 w 231"/>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231" h="260">
                    <a:moveTo>
                      <a:pt x="38" y="199"/>
                    </a:moveTo>
                    <a:lnTo>
                      <a:pt x="66" y="130"/>
                    </a:lnTo>
                    <a:lnTo>
                      <a:pt x="0" y="0"/>
                    </a:lnTo>
                    <a:lnTo>
                      <a:pt x="90" y="79"/>
                    </a:lnTo>
                    <a:lnTo>
                      <a:pt x="231" y="260"/>
                    </a:lnTo>
                    <a:lnTo>
                      <a:pt x="38" y="199"/>
                    </a:lnTo>
                    <a:close/>
                  </a:path>
                </a:pathLst>
              </a:custGeom>
              <a:solidFill>
                <a:srgbClr val="FF6666"/>
              </a:solidFill>
              <a:ln w="11113">
                <a:solidFill>
                  <a:srgbClr val="000000"/>
                </a:solidFill>
                <a:prstDash val="solid"/>
                <a:round/>
                <a:headEnd/>
                <a:tailEnd/>
              </a:ln>
            </p:spPr>
            <p:txBody>
              <a:bodyPr/>
              <a:lstStyle/>
              <a:p>
                <a:endParaRPr lang="zh-CN" altLang="en-US"/>
              </a:p>
            </p:txBody>
          </p:sp>
          <p:sp>
            <p:nvSpPr>
              <p:cNvPr id="268" name="Freeform 43"/>
              <p:cNvSpPr>
                <a:spLocks/>
              </p:cNvSpPr>
              <p:nvPr/>
            </p:nvSpPr>
            <p:spPr bwMode="auto">
              <a:xfrm>
                <a:off x="606" y="2451"/>
                <a:ext cx="190" cy="22"/>
              </a:xfrm>
              <a:custGeom>
                <a:avLst/>
                <a:gdLst>
                  <a:gd name="T0" fmla="*/ 2 w 379"/>
                  <a:gd name="T1" fmla="*/ 2 h 43"/>
                  <a:gd name="T2" fmla="*/ 0 w 379"/>
                  <a:gd name="T3" fmla="*/ 1 h 43"/>
                  <a:gd name="T4" fmla="*/ 9 w 379"/>
                  <a:gd name="T5" fmla="*/ 0 h 43"/>
                  <a:gd name="T6" fmla="*/ 12 w 379"/>
                  <a:gd name="T7" fmla="*/ 2 h 43"/>
                  <a:gd name="T8" fmla="*/ 2 w 379"/>
                  <a:gd name="T9" fmla="*/ 2 h 43"/>
                  <a:gd name="T10" fmla="*/ 0 60000 65536"/>
                  <a:gd name="T11" fmla="*/ 0 60000 65536"/>
                  <a:gd name="T12" fmla="*/ 0 60000 65536"/>
                  <a:gd name="T13" fmla="*/ 0 60000 65536"/>
                  <a:gd name="T14" fmla="*/ 0 60000 65536"/>
                  <a:gd name="T15" fmla="*/ 0 w 379"/>
                  <a:gd name="T16" fmla="*/ 0 h 43"/>
                  <a:gd name="T17" fmla="*/ 379 w 379"/>
                  <a:gd name="T18" fmla="*/ 43 h 43"/>
                </a:gdLst>
                <a:ahLst/>
                <a:cxnLst>
                  <a:cxn ang="T10">
                    <a:pos x="T0" y="T1"/>
                  </a:cxn>
                  <a:cxn ang="T11">
                    <a:pos x="T2" y="T3"/>
                  </a:cxn>
                  <a:cxn ang="T12">
                    <a:pos x="T4" y="T5"/>
                  </a:cxn>
                  <a:cxn ang="T13">
                    <a:pos x="T6" y="T7"/>
                  </a:cxn>
                  <a:cxn ang="T14">
                    <a:pos x="T8" y="T9"/>
                  </a:cxn>
                </a:cxnLst>
                <a:rect l="T15" t="T16" r="T17" b="T18"/>
                <a:pathLst>
                  <a:path w="379" h="43">
                    <a:moveTo>
                      <a:pt x="59" y="35"/>
                    </a:moveTo>
                    <a:lnTo>
                      <a:pt x="0" y="1"/>
                    </a:lnTo>
                    <a:lnTo>
                      <a:pt x="269" y="0"/>
                    </a:lnTo>
                    <a:lnTo>
                      <a:pt x="379" y="43"/>
                    </a:lnTo>
                    <a:lnTo>
                      <a:pt x="59" y="35"/>
                    </a:lnTo>
                    <a:close/>
                  </a:path>
                </a:pathLst>
              </a:custGeom>
              <a:solidFill>
                <a:srgbClr val="FF9966"/>
              </a:solidFill>
              <a:ln w="11113">
                <a:solidFill>
                  <a:srgbClr val="000000"/>
                </a:solidFill>
                <a:prstDash val="solid"/>
                <a:round/>
                <a:headEnd/>
                <a:tailEnd/>
              </a:ln>
            </p:spPr>
            <p:txBody>
              <a:bodyPr/>
              <a:lstStyle/>
              <a:p>
                <a:endParaRPr lang="zh-CN" altLang="en-US"/>
              </a:p>
            </p:txBody>
          </p:sp>
          <p:sp>
            <p:nvSpPr>
              <p:cNvPr id="269" name="Freeform 44"/>
              <p:cNvSpPr>
                <a:spLocks/>
              </p:cNvSpPr>
              <p:nvPr/>
            </p:nvSpPr>
            <p:spPr bwMode="auto">
              <a:xfrm>
                <a:off x="605" y="2538"/>
                <a:ext cx="194" cy="23"/>
              </a:xfrm>
              <a:custGeom>
                <a:avLst/>
                <a:gdLst>
                  <a:gd name="T0" fmla="*/ 3 w 387"/>
                  <a:gd name="T1" fmla="*/ 0 h 45"/>
                  <a:gd name="T2" fmla="*/ 0 w 387"/>
                  <a:gd name="T3" fmla="*/ 2 h 45"/>
                  <a:gd name="T4" fmla="*/ 9 w 387"/>
                  <a:gd name="T5" fmla="*/ 2 h 45"/>
                  <a:gd name="T6" fmla="*/ 13 w 387"/>
                  <a:gd name="T7" fmla="*/ 0 h 45"/>
                  <a:gd name="T8" fmla="*/ 3 w 387"/>
                  <a:gd name="T9" fmla="*/ 0 h 45"/>
                  <a:gd name="T10" fmla="*/ 0 60000 65536"/>
                  <a:gd name="T11" fmla="*/ 0 60000 65536"/>
                  <a:gd name="T12" fmla="*/ 0 60000 65536"/>
                  <a:gd name="T13" fmla="*/ 0 60000 65536"/>
                  <a:gd name="T14" fmla="*/ 0 60000 65536"/>
                  <a:gd name="T15" fmla="*/ 0 w 387"/>
                  <a:gd name="T16" fmla="*/ 0 h 45"/>
                  <a:gd name="T17" fmla="*/ 387 w 387"/>
                  <a:gd name="T18" fmla="*/ 45 h 45"/>
                </a:gdLst>
                <a:ahLst/>
                <a:cxnLst>
                  <a:cxn ang="T10">
                    <a:pos x="T0" y="T1"/>
                  </a:cxn>
                  <a:cxn ang="T11">
                    <a:pos x="T2" y="T3"/>
                  </a:cxn>
                  <a:cxn ang="T12">
                    <a:pos x="T4" y="T5"/>
                  </a:cxn>
                  <a:cxn ang="T13">
                    <a:pos x="T6" y="T7"/>
                  </a:cxn>
                  <a:cxn ang="T14">
                    <a:pos x="T8" y="T9"/>
                  </a:cxn>
                </a:cxnLst>
                <a:rect l="T15" t="T16" r="T17" b="T18"/>
                <a:pathLst>
                  <a:path w="387" h="45">
                    <a:moveTo>
                      <a:pt x="75" y="0"/>
                    </a:moveTo>
                    <a:lnTo>
                      <a:pt x="0" y="45"/>
                    </a:lnTo>
                    <a:lnTo>
                      <a:pt x="270" y="45"/>
                    </a:lnTo>
                    <a:lnTo>
                      <a:pt x="387" y="0"/>
                    </a:lnTo>
                    <a:lnTo>
                      <a:pt x="75" y="0"/>
                    </a:lnTo>
                    <a:close/>
                  </a:path>
                </a:pathLst>
              </a:custGeom>
              <a:solidFill>
                <a:srgbClr val="CC0000"/>
              </a:solidFill>
              <a:ln w="11113">
                <a:solidFill>
                  <a:srgbClr val="000000"/>
                </a:solidFill>
                <a:prstDash val="solid"/>
                <a:round/>
                <a:headEnd/>
                <a:tailEnd/>
              </a:ln>
            </p:spPr>
            <p:txBody>
              <a:bodyPr/>
              <a:lstStyle/>
              <a:p>
                <a:endParaRPr lang="zh-CN" altLang="en-US"/>
              </a:p>
            </p:txBody>
          </p:sp>
          <p:sp>
            <p:nvSpPr>
              <p:cNvPr id="270" name="Freeform 45"/>
              <p:cNvSpPr>
                <a:spLocks/>
              </p:cNvSpPr>
              <p:nvPr/>
            </p:nvSpPr>
            <p:spPr bwMode="auto">
              <a:xfrm>
                <a:off x="624" y="2423"/>
                <a:ext cx="303" cy="164"/>
              </a:xfrm>
              <a:custGeom>
                <a:avLst/>
                <a:gdLst>
                  <a:gd name="T0" fmla="*/ 18 w 607"/>
                  <a:gd name="T1" fmla="*/ 6 h 327"/>
                  <a:gd name="T2" fmla="*/ 7 w 607"/>
                  <a:gd name="T3" fmla="*/ 0 h 327"/>
                  <a:gd name="T4" fmla="*/ 9 w 607"/>
                  <a:gd name="T5" fmla="*/ 3 h 327"/>
                  <a:gd name="T6" fmla="*/ 0 w 607"/>
                  <a:gd name="T7" fmla="*/ 3 h 327"/>
                  <a:gd name="T8" fmla="*/ 0 w 607"/>
                  <a:gd name="T9" fmla="*/ 8 h 327"/>
                  <a:gd name="T10" fmla="*/ 9 w 607"/>
                  <a:gd name="T11" fmla="*/ 8 h 327"/>
                  <a:gd name="T12" fmla="*/ 7 w 607"/>
                  <a:gd name="T13" fmla="*/ 11 h 327"/>
                  <a:gd name="T14" fmla="*/ 18 w 607"/>
                  <a:gd name="T15" fmla="*/ 6 h 327"/>
                  <a:gd name="T16" fmla="*/ 0 60000 65536"/>
                  <a:gd name="T17" fmla="*/ 0 60000 65536"/>
                  <a:gd name="T18" fmla="*/ 0 60000 65536"/>
                  <a:gd name="T19" fmla="*/ 0 60000 65536"/>
                  <a:gd name="T20" fmla="*/ 0 60000 65536"/>
                  <a:gd name="T21" fmla="*/ 0 60000 65536"/>
                  <a:gd name="T22" fmla="*/ 0 60000 65536"/>
                  <a:gd name="T23" fmla="*/ 0 60000 65536"/>
                  <a:gd name="T24" fmla="*/ 0 w 607"/>
                  <a:gd name="T25" fmla="*/ 0 h 327"/>
                  <a:gd name="T26" fmla="*/ 607 w 607"/>
                  <a:gd name="T27" fmla="*/ 327 h 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7" h="327">
                    <a:moveTo>
                      <a:pt x="607" y="162"/>
                    </a:moveTo>
                    <a:lnTo>
                      <a:pt x="249" y="0"/>
                    </a:lnTo>
                    <a:lnTo>
                      <a:pt x="292" y="81"/>
                    </a:lnTo>
                    <a:lnTo>
                      <a:pt x="0" y="81"/>
                    </a:lnTo>
                    <a:lnTo>
                      <a:pt x="0" y="253"/>
                    </a:lnTo>
                    <a:lnTo>
                      <a:pt x="292" y="253"/>
                    </a:lnTo>
                    <a:lnTo>
                      <a:pt x="249" y="327"/>
                    </a:lnTo>
                    <a:lnTo>
                      <a:pt x="607" y="162"/>
                    </a:lnTo>
                    <a:close/>
                  </a:path>
                </a:pathLst>
              </a:custGeom>
              <a:solidFill>
                <a:schemeClr val="tx2"/>
              </a:solidFill>
              <a:ln w="11176">
                <a:solidFill>
                  <a:schemeClr val="tx2"/>
                </a:solidFill>
                <a:prstDash val="solid"/>
                <a:round/>
                <a:headEnd/>
                <a:tailEnd/>
              </a:ln>
            </p:spPr>
            <p:txBody>
              <a:bodyPr/>
              <a:lstStyle/>
              <a:p>
                <a:endParaRPr lang="zh-CN" altLang="en-US"/>
              </a:p>
            </p:txBody>
          </p:sp>
        </p:grpSp>
        <p:sp>
          <p:nvSpPr>
            <p:cNvPr id="210" name="Freeform 46"/>
            <p:cNvSpPr>
              <a:spLocks/>
            </p:cNvSpPr>
            <p:nvPr/>
          </p:nvSpPr>
          <p:spPr bwMode="auto">
            <a:xfrm>
              <a:off x="1073" y="2018"/>
              <a:ext cx="103" cy="84"/>
            </a:xfrm>
            <a:custGeom>
              <a:avLst/>
              <a:gdLst>
                <a:gd name="T0" fmla="*/ 0 w 225"/>
                <a:gd name="T1" fmla="*/ 2 h 189"/>
                <a:gd name="T2" fmla="*/ 0 w 225"/>
                <a:gd name="T3" fmla="*/ 1 h 189"/>
                <a:gd name="T4" fmla="*/ 0 w 225"/>
                <a:gd name="T5" fmla="*/ 0 h 189"/>
                <a:gd name="T6" fmla="*/ 2 w 225"/>
                <a:gd name="T7" fmla="*/ 0 h 189"/>
                <a:gd name="T8" fmla="*/ 2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0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8" y="54"/>
                  </a:lnTo>
                  <a:lnTo>
                    <a:pt x="33" y="25"/>
                  </a:lnTo>
                  <a:lnTo>
                    <a:pt x="112" y="0"/>
                  </a:lnTo>
                  <a:lnTo>
                    <a:pt x="131" y="0"/>
                  </a:lnTo>
                  <a:lnTo>
                    <a:pt x="152" y="4"/>
                  </a:lnTo>
                  <a:lnTo>
                    <a:pt x="188" y="21"/>
                  </a:lnTo>
                  <a:lnTo>
                    <a:pt x="214" y="50"/>
                  </a:lnTo>
                  <a:lnTo>
                    <a:pt x="225" y="95"/>
                  </a:lnTo>
                  <a:lnTo>
                    <a:pt x="224" y="115"/>
                  </a:lnTo>
                  <a:lnTo>
                    <a:pt x="216" y="135"/>
                  </a:lnTo>
                  <a:lnTo>
                    <a:pt x="191" y="164"/>
                  </a:lnTo>
                  <a:lnTo>
                    <a:pt x="112" y="189"/>
                  </a:lnTo>
                  <a:lnTo>
                    <a:pt x="36"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1" name="Freeform 47"/>
            <p:cNvSpPr>
              <a:spLocks/>
            </p:cNvSpPr>
            <p:nvPr/>
          </p:nvSpPr>
          <p:spPr bwMode="auto">
            <a:xfrm>
              <a:off x="1073" y="2500"/>
              <a:ext cx="104" cy="85"/>
            </a:xfrm>
            <a:custGeom>
              <a:avLst/>
              <a:gdLst>
                <a:gd name="T0" fmla="*/ 0 w 226"/>
                <a:gd name="T1" fmla="*/ 2 h 189"/>
                <a:gd name="T2" fmla="*/ 0 w 226"/>
                <a:gd name="T3" fmla="*/ 1 h 189"/>
                <a:gd name="T4" fmla="*/ 0 w 226"/>
                <a:gd name="T5" fmla="*/ 0 h 189"/>
                <a:gd name="T6" fmla="*/ 2 w 226"/>
                <a:gd name="T7" fmla="*/ 0 h 189"/>
                <a:gd name="T8" fmla="*/ 3 w 226"/>
                <a:gd name="T9" fmla="*/ 0 h 189"/>
                <a:gd name="T10" fmla="*/ 3 w 226"/>
                <a:gd name="T11" fmla="*/ 0 h 189"/>
                <a:gd name="T12" fmla="*/ 4 w 226"/>
                <a:gd name="T13" fmla="*/ 0 h 189"/>
                <a:gd name="T14" fmla="*/ 5 w 226"/>
                <a:gd name="T15" fmla="*/ 1 h 189"/>
                <a:gd name="T16" fmla="*/ 5 w 226"/>
                <a:gd name="T17" fmla="*/ 2 h 189"/>
                <a:gd name="T18" fmla="*/ 5 w 226"/>
                <a:gd name="T19" fmla="*/ 2 h 189"/>
                <a:gd name="T20" fmla="*/ 5 w 226"/>
                <a:gd name="T21" fmla="*/ 2 h 189"/>
                <a:gd name="T22" fmla="*/ 4 w 226"/>
                <a:gd name="T23" fmla="*/ 3 h 189"/>
                <a:gd name="T24" fmla="*/ 2 w 226"/>
                <a:gd name="T25" fmla="*/ 4 h 189"/>
                <a:gd name="T26" fmla="*/ 1 w 226"/>
                <a:gd name="T27" fmla="*/ 3 h 189"/>
                <a:gd name="T28" fmla="*/ 0 w 226"/>
                <a:gd name="T29" fmla="*/ 3 h 189"/>
                <a:gd name="T30" fmla="*/ 0 w 226"/>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189"/>
                <a:gd name="T50" fmla="*/ 226 w 226"/>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189">
                  <a:moveTo>
                    <a:pt x="0" y="95"/>
                  </a:moveTo>
                  <a:lnTo>
                    <a:pt x="9" y="54"/>
                  </a:lnTo>
                  <a:lnTo>
                    <a:pt x="34" y="25"/>
                  </a:lnTo>
                  <a:lnTo>
                    <a:pt x="113" y="0"/>
                  </a:lnTo>
                  <a:lnTo>
                    <a:pt x="132" y="0"/>
                  </a:lnTo>
                  <a:lnTo>
                    <a:pt x="153" y="4"/>
                  </a:lnTo>
                  <a:lnTo>
                    <a:pt x="189" y="21"/>
                  </a:lnTo>
                  <a:lnTo>
                    <a:pt x="214" y="50"/>
                  </a:lnTo>
                  <a:lnTo>
                    <a:pt x="226" y="95"/>
                  </a:lnTo>
                  <a:lnTo>
                    <a:pt x="224" y="115"/>
                  </a:lnTo>
                  <a:lnTo>
                    <a:pt x="217" y="135"/>
                  </a:lnTo>
                  <a:lnTo>
                    <a:pt x="192" y="164"/>
                  </a:lnTo>
                  <a:lnTo>
                    <a:pt x="113" y="189"/>
                  </a:lnTo>
                  <a:lnTo>
                    <a:pt x="37" y="168"/>
                  </a:lnTo>
                  <a:lnTo>
                    <a:pt x="12"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2" name="Freeform 48"/>
            <p:cNvSpPr>
              <a:spLocks/>
            </p:cNvSpPr>
            <p:nvPr/>
          </p:nvSpPr>
          <p:spPr bwMode="auto">
            <a:xfrm>
              <a:off x="1031" y="2259"/>
              <a:ext cx="105" cy="84"/>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6"/>
                  </a:lnTo>
                  <a:lnTo>
                    <a:pt x="112" y="0"/>
                  </a:lnTo>
                  <a:lnTo>
                    <a:pt x="131" y="0"/>
                  </a:lnTo>
                  <a:lnTo>
                    <a:pt x="153" y="4"/>
                  </a:lnTo>
                  <a:lnTo>
                    <a:pt x="189" y="22"/>
                  </a:lnTo>
                  <a:lnTo>
                    <a:pt x="214" y="51"/>
                  </a:lnTo>
                  <a:lnTo>
                    <a:pt x="225" y="95"/>
                  </a:lnTo>
                  <a:lnTo>
                    <a:pt x="224" y="115"/>
                  </a:lnTo>
                  <a:lnTo>
                    <a:pt x="216" y="136"/>
                  </a:lnTo>
                  <a:lnTo>
                    <a:pt x="191" y="165"/>
                  </a:lnTo>
                  <a:lnTo>
                    <a:pt x="112" y="190"/>
                  </a:lnTo>
                  <a:lnTo>
                    <a:pt x="36"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3" name="Freeform 49"/>
            <p:cNvSpPr>
              <a:spLocks/>
            </p:cNvSpPr>
            <p:nvPr/>
          </p:nvSpPr>
          <p:spPr bwMode="auto">
            <a:xfrm>
              <a:off x="1241" y="2339"/>
              <a:ext cx="104" cy="84"/>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9" y="54"/>
                  </a:lnTo>
                  <a:lnTo>
                    <a:pt x="34" y="25"/>
                  </a:lnTo>
                  <a:lnTo>
                    <a:pt x="112" y="0"/>
                  </a:lnTo>
                  <a:lnTo>
                    <a:pt x="131" y="0"/>
                  </a:lnTo>
                  <a:lnTo>
                    <a:pt x="153" y="3"/>
                  </a:lnTo>
                  <a:lnTo>
                    <a:pt x="189" y="21"/>
                  </a:lnTo>
                  <a:lnTo>
                    <a:pt x="214" y="50"/>
                  </a:lnTo>
                  <a:lnTo>
                    <a:pt x="225" y="94"/>
                  </a:lnTo>
                  <a:lnTo>
                    <a:pt x="224" y="115"/>
                  </a:lnTo>
                  <a:lnTo>
                    <a:pt x="216" y="135"/>
                  </a:lnTo>
                  <a:lnTo>
                    <a:pt x="191" y="164"/>
                  </a:lnTo>
                  <a:lnTo>
                    <a:pt x="112" y="189"/>
                  </a:lnTo>
                  <a:lnTo>
                    <a:pt x="36" y="168"/>
                  </a:lnTo>
                  <a:lnTo>
                    <a:pt x="11" y="139"/>
                  </a:lnTo>
                  <a:lnTo>
                    <a:pt x="0" y="94"/>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4" name="Freeform 50"/>
            <p:cNvSpPr>
              <a:spLocks/>
            </p:cNvSpPr>
            <p:nvPr/>
          </p:nvSpPr>
          <p:spPr bwMode="auto">
            <a:xfrm>
              <a:off x="1408" y="2219"/>
              <a:ext cx="104" cy="84"/>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4"/>
                  </a:lnTo>
                  <a:lnTo>
                    <a:pt x="34" y="25"/>
                  </a:lnTo>
                  <a:lnTo>
                    <a:pt x="113" y="0"/>
                  </a:lnTo>
                  <a:lnTo>
                    <a:pt x="131" y="0"/>
                  </a:lnTo>
                  <a:lnTo>
                    <a:pt x="153" y="4"/>
                  </a:lnTo>
                  <a:lnTo>
                    <a:pt x="189" y="21"/>
                  </a:lnTo>
                  <a:lnTo>
                    <a:pt x="214" y="51"/>
                  </a:lnTo>
                  <a:lnTo>
                    <a:pt x="225" y="95"/>
                  </a:lnTo>
                  <a:lnTo>
                    <a:pt x="224" y="115"/>
                  </a:lnTo>
                  <a:lnTo>
                    <a:pt x="216" y="135"/>
                  </a:lnTo>
                  <a:lnTo>
                    <a:pt x="191" y="164"/>
                  </a:lnTo>
                  <a:lnTo>
                    <a:pt x="113" y="190"/>
                  </a:lnTo>
                  <a:lnTo>
                    <a:pt x="36"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5" name="Freeform 51"/>
            <p:cNvSpPr>
              <a:spLocks/>
            </p:cNvSpPr>
            <p:nvPr/>
          </p:nvSpPr>
          <p:spPr bwMode="auto">
            <a:xfrm>
              <a:off x="1198" y="1857"/>
              <a:ext cx="104" cy="84"/>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8" y="54"/>
                  </a:lnTo>
                  <a:lnTo>
                    <a:pt x="33" y="25"/>
                  </a:lnTo>
                  <a:lnTo>
                    <a:pt x="112" y="0"/>
                  </a:lnTo>
                  <a:lnTo>
                    <a:pt x="131" y="0"/>
                  </a:lnTo>
                  <a:lnTo>
                    <a:pt x="152" y="3"/>
                  </a:lnTo>
                  <a:lnTo>
                    <a:pt x="189" y="21"/>
                  </a:lnTo>
                  <a:lnTo>
                    <a:pt x="214" y="50"/>
                  </a:lnTo>
                  <a:lnTo>
                    <a:pt x="225" y="94"/>
                  </a:lnTo>
                  <a:lnTo>
                    <a:pt x="224" y="115"/>
                  </a:lnTo>
                  <a:lnTo>
                    <a:pt x="216" y="135"/>
                  </a:lnTo>
                  <a:lnTo>
                    <a:pt x="191" y="164"/>
                  </a:lnTo>
                  <a:lnTo>
                    <a:pt x="112" y="189"/>
                  </a:lnTo>
                  <a:lnTo>
                    <a:pt x="36" y="168"/>
                  </a:lnTo>
                  <a:lnTo>
                    <a:pt x="11" y="139"/>
                  </a:lnTo>
                  <a:lnTo>
                    <a:pt x="0" y="94"/>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6" name="Freeform 52"/>
            <p:cNvSpPr>
              <a:spLocks/>
            </p:cNvSpPr>
            <p:nvPr/>
          </p:nvSpPr>
          <p:spPr bwMode="auto">
            <a:xfrm>
              <a:off x="1241" y="2058"/>
              <a:ext cx="103" cy="84"/>
            </a:xfrm>
            <a:custGeom>
              <a:avLst/>
              <a:gdLst>
                <a:gd name="T0" fmla="*/ 0 w 225"/>
                <a:gd name="T1" fmla="*/ 2 h 190"/>
                <a:gd name="T2" fmla="*/ 0 w 225"/>
                <a:gd name="T3" fmla="*/ 1 h 190"/>
                <a:gd name="T4" fmla="*/ 0 w 225"/>
                <a:gd name="T5" fmla="*/ 0 h 190"/>
                <a:gd name="T6" fmla="*/ 2 w 225"/>
                <a:gd name="T7" fmla="*/ 0 h 190"/>
                <a:gd name="T8" fmla="*/ 2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0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8" y="55"/>
                  </a:lnTo>
                  <a:lnTo>
                    <a:pt x="33" y="26"/>
                  </a:lnTo>
                  <a:lnTo>
                    <a:pt x="112" y="0"/>
                  </a:lnTo>
                  <a:lnTo>
                    <a:pt x="131" y="0"/>
                  </a:lnTo>
                  <a:lnTo>
                    <a:pt x="152" y="4"/>
                  </a:lnTo>
                  <a:lnTo>
                    <a:pt x="189" y="22"/>
                  </a:lnTo>
                  <a:lnTo>
                    <a:pt x="214" y="51"/>
                  </a:lnTo>
                  <a:lnTo>
                    <a:pt x="225" y="95"/>
                  </a:lnTo>
                  <a:lnTo>
                    <a:pt x="224" y="115"/>
                  </a:lnTo>
                  <a:lnTo>
                    <a:pt x="216" y="136"/>
                  </a:lnTo>
                  <a:lnTo>
                    <a:pt x="191" y="165"/>
                  </a:lnTo>
                  <a:lnTo>
                    <a:pt x="112" y="190"/>
                  </a:lnTo>
                  <a:lnTo>
                    <a:pt x="36"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7" name="Freeform 53"/>
            <p:cNvSpPr>
              <a:spLocks/>
            </p:cNvSpPr>
            <p:nvPr/>
          </p:nvSpPr>
          <p:spPr bwMode="auto">
            <a:xfrm>
              <a:off x="1576" y="2299"/>
              <a:ext cx="103" cy="84"/>
            </a:xfrm>
            <a:custGeom>
              <a:avLst/>
              <a:gdLst>
                <a:gd name="T0" fmla="*/ 0 w 225"/>
                <a:gd name="T1" fmla="*/ 2 h 189"/>
                <a:gd name="T2" fmla="*/ 0 w 225"/>
                <a:gd name="T3" fmla="*/ 1 h 189"/>
                <a:gd name="T4" fmla="*/ 0 w 225"/>
                <a:gd name="T5" fmla="*/ 0 h 189"/>
                <a:gd name="T6" fmla="*/ 2 w 225"/>
                <a:gd name="T7" fmla="*/ 0 h 189"/>
                <a:gd name="T8" fmla="*/ 2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0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8" y="54"/>
                  </a:lnTo>
                  <a:lnTo>
                    <a:pt x="33" y="25"/>
                  </a:lnTo>
                  <a:lnTo>
                    <a:pt x="112" y="0"/>
                  </a:lnTo>
                  <a:lnTo>
                    <a:pt x="131" y="0"/>
                  </a:lnTo>
                  <a:lnTo>
                    <a:pt x="152" y="4"/>
                  </a:lnTo>
                  <a:lnTo>
                    <a:pt x="189" y="21"/>
                  </a:lnTo>
                  <a:lnTo>
                    <a:pt x="214" y="50"/>
                  </a:lnTo>
                  <a:lnTo>
                    <a:pt x="225" y="95"/>
                  </a:lnTo>
                  <a:lnTo>
                    <a:pt x="224" y="115"/>
                  </a:lnTo>
                  <a:lnTo>
                    <a:pt x="216" y="135"/>
                  </a:lnTo>
                  <a:lnTo>
                    <a:pt x="191" y="164"/>
                  </a:lnTo>
                  <a:lnTo>
                    <a:pt x="112" y="189"/>
                  </a:lnTo>
                  <a:lnTo>
                    <a:pt x="36"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8" name="Freeform 54"/>
            <p:cNvSpPr>
              <a:spLocks/>
            </p:cNvSpPr>
            <p:nvPr/>
          </p:nvSpPr>
          <p:spPr bwMode="auto">
            <a:xfrm>
              <a:off x="1785" y="2259"/>
              <a:ext cx="103" cy="84"/>
            </a:xfrm>
            <a:custGeom>
              <a:avLst/>
              <a:gdLst>
                <a:gd name="T0" fmla="*/ 0 w 226"/>
                <a:gd name="T1" fmla="*/ 2 h 189"/>
                <a:gd name="T2" fmla="*/ 0 w 226"/>
                <a:gd name="T3" fmla="*/ 1 h 189"/>
                <a:gd name="T4" fmla="*/ 0 w 226"/>
                <a:gd name="T5" fmla="*/ 0 h 189"/>
                <a:gd name="T6" fmla="*/ 2 w 226"/>
                <a:gd name="T7" fmla="*/ 0 h 189"/>
                <a:gd name="T8" fmla="*/ 2 w 226"/>
                <a:gd name="T9" fmla="*/ 0 h 189"/>
                <a:gd name="T10" fmla="*/ 3 w 226"/>
                <a:gd name="T11" fmla="*/ 0 h 189"/>
                <a:gd name="T12" fmla="*/ 4 w 226"/>
                <a:gd name="T13" fmla="*/ 0 h 189"/>
                <a:gd name="T14" fmla="*/ 5 w 226"/>
                <a:gd name="T15" fmla="*/ 1 h 189"/>
                <a:gd name="T16" fmla="*/ 5 w 226"/>
                <a:gd name="T17" fmla="*/ 2 h 189"/>
                <a:gd name="T18" fmla="*/ 5 w 226"/>
                <a:gd name="T19" fmla="*/ 2 h 189"/>
                <a:gd name="T20" fmla="*/ 5 w 226"/>
                <a:gd name="T21" fmla="*/ 2 h 189"/>
                <a:gd name="T22" fmla="*/ 4 w 226"/>
                <a:gd name="T23" fmla="*/ 3 h 189"/>
                <a:gd name="T24" fmla="*/ 2 w 226"/>
                <a:gd name="T25" fmla="*/ 3 h 189"/>
                <a:gd name="T26" fmla="*/ 1 w 226"/>
                <a:gd name="T27" fmla="*/ 3 h 189"/>
                <a:gd name="T28" fmla="*/ 0 w 226"/>
                <a:gd name="T29" fmla="*/ 2 h 189"/>
                <a:gd name="T30" fmla="*/ 0 w 226"/>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189"/>
                <a:gd name="T50" fmla="*/ 226 w 226"/>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189">
                  <a:moveTo>
                    <a:pt x="0" y="94"/>
                  </a:moveTo>
                  <a:lnTo>
                    <a:pt x="9" y="54"/>
                  </a:lnTo>
                  <a:lnTo>
                    <a:pt x="34" y="25"/>
                  </a:lnTo>
                  <a:lnTo>
                    <a:pt x="113" y="0"/>
                  </a:lnTo>
                  <a:lnTo>
                    <a:pt x="132" y="0"/>
                  </a:lnTo>
                  <a:lnTo>
                    <a:pt x="153" y="3"/>
                  </a:lnTo>
                  <a:lnTo>
                    <a:pt x="189" y="21"/>
                  </a:lnTo>
                  <a:lnTo>
                    <a:pt x="214" y="50"/>
                  </a:lnTo>
                  <a:lnTo>
                    <a:pt x="226" y="94"/>
                  </a:lnTo>
                  <a:lnTo>
                    <a:pt x="224" y="115"/>
                  </a:lnTo>
                  <a:lnTo>
                    <a:pt x="217" y="135"/>
                  </a:lnTo>
                  <a:lnTo>
                    <a:pt x="192" y="164"/>
                  </a:lnTo>
                  <a:lnTo>
                    <a:pt x="113" y="189"/>
                  </a:lnTo>
                  <a:lnTo>
                    <a:pt x="37" y="168"/>
                  </a:lnTo>
                  <a:lnTo>
                    <a:pt x="12" y="139"/>
                  </a:lnTo>
                  <a:lnTo>
                    <a:pt x="0" y="94"/>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19" name="Freeform 55"/>
            <p:cNvSpPr>
              <a:spLocks/>
            </p:cNvSpPr>
            <p:nvPr/>
          </p:nvSpPr>
          <p:spPr bwMode="auto">
            <a:xfrm>
              <a:off x="2078" y="2259"/>
              <a:ext cx="104" cy="83"/>
            </a:xfrm>
            <a:custGeom>
              <a:avLst/>
              <a:gdLst>
                <a:gd name="T0" fmla="*/ 0 w 226"/>
                <a:gd name="T1" fmla="*/ 1 h 190"/>
                <a:gd name="T2" fmla="*/ 0 w 226"/>
                <a:gd name="T3" fmla="*/ 1 h 190"/>
                <a:gd name="T4" fmla="*/ 0 w 226"/>
                <a:gd name="T5" fmla="*/ 0 h 190"/>
                <a:gd name="T6" fmla="*/ 2 w 226"/>
                <a:gd name="T7" fmla="*/ 0 h 190"/>
                <a:gd name="T8" fmla="*/ 3 w 226"/>
                <a:gd name="T9" fmla="*/ 0 h 190"/>
                <a:gd name="T10" fmla="*/ 3 w 226"/>
                <a:gd name="T11" fmla="*/ 0 h 190"/>
                <a:gd name="T12" fmla="*/ 4 w 226"/>
                <a:gd name="T13" fmla="*/ 0 h 190"/>
                <a:gd name="T14" fmla="*/ 5 w 226"/>
                <a:gd name="T15" fmla="*/ 1 h 190"/>
                <a:gd name="T16" fmla="*/ 5 w 226"/>
                <a:gd name="T17" fmla="*/ 1 h 190"/>
                <a:gd name="T18" fmla="*/ 5 w 226"/>
                <a:gd name="T19" fmla="*/ 2 h 190"/>
                <a:gd name="T20" fmla="*/ 5 w 226"/>
                <a:gd name="T21" fmla="*/ 2 h 190"/>
                <a:gd name="T22" fmla="*/ 4 w 226"/>
                <a:gd name="T23" fmla="*/ 3 h 190"/>
                <a:gd name="T24" fmla="*/ 2 w 226"/>
                <a:gd name="T25" fmla="*/ 3 h 190"/>
                <a:gd name="T26" fmla="*/ 1 w 226"/>
                <a:gd name="T27" fmla="*/ 3 h 190"/>
                <a:gd name="T28" fmla="*/ 0 w 226"/>
                <a:gd name="T29" fmla="*/ 2 h 190"/>
                <a:gd name="T30" fmla="*/ 0 w 226"/>
                <a:gd name="T31" fmla="*/ 1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190"/>
                <a:gd name="T50" fmla="*/ 226 w 226"/>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190">
                  <a:moveTo>
                    <a:pt x="0" y="95"/>
                  </a:moveTo>
                  <a:lnTo>
                    <a:pt x="9" y="55"/>
                  </a:lnTo>
                  <a:lnTo>
                    <a:pt x="34" y="25"/>
                  </a:lnTo>
                  <a:lnTo>
                    <a:pt x="113" y="0"/>
                  </a:lnTo>
                  <a:lnTo>
                    <a:pt x="132" y="0"/>
                  </a:lnTo>
                  <a:lnTo>
                    <a:pt x="153" y="4"/>
                  </a:lnTo>
                  <a:lnTo>
                    <a:pt x="189" y="22"/>
                  </a:lnTo>
                  <a:lnTo>
                    <a:pt x="214" y="51"/>
                  </a:lnTo>
                  <a:lnTo>
                    <a:pt x="226" y="95"/>
                  </a:lnTo>
                  <a:lnTo>
                    <a:pt x="224" y="115"/>
                  </a:lnTo>
                  <a:lnTo>
                    <a:pt x="217" y="135"/>
                  </a:lnTo>
                  <a:lnTo>
                    <a:pt x="192" y="164"/>
                  </a:lnTo>
                  <a:lnTo>
                    <a:pt x="113" y="190"/>
                  </a:lnTo>
                  <a:lnTo>
                    <a:pt x="37" y="168"/>
                  </a:lnTo>
                  <a:lnTo>
                    <a:pt x="12"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0" name="Freeform 56"/>
            <p:cNvSpPr>
              <a:spLocks/>
            </p:cNvSpPr>
            <p:nvPr/>
          </p:nvSpPr>
          <p:spPr bwMode="auto">
            <a:xfrm>
              <a:off x="1702" y="1897"/>
              <a:ext cx="103" cy="84"/>
            </a:xfrm>
            <a:custGeom>
              <a:avLst/>
              <a:gdLst>
                <a:gd name="T0" fmla="*/ 0 w 225"/>
                <a:gd name="T1" fmla="*/ 2 h 189"/>
                <a:gd name="T2" fmla="*/ 0 w 225"/>
                <a:gd name="T3" fmla="*/ 1 h 189"/>
                <a:gd name="T4" fmla="*/ 0 w 225"/>
                <a:gd name="T5" fmla="*/ 0 h 189"/>
                <a:gd name="T6" fmla="*/ 2 w 225"/>
                <a:gd name="T7" fmla="*/ 0 h 189"/>
                <a:gd name="T8" fmla="*/ 2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0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9" y="54"/>
                  </a:lnTo>
                  <a:lnTo>
                    <a:pt x="34" y="25"/>
                  </a:lnTo>
                  <a:lnTo>
                    <a:pt x="113" y="0"/>
                  </a:lnTo>
                  <a:lnTo>
                    <a:pt x="131" y="0"/>
                  </a:lnTo>
                  <a:lnTo>
                    <a:pt x="153" y="3"/>
                  </a:lnTo>
                  <a:lnTo>
                    <a:pt x="189" y="21"/>
                  </a:lnTo>
                  <a:lnTo>
                    <a:pt x="214" y="50"/>
                  </a:lnTo>
                  <a:lnTo>
                    <a:pt x="225" y="94"/>
                  </a:lnTo>
                  <a:lnTo>
                    <a:pt x="224" y="115"/>
                  </a:lnTo>
                  <a:lnTo>
                    <a:pt x="216" y="135"/>
                  </a:lnTo>
                  <a:lnTo>
                    <a:pt x="191" y="164"/>
                  </a:lnTo>
                  <a:lnTo>
                    <a:pt x="113" y="189"/>
                  </a:lnTo>
                  <a:lnTo>
                    <a:pt x="36" y="168"/>
                  </a:lnTo>
                  <a:lnTo>
                    <a:pt x="11" y="139"/>
                  </a:lnTo>
                  <a:lnTo>
                    <a:pt x="0" y="94"/>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1" name="Freeform 57"/>
            <p:cNvSpPr>
              <a:spLocks/>
            </p:cNvSpPr>
            <p:nvPr/>
          </p:nvSpPr>
          <p:spPr bwMode="auto">
            <a:xfrm>
              <a:off x="2288" y="2259"/>
              <a:ext cx="104" cy="84"/>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6"/>
                  </a:lnTo>
                  <a:lnTo>
                    <a:pt x="113" y="0"/>
                  </a:lnTo>
                  <a:lnTo>
                    <a:pt x="131" y="0"/>
                  </a:lnTo>
                  <a:lnTo>
                    <a:pt x="153" y="4"/>
                  </a:lnTo>
                  <a:lnTo>
                    <a:pt x="189" y="22"/>
                  </a:lnTo>
                  <a:lnTo>
                    <a:pt x="214" y="51"/>
                  </a:lnTo>
                  <a:lnTo>
                    <a:pt x="225" y="95"/>
                  </a:lnTo>
                  <a:lnTo>
                    <a:pt x="224" y="115"/>
                  </a:lnTo>
                  <a:lnTo>
                    <a:pt x="217" y="136"/>
                  </a:lnTo>
                  <a:lnTo>
                    <a:pt x="191" y="165"/>
                  </a:lnTo>
                  <a:lnTo>
                    <a:pt x="113" y="190"/>
                  </a:lnTo>
                  <a:lnTo>
                    <a:pt x="36" y="169"/>
                  </a:lnTo>
                  <a:lnTo>
                    <a:pt x="11" y="140"/>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2" name="Freeform 58"/>
            <p:cNvSpPr>
              <a:spLocks/>
            </p:cNvSpPr>
            <p:nvPr/>
          </p:nvSpPr>
          <p:spPr bwMode="auto">
            <a:xfrm>
              <a:off x="2599" y="2254"/>
              <a:ext cx="105" cy="84"/>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8" y="54"/>
                  </a:lnTo>
                  <a:lnTo>
                    <a:pt x="34" y="25"/>
                  </a:lnTo>
                  <a:lnTo>
                    <a:pt x="112" y="0"/>
                  </a:lnTo>
                  <a:lnTo>
                    <a:pt x="131" y="0"/>
                  </a:lnTo>
                  <a:lnTo>
                    <a:pt x="152" y="3"/>
                  </a:lnTo>
                  <a:lnTo>
                    <a:pt x="189" y="21"/>
                  </a:lnTo>
                  <a:lnTo>
                    <a:pt x="214" y="50"/>
                  </a:lnTo>
                  <a:lnTo>
                    <a:pt x="225" y="94"/>
                  </a:lnTo>
                  <a:lnTo>
                    <a:pt x="224" y="115"/>
                  </a:lnTo>
                  <a:lnTo>
                    <a:pt x="216" y="135"/>
                  </a:lnTo>
                  <a:lnTo>
                    <a:pt x="191" y="164"/>
                  </a:lnTo>
                  <a:lnTo>
                    <a:pt x="112" y="189"/>
                  </a:lnTo>
                  <a:lnTo>
                    <a:pt x="36" y="168"/>
                  </a:lnTo>
                  <a:lnTo>
                    <a:pt x="11" y="139"/>
                  </a:lnTo>
                  <a:lnTo>
                    <a:pt x="0" y="94"/>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3" name="Freeform 59"/>
            <p:cNvSpPr>
              <a:spLocks/>
            </p:cNvSpPr>
            <p:nvPr/>
          </p:nvSpPr>
          <p:spPr bwMode="auto">
            <a:xfrm>
              <a:off x="2970" y="2247"/>
              <a:ext cx="104" cy="84"/>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5"/>
                  </a:lnTo>
                  <a:lnTo>
                    <a:pt x="112" y="0"/>
                  </a:lnTo>
                  <a:lnTo>
                    <a:pt x="131" y="0"/>
                  </a:lnTo>
                  <a:lnTo>
                    <a:pt x="153" y="4"/>
                  </a:lnTo>
                  <a:lnTo>
                    <a:pt x="189" y="22"/>
                  </a:lnTo>
                  <a:lnTo>
                    <a:pt x="214" y="51"/>
                  </a:lnTo>
                  <a:lnTo>
                    <a:pt x="225" y="95"/>
                  </a:lnTo>
                  <a:lnTo>
                    <a:pt x="224" y="115"/>
                  </a:lnTo>
                  <a:lnTo>
                    <a:pt x="216" y="135"/>
                  </a:lnTo>
                  <a:lnTo>
                    <a:pt x="191" y="164"/>
                  </a:lnTo>
                  <a:lnTo>
                    <a:pt x="112" y="190"/>
                  </a:lnTo>
                  <a:lnTo>
                    <a:pt x="36"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4" name="Freeform 60"/>
            <p:cNvSpPr>
              <a:spLocks/>
            </p:cNvSpPr>
            <p:nvPr/>
          </p:nvSpPr>
          <p:spPr bwMode="auto">
            <a:xfrm>
              <a:off x="3278" y="2239"/>
              <a:ext cx="104" cy="84"/>
            </a:xfrm>
            <a:custGeom>
              <a:avLst/>
              <a:gdLst>
                <a:gd name="T0" fmla="*/ 0 w 225"/>
                <a:gd name="T1" fmla="*/ 2 h 190"/>
                <a:gd name="T2" fmla="*/ 0 w 225"/>
                <a:gd name="T3" fmla="*/ 1 h 190"/>
                <a:gd name="T4" fmla="*/ 0 w 225"/>
                <a:gd name="T5" fmla="*/ 0 h 190"/>
                <a:gd name="T6" fmla="*/ 2 w 225"/>
                <a:gd name="T7" fmla="*/ 0 h 190"/>
                <a:gd name="T8" fmla="*/ 3 w 225"/>
                <a:gd name="T9" fmla="*/ 0 h 190"/>
                <a:gd name="T10" fmla="*/ 3 w 225"/>
                <a:gd name="T11" fmla="*/ 0 h 190"/>
                <a:gd name="T12" fmla="*/ 4 w 225"/>
                <a:gd name="T13" fmla="*/ 0 h 190"/>
                <a:gd name="T14" fmla="*/ 5 w 225"/>
                <a:gd name="T15" fmla="*/ 1 h 190"/>
                <a:gd name="T16" fmla="*/ 5 w 225"/>
                <a:gd name="T17" fmla="*/ 2 h 190"/>
                <a:gd name="T18" fmla="*/ 5 w 225"/>
                <a:gd name="T19" fmla="*/ 2 h 190"/>
                <a:gd name="T20" fmla="*/ 5 w 225"/>
                <a:gd name="T21" fmla="*/ 2 h 190"/>
                <a:gd name="T22" fmla="*/ 4 w 225"/>
                <a:gd name="T23" fmla="*/ 3 h 190"/>
                <a:gd name="T24" fmla="*/ 2 w 225"/>
                <a:gd name="T25" fmla="*/ 3 h 190"/>
                <a:gd name="T26" fmla="*/ 1 w 225"/>
                <a:gd name="T27" fmla="*/ 3 h 190"/>
                <a:gd name="T28" fmla="*/ 0 w 225"/>
                <a:gd name="T29" fmla="*/ 2 h 190"/>
                <a:gd name="T30" fmla="*/ 0 w 225"/>
                <a:gd name="T31" fmla="*/ 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90"/>
                <a:gd name="T50" fmla="*/ 225 w 225"/>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90">
                  <a:moveTo>
                    <a:pt x="0" y="95"/>
                  </a:moveTo>
                  <a:lnTo>
                    <a:pt x="9" y="55"/>
                  </a:lnTo>
                  <a:lnTo>
                    <a:pt x="34" y="26"/>
                  </a:lnTo>
                  <a:lnTo>
                    <a:pt x="112" y="0"/>
                  </a:lnTo>
                  <a:lnTo>
                    <a:pt x="131" y="0"/>
                  </a:lnTo>
                  <a:lnTo>
                    <a:pt x="152" y="4"/>
                  </a:lnTo>
                  <a:lnTo>
                    <a:pt x="189" y="22"/>
                  </a:lnTo>
                  <a:lnTo>
                    <a:pt x="214" y="51"/>
                  </a:lnTo>
                  <a:lnTo>
                    <a:pt x="225" y="95"/>
                  </a:lnTo>
                  <a:lnTo>
                    <a:pt x="224" y="115"/>
                  </a:lnTo>
                  <a:lnTo>
                    <a:pt x="216" y="136"/>
                  </a:lnTo>
                  <a:lnTo>
                    <a:pt x="191" y="165"/>
                  </a:lnTo>
                  <a:lnTo>
                    <a:pt x="112" y="190"/>
                  </a:lnTo>
                  <a:lnTo>
                    <a:pt x="36" y="169"/>
                  </a:lnTo>
                  <a:lnTo>
                    <a:pt x="11" y="140"/>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5" name="Freeform 61"/>
            <p:cNvSpPr>
              <a:spLocks/>
            </p:cNvSpPr>
            <p:nvPr/>
          </p:nvSpPr>
          <p:spPr bwMode="auto">
            <a:xfrm>
              <a:off x="3563" y="2246"/>
              <a:ext cx="105" cy="84"/>
            </a:xfrm>
            <a:custGeom>
              <a:avLst/>
              <a:gdLst>
                <a:gd name="T0" fmla="*/ 0 w 225"/>
                <a:gd name="T1" fmla="*/ 2 h 189"/>
                <a:gd name="T2" fmla="*/ 0 w 225"/>
                <a:gd name="T3" fmla="*/ 1 h 189"/>
                <a:gd name="T4" fmla="*/ 0 w 225"/>
                <a:gd name="T5" fmla="*/ 0 h 189"/>
                <a:gd name="T6" fmla="*/ 3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3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9" y="54"/>
                  </a:lnTo>
                  <a:lnTo>
                    <a:pt x="34" y="25"/>
                  </a:lnTo>
                  <a:lnTo>
                    <a:pt x="113" y="0"/>
                  </a:lnTo>
                  <a:lnTo>
                    <a:pt x="131" y="0"/>
                  </a:lnTo>
                  <a:lnTo>
                    <a:pt x="153" y="4"/>
                  </a:lnTo>
                  <a:lnTo>
                    <a:pt x="189" y="21"/>
                  </a:lnTo>
                  <a:lnTo>
                    <a:pt x="214" y="50"/>
                  </a:lnTo>
                  <a:lnTo>
                    <a:pt x="225" y="95"/>
                  </a:lnTo>
                  <a:lnTo>
                    <a:pt x="224" y="115"/>
                  </a:lnTo>
                  <a:lnTo>
                    <a:pt x="216" y="135"/>
                  </a:lnTo>
                  <a:lnTo>
                    <a:pt x="191" y="164"/>
                  </a:lnTo>
                  <a:lnTo>
                    <a:pt x="113" y="189"/>
                  </a:lnTo>
                  <a:lnTo>
                    <a:pt x="36"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6" name="Freeform 62"/>
            <p:cNvSpPr>
              <a:spLocks/>
            </p:cNvSpPr>
            <p:nvPr/>
          </p:nvSpPr>
          <p:spPr bwMode="auto">
            <a:xfrm>
              <a:off x="3895" y="2254"/>
              <a:ext cx="104" cy="84"/>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4"/>
                  </a:moveTo>
                  <a:lnTo>
                    <a:pt x="9" y="54"/>
                  </a:lnTo>
                  <a:lnTo>
                    <a:pt x="34" y="25"/>
                  </a:lnTo>
                  <a:lnTo>
                    <a:pt x="113" y="0"/>
                  </a:lnTo>
                  <a:lnTo>
                    <a:pt x="132" y="0"/>
                  </a:lnTo>
                  <a:lnTo>
                    <a:pt x="153" y="3"/>
                  </a:lnTo>
                  <a:lnTo>
                    <a:pt x="189" y="21"/>
                  </a:lnTo>
                  <a:lnTo>
                    <a:pt x="214" y="50"/>
                  </a:lnTo>
                  <a:lnTo>
                    <a:pt x="225" y="94"/>
                  </a:lnTo>
                  <a:lnTo>
                    <a:pt x="224" y="115"/>
                  </a:lnTo>
                  <a:lnTo>
                    <a:pt x="217" y="135"/>
                  </a:lnTo>
                  <a:lnTo>
                    <a:pt x="192" y="164"/>
                  </a:lnTo>
                  <a:lnTo>
                    <a:pt x="113" y="189"/>
                  </a:lnTo>
                  <a:lnTo>
                    <a:pt x="37" y="168"/>
                  </a:lnTo>
                  <a:lnTo>
                    <a:pt x="12" y="139"/>
                  </a:lnTo>
                  <a:lnTo>
                    <a:pt x="0" y="94"/>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7" name="Freeform 63"/>
            <p:cNvSpPr>
              <a:spLocks/>
            </p:cNvSpPr>
            <p:nvPr/>
          </p:nvSpPr>
          <p:spPr bwMode="auto">
            <a:xfrm>
              <a:off x="4095" y="2269"/>
              <a:ext cx="104" cy="84"/>
            </a:xfrm>
            <a:custGeom>
              <a:avLst/>
              <a:gdLst>
                <a:gd name="T0" fmla="*/ 0 w 225"/>
                <a:gd name="T1" fmla="*/ 2 h 189"/>
                <a:gd name="T2" fmla="*/ 0 w 225"/>
                <a:gd name="T3" fmla="*/ 1 h 189"/>
                <a:gd name="T4" fmla="*/ 0 w 225"/>
                <a:gd name="T5" fmla="*/ 0 h 189"/>
                <a:gd name="T6" fmla="*/ 2 w 225"/>
                <a:gd name="T7" fmla="*/ 0 h 189"/>
                <a:gd name="T8" fmla="*/ 3 w 225"/>
                <a:gd name="T9" fmla="*/ 0 h 189"/>
                <a:gd name="T10" fmla="*/ 3 w 225"/>
                <a:gd name="T11" fmla="*/ 0 h 189"/>
                <a:gd name="T12" fmla="*/ 4 w 225"/>
                <a:gd name="T13" fmla="*/ 0 h 189"/>
                <a:gd name="T14" fmla="*/ 5 w 225"/>
                <a:gd name="T15" fmla="*/ 1 h 189"/>
                <a:gd name="T16" fmla="*/ 5 w 225"/>
                <a:gd name="T17" fmla="*/ 2 h 189"/>
                <a:gd name="T18" fmla="*/ 5 w 225"/>
                <a:gd name="T19" fmla="*/ 2 h 189"/>
                <a:gd name="T20" fmla="*/ 5 w 225"/>
                <a:gd name="T21" fmla="*/ 2 h 189"/>
                <a:gd name="T22" fmla="*/ 4 w 225"/>
                <a:gd name="T23" fmla="*/ 3 h 189"/>
                <a:gd name="T24" fmla="*/ 2 w 225"/>
                <a:gd name="T25" fmla="*/ 3 h 189"/>
                <a:gd name="T26" fmla="*/ 1 w 225"/>
                <a:gd name="T27" fmla="*/ 3 h 189"/>
                <a:gd name="T28" fmla="*/ 0 w 225"/>
                <a:gd name="T29" fmla="*/ 2 h 189"/>
                <a:gd name="T30" fmla="*/ 0 w 225"/>
                <a:gd name="T31" fmla="*/ 2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9"/>
                <a:gd name="T50" fmla="*/ 225 w 225"/>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9">
                  <a:moveTo>
                    <a:pt x="0" y="95"/>
                  </a:moveTo>
                  <a:lnTo>
                    <a:pt x="9" y="54"/>
                  </a:lnTo>
                  <a:lnTo>
                    <a:pt x="34" y="25"/>
                  </a:lnTo>
                  <a:lnTo>
                    <a:pt x="113" y="0"/>
                  </a:lnTo>
                  <a:lnTo>
                    <a:pt x="132" y="0"/>
                  </a:lnTo>
                  <a:lnTo>
                    <a:pt x="153" y="4"/>
                  </a:lnTo>
                  <a:lnTo>
                    <a:pt x="189" y="21"/>
                  </a:lnTo>
                  <a:lnTo>
                    <a:pt x="214" y="50"/>
                  </a:lnTo>
                  <a:lnTo>
                    <a:pt x="225" y="95"/>
                  </a:lnTo>
                  <a:lnTo>
                    <a:pt x="224" y="115"/>
                  </a:lnTo>
                  <a:lnTo>
                    <a:pt x="217" y="135"/>
                  </a:lnTo>
                  <a:lnTo>
                    <a:pt x="192" y="164"/>
                  </a:lnTo>
                  <a:lnTo>
                    <a:pt x="113" y="189"/>
                  </a:lnTo>
                  <a:lnTo>
                    <a:pt x="37" y="168"/>
                  </a:lnTo>
                  <a:lnTo>
                    <a:pt x="11" y="139"/>
                  </a:lnTo>
                  <a:lnTo>
                    <a:pt x="0" y="95"/>
                  </a:lnTo>
                  <a:close/>
                </a:path>
              </a:pathLst>
            </a:custGeom>
            <a:solidFill>
              <a:srgbClr val="999999"/>
            </a:solidFill>
            <a:ln w="11113">
              <a:solidFill>
                <a:srgbClr val="999999"/>
              </a:solidFill>
              <a:prstDash val="solid"/>
              <a:round/>
              <a:headEnd/>
              <a:tailEnd/>
            </a:ln>
          </p:spPr>
          <p:txBody>
            <a:bodyPr/>
            <a:lstStyle/>
            <a:p>
              <a:endParaRPr lang="zh-CN" altLang="en-US"/>
            </a:p>
          </p:txBody>
        </p:sp>
        <p:sp>
          <p:nvSpPr>
            <p:cNvPr id="228" name="Text Box 64"/>
            <p:cNvSpPr txBox="1">
              <a:spLocks noChangeArrowheads="1"/>
            </p:cNvSpPr>
            <p:nvPr/>
          </p:nvSpPr>
          <p:spPr bwMode="auto">
            <a:xfrm>
              <a:off x="1338" y="1139"/>
              <a:ext cx="3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zh-CN" altLang="en-US" sz="1100" dirty="0">
                  <a:solidFill>
                    <a:srgbClr val="000000"/>
                  </a:solidFill>
                  <a:latin typeface="华文细黑" charset="0"/>
                  <a:ea typeface="华文细黑" charset="0"/>
                  <a:cs typeface="华文细黑" charset="0"/>
                </a:rPr>
                <a:t>任务书</a:t>
              </a:r>
            </a:p>
          </p:txBody>
        </p:sp>
        <p:grpSp>
          <p:nvGrpSpPr>
            <p:cNvPr id="4" name="Group 65"/>
            <p:cNvGrpSpPr>
              <a:grpSpLocks/>
            </p:cNvGrpSpPr>
            <p:nvPr/>
          </p:nvGrpSpPr>
          <p:grpSpPr bwMode="auto">
            <a:xfrm>
              <a:off x="1396" y="1298"/>
              <a:ext cx="214" cy="227"/>
              <a:chOff x="1804" y="1167"/>
              <a:chExt cx="183" cy="160"/>
            </a:xfrm>
          </p:grpSpPr>
          <p:sp>
            <p:nvSpPr>
              <p:cNvPr id="258" name="Rectangle 66"/>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259" name="Freeform 67"/>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260" name="Freeform 68"/>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61" name="Freeform 69"/>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62" name="Freeform 70"/>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5" name="Group 71"/>
            <p:cNvGrpSpPr>
              <a:grpSpLocks/>
            </p:cNvGrpSpPr>
            <p:nvPr/>
          </p:nvGrpSpPr>
          <p:grpSpPr bwMode="auto">
            <a:xfrm>
              <a:off x="1927" y="1434"/>
              <a:ext cx="214" cy="227"/>
              <a:chOff x="1804" y="1167"/>
              <a:chExt cx="183" cy="160"/>
            </a:xfrm>
          </p:grpSpPr>
          <p:sp>
            <p:nvSpPr>
              <p:cNvPr id="253" name="Rectangle 72"/>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254" name="Freeform 73"/>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255" name="Freeform 74"/>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56" name="Freeform 75"/>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57" name="Freeform 76"/>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6" name="Group 77"/>
            <p:cNvGrpSpPr>
              <a:grpSpLocks/>
            </p:cNvGrpSpPr>
            <p:nvPr/>
          </p:nvGrpSpPr>
          <p:grpSpPr bwMode="auto">
            <a:xfrm>
              <a:off x="2472" y="1570"/>
              <a:ext cx="214" cy="227"/>
              <a:chOff x="1804" y="1167"/>
              <a:chExt cx="183" cy="160"/>
            </a:xfrm>
          </p:grpSpPr>
          <p:sp>
            <p:nvSpPr>
              <p:cNvPr id="248" name="Rectangle 78"/>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249" name="Freeform 79"/>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250" name="Freeform 80"/>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51" name="Freeform 81"/>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52" name="Freeform 82"/>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7" name="Group 83"/>
            <p:cNvGrpSpPr>
              <a:grpSpLocks/>
            </p:cNvGrpSpPr>
            <p:nvPr/>
          </p:nvGrpSpPr>
          <p:grpSpPr bwMode="auto">
            <a:xfrm>
              <a:off x="3787" y="1570"/>
              <a:ext cx="214" cy="227"/>
              <a:chOff x="1804" y="1167"/>
              <a:chExt cx="183" cy="160"/>
            </a:xfrm>
          </p:grpSpPr>
          <p:sp>
            <p:nvSpPr>
              <p:cNvPr id="243" name="Rectangle 84"/>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244" name="Freeform 85"/>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245" name="Freeform 86"/>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46" name="Freeform 87"/>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47" name="Freeform 88"/>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grpSp>
          <p:nvGrpSpPr>
            <p:cNvPr id="8" name="Group 89"/>
            <p:cNvGrpSpPr>
              <a:grpSpLocks/>
            </p:cNvGrpSpPr>
            <p:nvPr/>
          </p:nvGrpSpPr>
          <p:grpSpPr bwMode="auto">
            <a:xfrm>
              <a:off x="4377" y="1570"/>
              <a:ext cx="214" cy="227"/>
              <a:chOff x="1804" y="1167"/>
              <a:chExt cx="183" cy="160"/>
            </a:xfrm>
          </p:grpSpPr>
          <p:sp>
            <p:nvSpPr>
              <p:cNvPr id="238" name="Rectangle 90"/>
              <p:cNvSpPr>
                <a:spLocks noChangeArrowheads="1"/>
              </p:cNvSpPr>
              <p:nvPr/>
            </p:nvSpPr>
            <p:spPr bwMode="auto">
              <a:xfrm>
                <a:off x="1804" y="1191"/>
                <a:ext cx="128" cy="136"/>
              </a:xfrm>
              <a:prstGeom prst="rect">
                <a:avLst/>
              </a:prstGeom>
              <a:solidFill>
                <a:schemeClr val="bg1"/>
              </a:solidFill>
              <a:ln w="1651">
                <a:solidFill>
                  <a:schemeClr val="tx2"/>
                </a:solidFill>
                <a:miter lim="800000"/>
                <a:headEnd/>
                <a:tailEnd/>
              </a:ln>
            </p:spPr>
            <p:txBody>
              <a:bodyPr/>
              <a:lstStyle/>
              <a:p>
                <a:pPr>
                  <a:lnSpc>
                    <a:spcPct val="120000"/>
                  </a:lnSpc>
                  <a:spcBef>
                    <a:spcPct val="20000"/>
                  </a:spcBef>
                  <a:buClr>
                    <a:srgbClr val="000000"/>
                  </a:buClr>
                  <a:buSzPct val="50000"/>
                  <a:buFont typeface="Wingdings" charset="0"/>
                  <a:buChar char="p"/>
                </a:pPr>
                <a:endParaRPr lang="zh-CN" altLang="en-US" sz="1600" dirty="0">
                  <a:solidFill>
                    <a:srgbClr val="000000"/>
                  </a:solidFill>
                  <a:latin typeface="华文细黑" charset="0"/>
                  <a:ea typeface="华文细黑" charset="0"/>
                  <a:cs typeface="华文细黑" charset="0"/>
                </a:endParaRPr>
              </a:p>
            </p:txBody>
          </p:sp>
          <p:sp>
            <p:nvSpPr>
              <p:cNvPr id="239" name="Freeform 91"/>
              <p:cNvSpPr>
                <a:spLocks/>
              </p:cNvSpPr>
              <p:nvPr/>
            </p:nvSpPr>
            <p:spPr bwMode="auto">
              <a:xfrm>
                <a:off x="1823" y="1167"/>
                <a:ext cx="164" cy="132"/>
              </a:xfrm>
              <a:custGeom>
                <a:avLst/>
                <a:gdLst>
                  <a:gd name="T0" fmla="*/ 2 w 328"/>
                  <a:gd name="T1" fmla="*/ 8 h 265"/>
                  <a:gd name="T2" fmla="*/ 2 w 328"/>
                  <a:gd name="T3" fmla="*/ 7 h 265"/>
                  <a:gd name="T4" fmla="*/ 2 w 328"/>
                  <a:gd name="T5" fmla="*/ 6 h 265"/>
                  <a:gd name="T6" fmla="*/ 2 w 328"/>
                  <a:gd name="T7" fmla="*/ 6 h 265"/>
                  <a:gd name="T8" fmla="*/ 2 w 328"/>
                  <a:gd name="T9" fmla="*/ 6 h 265"/>
                  <a:gd name="T10" fmla="*/ 2 w 328"/>
                  <a:gd name="T11" fmla="*/ 6 h 265"/>
                  <a:gd name="T12" fmla="*/ 2 w 328"/>
                  <a:gd name="T13" fmla="*/ 6 h 265"/>
                  <a:gd name="T14" fmla="*/ 2 w 328"/>
                  <a:gd name="T15" fmla="*/ 6 h 265"/>
                  <a:gd name="T16" fmla="*/ 1 w 328"/>
                  <a:gd name="T17" fmla="*/ 5 h 265"/>
                  <a:gd name="T18" fmla="*/ 1 w 328"/>
                  <a:gd name="T19" fmla="*/ 5 h 265"/>
                  <a:gd name="T20" fmla="*/ 1 w 328"/>
                  <a:gd name="T21" fmla="*/ 4 h 265"/>
                  <a:gd name="T22" fmla="*/ 1 w 328"/>
                  <a:gd name="T23" fmla="*/ 4 h 265"/>
                  <a:gd name="T24" fmla="*/ 2 w 328"/>
                  <a:gd name="T25" fmla="*/ 4 h 265"/>
                  <a:gd name="T26" fmla="*/ 3 w 328"/>
                  <a:gd name="T27" fmla="*/ 5 h 265"/>
                  <a:gd name="T28" fmla="*/ 3 w 328"/>
                  <a:gd name="T29" fmla="*/ 6 h 265"/>
                  <a:gd name="T30" fmla="*/ 3 w 328"/>
                  <a:gd name="T31" fmla="*/ 6 h 265"/>
                  <a:gd name="T32" fmla="*/ 3 w 328"/>
                  <a:gd name="T33" fmla="*/ 5 h 265"/>
                  <a:gd name="T34" fmla="*/ 5 w 328"/>
                  <a:gd name="T35" fmla="*/ 4 h 265"/>
                  <a:gd name="T36" fmla="*/ 5 w 328"/>
                  <a:gd name="T37" fmla="*/ 3 h 265"/>
                  <a:gd name="T38" fmla="*/ 5 w 328"/>
                  <a:gd name="T39" fmla="*/ 3 h 265"/>
                  <a:gd name="T40" fmla="*/ 5 w 328"/>
                  <a:gd name="T41" fmla="*/ 3 h 265"/>
                  <a:gd name="T42" fmla="*/ 6 w 328"/>
                  <a:gd name="T43" fmla="*/ 2 h 265"/>
                  <a:gd name="T44" fmla="*/ 5 w 328"/>
                  <a:gd name="T45" fmla="*/ 3 h 265"/>
                  <a:gd name="T46" fmla="*/ 5 w 328"/>
                  <a:gd name="T47" fmla="*/ 3 h 265"/>
                  <a:gd name="T48" fmla="*/ 5 w 328"/>
                  <a:gd name="T49" fmla="*/ 4 h 265"/>
                  <a:gd name="T50" fmla="*/ 5 w 328"/>
                  <a:gd name="T51" fmla="*/ 4 h 265"/>
                  <a:gd name="T52" fmla="*/ 5 w 328"/>
                  <a:gd name="T53" fmla="*/ 4 h 265"/>
                  <a:gd name="T54" fmla="*/ 5 w 328"/>
                  <a:gd name="T55" fmla="*/ 5 h 265"/>
                  <a:gd name="T56" fmla="*/ 5 w 328"/>
                  <a:gd name="T57" fmla="*/ 5 h 265"/>
                  <a:gd name="T58" fmla="*/ 5 w 328"/>
                  <a:gd name="T59" fmla="*/ 4 h 265"/>
                  <a:gd name="T60" fmla="*/ 5 w 328"/>
                  <a:gd name="T61" fmla="*/ 4 h 265"/>
                  <a:gd name="T62" fmla="*/ 5 w 328"/>
                  <a:gd name="T63" fmla="*/ 4 h 265"/>
                  <a:gd name="T64" fmla="*/ 5 w 328"/>
                  <a:gd name="T65" fmla="*/ 3 h 265"/>
                  <a:gd name="T66" fmla="*/ 6 w 328"/>
                  <a:gd name="T67" fmla="*/ 3 h 265"/>
                  <a:gd name="T68" fmla="*/ 7 w 328"/>
                  <a:gd name="T69" fmla="*/ 2 h 265"/>
                  <a:gd name="T70" fmla="*/ 7 w 328"/>
                  <a:gd name="T71" fmla="*/ 2 h 265"/>
                  <a:gd name="T72" fmla="*/ 8 w 328"/>
                  <a:gd name="T73" fmla="*/ 1 h 265"/>
                  <a:gd name="T74" fmla="*/ 7 w 328"/>
                  <a:gd name="T75" fmla="*/ 1 h 265"/>
                  <a:gd name="T76" fmla="*/ 7 w 328"/>
                  <a:gd name="T77" fmla="*/ 2 h 265"/>
                  <a:gd name="T78" fmla="*/ 8 w 328"/>
                  <a:gd name="T79" fmla="*/ 1 h 265"/>
                  <a:gd name="T80" fmla="*/ 8 w 328"/>
                  <a:gd name="T81" fmla="*/ 1 h 265"/>
                  <a:gd name="T82" fmla="*/ 10 w 328"/>
                  <a:gd name="T83" fmla="*/ 0 h 265"/>
                  <a:gd name="T84" fmla="*/ 10 w 328"/>
                  <a:gd name="T85" fmla="*/ 0 h 265"/>
                  <a:gd name="T86" fmla="*/ 11 w 328"/>
                  <a:gd name="T87" fmla="*/ 0 h 265"/>
                  <a:gd name="T88" fmla="*/ 10 w 328"/>
                  <a:gd name="T89" fmla="*/ 0 h 265"/>
                  <a:gd name="T90" fmla="*/ 9 w 328"/>
                  <a:gd name="T91" fmla="*/ 1 h 265"/>
                  <a:gd name="T92" fmla="*/ 6 w 328"/>
                  <a:gd name="T93" fmla="*/ 4 h 265"/>
                  <a:gd name="T94" fmla="*/ 6 w 328"/>
                  <a:gd name="T95" fmla="*/ 5 h 265"/>
                  <a:gd name="T96" fmla="*/ 5 w 328"/>
                  <a:gd name="T97" fmla="*/ 5 h 265"/>
                  <a:gd name="T98" fmla="*/ 5 w 328"/>
                  <a:gd name="T99" fmla="*/ 7 h 265"/>
                  <a:gd name="T100" fmla="*/ 5 w 328"/>
                  <a:gd name="T101" fmla="*/ 7 h 265"/>
                  <a:gd name="T102" fmla="*/ 5 w 328"/>
                  <a:gd name="T103" fmla="*/ 7 h 265"/>
                  <a:gd name="T104" fmla="*/ 5 w 328"/>
                  <a:gd name="T105" fmla="*/ 8 h 265"/>
                  <a:gd name="T106" fmla="*/ 5 w 328"/>
                  <a:gd name="T107" fmla="*/ 8 h 265"/>
                  <a:gd name="T108" fmla="*/ 5 w 328"/>
                  <a:gd name="T109" fmla="*/ 8 h 265"/>
                  <a:gd name="T110" fmla="*/ 5 w 328"/>
                  <a:gd name="T111" fmla="*/ 8 h 265"/>
                  <a:gd name="T112" fmla="*/ 4 w 328"/>
                  <a:gd name="T113" fmla="*/ 8 h 265"/>
                  <a:gd name="T114" fmla="*/ 3 w 328"/>
                  <a:gd name="T115" fmla="*/ 8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265"/>
                  <a:gd name="T176" fmla="*/ 328 w 328"/>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265">
                    <a:moveTo>
                      <a:pt x="91" y="265"/>
                    </a:moveTo>
                    <a:lnTo>
                      <a:pt x="76" y="265"/>
                    </a:lnTo>
                    <a:lnTo>
                      <a:pt x="52" y="265"/>
                    </a:lnTo>
                    <a:lnTo>
                      <a:pt x="51" y="263"/>
                    </a:lnTo>
                    <a:lnTo>
                      <a:pt x="50" y="260"/>
                    </a:lnTo>
                    <a:lnTo>
                      <a:pt x="51" y="249"/>
                    </a:lnTo>
                    <a:lnTo>
                      <a:pt x="51" y="242"/>
                    </a:lnTo>
                    <a:lnTo>
                      <a:pt x="49" y="233"/>
                    </a:lnTo>
                    <a:lnTo>
                      <a:pt x="47" y="220"/>
                    </a:lnTo>
                    <a:lnTo>
                      <a:pt x="46" y="214"/>
                    </a:lnTo>
                    <a:lnTo>
                      <a:pt x="47" y="212"/>
                    </a:lnTo>
                    <a:lnTo>
                      <a:pt x="47" y="209"/>
                    </a:lnTo>
                    <a:lnTo>
                      <a:pt x="47" y="208"/>
                    </a:lnTo>
                    <a:lnTo>
                      <a:pt x="47" y="205"/>
                    </a:lnTo>
                    <a:lnTo>
                      <a:pt x="45" y="203"/>
                    </a:lnTo>
                    <a:lnTo>
                      <a:pt x="41" y="203"/>
                    </a:lnTo>
                    <a:lnTo>
                      <a:pt x="41" y="205"/>
                    </a:lnTo>
                    <a:lnTo>
                      <a:pt x="42" y="208"/>
                    </a:lnTo>
                    <a:lnTo>
                      <a:pt x="45" y="212"/>
                    </a:lnTo>
                    <a:lnTo>
                      <a:pt x="38" y="205"/>
                    </a:lnTo>
                    <a:lnTo>
                      <a:pt x="36" y="201"/>
                    </a:lnTo>
                    <a:lnTo>
                      <a:pt x="33" y="198"/>
                    </a:lnTo>
                    <a:lnTo>
                      <a:pt x="31" y="195"/>
                    </a:lnTo>
                    <a:lnTo>
                      <a:pt x="33" y="195"/>
                    </a:lnTo>
                    <a:lnTo>
                      <a:pt x="33" y="189"/>
                    </a:lnTo>
                    <a:lnTo>
                      <a:pt x="31" y="184"/>
                    </a:lnTo>
                    <a:lnTo>
                      <a:pt x="28" y="179"/>
                    </a:lnTo>
                    <a:lnTo>
                      <a:pt x="27" y="176"/>
                    </a:lnTo>
                    <a:lnTo>
                      <a:pt x="20" y="171"/>
                    </a:lnTo>
                    <a:lnTo>
                      <a:pt x="18" y="171"/>
                    </a:lnTo>
                    <a:lnTo>
                      <a:pt x="15" y="171"/>
                    </a:lnTo>
                    <a:lnTo>
                      <a:pt x="12" y="170"/>
                    </a:lnTo>
                    <a:lnTo>
                      <a:pt x="5" y="158"/>
                    </a:lnTo>
                    <a:lnTo>
                      <a:pt x="2" y="156"/>
                    </a:lnTo>
                    <a:lnTo>
                      <a:pt x="0" y="148"/>
                    </a:lnTo>
                    <a:lnTo>
                      <a:pt x="2" y="136"/>
                    </a:lnTo>
                    <a:lnTo>
                      <a:pt x="7" y="137"/>
                    </a:lnTo>
                    <a:lnTo>
                      <a:pt x="18" y="142"/>
                    </a:lnTo>
                    <a:lnTo>
                      <a:pt x="33" y="153"/>
                    </a:lnTo>
                    <a:lnTo>
                      <a:pt x="55" y="167"/>
                    </a:lnTo>
                    <a:lnTo>
                      <a:pt x="65" y="174"/>
                    </a:lnTo>
                    <a:lnTo>
                      <a:pt x="75" y="180"/>
                    </a:lnTo>
                    <a:lnTo>
                      <a:pt x="79" y="188"/>
                    </a:lnTo>
                    <a:lnTo>
                      <a:pt x="82" y="198"/>
                    </a:lnTo>
                    <a:lnTo>
                      <a:pt x="85" y="198"/>
                    </a:lnTo>
                    <a:lnTo>
                      <a:pt x="87" y="199"/>
                    </a:lnTo>
                    <a:lnTo>
                      <a:pt x="94" y="198"/>
                    </a:lnTo>
                    <a:lnTo>
                      <a:pt x="96" y="195"/>
                    </a:lnTo>
                    <a:lnTo>
                      <a:pt x="96" y="191"/>
                    </a:lnTo>
                    <a:lnTo>
                      <a:pt x="99" y="191"/>
                    </a:lnTo>
                    <a:lnTo>
                      <a:pt x="102" y="188"/>
                    </a:lnTo>
                    <a:lnTo>
                      <a:pt x="105" y="184"/>
                    </a:lnTo>
                    <a:lnTo>
                      <a:pt x="132" y="148"/>
                    </a:lnTo>
                    <a:lnTo>
                      <a:pt x="144" y="136"/>
                    </a:lnTo>
                    <a:lnTo>
                      <a:pt x="145" y="136"/>
                    </a:lnTo>
                    <a:lnTo>
                      <a:pt x="154" y="133"/>
                    </a:lnTo>
                    <a:lnTo>
                      <a:pt x="154" y="127"/>
                    </a:lnTo>
                    <a:lnTo>
                      <a:pt x="157" y="126"/>
                    </a:lnTo>
                    <a:lnTo>
                      <a:pt x="159" y="123"/>
                    </a:lnTo>
                    <a:lnTo>
                      <a:pt x="162" y="117"/>
                    </a:lnTo>
                    <a:lnTo>
                      <a:pt x="164" y="112"/>
                    </a:lnTo>
                    <a:lnTo>
                      <a:pt x="166" y="110"/>
                    </a:lnTo>
                    <a:lnTo>
                      <a:pt x="175" y="100"/>
                    </a:lnTo>
                    <a:lnTo>
                      <a:pt x="176" y="100"/>
                    </a:lnTo>
                    <a:lnTo>
                      <a:pt x="176" y="98"/>
                    </a:lnTo>
                    <a:lnTo>
                      <a:pt x="200" y="78"/>
                    </a:lnTo>
                    <a:lnTo>
                      <a:pt x="200" y="80"/>
                    </a:lnTo>
                    <a:lnTo>
                      <a:pt x="170" y="113"/>
                    </a:lnTo>
                    <a:lnTo>
                      <a:pt x="166" y="117"/>
                    </a:lnTo>
                    <a:lnTo>
                      <a:pt x="164" y="118"/>
                    </a:lnTo>
                    <a:lnTo>
                      <a:pt x="162" y="124"/>
                    </a:lnTo>
                    <a:lnTo>
                      <a:pt x="162" y="127"/>
                    </a:lnTo>
                    <a:lnTo>
                      <a:pt x="161" y="132"/>
                    </a:lnTo>
                    <a:lnTo>
                      <a:pt x="157" y="136"/>
                    </a:lnTo>
                    <a:lnTo>
                      <a:pt x="155" y="137"/>
                    </a:lnTo>
                    <a:lnTo>
                      <a:pt x="147" y="140"/>
                    </a:lnTo>
                    <a:lnTo>
                      <a:pt x="146" y="147"/>
                    </a:lnTo>
                    <a:lnTo>
                      <a:pt x="147" y="148"/>
                    </a:lnTo>
                    <a:lnTo>
                      <a:pt x="146" y="153"/>
                    </a:lnTo>
                    <a:lnTo>
                      <a:pt x="144" y="153"/>
                    </a:lnTo>
                    <a:lnTo>
                      <a:pt x="144" y="156"/>
                    </a:lnTo>
                    <a:lnTo>
                      <a:pt x="141" y="161"/>
                    </a:lnTo>
                    <a:lnTo>
                      <a:pt x="139" y="166"/>
                    </a:lnTo>
                    <a:lnTo>
                      <a:pt x="139" y="169"/>
                    </a:lnTo>
                    <a:lnTo>
                      <a:pt x="140" y="171"/>
                    </a:lnTo>
                    <a:lnTo>
                      <a:pt x="141" y="171"/>
                    </a:lnTo>
                    <a:lnTo>
                      <a:pt x="145" y="170"/>
                    </a:lnTo>
                    <a:lnTo>
                      <a:pt x="145" y="164"/>
                    </a:lnTo>
                    <a:lnTo>
                      <a:pt x="146" y="158"/>
                    </a:lnTo>
                    <a:lnTo>
                      <a:pt x="146" y="156"/>
                    </a:lnTo>
                    <a:lnTo>
                      <a:pt x="146" y="153"/>
                    </a:lnTo>
                    <a:lnTo>
                      <a:pt x="155" y="148"/>
                    </a:lnTo>
                    <a:lnTo>
                      <a:pt x="159" y="147"/>
                    </a:lnTo>
                    <a:lnTo>
                      <a:pt x="165" y="138"/>
                    </a:lnTo>
                    <a:lnTo>
                      <a:pt x="165" y="136"/>
                    </a:lnTo>
                    <a:lnTo>
                      <a:pt x="166" y="132"/>
                    </a:lnTo>
                    <a:lnTo>
                      <a:pt x="169" y="129"/>
                    </a:lnTo>
                    <a:lnTo>
                      <a:pt x="172" y="129"/>
                    </a:lnTo>
                    <a:lnTo>
                      <a:pt x="175" y="122"/>
                    </a:lnTo>
                    <a:lnTo>
                      <a:pt x="184" y="114"/>
                    </a:lnTo>
                    <a:lnTo>
                      <a:pt x="190" y="110"/>
                    </a:lnTo>
                    <a:lnTo>
                      <a:pt x="196" y="100"/>
                    </a:lnTo>
                    <a:lnTo>
                      <a:pt x="204" y="98"/>
                    </a:lnTo>
                    <a:lnTo>
                      <a:pt x="216" y="90"/>
                    </a:lnTo>
                    <a:lnTo>
                      <a:pt x="220" y="88"/>
                    </a:lnTo>
                    <a:lnTo>
                      <a:pt x="229" y="83"/>
                    </a:lnTo>
                    <a:lnTo>
                      <a:pt x="231" y="80"/>
                    </a:lnTo>
                    <a:lnTo>
                      <a:pt x="231" y="76"/>
                    </a:lnTo>
                    <a:lnTo>
                      <a:pt x="231" y="73"/>
                    </a:lnTo>
                    <a:lnTo>
                      <a:pt x="242" y="59"/>
                    </a:lnTo>
                    <a:lnTo>
                      <a:pt x="242" y="57"/>
                    </a:lnTo>
                    <a:lnTo>
                      <a:pt x="240" y="56"/>
                    </a:lnTo>
                    <a:lnTo>
                      <a:pt x="237" y="57"/>
                    </a:lnTo>
                    <a:lnTo>
                      <a:pt x="235" y="57"/>
                    </a:lnTo>
                    <a:lnTo>
                      <a:pt x="231" y="61"/>
                    </a:lnTo>
                    <a:lnTo>
                      <a:pt x="229" y="65"/>
                    </a:lnTo>
                    <a:lnTo>
                      <a:pt x="225" y="69"/>
                    </a:lnTo>
                    <a:lnTo>
                      <a:pt x="225" y="65"/>
                    </a:lnTo>
                    <a:lnTo>
                      <a:pt x="225" y="62"/>
                    </a:lnTo>
                    <a:lnTo>
                      <a:pt x="252" y="40"/>
                    </a:lnTo>
                    <a:lnTo>
                      <a:pt x="249" y="43"/>
                    </a:lnTo>
                    <a:lnTo>
                      <a:pt x="245" y="49"/>
                    </a:lnTo>
                    <a:lnTo>
                      <a:pt x="244" y="51"/>
                    </a:lnTo>
                    <a:lnTo>
                      <a:pt x="245" y="52"/>
                    </a:lnTo>
                    <a:lnTo>
                      <a:pt x="288" y="23"/>
                    </a:lnTo>
                    <a:lnTo>
                      <a:pt x="301" y="13"/>
                    </a:lnTo>
                    <a:lnTo>
                      <a:pt x="309" y="8"/>
                    </a:lnTo>
                    <a:lnTo>
                      <a:pt x="313" y="4"/>
                    </a:lnTo>
                    <a:lnTo>
                      <a:pt x="320" y="2"/>
                    </a:lnTo>
                    <a:lnTo>
                      <a:pt x="323" y="0"/>
                    </a:lnTo>
                    <a:lnTo>
                      <a:pt x="328" y="0"/>
                    </a:lnTo>
                    <a:lnTo>
                      <a:pt x="321" y="3"/>
                    </a:lnTo>
                    <a:lnTo>
                      <a:pt x="316" y="4"/>
                    </a:lnTo>
                    <a:lnTo>
                      <a:pt x="313" y="11"/>
                    </a:lnTo>
                    <a:lnTo>
                      <a:pt x="308" y="13"/>
                    </a:lnTo>
                    <a:lnTo>
                      <a:pt x="304" y="16"/>
                    </a:lnTo>
                    <a:lnTo>
                      <a:pt x="276" y="43"/>
                    </a:lnTo>
                    <a:lnTo>
                      <a:pt x="264" y="59"/>
                    </a:lnTo>
                    <a:lnTo>
                      <a:pt x="247" y="80"/>
                    </a:lnTo>
                    <a:lnTo>
                      <a:pt x="200" y="140"/>
                    </a:lnTo>
                    <a:lnTo>
                      <a:pt x="190" y="153"/>
                    </a:lnTo>
                    <a:lnTo>
                      <a:pt x="189" y="155"/>
                    </a:lnTo>
                    <a:lnTo>
                      <a:pt x="184" y="158"/>
                    </a:lnTo>
                    <a:lnTo>
                      <a:pt x="184" y="164"/>
                    </a:lnTo>
                    <a:lnTo>
                      <a:pt x="177" y="167"/>
                    </a:lnTo>
                    <a:lnTo>
                      <a:pt x="177" y="169"/>
                    </a:lnTo>
                    <a:lnTo>
                      <a:pt x="175" y="172"/>
                    </a:lnTo>
                    <a:lnTo>
                      <a:pt x="145" y="229"/>
                    </a:lnTo>
                    <a:lnTo>
                      <a:pt x="144" y="233"/>
                    </a:lnTo>
                    <a:lnTo>
                      <a:pt x="142" y="236"/>
                    </a:lnTo>
                    <a:lnTo>
                      <a:pt x="141" y="239"/>
                    </a:lnTo>
                    <a:lnTo>
                      <a:pt x="140" y="242"/>
                    </a:lnTo>
                    <a:lnTo>
                      <a:pt x="139" y="244"/>
                    </a:lnTo>
                    <a:lnTo>
                      <a:pt x="137" y="246"/>
                    </a:lnTo>
                    <a:lnTo>
                      <a:pt x="137" y="247"/>
                    </a:lnTo>
                    <a:lnTo>
                      <a:pt x="134" y="248"/>
                    </a:lnTo>
                    <a:lnTo>
                      <a:pt x="132" y="249"/>
                    </a:lnTo>
                    <a:lnTo>
                      <a:pt x="132" y="253"/>
                    </a:lnTo>
                    <a:lnTo>
                      <a:pt x="134" y="256"/>
                    </a:lnTo>
                    <a:lnTo>
                      <a:pt x="136" y="256"/>
                    </a:lnTo>
                    <a:lnTo>
                      <a:pt x="137" y="256"/>
                    </a:lnTo>
                    <a:lnTo>
                      <a:pt x="139" y="256"/>
                    </a:lnTo>
                    <a:lnTo>
                      <a:pt x="141" y="256"/>
                    </a:lnTo>
                    <a:lnTo>
                      <a:pt x="140" y="256"/>
                    </a:lnTo>
                    <a:lnTo>
                      <a:pt x="137" y="257"/>
                    </a:lnTo>
                    <a:lnTo>
                      <a:pt x="137" y="260"/>
                    </a:lnTo>
                    <a:lnTo>
                      <a:pt x="136" y="261"/>
                    </a:lnTo>
                    <a:lnTo>
                      <a:pt x="132" y="265"/>
                    </a:lnTo>
                    <a:lnTo>
                      <a:pt x="131" y="265"/>
                    </a:lnTo>
                    <a:lnTo>
                      <a:pt x="127" y="265"/>
                    </a:lnTo>
                    <a:lnTo>
                      <a:pt x="125" y="265"/>
                    </a:lnTo>
                    <a:lnTo>
                      <a:pt x="119" y="265"/>
                    </a:lnTo>
                    <a:lnTo>
                      <a:pt x="106" y="265"/>
                    </a:lnTo>
                    <a:lnTo>
                      <a:pt x="91" y="265"/>
                    </a:lnTo>
                    <a:close/>
                  </a:path>
                </a:pathLst>
              </a:custGeom>
              <a:solidFill>
                <a:schemeClr val="tx2"/>
              </a:solidFill>
              <a:ln w="1651">
                <a:solidFill>
                  <a:schemeClr val="tx2"/>
                </a:solidFill>
                <a:prstDash val="solid"/>
                <a:round/>
                <a:headEnd/>
                <a:tailEnd/>
              </a:ln>
            </p:spPr>
            <p:txBody>
              <a:bodyPr/>
              <a:lstStyle/>
              <a:p>
                <a:endParaRPr lang="zh-CN" altLang="en-US"/>
              </a:p>
            </p:txBody>
          </p:sp>
          <p:sp>
            <p:nvSpPr>
              <p:cNvPr id="240" name="Freeform 92"/>
              <p:cNvSpPr>
                <a:spLocks/>
              </p:cNvSpPr>
              <p:nvPr/>
            </p:nvSpPr>
            <p:spPr bwMode="auto">
              <a:xfrm>
                <a:off x="1906" y="1201"/>
                <a:ext cx="27" cy="29"/>
              </a:xfrm>
              <a:custGeom>
                <a:avLst/>
                <a:gdLst>
                  <a:gd name="T0" fmla="*/ 0 w 55"/>
                  <a:gd name="T1" fmla="*/ 2 h 58"/>
                  <a:gd name="T2" fmla="*/ 0 w 55"/>
                  <a:gd name="T3" fmla="*/ 2 h 58"/>
                  <a:gd name="T4" fmla="*/ 0 w 55"/>
                  <a:gd name="T5" fmla="*/ 2 h 58"/>
                  <a:gd name="T6" fmla="*/ 0 w 55"/>
                  <a:gd name="T7" fmla="*/ 1 h 58"/>
                  <a:gd name="T8" fmla="*/ 0 w 55"/>
                  <a:gd name="T9" fmla="*/ 1 h 58"/>
                  <a:gd name="T10" fmla="*/ 0 w 55"/>
                  <a:gd name="T11" fmla="*/ 1 h 58"/>
                  <a:gd name="T12" fmla="*/ 1 w 55"/>
                  <a:gd name="T13" fmla="*/ 1 h 58"/>
                  <a:gd name="T14" fmla="*/ 1 w 55"/>
                  <a:gd name="T15" fmla="*/ 0 h 58"/>
                  <a:gd name="T16" fmla="*/ 1 w 55"/>
                  <a:gd name="T17" fmla="*/ 1 h 58"/>
                  <a:gd name="T18" fmla="*/ 1 w 55"/>
                  <a:gd name="T19" fmla="*/ 1 h 58"/>
                  <a:gd name="T20" fmla="*/ 1 w 55"/>
                  <a:gd name="T21" fmla="*/ 1 h 58"/>
                  <a:gd name="T22" fmla="*/ 1 w 55"/>
                  <a:gd name="T23" fmla="*/ 1 h 58"/>
                  <a:gd name="T24" fmla="*/ 1 w 55"/>
                  <a:gd name="T25" fmla="*/ 1 h 58"/>
                  <a:gd name="T26" fmla="*/ 1 w 55"/>
                  <a:gd name="T27" fmla="*/ 1 h 58"/>
                  <a:gd name="T28" fmla="*/ 1 w 55"/>
                  <a:gd name="T29" fmla="*/ 1 h 58"/>
                  <a:gd name="T30" fmla="*/ 1 w 55"/>
                  <a:gd name="T31" fmla="*/ 1 h 58"/>
                  <a:gd name="T32" fmla="*/ 1 w 55"/>
                  <a:gd name="T33" fmla="*/ 1 h 58"/>
                  <a:gd name="T34" fmla="*/ 1 w 55"/>
                  <a:gd name="T35" fmla="*/ 1 h 58"/>
                  <a:gd name="T36" fmla="*/ 1 w 55"/>
                  <a:gd name="T37" fmla="*/ 1 h 58"/>
                  <a:gd name="T38" fmla="*/ 1 w 55"/>
                  <a:gd name="T39" fmla="*/ 1 h 58"/>
                  <a:gd name="T40" fmla="*/ 0 w 55"/>
                  <a:gd name="T41" fmla="*/ 1 h 58"/>
                  <a:gd name="T42" fmla="*/ 0 w 55"/>
                  <a:gd name="T43" fmla="*/ 1 h 58"/>
                  <a:gd name="T44" fmla="*/ 0 w 55"/>
                  <a:gd name="T45" fmla="*/ 2 h 58"/>
                  <a:gd name="T46" fmla="*/ 0 w 55"/>
                  <a:gd name="T47" fmla="*/ 2 h 58"/>
                  <a:gd name="T48" fmla="*/ 0 w 55"/>
                  <a:gd name="T49" fmla="*/ 2 h 58"/>
                  <a:gd name="T50" fmla="*/ 0 w 55"/>
                  <a:gd name="T51" fmla="*/ 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8"/>
                  <a:gd name="T80" fmla="*/ 55 w 5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8">
                    <a:moveTo>
                      <a:pt x="0" y="58"/>
                    </a:moveTo>
                    <a:lnTo>
                      <a:pt x="7" y="48"/>
                    </a:lnTo>
                    <a:lnTo>
                      <a:pt x="10" y="43"/>
                    </a:lnTo>
                    <a:lnTo>
                      <a:pt x="19" y="31"/>
                    </a:lnTo>
                    <a:lnTo>
                      <a:pt x="24" y="26"/>
                    </a:lnTo>
                    <a:lnTo>
                      <a:pt x="25" y="25"/>
                    </a:lnTo>
                    <a:lnTo>
                      <a:pt x="35" y="14"/>
                    </a:lnTo>
                    <a:lnTo>
                      <a:pt x="50" y="0"/>
                    </a:lnTo>
                    <a:lnTo>
                      <a:pt x="39" y="11"/>
                    </a:lnTo>
                    <a:lnTo>
                      <a:pt x="32" y="20"/>
                    </a:lnTo>
                    <a:lnTo>
                      <a:pt x="32" y="22"/>
                    </a:lnTo>
                    <a:lnTo>
                      <a:pt x="35" y="21"/>
                    </a:lnTo>
                    <a:lnTo>
                      <a:pt x="36" y="19"/>
                    </a:lnTo>
                    <a:lnTo>
                      <a:pt x="40" y="14"/>
                    </a:lnTo>
                    <a:lnTo>
                      <a:pt x="47" y="9"/>
                    </a:lnTo>
                    <a:lnTo>
                      <a:pt x="55" y="2"/>
                    </a:lnTo>
                    <a:lnTo>
                      <a:pt x="51" y="9"/>
                    </a:lnTo>
                    <a:lnTo>
                      <a:pt x="49" y="14"/>
                    </a:lnTo>
                    <a:lnTo>
                      <a:pt x="40" y="20"/>
                    </a:lnTo>
                    <a:lnTo>
                      <a:pt x="36" y="25"/>
                    </a:lnTo>
                    <a:lnTo>
                      <a:pt x="31" y="26"/>
                    </a:lnTo>
                    <a:lnTo>
                      <a:pt x="25" y="31"/>
                    </a:lnTo>
                    <a:lnTo>
                      <a:pt x="17" y="41"/>
                    </a:lnTo>
                    <a:lnTo>
                      <a:pt x="10" y="49"/>
                    </a:lnTo>
                    <a:lnTo>
                      <a:pt x="5" y="54"/>
                    </a:lnTo>
                    <a:lnTo>
                      <a:pt x="0" y="58"/>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41" name="Freeform 93"/>
              <p:cNvSpPr>
                <a:spLocks/>
              </p:cNvSpPr>
              <p:nvPr/>
            </p:nvSpPr>
            <p:spPr bwMode="auto">
              <a:xfrm>
                <a:off x="1936" y="1190"/>
                <a:ext cx="9" cy="5"/>
              </a:xfrm>
              <a:custGeom>
                <a:avLst/>
                <a:gdLst>
                  <a:gd name="T0" fmla="*/ 0 w 17"/>
                  <a:gd name="T1" fmla="*/ 1 h 10"/>
                  <a:gd name="T2" fmla="*/ 1 w 17"/>
                  <a:gd name="T3" fmla="*/ 1 h 10"/>
                  <a:gd name="T4" fmla="*/ 1 w 17"/>
                  <a:gd name="T5" fmla="*/ 1 h 10"/>
                  <a:gd name="T6" fmla="*/ 1 w 17"/>
                  <a:gd name="T7" fmla="*/ 1 h 10"/>
                  <a:gd name="T8" fmla="*/ 1 w 17"/>
                  <a:gd name="T9" fmla="*/ 0 h 10"/>
                  <a:gd name="T10" fmla="*/ 1 w 17"/>
                  <a:gd name="T11" fmla="*/ 0 h 10"/>
                  <a:gd name="T12" fmla="*/ 1 w 17"/>
                  <a:gd name="T13" fmla="*/ 1 h 10"/>
                  <a:gd name="T14" fmla="*/ 1 w 17"/>
                  <a:gd name="T15" fmla="*/ 1 h 10"/>
                  <a:gd name="T16" fmla="*/ 1 w 17"/>
                  <a:gd name="T17" fmla="*/ 1 h 10"/>
                  <a:gd name="T18" fmla="*/ 1 w 17"/>
                  <a:gd name="T19" fmla="*/ 1 h 10"/>
                  <a:gd name="T20" fmla="*/ 0 w 17"/>
                  <a:gd name="T21" fmla="*/ 1 h 10"/>
                  <a:gd name="T22" fmla="*/ 0 w 17"/>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9"/>
                    </a:moveTo>
                    <a:lnTo>
                      <a:pt x="4" y="5"/>
                    </a:lnTo>
                    <a:lnTo>
                      <a:pt x="6" y="4"/>
                    </a:lnTo>
                    <a:lnTo>
                      <a:pt x="10" y="3"/>
                    </a:lnTo>
                    <a:lnTo>
                      <a:pt x="15" y="0"/>
                    </a:lnTo>
                    <a:lnTo>
                      <a:pt x="17" y="0"/>
                    </a:lnTo>
                    <a:lnTo>
                      <a:pt x="12" y="3"/>
                    </a:lnTo>
                    <a:lnTo>
                      <a:pt x="10" y="4"/>
                    </a:lnTo>
                    <a:lnTo>
                      <a:pt x="6" y="5"/>
                    </a:lnTo>
                    <a:lnTo>
                      <a:pt x="4" y="10"/>
                    </a:lnTo>
                    <a:lnTo>
                      <a:pt x="0" y="10"/>
                    </a:lnTo>
                    <a:lnTo>
                      <a:pt x="0" y="9"/>
                    </a:lnTo>
                    <a:close/>
                  </a:path>
                </a:pathLst>
              </a:custGeom>
              <a:solidFill>
                <a:srgbClr val="FF0000"/>
              </a:solidFill>
              <a:ln w="1588">
                <a:solidFill>
                  <a:srgbClr val="FF0000"/>
                </a:solidFill>
                <a:prstDash val="solid"/>
                <a:round/>
                <a:headEnd/>
                <a:tailEnd/>
              </a:ln>
            </p:spPr>
            <p:txBody>
              <a:bodyPr/>
              <a:lstStyle/>
              <a:p>
                <a:endParaRPr lang="zh-CN" altLang="en-US"/>
              </a:p>
            </p:txBody>
          </p:sp>
          <p:sp>
            <p:nvSpPr>
              <p:cNvPr id="242" name="Freeform 94"/>
              <p:cNvSpPr>
                <a:spLocks/>
              </p:cNvSpPr>
              <p:nvPr/>
            </p:nvSpPr>
            <p:spPr bwMode="auto">
              <a:xfrm>
                <a:off x="1932" y="1205"/>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 y="5"/>
                    </a:moveTo>
                    <a:lnTo>
                      <a:pt x="9" y="3"/>
                    </a:lnTo>
                    <a:lnTo>
                      <a:pt x="9" y="0"/>
                    </a:lnTo>
                    <a:lnTo>
                      <a:pt x="11" y="0"/>
                    </a:lnTo>
                    <a:lnTo>
                      <a:pt x="11" y="2"/>
                    </a:lnTo>
                    <a:lnTo>
                      <a:pt x="9" y="4"/>
                    </a:lnTo>
                    <a:lnTo>
                      <a:pt x="9" y="5"/>
                    </a:lnTo>
                    <a:lnTo>
                      <a:pt x="4" y="5"/>
                    </a:lnTo>
                    <a:lnTo>
                      <a:pt x="3" y="7"/>
                    </a:lnTo>
                    <a:lnTo>
                      <a:pt x="0" y="7"/>
                    </a:lnTo>
                    <a:lnTo>
                      <a:pt x="1" y="5"/>
                    </a:lnTo>
                    <a:close/>
                  </a:path>
                </a:pathLst>
              </a:custGeom>
              <a:solidFill>
                <a:srgbClr val="FF0000"/>
              </a:solidFill>
              <a:ln w="1588">
                <a:solidFill>
                  <a:srgbClr val="FF0000"/>
                </a:solidFill>
                <a:prstDash val="solid"/>
                <a:round/>
                <a:headEnd/>
                <a:tailEnd/>
              </a:ln>
            </p:spPr>
            <p:txBody>
              <a:bodyPr/>
              <a:lstStyle/>
              <a:p>
                <a:endParaRPr lang="zh-CN" altLang="en-US"/>
              </a:p>
            </p:txBody>
          </p:sp>
        </p:grpSp>
        <p:sp>
          <p:nvSpPr>
            <p:cNvPr id="234" name="Text Box 95"/>
            <p:cNvSpPr txBox="1">
              <a:spLocks noChangeArrowheads="1"/>
            </p:cNvSpPr>
            <p:nvPr/>
          </p:nvSpPr>
          <p:spPr bwMode="auto">
            <a:xfrm>
              <a:off x="1837" y="1263"/>
              <a:ext cx="3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CDCP</a:t>
              </a:r>
            </a:p>
          </p:txBody>
        </p:sp>
        <p:sp>
          <p:nvSpPr>
            <p:cNvPr id="235" name="Text Box 96"/>
            <p:cNvSpPr txBox="1">
              <a:spLocks noChangeArrowheads="1"/>
            </p:cNvSpPr>
            <p:nvPr/>
          </p:nvSpPr>
          <p:spPr bwMode="auto">
            <a:xfrm>
              <a:off x="2381" y="1399"/>
              <a:ext cx="28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PDCP</a:t>
              </a:r>
            </a:p>
          </p:txBody>
        </p:sp>
        <p:sp>
          <p:nvSpPr>
            <p:cNvPr id="236" name="Text Box 97"/>
            <p:cNvSpPr txBox="1">
              <a:spLocks noChangeArrowheads="1"/>
            </p:cNvSpPr>
            <p:nvPr/>
          </p:nvSpPr>
          <p:spPr bwMode="auto">
            <a:xfrm>
              <a:off x="3696" y="1400"/>
              <a:ext cx="2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ADCP</a:t>
              </a:r>
            </a:p>
          </p:txBody>
        </p:sp>
        <p:sp>
          <p:nvSpPr>
            <p:cNvPr id="237" name="Text Box 98"/>
            <p:cNvSpPr txBox="1">
              <a:spLocks noChangeArrowheads="1"/>
            </p:cNvSpPr>
            <p:nvPr/>
          </p:nvSpPr>
          <p:spPr bwMode="auto">
            <a:xfrm>
              <a:off x="4286" y="1400"/>
              <a:ext cx="4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a:defRPr kumimoji="1" sz="1400">
                  <a:solidFill>
                    <a:schemeClr val="bg1"/>
                  </a:solidFill>
                  <a:latin typeface="FrutigerNext LT Regular" charset="0"/>
                  <a:ea typeface="ＭＳ Ｐゴシック" charset="0"/>
                  <a:cs typeface="ＭＳ Ｐゴシック" charset="0"/>
                </a:defRPr>
              </a:lvl1pPr>
              <a:lvl2pPr marL="742950" indent="-285750" defTabSz="874713">
                <a:defRPr kumimoji="1" sz="1400">
                  <a:solidFill>
                    <a:schemeClr val="bg1"/>
                  </a:solidFill>
                  <a:latin typeface="FrutigerNext LT Regular" charset="0"/>
                  <a:ea typeface="ＭＳ Ｐゴシック" charset="0"/>
                  <a:cs typeface="ＭＳ Ｐゴシック" charset="0"/>
                </a:defRPr>
              </a:lvl2pPr>
              <a:lvl3pPr marL="1143000" indent="-228600" defTabSz="874713">
                <a:defRPr kumimoji="1" sz="1400">
                  <a:solidFill>
                    <a:schemeClr val="bg1"/>
                  </a:solidFill>
                  <a:latin typeface="FrutigerNext LT Regular" charset="0"/>
                  <a:ea typeface="ＭＳ Ｐゴシック" charset="0"/>
                  <a:cs typeface="ＭＳ Ｐゴシック" charset="0"/>
                </a:defRPr>
              </a:lvl3pPr>
              <a:lvl4pPr marL="1600200" indent="-228600" defTabSz="874713">
                <a:defRPr kumimoji="1" sz="1400">
                  <a:solidFill>
                    <a:schemeClr val="bg1"/>
                  </a:solidFill>
                  <a:latin typeface="FrutigerNext LT Regular" charset="0"/>
                  <a:ea typeface="ＭＳ Ｐゴシック" charset="0"/>
                  <a:cs typeface="ＭＳ Ｐゴシック" charset="0"/>
                </a:defRPr>
              </a:lvl4pPr>
              <a:lvl5pPr marL="2057400" indent="-228600" defTabSz="874713">
                <a:defRPr kumimoji="1" sz="1400">
                  <a:solidFill>
                    <a:schemeClr val="bg1"/>
                  </a:solidFill>
                  <a:latin typeface="FrutigerNext LT Regular" charset="0"/>
                  <a:ea typeface="ＭＳ Ｐゴシック" charset="0"/>
                  <a:cs typeface="ＭＳ Ｐゴシック" charset="0"/>
                </a:defRPr>
              </a:lvl5pPr>
              <a:lvl6pPr marL="25146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874713"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r>
                <a:rPr kumimoji="0" lang="en-US" altLang="zh-CN" sz="1100" dirty="0">
                  <a:solidFill>
                    <a:srgbClr val="000000"/>
                  </a:solidFill>
                  <a:latin typeface="华文细黑" charset="0"/>
                  <a:ea typeface="华文细黑" charset="0"/>
                  <a:cs typeface="华文细黑" charset="0"/>
                </a:rPr>
                <a:t>EOXDCP</a:t>
              </a:r>
            </a:p>
          </p:txBody>
        </p:sp>
      </p:grpSp>
      <p:sp>
        <p:nvSpPr>
          <p:cNvPr id="271" name="矩形 270"/>
          <p:cNvSpPr/>
          <p:nvPr/>
        </p:nvSpPr>
        <p:spPr>
          <a:xfrm>
            <a:off x="3533519" y="2975444"/>
            <a:ext cx="4153925" cy="453556"/>
          </a:xfrm>
          <a:prstGeom prst="rect">
            <a:avLst/>
          </a:prstGeom>
          <a:noFill/>
          <a:ln>
            <a:noFill/>
          </a:ln>
        </p:spPr>
        <p:txBody>
          <a:bodyPr wrap="square" lIns="80147" tIns="40074" rIns="80147" bIns="40074" rtlCol="0" anchor="ctr">
            <a:noAutofit/>
          </a:bodyPr>
          <a:lstStyle/>
          <a:p>
            <a:pPr algn="ctr"/>
            <a:r>
              <a:rPr lang="zh-CN" altLang="en-US" sz="2100" b="1" dirty="0"/>
              <a:t>决策团队在决策点对项目是继续？中止？还是重新定向进行决策</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灯片编号占位符 66"/>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75</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产品开发流程的关键控制点</a:t>
            </a:r>
            <a:r>
              <a:rPr lang="en-US" altLang="zh-CN" sz="2800">
                <a:solidFill>
                  <a:schemeClr val="tx1"/>
                </a:solidFill>
                <a:latin typeface="微软雅黑" pitchFamily="34" charset="-122"/>
                <a:ea typeface="微软雅黑" pitchFamily="34" charset="-122"/>
              </a:rPr>
              <a:t>---</a:t>
            </a:r>
            <a:r>
              <a:rPr lang="zh-CN" altLang="en-US" sz="2800">
                <a:solidFill>
                  <a:schemeClr val="tx1"/>
                </a:solidFill>
                <a:latin typeface="微软雅黑" pitchFamily="34" charset="-122"/>
                <a:ea typeface="微软雅黑" pitchFamily="34" charset="-122"/>
              </a:rPr>
              <a:t>技术评审点</a:t>
            </a:r>
          </a:p>
        </p:txBody>
      </p:sp>
      <p:sp>
        <p:nvSpPr>
          <p:cNvPr id="84" name="Text Box 3"/>
          <p:cNvSpPr txBox="1">
            <a:spLocks noChangeArrowheads="1"/>
          </p:cNvSpPr>
          <p:nvPr/>
        </p:nvSpPr>
        <p:spPr bwMode="auto">
          <a:xfrm>
            <a:off x="995060" y="2262714"/>
            <a:ext cx="4823135" cy="496429"/>
          </a:xfrm>
          <a:prstGeom prst="rect">
            <a:avLst/>
          </a:prstGeom>
          <a:noFill/>
          <a:ln w="9525">
            <a:noFill/>
            <a:miter lim="800000"/>
            <a:headEnd/>
            <a:tailEnd/>
          </a:ln>
        </p:spPr>
        <p:txBody>
          <a:bodyPr lIns="80147" tIns="40074" rIns="80147" bIns="40074">
            <a:spAutoFit/>
          </a:bodyPr>
          <a:lstStyle/>
          <a:p>
            <a:pPr>
              <a:lnSpc>
                <a:spcPct val="150000"/>
              </a:lnSpc>
              <a:spcBef>
                <a:spcPct val="50000"/>
              </a:spcBef>
            </a:pPr>
            <a:r>
              <a:rPr kumimoji="1" lang="en-US" altLang="zh-CN" dirty="0">
                <a:latin typeface="宋体" pitchFamily="2" charset="-122"/>
              </a:rPr>
              <a:t>A</a:t>
            </a:r>
            <a:r>
              <a:rPr kumimoji="1" lang="zh-CN" altLang="en-US" dirty="0">
                <a:latin typeface="宋体" pitchFamily="2" charset="-122"/>
              </a:rPr>
              <a:t>公司产品开发流程中</a:t>
            </a:r>
            <a:r>
              <a:rPr kumimoji="1" lang="en-US" altLang="zh-CN" dirty="0">
                <a:latin typeface="宋体" pitchFamily="2" charset="-122"/>
              </a:rPr>
              <a:t>TR</a:t>
            </a:r>
            <a:r>
              <a:rPr kumimoji="1" lang="zh-CN" altLang="en-US" dirty="0">
                <a:latin typeface="宋体" pitchFamily="2" charset="-122"/>
              </a:rPr>
              <a:t>一览图</a:t>
            </a:r>
          </a:p>
        </p:txBody>
      </p:sp>
      <p:sp>
        <p:nvSpPr>
          <p:cNvPr id="85" name="Line 4"/>
          <p:cNvSpPr>
            <a:spLocks noChangeShapeType="1"/>
          </p:cNvSpPr>
          <p:nvPr/>
        </p:nvSpPr>
        <p:spPr bwMode="auto">
          <a:xfrm>
            <a:off x="1125379" y="3810558"/>
            <a:ext cx="0" cy="709845"/>
          </a:xfrm>
          <a:prstGeom prst="line">
            <a:avLst/>
          </a:prstGeom>
          <a:noFill/>
          <a:ln w="28575">
            <a:solidFill>
              <a:schemeClr val="tx1"/>
            </a:solidFill>
            <a:round/>
            <a:headEnd/>
            <a:tailEnd/>
          </a:ln>
        </p:spPr>
        <p:txBody>
          <a:bodyPr lIns="80147" tIns="40074" rIns="80147" bIns="40074"/>
          <a:lstStyle/>
          <a:p>
            <a:endParaRPr lang="zh-CN" altLang="en-US"/>
          </a:p>
        </p:txBody>
      </p:sp>
      <p:sp>
        <p:nvSpPr>
          <p:cNvPr id="86" name="Line 5"/>
          <p:cNvSpPr>
            <a:spLocks noChangeShapeType="1"/>
          </p:cNvSpPr>
          <p:nvPr/>
        </p:nvSpPr>
        <p:spPr bwMode="auto">
          <a:xfrm>
            <a:off x="1972448" y="3810558"/>
            <a:ext cx="0" cy="709845"/>
          </a:xfrm>
          <a:prstGeom prst="line">
            <a:avLst/>
          </a:prstGeom>
          <a:noFill/>
          <a:ln w="28575">
            <a:solidFill>
              <a:schemeClr val="tx1"/>
            </a:solidFill>
            <a:round/>
            <a:headEnd/>
            <a:tailEnd/>
          </a:ln>
        </p:spPr>
        <p:txBody>
          <a:bodyPr lIns="80147" tIns="40074" rIns="80147" bIns="40074"/>
          <a:lstStyle/>
          <a:p>
            <a:endParaRPr lang="zh-CN" altLang="en-US"/>
          </a:p>
        </p:txBody>
      </p:sp>
      <p:sp>
        <p:nvSpPr>
          <p:cNvPr id="87" name="Line 6"/>
          <p:cNvSpPr>
            <a:spLocks noChangeShapeType="1"/>
          </p:cNvSpPr>
          <p:nvPr/>
        </p:nvSpPr>
        <p:spPr bwMode="auto">
          <a:xfrm>
            <a:off x="3275631" y="3810558"/>
            <a:ext cx="0" cy="709845"/>
          </a:xfrm>
          <a:prstGeom prst="line">
            <a:avLst/>
          </a:prstGeom>
          <a:noFill/>
          <a:ln w="28575">
            <a:solidFill>
              <a:schemeClr val="tx1"/>
            </a:solidFill>
            <a:round/>
            <a:headEnd/>
            <a:tailEnd/>
          </a:ln>
        </p:spPr>
        <p:txBody>
          <a:bodyPr lIns="80147" tIns="40074" rIns="80147" bIns="40074"/>
          <a:lstStyle/>
          <a:p>
            <a:endParaRPr lang="zh-CN" altLang="en-US"/>
          </a:p>
        </p:txBody>
      </p:sp>
      <p:sp>
        <p:nvSpPr>
          <p:cNvPr id="88" name="Line 7"/>
          <p:cNvSpPr>
            <a:spLocks noChangeShapeType="1"/>
          </p:cNvSpPr>
          <p:nvPr/>
        </p:nvSpPr>
        <p:spPr bwMode="auto">
          <a:xfrm>
            <a:off x="4973841" y="3810558"/>
            <a:ext cx="0" cy="709845"/>
          </a:xfrm>
          <a:prstGeom prst="line">
            <a:avLst/>
          </a:prstGeom>
          <a:noFill/>
          <a:ln w="28575">
            <a:solidFill>
              <a:schemeClr val="tx1"/>
            </a:solidFill>
            <a:round/>
            <a:headEnd/>
            <a:tailEnd/>
          </a:ln>
        </p:spPr>
        <p:txBody>
          <a:bodyPr lIns="80147" tIns="40074" rIns="80147" bIns="40074"/>
          <a:lstStyle/>
          <a:p>
            <a:endParaRPr lang="zh-CN" altLang="en-US"/>
          </a:p>
        </p:txBody>
      </p:sp>
      <p:sp>
        <p:nvSpPr>
          <p:cNvPr id="89" name="Line 8"/>
          <p:cNvSpPr>
            <a:spLocks noChangeShapeType="1"/>
          </p:cNvSpPr>
          <p:nvPr/>
        </p:nvSpPr>
        <p:spPr bwMode="auto">
          <a:xfrm>
            <a:off x="5907789" y="3810558"/>
            <a:ext cx="0" cy="709845"/>
          </a:xfrm>
          <a:prstGeom prst="line">
            <a:avLst/>
          </a:prstGeom>
          <a:noFill/>
          <a:ln w="28575">
            <a:solidFill>
              <a:schemeClr val="tx1"/>
            </a:solidFill>
            <a:round/>
            <a:headEnd/>
            <a:tailEnd/>
          </a:ln>
        </p:spPr>
        <p:txBody>
          <a:bodyPr lIns="80147" tIns="40074" rIns="80147" bIns="40074"/>
          <a:lstStyle/>
          <a:p>
            <a:endParaRPr lang="zh-CN" altLang="en-US"/>
          </a:p>
        </p:txBody>
      </p:sp>
      <p:sp>
        <p:nvSpPr>
          <p:cNvPr id="90" name="Line 9"/>
          <p:cNvSpPr>
            <a:spLocks noChangeShapeType="1"/>
          </p:cNvSpPr>
          <p:nvPr/>
        </p:nvSpPr>
        <p:spPr bwMode="auto">
          <a:xfrm>
            <a:off x="6805084" y="3810558"/>
            <a:ext cx="0" cy="709845"/>
          </a:xfrm>
          <a:prstGeom prst="line">
            <a:avLst/>
          </a:prstGeom>
          <a:noFill/>
          <a:ln w="28575">
            <a:solidFill>
              <a:schemeClr val="tx1"/>
            </a:solidFill>
            <a:round/>
            <a:headEnd/>
            <a:tailEnd/>
          </a:ln>
        </p:spPr>
        <p:txBody>
          <a:bodyPr lIns="80147" tIns="40074" rIns="80147" bIns="40074"/>
          <a:lstStyle/>
          <a:p>
            <a:endParaRPr lang="zh-CN" altLang="en-US"/>
          </a:p>
        </p:txBody>
      </p:sp>
      <p:sp>
        <p:nvSpPr>
          <p:cNvPr id="91" name="Line 10"/>
          <p:cNvSpPr>
            <a:spLocks noChangeShapeType="1"/>
          </p:cNvSpPr>
          <p:nvPr/>
        </p:nvSpPr>
        <p:spPr bwMode="auto">
          <a:xfrm>
            <a:off x="8098765" y="3810558"/>
            <a:ext cx="0" cy="709845"/>
          </a:xfrm>
          <a:prstGeom prst="line">
            <a:avLst/>
          </a:prstGeom>
          <a:noFill/>
          <a:ln w="28575">
            <a:solidFill>
              <a:schemeClr val="tx1"/>
            </a:solidFill>
            <a:round/>
            <a:headEnd/>
            <a:tailEnd/>
          </a:ln>
        </p:spPr>
        <p:txBody>
          <a:bodyPr lIns="80147" tIns="40074" rIns="80147" bIns="40074"/>
          <a:lstStyle/>
          <a:p>
            <a:endParaRPr lang="zh-CN" altLang="en-US"/>
          </a:p>
        </p:txBody>
      </p:sp>
      <p:sp>
        <p:nvSpPr>
          <p:cNvPr id="93" name="Text Box 12"/>
          <p:cNvSpPr txBox="1">
            <a:spLocks noChangeArrowheads="1"/>
          </p:cNvSpPr>
          <p:nvPr/>
        </p:nvSpPr>
        <p:spPr bwMode="auto">
          <a:xfrm>
            <a:off x="1337146" y="3653614"/>
            <a:ext cx="4073804" cy="496429"/>
          </a:xfrm>
          <a:prstGeom prst="rect">
            <a:avLst/>
          </a:prstGeom>
          <a:noFill/>
          <a:ln w="9525">
            <a:noFill/>
            <a:miter lim="800000"/>
            <a:headEnd/>
            <a:tailEnd/>
          </a:ln>
        </p:spPr>
        <p:txBody>
          <a:bodyPr lIns="80147" tIns="40074" rIns="80147" bIns="40074">
            <a:spAutoFit/>
          </a:bodyPr>
          <a:lstStyle/>
          <a:p>
            <a:pPr>
              <a:lnSpc>
                <a:spcPct val="150000"/>
              </a:lnSpc>
              <a:spcBef>
                <a:spcPct val="50000"/>
              </a:spcBef>
            </a:pPr>
            <a:endParaRPr kumimoji="1" lang="zh-CN" altLang="zh-CN" dirty="0">
              <a:latin typeface="宋体" pitchFamily="2" charset="-122"/>
            </a:endParaRPr>
          </a:p>
        </p:txBody>
      </p:sp>
      <p:sp>
        <p:nvSpPr>
          <p:cNvPr id="94" name="Line 13"/>
          <p:cNvSpPr>
            <a:spLocks noChangeShapeType="1"/>
          </p:cNvSpPr>
          <p:nvPr/>
        </p:nvSpPr>
        <p:spPr bwMode="auto">
          <a:xfrm>
            <a:off x="1125379" y="4180598"/>
            <a:ext cx="7005966" cy="0"/>
          </a:xfrm>
          <a:prstGeom prst="line">
            <a:avLst/>
          </a:prstGeom>
          <a:noFill/>
          <a:ln w="28575">
            <a:solidFill>
              <a:schemeClr val="tx1"/>
            </a:solidFill>
            <a:round/>
            <a:headEnd/>
            <a:tailEnd type="triangle" w="med" len="med"/>
          </a:ln>
        </p:spPr>
        <p:txBody>
          <a:bodyPr lIns="80147" tIns="40074" rIns="80147" bIns="40074"/>
          <a:lstStyle/>
          <a:p>
            <a:endParaRPr lang="zh-CN" altLang="en-US"/>
          </a:p>
        </p:txBody>
      </p:sp>
      <p:sp>
        <p:nvSpPr>
          <p:cNvPr id="95" name="AutoShape 14"/>
          <p:cNvSpPr>
            <a:spLocks noChangeArrowheads="1"/>
          </p:cNvSpPr>
          <p:nvPr/>
        </p:nvSpPr>
        <p:spPr bwMode="auto">
          <a:xfrm>
            <a:off x="995060" y="3495230"/>
            <a:ext cx="245705" cy="315327"/>
          </a:xfrm>
          <a:prstGeom prst="flowChartMerge">
            <a:avLst/>
          </a:prstGeom>
          <a:solidFill>
            <a:srgbClr val="FF0000"/>
          </a:solidFill>
          <a:ln w="9525">
            <a:noFill/>
            <a:miter lim="800000"/>
            <a:headEnd/>
            <a:tailEnd/>
          </a:ln>
        </p:spPr>
        <p:txBody>
          <a:bodyPr wrap="none" lIns="80147" tIns="40074" rIns="80147" bIns="40074" anchor="ctr"/>
          <a:lstStyle/>
          <a:p>
            <a:endParaRPr lang="zh-CN" altLang="en-US"/>
          </a:p>
        </p:txBody>
      </p:sp>
      <p:sp>
        <p:nvSpPr>
          <p:cNvPr id="96" name="AutoShape 15"/>
          <p:cNvSpPr>
            <a:spLocks noChangeArrowheads="1"/>
          </p:cNvSpPr>
          <p:nvPr/>
        </p:nvSpPr>
        <p:spPr bwMode="auto">
          <a:xfrm>
            <a:off x="1858419" y="3495230"/>
            <a:ext cx="244347" cy="315327"/>
          </a:xfrm>
          <a:prstGeom prst="flowChartMerge">
            <a:avLst/>
          </a:prstGeom>
          <a:solidFill>
            <a:srgbClr val="FF0000"/>
          </a:solidFill>
          <a:ln w="9525">
            <a:noFill/>
            <a:miter lim="800000"/>
            <a:headEnd/>
            <a:tailEnd/>
          </a:ln>
        </p:spPr>
        <p:txBody>
          <a:bodyPr wrap="none" lIns="80147" tIns="40074" rIns="80147" bIns="40074" anchor="ctr"/>
          <a:lstStyle/>
          <a:p>
            <a:endParaRPr lang="zh-CN" altLang="en-US"/>
          </a:p>
        </p:txBody>
      </p:sp>
      <p:sp>
        <p:nvSpPr>
          <p:cNvPr id="97" name="AutoShape 16"/>
          <p:cNvSpPr>
            <a:spLocks noChangeArrowheads="1"/>
          </p:cNvSpPr>
          <p:nvPr/>
        </p:nvSpPr>
        <p:spPr bwMode="auto">
          <a:xfrm>
            <a:off x="3146670" y="3495230"/>
            <a:ext cx="242989" cy="315327"/>
          </a:xfrm>
          <a:prstGeom prst="flowChartMerge">
            <a:avLst/>
          </a:prstGeom>
          <a:solidFill>
            <a:srgbClr val="FF0000"/>
          </a:solidFill>
          <a:ln w="9525">
            <a:noFill/>
            <a:miter lim="800000"/>
            <a:headEnd/>
            <a:tailEnd/>
          </a:ln>
        </p:spPr>
        <p:txBody>
          <a:bodyPr wrap="none" lIns="80147" tIns="40074" rIns="80147" bIns="40074" anchor="ctr"/>
          <a:lstStyle/>
          <a:p>
            <a:endParaRPr lang="zh-CN" altLang="en-US"/>
          </a:p>
        </p:txBody>
      </p:sp>
      <p:sp>
        <p:nvSpPr>
          <p:cNvPr id="98" name="AutoShape 17"/>
          <p:cNvSpPr>
            <a:spLocks noChangeArrowheads="1"/>
          </p:cNvSpPr>
          <p:nvPr/>
        </p:nvSpPr>
        <p:spPr bwMode="auto">
          <a:xfrm>
            <a:off x="5769326" y="3495230"/>
            <a:ext cx="244347" cy="315327"/>
          </a:xfrm>
          <a:prstGeom prst="flowChartMerge">
            <a:avLst/>
          </a:prstGeom>
          <a:solidFill>
            <a:srgbClr val="FF0000"/>
          </a:solidFill>
          <a:ln w="9525">
            <a:noFill/>
            <a:miter lim="800000"/>
            <a:headEnd/>
            <a:tailEnd/>
          </a:ln>
        </p:spPr>
        <p:txBody>
          <a:bodyPr wrap="none" lIns="80147" tIns="40074" rIns="80147" bIns="40074" anchor="ctr"/>
          <a:lstStyle/>
          <a:p>
            <a:endParaRPr lang="zh-CN" altLang="en-US"/>
          </a:p>
        </p:txBody>
      </p:sp>
      <p:sp>
        <p:nvSpPr>
          <p:cNvPr id="99" name="AutoShape 18"/>
          <p:cNvSpPr>
            <a:spLocks noChangeArrowheads="1"/>
          </p:cNvSpPr>
          <p:nvPr/>
        </p:nvSpPr>
        <p:spPr bwMode="auto">
          <a:xfrm>
            <a:off x="7992879" y="3488031"/>
            <a:ext cx="245704" cy="315326"/>
          </a:xfrm>
          <a:prstGeom prst="flowChartMerge">
            <a:avLst/>
          </a:prstGeom>
          <a:solidFill>
            <a:srgbClr val="FF0000"/>
          </a:solidFill>
          <a:ln w="9525">
            <a:noFill/>
            <a:miter lim="800000"/>
            <a:headEnd/>
            <a:tailEnd/>
          </a:ln>
        </p:spPr>
        <p:txBody>
          <a:bodyPr wrap="none" lIns="80147" tIns="40074" rIns="80147" bIns="40074" anchor="ctr"/>
          <a:lstStyle/>
          <a:p>
            <a:endParaRPr lang="zh-CN" altLang="en-US"/>
          </a:p>
        </p:txBody>
      </p:sp>
      <p:sp>
        <p:nvSpPr>
          <p:cNvPr id="104" name="Line 19"/>
          <p:cNvSpPr>
            <a:spLocks noChangeShapeType="1"/>
          </p:cNvSpPr>
          <p:nvPr/>
        </p:nvSpPr>
        <p:spPr bwMode="auto">
          <a:xfrm>
            <a:off x="4562524"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05" name="Line 20"/>
          <p:cNvSpPr>
            <a:spLocks noChangeShapeType="1"/>
          </p:cNvSpPr>
          <p:nvPr/>
        </p:nvSpPr>
        <p:spPr bwMode="auto">
          <a:xfrm>
            <a:off x="4645331"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06" name="Line 21"/>
          <p:cNvSpPr>
            <a:spLocks noChangeShapeType="1"/>
          </p:cNvSpPr>
          <p:nvPr/>
        </p:nvSpPr>
        <p:spPr bwMode="auto">
          <a:xfrm>
            <a:off x="4725422"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07" name="Line 22"/>
          <p:cNvSpPr>
            <a:spLocks noChangeShapeType="1"/>
          </p:cNvSpPr>
          <p:nvPr/>
        </p:nvSpPr>
        <p:spPr bwMode="auto">
          <a:xfrm>
            <a:off x="4806870"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08" name="Line 23"/>
          <p:cNvSpPr>
            <a:spLocks noChangeShapeType="1"/>
          </p:cNvSpPr>
          <p:nvPr/>
        </p:nvSpPr>
        <p:spPr bwMode="auto">
          <a:xfrm>
            <a:off x="4888319"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09" name="Line 24"/>
          <p:cNvSpPr>
            <a:spLocks noChangeShapeType="1"/>
          </p:cNvSpPr>
          <p:nvPr/>
        </p:nvSpPr>
        <p:spPr bwMode="auto">
          <a:xfrm>
            <a:off x="4969768"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10" name="Line 25"/>
          <p:cNvSpPr>
            <a:spLocks noChangeShapeType="1"/>
          </p:cNvSpPr>
          <p:nvPr/>
        </p:nvSpPr>
        <p:spPr bwMode="auto">
          <a:xfrm>
            <a:off x="5051217"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12" name="Line 26"/>
          <p:cNvSpPr>
            <a:spLocks noChangeShapeType="1"/>
          </p:cNvSpPr>
          <p:nvPr/>
        </p:nvSpPr>
        <p:spPr bwMode="auto">
          <a:xfrm>
            <a:off x="5132666"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13" name="Line 27"/>
          <p:cNvSpPr>
            <a:spLocks noChangeShapeType="1"/>
          </p:cNvSpPr>
          <p:nvPr/>
        </p:nvSpPr>
        <p:spPr bwMode="auto">
          <a:xfrm>
            <a:off x="5214115"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14" name="Line 28"/>
          <p:cNvSpPr>
            <a:spLocks noChangeShapeType="1"/>
          </p:cNvSpPr>
          <p:nvPr/>
        </p:nvSpPr>
        <p:spPr bwMode="auto">
          <a:xfrm>
            <a:off x="5296922" y="3338287"/>
            <a:ext cx="0" cy="472270"/>
          </a:xfrm>
          <a:prstGeom prst="line">
            <a:avLst/>
          </a:prstGeom>
          <a:noFill/>
          <a:ln w="3175">
            <a:solidFill>
              <a:schemeClr val="tx1"/>
            </a:solidFill>
            <a:round/>
            <a:headEnd/>
            <a:tailEnd type="triangle" w="med" len="med"/>
          </a:ln>
        </p:spPr>
        <p:txBody>
          <a:bodyPr lIns="80147" tIns="40074" rIns="80147" bIns="40074"/>
          <a:lstStyle/>
          <a:p>
            <a:endParaRPr lang="zh-CN" altLang="en-US"/>
          </a:p>
        </p:txBody>
      </p:sp>
      <p:sp>
        <p:nvSpPr>
          <p:cNvPr id="115" name="Text Box 29"/>
          <p:cNvSpPr txBox="1">
            <a:spLocks noChangeArrowheads="1"/>
          </p:cNvSpPr>
          <p:nvPr/>
        </p:nvSpPr>
        <p:spPr bwMode="auto">
          <a:xfrm>
            <a:off x="519942" y="3695370"/>
            <a:ext cx="735755" cy="404096"/>
          </a:xfrm>
          <a:prstGeom prst="rect">
            <a:avLst/>
          </a:prstGeom>
          <a:noFill/>
          <a:ln w="9525">
            <a:noFill/>
            <a:miter lim="800000"/>
            <a:headEnd/>
            <a:tailEnd/>
          </a:ln>
        </p:spPr>
        <p:txBody>
          <a:bodyPr lIns="80147" tIns="40074" rIns="80147" bIns="40074">
            <a:spAutoFit/>
          </a:bodyPr>
          <a:lstStyle/>
          <a:p>
            <a:pPr>
              <a:lnSpc>
                <a:spcPct val="150000"/>
              </a:lnSpc>
              <a:spcBef>
                <a:spcPct val="50000"/>
              </a:spcBef>
            </a:pPr>
            <a:r>
              <a:rPr kumimoji="1" lang="en-US" altLang="zh-CN" sz="1400" b="1" dirty="0">
                <a:latin typeface="宋体" pitchFamily="2" charset="-122"/>
              </a:rPr>
              <a:t>Phase</a:t>
            </a:r>
          </a:p>
        </p:txBody>
      </p:sp>
      <p:sp>
        <p:nvSpPr>
          <p:cNvPr id="118" name="Text Box 32"/>
          <p:cNvSpPr txBox="1">
            <a:spLocks noChangeArrowheads="1"/>
          </p:cNvSpPr>
          <p:nvPr/>
        </p:nvSpPr>
        <p:spPr bwMode="auto">
          <a:xfrm>
            <a:off x="773744" y="3102152"/>
            <a:ext cx="788751" cy="357930"/>
          </a:xfrm>
          <a:prstGeom prst="rect">
            <a:avLst/>
          </a:prstGeom>
          <a:noFill/>
          <a:ln w="9525">
            <a:noFill/>
            <a:miter lim="800000"/>
            <a:headEnd/>
            <a:tailEnd/>
          </a:ln>
        </p:spPr>
        <p:txBody>
          <a:bodyPr wrap="square" lIns="80147" tIns="40074" rIns="80147" bIns="40074">
            <a:spAutoFit/>
          </a:bodyPr>
          <a:lstStyle/>
          <a:p>
            <a:pPr>
              <a:lnSpc>
                <a:spcPct val="150000"/>
              </a:lnSpc>
              <a:spcBef>
                <a:spcPct val="50000"/>
              </a:spcBef>
            </a:pPr>
            <a:r>
              <a:rPr kumimoji="1" lang="en-US" altLang="zh-CN" sz="1200" dirty="0">
                <a:latin typeface="宋体" pitchFamily="2" charset="-122"/>
              </a:rPr>
              <a:t>Charter</a:t>
            </a:r>
          </a:p>
        </p:txBody>
      </p:sp>
      <p:sp>
        <p:nvSpPr>
          <p:cNvPr id="119" name="Text Box 33"/>
          <p:cNvSpPr txBox="1">
            <a:spLocks noChangeArrowheads="1"/>
          </p:cNvSpPr>
          <p:nvPr/>
        </p:nvSpPr>
        <p:spPr bwMode="auto">
          <a:xfrm>
            <a:off x="1788691" y="3178463"/>
            <a:ext cx="751191" cy="256363"/>
          </a:xfrm>
          <a:prstGeom prst="rect">
            <a:avLst/>
          </a:prstGeom>
          <a:noFill/>
          <a:ln w="9525">
            <a:noFill/>
            <a:miter lim="800000"/>
            <a:headEnd/>
            <a:tailEnd/>
          </a:ln>
        </p:spPr>
        <p:txBody>
          <a:bodyPr wrap="square" lIns="80147" tIns="40074" rIns="80147" bIns="40074">
            <a:spAutoFit/>
          </a:bodyPr>
          <a:lstStyle/>
          <a:p>
            <a:pPr>
              <a:lnSpc>
                <a:spcPct val="95000"/>
              </a:lnSpc>
              <a:spcBef>
                <a:spcPct val="50000"/>
              </a:spcBef>
            </a:pPr>
            <a:r>
              <a:rPr kumimoji="1" lang="en-US" altLang="zh-CN" sz="1200" dirty="0">
                <a:latin typeface="宋体" pitchFamily="2" charset="-122"/>
              </a:rPr>
              <a:t>CDCP</a:t>
            </a:r>
          </a:p>
        </p:txBody>
      </p:sp>
      <p:sp>
        <p:nvSpPr>
          <p:cNvPr id="120" name="Text Box 34"/>
          <p:cNvSpPr txBox="1">
            <a:spLocks noChangeArrowheads="1"/>
          </p:cNvSpPr>
          <p:nvPr/>
        </p:nvSpPr>
        <p:spPr bwMode="auto">
          <a:xfrm>
            <a:off x="1386016" y="3810557"/>
            <a:ext cx="651591" cy="241895"/>
          </a:xfrm>
          <a:prstGeom prst="rect">
            <a:avLst/>
          </a:prstGeom>
          <a:noFill/>
          <a:ln w="9525">
            <a:noFill/>
            <a:miter lim="800000"/>
            <a:headEnd/>
            <a:tailEnd/>
          </a:ln>
        </p:spPr>
        <p:txBody>
          <a:bodyPr lIns="80147" tIns="40074" rIns="80147" bIns="40074">
            <a:spAutoFit/>
          </a:bodyPr>
          <a:lstStyle/>
          <a:p>
            <a:pPr>
              <a:lnSpc>
                <a:spcPct val="95000"/>
              </a:lnSpc>
              <a:spcBef>
                <a:spcPct val="50000"/>
              </a:spcBef>
            </a:pPr>
            <a:r>
              <a:rPr kumimoji="1" lang="zh-CN" altLang="en-US" sz="1100" dirty="0">
                <a:latin typeface="宋体" pitchFamily="2" charset="-122"/>
              </a:rPr>
              <a:t>概念</a:t>
            </a:r>
          </a:p>
        </p:txBody>
      </p:sp>
      <p:sp>
        <p:nvSpPr>
          <p:cNvPr id="122" name="Text Box 35"/>
          <p:cNvSpPr txBox="1">
            <a:spLocks noChangeArrowheads="1"/>
          </p:cNvSpPr>
          <p:nvPr/>
        </p:nvSpPr>
        <p:spPr bwMode="auto">
          <a:xfrm>
            <a:off x="2201863" y="3800478"/>
            <a:ext cx="651591" cy="241895"/>
          </a:xfrm>
          <a:prstGeom prst="rect">
            <a:avLst/>
          </a:prstGeom>
          <a:noFill/>
          <a:ln w="9525">
            <a:noFill/>
            <a:miter lim="800000"/>
            <a:headEnd/>
            <a:tailEnd/>
          </a:ln>
        </p:spPr>
        <p:txBody>
          <a:bodyPr lIns="80147" tIns="40074" rIns="80147" bIns="40074">
            <a:spAutoFit/>
          </a:bodyPr>
          <a:lstStyle/>
          <a:p>
            <a:pPr>
              <a:lnSpc>
                <a:spcPct val="95000"/>
              </a:lnSpc>
              <a:spcBef>
                <a:spcPct val="50000"/>
              </a:spcBef>
            </a:pPr>
            <a:r>
              <a:rPr kumimoji="1" lang="zh-CN" altLang="en-US" sz="1100" dirty="0">
                <a:latin typeface="宋体" pitchFamily="2" charset="-122"/>
              </a:rPr>
              <a:t>计划</a:t>
            </a:r>
          </a:p>
        </p:txBody>
      </p:sp>
      <p:sp>
        <p:nvSpPr>
          <p:cNvPr id="123" name="Text Box 36"/>
          <p:cNvSpPr txBox="1">
            <a:spLocks noChangeArrowheads="1"/>
          </p:cNvSpPr>
          <p:nvPr/>
        </p:nvSpPr>
        <p:spPr bwMode="auto">
          <a:xfrm>
            <a:off x="3105530" y="3178463"/>
            <a:ext cx="965593" cy="256363"/>
          </a:xfrm>
          <a:prstGeom prst="rect">
            <a:avLst/>
          </a:prstGeom>
          <a:noFill/>
          <a:ln w="9525">
            <a:noFill/>
            <a:miter lim="800000"/>
            <a:headEnd/>
            <a:tailEnd/>
          </a:ln>
        </p:spPr>
        <p:txBody>
          <a:bodyPr wrap="square" lIns="80147" tIns="40074" rIns="80147" bIns="40074">
            <a:spAutoFit/>
          </a:bodyPr>
          <a:lstStyle/>
          <a:p>
            <a:pPr>
              <a:lnSpc>
                <a:spcPct val="95000"/>
              </a:lnSpc>
              <a:spcBef>
                <a:spcPct val="50000"/>
              </a:spcBef>
            </a:pPr>
            <a:r>
              <a:rPr kumimoji="1" lang="en-US" altLang="zh-CN" sz="1200" dirty="0">
                <a:latin typeface="宋体" pitchFamily="2" charset="-122"/>
              </a:rPr>
              <a:t>PDCP</a:t>
            </a:r>
          </a:p>
        </p:txBody>
      </p:sp>
      <p:sp>
        <p:nvSpPr>
          <p:cNvPr id="124" name="Text Box 37"/>
          <p:cNvSpPr txBox="1">
            <a:spLocks noChangeArrowheads="1"/>
          </p:cNvSpPr>
          <p:nvPr/>
        </p:nvSpPr>
        <p:spPr bwMode="auto">
          <a:xfrm>
            <a:off x="3758894" y="3833595"/>
            <a:ext cx="1156575" cy="241895"/>
          </a:xfrm>
          <a:prstGeom prst="rect">
            <a:avLst/>
          </a:prstGeom>
          <a:noFill/>
          <a:ln w="9525">
            <a:noFill/>
            <a:miter lim="800000"/>
            <a:headEnd/>
            <a:tailEnd/>
          </a:ln>
        </p:spPr>
        <p:txBody>
          <a:bodyPr lIns="80147" tIns="40074" rIns="80147" bIns="40074">
            <a:spAutoFit/>
          </a:bodyPr>
          <a:lstStyle/>
          <a:p>
            <a:pPr>
              <a:lnSpc>
                <a:spcPct val="95000"/>
              </a:lnSpc>
              <a:spcBef>
                <a:spcPct val="50000"/>
              </a:spcBef>
            </a:pPr>
            <a:r>
              <a:rPr kumimoji="1" lang="zh-CN" altLang="en-US" sz="1100" dirty="0">
                <a:latin typeface="宋体" pitchFamily="2" charset="-122"/>
              </a:rPr>
              <a:t>开发</a:t>
            </a:r>
          </a:p>
        </p:txBody>
      </p:sp>
      <p:sp>
        <p:nvSpPr>
          <p:cNvPr id="125" name="Text Box 38"/>
          <p:cNvSpPr txBox="1">
            <a:spLocks noChangeArrowheads="1"/>
          </p:cNvSpPr>
          <p:nvPr/>
        </p:nvSpPr>
        <p:spPr bwMode="auto">
          <a:xfrm>
            <a:off x="5147599" y="3869590"/>
            <a:ext cx="651591" cy="241895"/>
          </a:xfrm>
          <a:prstGeom prst="rect">
            <a:avLst/>
          </a:prstGeom>
          <a:noFill/>
          <a:ln w="9525">
            <a:noFill/>
            <a:miter lim="800000"/>
            <a:headEnd/>
            <a:tailEnd/>
          </a:ln>
        </p:spPr>
        <p:txBody>
          <a:bodyPr lIns="80147" tIns="40074" rIns="80147" bIns="40074">
            <a:spAutoFit/>
          </a:bodyPr>
          <a:lstStyle/>
          <a:p>
            <a:pPr>
              <a:lnSpc>
                <a:spcPct val="95000"/>
              </a:lnSpc>
              <a:spcBef>
                <a:spcPct val="50000"/>
              </a:spcBef>
            </a:pPr>
            <a:r>
              <a:rPr kumimoji="1" lang="zh-CN" altLang="en-US" sz="1100" dirty="0">
                <a:latin typeface="宋体" pitchFamily="2" charset="-122"/>
              </a:rPr>
              <a:t>验证</a:t>
            </a:r>
          </a:p>
        </p:txBody>
      </p:sp>
      <p:sp>
        <p:nvSpPr>
          <p:cNvPr id="126" name="Text Box 39"/>
          <p:cNvSpPr txBox="1">
            <a:spLocks noChangeArrowheads="1"/>
          </p:cNvSpPr>
          <p:nvPr/>
        </p:nvSpPr>
        <p:spPr bwMode="auto">
          <a:xfrm>
            <a:off x="6078832" y="3833595"/>
            <a:ext cx="651591" cy="241895"/>
          </a:xfrm>
          <a:prstGeom prst="rect">
            <a:avLst/>
          </a:prstGeom>
          <a:noFill/>
          <a:ln w="9525">
            <a:noFill/>
            <a:miter lim="800000"/>
            <a:headEnd/>
            <a:tailEnd/>
          </a:ln>
        </p:spPr>
        <p:txBody>
          <a:bodyPr lIns="80147" tIns="40074" rIns="80147" bIns="40074">
            <a:spAutoFit/>
          </a:bodyPr>
          <a:lstStyle/>
          <a:p>
            <a:pPr>
              <a:lnSpc>
                <a:spcPct val="95000"/>
              </a:lnSpc>
              <a:spcBef>
                <a:spcPct val="50000"/>
              </a:spcBef>
            </a:pPr>
            <a:r>
              <a:rPr kumimoji="1" lang="zh-CN" altLang="en-US" sz="1100" dirty="0">
                <a:latin typeface="宋体" pitchFamily="2" charset="-122"/>
              </a:rPr>
              <a:t>发布</a:t>
            </a:r>
          </a:p>
        </p:txBody>
      </p:sp>
      <p:sp>
        <p:nvSpPr>
          <p:cNvPr id="127" name="Text Box 40"/>
          <p:cNvSpPr txBox="1">
            <a:spLocks noChangeArrowheads="1"/>
          </p:cNvSpPr>
          <p:nvPr/>
        </p:nvSpPr>
        <p:spPr bwMode="auto">
          <a:xfrm>
            <a:off x="6809157" y="3833595"/>
            <a:ext cx="977387" cy="241895"/>
          </a:xfrm>
          <a:prstGeom prst="rect">
            <a:avLst/>
          </a:prstGeom>
          <a:noFill/>
          <a:ln w="9525">
            <a:noFill/>
            <a:miter lim="800000"/>
            <a:headEnd/>
            <a:tailEnd/>
          </a:ln>
        </p:spPr>
        <p:txBody>
          <a:bodyPr lIns="80147" tIns="40074" rIns="80147" bIns="40074">
            <a:spAutoFit/>
          </a:bodyPr>
          <a:lstStyle/>
          <a:p>
            <a:pPr>
              <a:lnSpc>
                <a:spcPct val="95000"/>
              </a:lnSpc>
              <a:spcBef>
                <a:spcPct val="50000"/>
              </a:spcBef>
            </a:pPr>
            <a:r>
              <a:rPr kumimoji="1" lang="zh-CN" altLang="en-US" sz="1100" dirty="0">
                <a:latin typeface="宋体" pitchFamily="2" charset="-122"/>
              </a:rPr>
              <a:t>生命周期</a:t>
            </a:r>
          </a:p>
        </p:txBody>
      </p:sp>
      <p:sp>
        <p:nvSpPr>
          <p:cNvPr id="128" name="Text Box 41"/>
          <p:cNvSpPr txBox="1">
            <a:spLocks noChangeArrowheads="1"/>
          </p:cNvSpPr>
          <p:nvPr/>
        </p:nvSpPr>
        <p:spPr bwMode="auto">
          <a:xfrm>
            <a:off x="4462424" y="3040238"/>
            <a:ext cx="1010978" cy="256363"/>
          </a:xfrm>
          <a:prstGeom prst="rect">
            <a:avLst/>
          </a:prstGeom>
          <a:noFill/>
          <a:ln w="9525">
            <a:noFill/>
            <a:miter lim="800000"/>
            <a:headEnd/>
            <a:tailEnd/>
          </a:ln>
        </p:spPr>
        <p:txBody>
          <a:bodyPr wrap="square" lIns="80147" tIns="40074" rIns="80147" bIns="40074">
            <a:spAutoFit/>
          </a:bodyPr>
          <a:lstStyle/>
          <a:p>
            <a:pPr>
              <a:lnSpc>
                <a:spcPct val="95000"/>
              </a:lnSpc>
              <a:spcBef>
                <a:spcPct val="50000"/>
              </a:spcBef>
            </a:pPr>
            <a:r>
              <a:rPr kumimoji="1" lang="en-US" altLang="zh-CN" sz="1200" dirty="0">
                <a:latin typeface="宋体" pitchFamily="2" charset="-122"/>
              </a:rPr>
              <a:t>BETA tests</a:t>
            </a:r>
          </a:p>
        </p:txBody>
      </p:sp>
      <p:sp>
        <p:nvSpPr>
          <p:cNvPr id="129" name="Text Box 42"/>
          <p:cNvSpPr txBox="1">
            <a:spLocks noChangeArrowheads="1"/>
          </p:cNvSpPr>
          <p:nvPr/>
        </p:nvSpPr>
        <p:spPr bwMode="auto">
          <a:xfrm>
            <a:off x="5647809" y="3178463"/>
            <a:ext cx="998458" cy="256363"/>
          </a:xfrm>
          <a:prstGeom prst="rect">
            <a:avLst/>
          </a:prstGeom>
          <a:noFill/>
          <a:ln w="9525">
            <a:noFill/>
            <a:miter lim="800000"/>
            <a:headEnd/>
            <a:tailEnd/>
          </a:ln>
        </p:spPr>
        <p:txBody>
          <a:bodyPr wrap="square" lIns="80147" tIns="40074" rIns="80147" bIns="40074">
            <a:spAutoFit/>
          </a:bodyPr>
          <a:lstStyle/>
          <a:p>
            <a:pPr>
              <a:lnSpc>
                <a:spcPct val="95000"/>
              </a:lnSpc>
              <a:spcBef>
                <a:spcPct val="50000"/>
              </a:spcBef>
            </a:pPr>
            <a:r>
              <a:rPr kumimoji="1" lang="en-US" altLang="zh-CN" sz="1200" dirty="0">
                <a:latin typeface="宋体" pitchFamily="2" charset="-122"/>
              </a:rPr>
              <a:t>ADCP</a:t>
            </a:r>
          </a:p>
        </p:txBody>
      </p:sp>
      <p:sp>
        <p:nvSpPr>
          <p:cNvPr id="130" name="Text Box 43"/>
          <p:cNvSpPr txBox="1">
            <a:spLocks noChangeArrowheads="1"/>
          </p:cNvSpPr>
          <p:nvPr/>
        </p:nvSpPr>
        <p:spPr bwMode="auto">
          <a:xfrm>
            <a:off x="6632740" y="3086313"/>
            <a:ext cx="665118" cy="357930"/>
          </a:xfrm>
          <a:prstGeom prst="rect">
            <a:avLst/>
          </a:prstGeom>
          <a:noFill/>
          <a:ln w="9525">
            <a:noFill/>
            <a:miter lim="800000"/>
            <a:headEnd/>
            <a:tailEnd/>
          </a:ln>
        </p:spPr>
        <p:txBody>
          <a:bodyPr wrap="square" lIns="80147" tIns="40074" rIns="80147" bIns="40074">
            <a:spAutoFit/>
          </a:bodyPr>
          <a:lstStyle/>
          <a:p>
            <a:pPr>
              <a:lnSpc>
                <a:spcPct val="150000"/>
              </a:lnSpc>
              <a:spcBef>
                <a:spcPct val="50000"/>
              </a:spcBef>
            </a:pPr>
            <a:r>
              <a:rPr kumimoji="1" lang="en-US" altLang="zh-CN" sz="1200" dirty="0">
                <a:latin typeface="宋体" pitchFamily="2" charset="-122"/>
              </a:rPr>
              <a:t>GA</a:t>
            </a:r>
          </a:p>
        </p:txBody>
      </p:sp>
      <p:sp>
        <p:nvSpPr>
          <p:cNvPr id="131" name="AutoShape 44"/>
          <p:cNvSpPr>
            <a:spLocks noChangeArrowheads="1"/>
          </p:cNvSpPr>
          <p:nvPr/>
        </p:nvSpPr>
        <p:spPr bwMode="auto">
          <a:xfrm>
            <a:off x="6123628" y="1679571"/>
            <a:ext cx="2235774" cy="1654386"/>
          </a:xfrm>
          <a:prstGeom prst="irregularSeal1">
            <a:avLst/>
          </a:prstGeom>
          <a:solidFill>
            <a:srgbClr val="FFCCFF"/>
          </a:solidFill>
          <a:ln w="9525">
            <a:solidFill>
              <a:schemeClr val="tx1"/>
            </a:solidFill>
            <a:miter lim="800000"/>
            <a:headEnd/>
            <a:tailEnd/>
          </a:ln>
        </p:spPr>
        <p:txBody>
          <a:bodyPr wrap="none" lIns="80147" tIns="40074" rIns="80147" bIns="40074" anchor="ctr"/>
          <a:lstStyle/>
          <a:p>
            <a:pPr algn="ctr">
              <a:spcBef>
                <a:spcPct val="20000"/>
              </a:spcBef>
            </a:pPr>
            <a:r>
              <a:rPr kumimoji="1" lang="zh-CN" altLang="en-US" sz="1400" b="1" dirty="0">
                <a:latin typeface="宋体" pitchFamily="2" charset="-122"/>
              </a:rPr>
              <a:t>每个</a:t>
            </a:r>
            <a:r>
              <a:rPr kumimoji="1" lang="en-US" altLang="zh-CN" sz="1400" b="1" dirty="0">
                <a:latin typeface="宋体" pitchFamily="2" charset="-122"/>
              </a:rPr>
              <a:t>TR</a:t>
            </a:r>
            <a:r>
              <a:rPr kumimoji="1" lang="zh-CN" altLang="en-US" sz="1400" b="1" dirty="0">
                <a:latin typeface="宋体" pitchFamily="2" charset="-122"/>
              </a:rPr>
              <a:t>主要关注</a:t>
            </a:r>
          </a:p>
          <a:p>
            <a:pPr algn="ctr">
              <a:spcBef>
                <a:spcPct val="20000"/>
              </a:spcBef>
            </a:pPr>
            <a:r>
              <a:rPr kumimoji="1" lang="zh-CN" altLang="en-US" sz="1400" b="1" dirty="0">
                <a:latin typeface="宋体" pitchFamily="2" charset="-122"/>
              </a:rPr>
              <a:t>产品的一个方面</a:t>
            </a:r>
          </a:p>
        </p:txBody>
      </p:sp>
      <p:sp>
        <p:nvSpPr>
          <p:cNvPr id="132" name="Rectangle 45"/>
          <p:cNvSpPr>
            <a:spLocks noChangeArrowheads="1"/>
          </p:cNvSpPr>
          <p:nvPr/>
        </p:nvSpPr>
        <p:spPr bwMode="auto">
          <a:xfrm>
            <a:off x="1386016" y="4697513"/>
            <a:ext cx="361090" cy="325406"/>
          </a:xfrm>
          <a:prstGeom prst="rect">
            <a:avLst/>
          </a:prstGeom>
          <a:ln>
            <a:headEnd/>
            <a:tailEnd/>
          </a:ln>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lstStyle/>
          <a:p>
            <a:pPr algn="ctr">
              <a:lnSpc>
                <a:spcPct val="150000"/>
              </a:lnSpc>
              <a:spcBef>
                <a:spcPct val="20000"/>
              </a:spcBef>
            </a:pPr>
            <a:r>
              <a:rPr kumimoji="1" lang="en-US" altLang="zh-CN" sz="1400" dirty="0">
                <a:solidFill>
                  <a:schemeClr val="bg1"/>
                </a:solidFill>
                <a:latin typeface="宋体" pitchFamily="2" charset="-122"/>
              </a:rPr>
              <a:t>TR1</a:t>
            </a:r>
          </a:p>
        </p:txBody>
      </p:sp>
      <p:sp>
        <p:nvSpPr>
          <p:cNvPr id="133" name="Line 46"/>
          <p:cNvSpPr>
            <a:spLocks noChangeShapeType="1"/>
          </p:cNvSpPr>
          <p:nvPr/>
        </p:nvSpPr>
        <p:spPr bwMode="auto">
          <a:xfrm flipV="1">
            <a:off x="1570633" y="4400904"/>
            <a:ext cx="0" cy="276451"/>
          </a:xfrm>
          <a:prstGeom prst="line">
            <a:avLst/>
          </a:prstGeom>
          <a:noFill/>
          <a:ln w="19050">
            <a:solidFill>
              <a:schemeClr val="tx1"/>
            </a:solidFill>
            <a:round/>
            <a:headEnd/>
            <a:tailEnd type="triangle" w="med" len="med"/>
          </a:ln>
        </p:spPr>
        <p:txBody>
          <a:bodyPr lIns="80147" tIns="40074" rIns="80147" bIns="40074"/>
          <a:lstStyle/>
          <a:p>
            <a:endParaRPr lang="zh-CN" altLang="en-US"/>
          </a:p>
        </p:txBody>
      </p:sp>
      <p:sp>
        <p:nvSpPr>
          <p:cNvPr id="134" name="Text Box 47"/>
          <p:cNvSpPr txBox="1">
            <a:spLocks noChangeArrowheads="1"/>
          </p:cNvSpPr>
          <p:nvPr/>
        </p:nvSpPr>
        <p:spPr bwMode="auto">
          <a:xfrm>
            <a:off x="1167461" y="5266244"/>
            <a:ext cx="792770" cy="368702"/>
          </a:xfrm>
          <a:prstGeom prst="rect">
            <a:avLst/>
          </a:prstGeom>
          <a:noFill/>
          <a:ln w="9525">
            <a:noFill/>
            <a:miter lim="800000"/>
            <a:headEnd/>
            <a:tailEnd/>
          </a:ln>
        </p:spPr>
        <p:txBody>
          <a:bodyPr lIns="80147" tIns="40074" rIns="80147" bIns="40074">
            <a:spAutoFit/>
          </a:bodyPr>
          <a:lstStyle/>
          <a:p>
            <a:pPr algn="ctr">
              <a:lnSpc>
                <a:spcPct val="60000"/>
              </a:lnSpc>
              <a:spcBef>
                <a:spcPct val="50000"/>
              </a:spcBef>
            </a:pPr>
            <a:r>
              <a:rPr kumimoji="1" lang="zh-CN" altLang="en-US" sz="1100" dirty="0">
                <a:latin typeface="宋体" pitchFamily="2" charset="-122"/>
              </a:rPr>
              <a:t>产品需求</a:t>
            </a:r>
          </a:p>
          <a:p>
            <a:pPr algn="ctr">
              <a:lnSpc>
                <a:spcPct val="60000"/>
              </a:lnSpc>
              <a:spcBef>
                <a:spcPct val="50000"/>
              </a:spcBef>
            </a:pPr>
            <a:r>
              <a:rPr kumimoji="1" lang="zh-CN" altLang="en-US" sz="1100" dirty="0">
                <a:latin typeface="宋体" pitchFamily="2" charset="-122"/>
              </a:rPr>
              <a:t>和概念</a:t>
            </a:r>
          </a:p>
        </p:txBody>
      </p:sp>
      <p:sp>
        <p:nvSpPr>
          <p:cNvPr id="135" name="Text Box 48"/>
          <p:cNvSpPr txBox="1">
            <a:spLocks noChangeArrowheads="1"/>
          </p:cNvSpPr>
          <p:nvPr/>
        </p:nvSpPr>
        <p:spPr bwMode="auto">
          <a:xfrm>
            <a:off x="1946656" y="5257605"/>
            <a:ext cx="938020" cy="554907"/>
          </a:xfrm>
          <a:prstGeom prst="rect">
            <a:avLst/>
          </a:prstGeom>
          <a:noFill/>
          <a:ln w="9525">
            <a:noFill/>
            <a:miter lim="800000"/>
            <a:headEnd/>
            <a:tailEnd/>
          </a:ln>
        </p:spPr>
        <p:txBody>
          <a:bodyPr lIns="80147" tIns="40074" rIns="80147" bIns="40074">
            <a:spAutoFit/>
          </a:bodyPr>
          <a:lstStyle/>
          <a:p>
            <a:pPr algn="ctr">
              <a:lnSpc>
                <a:spcPct val="60000"/>
              </a:lnSpc>
              <a:spcBef>
                <a:spcPct val="50000"/>
              </a:spcBef>
            </a:pPr>
            <a:r>
              <a:rPr kumimoji="1" lang="zh-CN" altLang="en-US" sz="1100" dirty="0">
                <a:latin typeface="宋体" pitchFamily="2" charset="-122"/>
              </a:rPr>
              <a:t>产品需求</a:t>
            </a:r>
          </a:p>
          <a:p>
            <a:pPr algn="ctr">
              <a:lnSpc>
                <a:spcPct val="60000"/>
              </a:lnSpc>
              <a:spcBef>
                <a:spcPct val="50000"/>
              </a:spcBef>
            </a:pPr>
            <a:r>
              <a:rPr kumimoji="1" lang="zh-CN" altLang="en-US" sz="1100" dirty="0">
                <a:latin typeface="宋体" pitchFamily="2" charset="-122"/>
              </a:rPr>
              <a:t>分解分配和</a:t>
            </a:r>
          </a:p>
          <a:p>
            <a:pPr algn="ctr">
              <a:lnSpc>
                <a:spcPct val="60000"/>
              </a:lnSpc>
              <a:spcBef>
                <a:spcPct val="50000"/>
              </a:spcBef>
            </a:pPr>
            <a:r>
              <a:rPr kumimoji="1" lang="zh-CN" altLang="en-US" sz="1100" dirty="0">
                <a:latin typeface="宋体" pitchFamily="2" charset="-122"/>
              </a:rPr>
              <a:t>产品规格</a:t>
            </a:r>
          </a:p>
        </p:txBody>
      </p:sp>
      <p:sp>
        <p:nvSpPr>
          <p:cNvPr id="136" name="Text Box 49"/>
          <p:cNvSpPr txBox="1">
            <a:spLocks noChangeArrowheads="1"/>
          </p:cNvSpPr>
          <p:nvPr/>
        </p:nvSpPr>
        <p:spPr bwMode="auto">
          <a:xfrm>
            <a:off x="2742141" y="5286402"/>
            <a:ext cx="794127" cy="368702"/>
          </a:xfrm>
          <a:prstGeom prst="rect">
            <a:avLst/>
          </a:prstGeom>
          <a:noFill/>
          <a:ln w="9525">
            <a:noFill/>
            <a:miter lim="800000"/>
            <a:headEnd/>
            <a:tailEnd/>
          </a:ln>
        </p:spPr>
        <p:txBody>
          <a:bodyPr lIns="80147" tIns="40074" rIns="80147" bIns="40074">
            <a:spAutoFit/>
          </a:bodyPr>
          <a:lstStyle/>
          <a:p>
            <a:pPr algn="ctr">
              <a:lnSpc>
                <a:spcPct val="60000"/>
              </a:lnSpc>
              <a:spcBef>
                <a:spcPct val="50000"/>
              </a:spcBef>
            </a:pPr>
            <a:r>
              <a:rPr kumimoji="1" lang="zh-CN" altLang="en-US" sz="1100" dirty="0">
                <a:latin typeface="宋体" pitchFamily="2" charset="-122"/>
              </a:rPr>
              <a:t>概要设计</a:t>
            </a:r>
          </a:p>
          <a:p>
            <a:pPr algn="ctr">
              <a:lnSpc>
                <a:spcPct val="60000"/>
              </a:lnSpc>
              <a:spcBef>
                <a:spcPct val="50000"/>
              </a:spcBef>
            </a:pPr>
            <a:r>
              <a:rPr kumimoji="1" lang="zh-CN" altLang="en-US" sz="1100" dirty="0">
                <a:latin typeface="宋体" pitchFamily="2" charset="-122"/>
              </a:rPr>
              <a:t>（</a:t>
            </a:r>
            <a:r>
              <a:rPr kumimoji="1" lang="en-US" altLang="zh-CN" sz="1100" dirty="0">
                <a:latin typeface="宋体" pitchFamily="2" charset="-122"/>
              </a:rPr>
              <a:t>HLD</a:t>
            </a:r>
            <a:r>
              <a:rPr kumimoji="1" lang="zh-CN" altLang="en-US" sz="1100" dirty="0">
                <a:latin typeface="宋体" pitchFamily="2" charset="-122"/>
              </a:rPr>
              <a:t>）</a:t>
            </a:r>
          </a:p>
        </p:txBody>
      </p:sp>
      <p:sp>
        <p:nvSpPr>
          <p:cNvPr id="137" name="Text Box 50"/>
          <p:cNvSpPr txBox="1">
            <a:spLocks noChangeArrowheads="1"/>
          </p:cNvSpPr>
          <p:nvPr/>
        </p:nvSpPr>
        <p:spPr bwMode="auto">
          <a:xfrm>
            <a:off x="3275631" y="5253286"/>
            <a:ext cx="795485" cy="554907"/>
          </a:xfrm>
          <a:prstGeom prst="rect">
            <a:avLst/>
          </a:prstGeom>
          <a:noFill/>
          <a:ln w="9525">
            <a:noFill/>
            <a:miter lim="800000"/>
            <a:headEnd/>
            <a:tailEnd/>
          </a:ln>
        </p:spPr>
        <p:txBody>
          <a:bodyPr lIns="80147" tIns="40074" rIns="80147" bIns="40074">
            <a:spAutoFit/>
          </a:bodyPr>
          <a:lstStyle/>
          <a:p>
            <a:pPr algn="ctr">
              <a:lnSpc>
                <a:spcPct val="60000"/>
              </a:lnSpc>
              <a:spcBef>
                <a:spcPct val="50000"/>
              </a:spcBef>
            </a:pPr>
            <a:r>
              <a:rPr kumimoji="1" lang="zh-CN" altLang="en-US" sz="1100" dirty="0">
                <a:latin typeface="宋体" pitchFamily="2" charset="-122"/>
              </a:rPr>
              <a:t>模块</a:t>
            </a:r>
          </a:p>
          <a:p>
            <a:pPr algn="ctr">
              <a:lnSpc>
                <a:spcPct val="60000"/>
              </a:lnSpc>
              <a:spcBef>
                <a:spcPct val="50000"/>
              </a:spcBef>
            </a:pPr>
            <a:r>
              <a:rPr kumimoji="1" lang="zh-CN" altLang="en-US" sz="1100" dirty="0">
                <a:latin typeface="宋体" pitchFamily="2" charset="-122"/>
              </a:rPr>
              <a:t>和</a:t>
            </a:r>
            <a:r>
              <a:rPr kumimoji="1" lang="en-US" altLang="zh-CN" sz="1100" dirty="0">
                <a:latin typeface="宋体" pitchFamily="2" charset="-122"/>
              </a:rPr>
              <a:t>BBFV</a:t>
            </a:r>
          </a:p>
          <a:p>
            <a:pPr algn="ctr">
              <a:lnSpc>
                <a:spcPct val="60000"/>
              </a:lnSpc>
              <a:spcBef>
                <a:spcPct val="50000"/>
              </a:spcBef>
            </a:pPr>
            <a:r>
              <a:rPr kumimoji="1" lang="zh-CN" altLang="en-US" sz="1100" dirty="0">
                <a:latin typeface="宋体" pitchFamily="2" charset="-122"/>
              </a:rPr>
              <a:t>测试结果</a:t>
            </a:r>
          </a:p>
        </p:txBody>
      </p:sp>
      <p:sp>
        <p:nvSpPr>
          <p:cNvPr id="138" name="Text Box 51"/>
          <p:cNvSpPr txBox="1">
            <a:spLocks noChangeArrowheads="1"/>
          </p:cNvSpPr>
          <p:nvPr/>
        </p:nvSpPr>
        <p:spPr bwMode="auto">
          <a:xfrm>
            <a:off x="3796904" y="5257605"/>
            <a:ext cx="1043904" cy="554907"/>
          </a:xfrm>
          <a:prstGeom prst="rect">
            <a:avLst/>
          </a:prstGeom>
          <a:noFill/>
          <a:ln w="9525">
            <a:noFill/>
            <a:miter lim="800000"/>
            <a:headEnd/>
            <a:tailEnd/>
          </a:ln>
        </p:spPr>
        <p:txBody>
          <a:bodyPr lIns="80147" tIns="40074" rIns="80147" bIns="40074">
            <a:spAutoFit/>
          </a:bodyPr>
          <a:lstStyle/>
          <a:p>
            <a:pPr algn="ctr">
              <a:lnSpc>
                <a:spcPct val="60000"/>
              </a:lnSpc>
              <a:spcBef>
                <a:spcPct val="50000"/>
              </a:spcBef>
            </a:pPr>
            <a:r>
              <a:rPr kumimoji="1" lang="en-US" altLang="zh-CN" sz="1100" dirty="0">
                <a:latin typeface="宋体" pitchFamily="2" charset="-122"/>
              </a:rPr>
              <a:t>SDV</a:t>
            </a:r>
          </a:p>
          <a:p>
            <a:pPr algn="ctr">
              <a:lnSpc>
                <a:spcPct val="60000"/>
              </a:lnSpc>
              <a:spcBef>
                <a:spcPct val="50000"/>
              </a:spcBef>
            </a:pPr>
            <a:r>
              <a:rPr kumimoji="1" lang="zh-CN" altLang="en-US" sz="1100" dirty="0">
                <a:latin typeface="宋体" pitchFamily="2" charset="-122"/>
              </a:rPr>
              <a:t>测试结果</a:t>
            </a:r>
          </a:p>
          <a:p>
            <a:pPr algn="ctr">
              <a:lnSpc>
                <a:spcPct val="60000"/>
              </a:lnSpc>
              <a:spcBef>
                <a:spcPct val="50000"/>
              </a:spcBef>
            </a:pPr>
            <a:r>
              <a:rPr kumimoji="1" lang="zh-CN" altLang="en-US" sz="1100" dirty="0">
                <a:latin typeface="宋体" pitchFamily="2" charset="-122"/>
              </a:rPr>
              <a:t>性能基线化</a:t>
            </a:r>
          </a:p>
        </p:txBody>
      </p:sp>
      <p:sp>
        <p:nvSpPr>
          <p:cNvPr id="139" name="Text Box 52"/>
          <p:cNvSpPr txBox="1">
            <a:spLocks noChangeArrowheads="1"/>
          </p:cNvSpPr>
          <p:nvPr/>
        </p:nvSpPr>
        <p:spPr bwMode="auto">
          <a:xfrm>
            <a:off x="4645330" y="5217290"/>
            <a:ext cx="847069" cy="1062738"/>
          </a:xfrm>
          <a:prstGeom prst="rect">
            <a:avLst/>
          </a:prstGeom>
          <a:noFill/>
          <a:ln w="9525">
            <a:noFill/>
            <a:miter lim="800000"/>
            <a:headEnd/>
            <a:tailEnd/>
          </a:ln>
        </p:spPr>
        <p:txBody>
          <a:bodyPr lIns="80147" tIns="40074" rIns="80147" bIns="40074">
            <a:spAutoFit/>
          </a:bodyPr>
          <a:lstStyle/>
          <a:p>
            <a:pPr algn="ctr">
              <a:lnSpc>
                <a:spcPct val="60000"/>
              </a:lnSpc>
              <a:spcBef>
                <a:spcPct val="50000"/>
              </a:spcBef>
            </a:pPr>
            <a:r>
              <a:rPr kumimoji="1" lang="en-US" altLang="zh-CN" sz="1100" dirty="0">
                <a:latin typeface="宋体" pitchFamily="2" charset="-122"/>
              </a:rPr>
              <a:t>SIT</a:t>
            </a:r>
          </a:p>
          <a:p>
            <a:pPr algn="ctr">
              <a:lnSpc>
                <a:spcPct val="60000"/>
              </a:lnSpc>
              <a:spcBef>
                <a:spcPct val="50000"/>
              </a:spcBef>
            </a:pPr>
            <a:r>
              <a:rPr kumimoji="1" lang="zh-CN" altLang="en-US" sz="1100" dirty="0">
                <a:latin typeface="宋体" pitchFamily="2" charset="-122"/>
              </a:rPr>
              <a:t>测试结果</a:t>
            </a:r>
          </a:p>
          <a:p>
            <a:pPr algn="ctr">
              <a:lnSpc>
                <a:spcPct val="60000"/>
              </a:lnSpc>
              <a:spcBef>
                <a:spcPct val="50000"/>
              </a:spcBef>
            </a:pPr>
            <a:r>
              <a:rPr kumimoji="1" lang="zh-CN" altLang="en-US" sz="1100" dirty="0">
                <a:latin typeface="宋体" pitchFamily="2" charset="-122"/>
              </a:rPr>
              <a:t>性能可靠性</a:t>
            </a:r>
          </a:p>
          <a:p>
            <a:pPr algn="ctr">
              <a:lnSpc>
                <a:spcPct val="60000"/>
              </a:lnSpc>
              <a:spcBef>
                <a:spcPct val="50000"/>
              </a:spcBef>
            </a:pPr>
            <a:r>
              <a:rPr kumimoji="1" lang="zh-CN" altLang="en-US" sz="1100" dirty="0">
                <a:latin typeface="宋体" pitchFamily="2" charset="-122"/>
              </a:rPr>
              <a:t>内部基线</a:t>
            </a:r>
          </a:p>
          <a:p>
            <a:pPr algn="ctr">
              <a:lnSpc>
                <a:spcPct val="60000"/>
              </a:lnSpc>
              <a:spcBef>
                <a:spcPct val="50000"/>
              </a:spcBef>
            </a:pPr>
            <a:r>
              <a:rPr kumimoji="1" lang="en-US" altLang="zh-CN" sz="1100" dirty="0">
                <a:latin typeface="宋体" pitchFamily="2" charset="-122"/>
              </a:rPr>
              <a:t>UCD</a:t>
            </a:r>
          </a:p>
        </p:txBody>
      </p:sp>
      <p:sp>
        <p:nvSpPr>
          <p:cNvPr id="140" name="Text Box 53"/>
          <p:cNvSpPr txBox="1">
            <a:spLocks noChangeArrowheads="1"/>
          </p:cNvSpPr>
          <p:nvPr/>
        </p:nvSpPr>
        <p:spPr bwMode="auto">
          <a:xfrm>
            <a:off x="5539911" y="5218729"/>
            <a:ext cx="1451149" cy="896539"/>
          </a:xfrm>
          <a:prstGeom prst="rect">
            <a:avLst/>
          </a:prstGeom>
          <a:noFill/>
          <a:ln w="9525">
            <a:noFill/>
            <a:miter lim="800000"/>
            <a:headEnd/>
            <a:tailEnd/>
          </a:ln>
        </p:spPr>
        <p:txBody>
          <a:bodyPr lIns="80147" tIns="40074" rIns="80147" bIns="40074">
            <a:spAutoFit/>
          </a:bodyPr>
          <a:lstStyle/>
          <a:p>
            <a:pPr algn="ctr">
              <a:lnSpc>
                <a:spcPct val="80000"/>
              </a:lnSpc>
              <a:spcBef>
                <a:spcPct val="50000"/>
              </a:spcBef>
            </a:pPr>
            <a:r>
              <a:rPr kumimoji="1" lang="en-US" altLang="zh-CN" sz="1100" dirty="0">
                <a:latin typeface="宋体" pitchFamily="2" charset="-122"/>
              </a:rPr>
              <a:t>SVT</a:t>
            </a:r>
            <a:r>
              <a:rPr kumimoji="1" lang="zh-CN" altLang="en-US" sz="1100" dirty="0">
                <a:latin typeface="宋体" pitchFamily="2" charset="-122"/>
              </a:rPr>
              <a:t>和</a:t>
            </a:r>
            <a:r>
              <a:rPr kumimoji="1" lang="en-US" altLang="zh-CN" sz="1100" dirty="0">
                <a:latin typeface="宋体" pitchFamily="2" charset="-122"/>
              </a:rPr>
              <a:t>BETA</a:t>
            </a:r>
            <a:r>
              <a:rPr kumimoji="1" lang="zh-CN" altLang="en-US" sz="1100" dirty="0">
                <a:latin typeface="宋体" pitchFamily="2" charset="-122"/>
              </a:rPr>
              <a:t>测试结果</a:t>
            </a:r>
          </a:p>
          <a:p>
            <a:pPr algn="ctr">
              <a:lnSpc>
                <a:spcPct val="80000"/>
              </a:lnSpc>
              <a:spcBef>
                <a:spcPct val="50000"/>
              </a:spcBef>
            </a:pPr>
            <a:r>
              <a:rPr kumimoji="1" lang="zh-CN" altLang="en-US" sz="1100" dirty="0">
                <a:latin typeface="宋体" pitchFamily="2" charset="-122"/>
              </a:rPr>
              <a:t>确认性能、可靠性、</a:t>
            </a:r>
          </a:p>
          <a:p>
            <a:pPr algn="ctr">
              <a:lnSpc>
                <a:spcPct val="80000"/>
              </a:lnSpc>
              <a:spcBef>
                <a:spcPct val="50000"/>
              </a:spcBef>
            </a:pPr>
            <a:r>
              <a:rPr kumimoji="1" lang="zh-CN" altLang="en-US" sz="1100" dirty="0">
                <a:latin typeface="宋体" pitchFamily="2" charset="-122"/>
              </a:rPr>
              <a:t>环境、外部鉴定和</a:t>
            </a:r>
          </a:p>
          <a:p>
            <a:pPr algn="ctr">
              <a:lnSpc>
                <a:spcPct val="80000"/>
              </a:lnSpc>
              <a:spcBef>
                <a:spcPct val="50000"/>
              </a:spcBef>
            </a:pPr>
            <a:r>
              <a:rPr kumimoji="1" lang="en-US" altLang="zh-CN" sz="1100" dirty="0">
                <a:latin typeface="宋体" pitchFamily="2" charset="-122"/>
              </a:rPr>
              <a:t>UCD</a:t>
            </a:r>
            <a:r>
              <a:rPr kumimoji="1" lang="zh-CN" altLang="en-US" sz="1100" dirty="0">
                <a:latin typeface="宋体" pitchFamily="2" charset="-122"/>
              </a:rPr>
              <a:t>目标已经达成</a:t>
            </a:r>
          </a:p>
        </p:txBody>
      </p:sp>
      <p:sp>
        <p:nvSpPr>
          <p:cNvPr id="141" name="Rectangle 54"/>
          <p:cNvSpPr>
            <a:spLocks noChangeArrowheads="1"/>
          </p:cNvSpPr>
          <p:nvPr/>
        </p:nvSpPr>
        <p:spPr bwMode="auto">
          <a:xfrm>
            <a:off x="2233085" y="4697513"/>
            <a:ext cx="361090" cy="325406"/>
          </a:xfrm>
          <a:prstGeom prst="rect">
            <a:avLst/>
          </a:prstGeom>
          <a:ln>
            <a:headEnd/>
            <a:tailEnd/>
          </a:ln>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lstStyle/>
          <a:p>
            <a:pPr algn="ctr">
              <a:lnSpc>
                <a:spcPct val="150000"/>
              </a:lnSpc>
              <a:spcBef>
                <a:spcPct val="20000"/>
              </a:spcBef>
            </a:pPr>
            <a:r>
              <a:rPr kumimoji="1" lang="en-US" altLang="zh-CN" sz="1400" dirty="0">
                <a:solidFill>
                  <a:schemeClr val="bg1"/>
                </a:solidFill>
                <a:latin typeface="宋体" pitchFamily="2" charset="-122"/>
              </a:rPr>
              <a:t>TR2</a:t>
            </a:r>
          </a:p>
        </p:txBody>
      </p:sp>
      <p:sp>
        <p:nvSpPr>
          <p:cNvPr id="142" name="Line 55"/>
          <p:cNvSpPr>
            <a:spLocks noChangeShapeType="1"/>
          </p:cNvSpPr>
          <p:nvPr/>
        </p:nvSpPr>
        <p:spPr bwMode="auto">
          <a:xfrm flipV="1">
            <a:off x="2417702" y="4400904"/>
            <a:ext cx="0" cy="276451"/>
          </a:xfrm>
          <a:prstGeom prst="line">
            <a:avLst/>
          </a:prstGeom>
          <a:noFill/>
          <a:ln w="19050">
            <a:solidFill>
              <a:schemeClr val="tx1"/>
            </a:solidFill>
            <a:round/>
            <a:headEnd/>
            <a:tailEnd type="triangle" w="med" len="med"/>
          </a:ln>
        </p:spPr>
        <p:txBody>
          <a:bodyPr lIns="80147" tIns="40074" rIns="80147" bIns="40074"/>
          <a:lstStyle/>
          <a:p>
            <a:endParaRPr lang="zh-CN" altLang="en-US"/>
          </a:p>
        </p:txBody>
      </p:sp>
      <p:sp>
        <p:nvSpPr>
          <p:cNvPr id="143" name="Rectangle 56"/>
          <p:cNvSpPr>
            <a:spLocks noChangeArrowheads="1"/>
          </p:cNvSpPr>
          <p:nvPr/>
        </p:nvSpPr>
        <p:spPr bwMode="auto">
          <a:xfrm>
            <a:off x="2949835" y="4697513"/>
            <a:ext cx="361090" cy="325406"/>
          </a:xfrm>
          <a:prstGeom prst="rect">
            <a:avLst/>
          </a:prstGeom>
          <a:ln>
            <a:headEnd/>
            <a:tailEnd/>
          </a:ln>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lstStyle/>
          <a:p>
            <a:pPr algn="ctr">
              <a:lnSpc>
                <a:spcPct val="150000"/>
              </a:lnSpc>
              <a:spcBef>
                <a:spcPct val="20000"/>
              </a:spcBef>
            </a:pPr>
            <a:r>
              <a:rPr kumimoji="1" lang="en-US" altLang="zh-CN" sz="1400" dirty="0">
                <a:solidFill>
                  <a:schemeClr val="bg1"/>
                </a:solidFill>
                <a:latin typeface="宋体" pitchFamily="2" charset="-122"/>
              </a:rPr>
              <a:t>TR3</a:t>
            </a:r>
          </a:p>
        </p:txBody>
      </p:sp>
      <p:sp>
        <p:nvSpPr>
          <p:cNvPr id="144" name="Line 57"/>
          <p:cNvSpPr>
            <a:spLocks noChangeShapeType="1"/>
          </p:cNvSpPr>
          <p:nvPr/>
        </p:nvSpPr>
        <p:spPr bwMode="auto">
          <a:xfrm flipV="1">
            <a:off x="3134452" y="4400904"/>
            <a:ext cx="0" cy="276451"/>
          </a:xfrm>
          <a:prstGeom prst="line">
            <a:avLst/>
          </a:prstGeom>
          <a:noFill/>
          <a:ln w="19050">
            <a:solidFill>
              <a:schemeClr val="tx1"/>
            </a:solidFill>
            <a:round/>
            <a:headEnd/>
            <a:tailEnd type="triangle" w="med" len="med"/>
          </a:ln>
        </p:spPr>
        <p:txBody>
          <a:bodyPr lIns="80147" tIns="40074" rIns="80147" bIns="40074"/>
          <a:lstStyle/>
          <a:p>
            <a:endParaRPr lang="zh-CN" altLang="en-US"/>
          </a:p>
        </p:txBody>
      </p:sp>
      <p:sp>
        <p:nvSpPr>
          <p:cNvPr id="145" name="Rectangle 58"/>
          <p:cNvSpPr>
            <a:spLocks noChangeArrowheads="1"/>
          </p:cNvSpPr>
          <p:nvPr/>
        </p:nvSpPr>
        <p:spPr bwMode="auto">
          <a:xfrm>
            <a:off x="3502331" y="4697513"/>
            <a:ext cx="359732" cy="325406"/>
          </a:xfrm>
          <a:prstGeom prst="rect">
            <a:avLst/>
          </a:prstGeom>
          <a:ln>
            <a:headEnd/>
            <a:tailEnd/>
          </a:ln>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lstStyle/>
          <a:p>
            <a:pPr algn="ctr">
              <a:lnSpc>
                <a:spcPct val="150000"/>
              </a:lnSpc>
              <a:spcBef>
                <a:spcPct val="20000"/>
              </a:spcBef>
            </a:pPr>
            <a:r>
              <a:rPr kumimoji="1" lang="en-US" altLang="zh-CN" sz="1400" dirty="0">
                <a:solidFill>
                  <a:schemeClr val="bg1"/>
                </a:solidFill>
                <a:latin typeface="宋体" pitchFamily="2" charset="-122"/>
              </a:rPr>
              <a:t>TR4</a:t>
            </a:r>
          </a:p>
        </p:txBody>
      </p:sp>
      <p:sp>
        <p:nvSpPr>
          <p:cNvPr id="146" name="Line 59"/>
          <p:cNvSpPr>
            <a:spLocks noChangeShapeType="1"/>
          </p:cNvSpPr>
          <p:nvPr/>
        </p:nvSpPr>
        <p:spPr bwMode="auto">
          <a:xfrm flipV="1">
            <a:off x="3685590" y="4400904"/>
            <a:ext cx="0" cy="276451"/>
          </a:xfrm>
          <a:prstGeom prst="line">
            <a:avLst/>
          </a:prstGeom>
          <a:noFill/>
          <a:ln w="19050">
            <a:solidFill>
              <a:schemeClr val="tx1"/>
            </a:solidFill>
            <a:round/>
            <a:headEnd/>
            <a:tailEnd type="triangle" w="med" len="med"/>
          </a:ln>
        </p:spPr>
        <p:txBody>
          <a:bodyPr lIns="80147" tIns="40074" rIns="80147" bIns="40074"/>
          <a:lstStyle/>
          <a:p>
            <a:endParaRPr lang="zh-CN" altLang="en-US"/>
          </a:p>
        </p:txBody>
      </p:sp>
      <p:sp>
        <p:nvSpPr>
          <p:cNvPr id="148" name="Rectangle 60"/>
          <p:cNvSpPr>
            <a:spLocks noChangeArrowheads="1"/>
          </p:cNvSpPr>
          <p:nvPr/>
        </p:nvSpPr>
        <p:spPr bwMode="auto">
          <a:xfrm>
            <a:off x="4153923" y="4697513"/>
            <a:ext cx="426249" cy="325406"/>
          </a:xfrm>
          <a:prstGeom prst="rect">
            <a:avLst/>
          </a:prstGeom>
          <a:ln>
            <a:headEnd/>
            <a:tailEnd/>
          </a:ln>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lstStyle/>
          <a:p>
            <a:pPr algn="ctr">
              <a:lnSpc>
                <a:spcPct val="150000"/>
              </a:lnSpc>
              <a:spcBef>
                <a:spcPct val="20000"/>
              </a:spcBef>
            </a:pPr>
            <a:r>
              <a:rPr kumimoji="1" lang="en-US" altLang="zh-CN" sz="1400" dirty="0">
                <a:solidFill>
                  <a:schemeClr val="bg1"/>
                </a:solidFill>
                <a:latin typeface="宋体" pitchFamily="2" charset="-122"/>
              </a:rPr>
              <a:t>TR4A</a:t>
            </a:r>
          </a:p>
        </p:txBody>
      </p:sp>
      <p:sp>
        <p:nvSpPr>
          <p:cNvPr id="149" name="Line 61"/>
          <p:cNvSpPr>
            <a:spLocks noChangeShapeType="1"/>
          </p:cNvSpPr>
          <p:nvPr/>
        </p:nvSpPr>
        <p:spPr bwMode="auto">
          <a:xfrm flipV="1">
            <a:off x="4337182" y="4400904"/>
            <a:ext cx="0" cy="276451"/>
          </a:xfrm>
          <a:prstGeom prst="line">
            <a:avLst/>
          </a:prstGeom>
          <a:noFill/>
          <a:ln w="19050">
            <a:solidFill>
              <a:schemeClr val="tx1"/>
            </a:solidFill>
            <a:round/>
            <a:headEnd/>
            <a:tailEnd type="triangle" w="med" len="med"/>
          </a:ln>
        </p:spPr>
        <p:txBody>
          <a:bodyPr lIns="80147" tIns="40074" rIns="80147" bIns="40074"/>
          <a:lstStyle/>
          <a:p>
            <a:endParaRPr lang="zh-CN" altLang="en-US"/>
          </a:p>
        </p:txBody>
      </p:sp>
      <p:sp>
        <p:nvSpPr>
          <p:cNvPr id="150" name="Rectangle 62"/>
          <p:cNvSpPr>
            <a:spLocks noChangeArrowheads="1"/>
          </p:cNvSpPr>
          <p:nvPr/>
        </p:nvSpPr>
        <p:spPr bwMode="auto">
          <a:xfrm>
            <a:off x="4774291" y="4697513"/>
            <a:ext cx="361090" cy="325406"/>
          </a:xfrm>
          <a:prstGeom prst="rect">
            <a:avLst/>
          </a:prstGeom>
          <a:ln>
            <a:headEnd/>
            <a:tailEnd/>
          </a:ln>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lstStyle/>
          <a:p>
            <a:pPr algn="ctr">
              <a:lnSpc>
                <a:spcPct val="150000"/>
              </a:lnSpc>
              <a:spcBef>
                <a:spcPct val="20000"/>
              </a:spcBef>
            </a:pPr>
            <a:r>
              <a:rPr kumimoji="1" lang="en-US" altLang="zh-CN" sz="1400" dirty="0">
                <a:solidFill>
                  <a:schemeClr val="bg1"/>
                </a:solidFill>
                <a:latin typeface="宋体" pitchFamily="2" charset="-122"/>
              </a:rPr>
              <a:t>TR5</a:t>
            </a:r>
          </a:p>
        </p:txBody>
      </p:sp>
      <p:sp>
        <p:nvSpPr>
          <p:cNvPr id="151" name="Line 63"/>
          <p:cNvSpPr>
            <a:spLocks noChangeShapeType="1"/>
          </p:cNvSpPr>
          <p:nvPr/>
        </p:nvSpPr>
        <p:spPr bwMode="auto">
          <a:xfrm flipV="1">
            <a:off x="4957551" y="4400904"/>
            <a:ext cx="0" cy="276451"/>
          </a:xfrm>
          <a:prstGeom prst="line">
            <a:avLst/>
          </a:prstGeom>
          <a:noFill/>
          <a:ln w="19050">
            <a:solidFill>
              <a:schemeClr val="tx1"/>
            </a:solidFill>
            <a:round/>
            <a:headEnd/>
            <a:tailEnd type="triangle" w="med" len="med"/>
          </a:ln>
        </p:spPr>
        <p:txBody>
          <a:bodyPr lIns="80147" tIns="40074" rIns="80147" bIns="40074"/>
          <a:lstStyle/>
          <a:p>
            <a:endParaRPr lang="zh-CN" altLang="en-US"/>
          </a:p>
        </p:txBody>
      </p:sp>
      <p:sp>
        <p:nvSpPr>
          <p:cNvPr id="152" name="Rectangle 64"/>
          <p:cNvSpPr>
            <a:spLocks noChangeArrowheads="1"/>
          </p:cNvSpPr>
          <p:nvPr/>
        </p:nvSpPr>
        <p:spPr bwMode="auto">
          <a:xfrm>
            <a:off x="5622718" y="4697513"/>
            <a:ext cx="361090" cy="325406"/>
          </a:xfrm>
          <a:prstGeom prst="rect">
            <a:avLst/>
          </a:prstGeom>
          <a:ln>
            <a:headEnd/>
            <a:tailEnd/>
          </a:ln>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lstStyle/>
          <a:p>
            <a:pPr algn="ctr">
              <a:lnSpc>
                <a:spcPct val="150000"/>
              </a:lnSpc>
              <a:spcBef>
                <a:spcPct val="20000"/>
              </a:spcBef>
            </a:pPr>
            <a:r>
              <a:rPr kumimoji="1" lang="en-US" altLang="zh-CN" sz="1400" dirty="0">
                <a:solidFill>
                  <a:schemeClr val="bg1"/>
                </a:solidFill>
                <a:latin typeface="宋体" pitchFamily="2" charset="-122"/>
              </a:rPr>
              <a:t>TR6</a:t>
            </a:r>
          </a:p>
        </p:txBody>
      </p:sp>
      <p:sp>
        <p:nvSpPr>
          <p:cNvPr id="153" name="Line 65"/>
          <p:cNvSpPr>
            <a:spLocks noChangeShapeType="1"/>
          </p:cNvSpPr>
          <p:nvPr/>
        </p:nvSpPr>
        <p:spPr bwMode="auto">
          <a:xfrm flipV="1">
            <a:off x="5805977" y="4400904"/>
            <a:ext cx="0" cy="276451"/>
          </a:xfrm>
          <a:prstGeom prst="line">
            <a:avLst/>
          </a:prstGeom>
          <a:noFill/>
          <a:ln w="19050">
            <a:solidFill>
              <a:schemeClr val="tx1"/>
            </a:solidFill>
            <a:round/>
            <a:headEnd/>
            <a:tailEnd type="triangle" w="med" len="med"/>
          </a:ln>
        </p:spPr>
        <p:txBody>
          <a:bodyPr lIns="80147" tIns="40074" rIns="80147" bIns="40074"/>
          <a:lstStyle/>
          <a:p>
            <a:endParaRPr lang="zh-CN" altLang="en-US"/>
          </a:p>
        </p:txBody>
      </p:sp>
      <p:sp>
        <p:nvSpPr>
          <p:cNvPr id="154" name="矩形 153"/>
          <p:cNvSpPr/>
          <p:nvPr/>
        </p:nvSpPr>
        <p:spPr>
          <a:xfrm>
            <a:off x="173727" y="1096428"/>
            <a:ext cx="8725925" cy="453556"/>
          </a:xfrm>
          <a:prstGeom prst="rect">
            <a:avLst/>
          </a:prstGeom>
          <a:noFill/>
          <a:ln>
            <a:noFill/>
          </a:ln>
        </p:spPr>
        <p:txBody>
          <a:bodyPr wrap="square" lIns="80147" tIns="40074" rIns="80147" bIns="40074" rtlCol="0" anchor="ctr">
            <a:noAutofit/>
          </a:bodyPr>
          <a:lstStyle/>
          <a:p>
            <a:pPr algn="ctr"/>
            <a:r>
              <a:rPr lang="zh-CN" altLang="en-US" sz="2100" b="1" dirty="0"/>
              <a:t>项目组在</a:t>
            </a:r>
            <a:r>
              <a:rPr lang="en-US" altLang="zh-CN" sz="2100" b="1" dirty="0"/>
              <a:t>TR</a:t>
            </a:r>
            <a:r>
              <a:rPr lang="zh-CN" altLang="en-US" sz="2100" b="1" dirty="0"/>
              <a:t>点对项目进行评审全面评估项目的是否符合项目目标和范围</a:t>
            </a:r>
          </a:p>
        </p:txBody>
      </p:sp>
      <p:sp>
        <p:nvSpPr>
          <p:cNvPr id="68" name="Text Box 42"/>
          <p:cNvSpPr txBox="1">
            <a:spLocks noChangeArrowheads="1"/>
          </p:cNvSpPr>
          <p:nvPr/>
        </p:nvSpPr>
        <p:spPr bwMode="auto">
          <a:xfrm>
            <a:off x="7727467" y="3178463"/>
            <a:ext cx="998458" cy="256363"/>
          </a:xfrm>
          <a:prstGeom prst="rect">
            <a:avLst/>
          </a:prstGeom>
          <a:noFill/>
          <a:ln w="9525">
            <a:noFill/>
            <a:miter lim="800000"/>
            <a:headEnd/>
            <a:tailEnd/>
          </a:ln>
        </p:spPr>
        <p:txBody>
          <a:bodyPr wrap="square" lIns="80147" tIns="40074" rIns="80147" bIns="40074">
            <a:spAutoFit/>
          </a:bodyPr>
          <a:lstStyle/>
          <a:p>
            <a:pPr>
              <a:lnSpc>
                <a:spcPct val="95000"/>
              </a:lnSpc>
              <a:spcBef>
                <a:spcPct val="50000"/>
              </a:spcBef>
            </a:pPr>
            <a:r>
              <a:rPr kumimoji="1" lang="en-US" altLang="zh-CN" sz="1200" dirty="0">
                <a:latin typeface="宋体" pitchFamily="2" charset="-122"/>
              </a:rPr>
              <a:t>EOXDCP</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5"/>
          <p:cNvSpPr>
            <a:spLocks noGrp="1"/>
          </p:cNvSpPr>
          <p:nvPr>
            <p:ph type="sldNum" sz="quarter" idx="4294967295"/>
          </p:nvPr>
        </p:nvSpPr>
        <p:spPr>
          <a:xfrm>
            <a:off x="3543300" y="6376243"/>
            <a:ext cx="2057400" cy="365125"/>
          </a:xfrm>
          <a:prstGeom prst="rect">
            <a:avLst/>
          </a:prstGeom>
        </p:spPr>
        <p:txBody>
          <a:bodyPr/>
          <a:lstStyle/>
          <a:p>
            <a:pPr>
              <a:defRPr/>
            </a:pPr>
            <a:fld id="{4DE8F185-5222-4492-9C7C-853C32CEC552}" type="slidenum">
              <a:rPr lang="zh-CN" altLang="en-US" smtClean="0"/>
              <a:pPr>
                <a:defRPr/>
              </a:pPr>
              <a:t>76</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产品开发重要方法：项目管理</a:t>
            </a:r>
            <a:r>
              <a:rPr lang="en-US" altLang="zh-CN" sz="2800" dirty="0">
                <a:solidFill>
                  <a:schemeClr val="tx1"/>
                </a:solidFill>
                <a:latin typeface="微软雅黑" pitchFamily="34" charset="-122"/>
                <a:ea typeface="微软雅黑" pitchFamily="34" charset="-122"/>
              </a:rPr>
              <a:t>-</a:t>
            </a:r>
            <a:r>
              <a:rPr lang="zh-CN" altLang="en-US" sz="2800" dirty="0">
                <a:solidFill>
                  <a:schemeClr val="tx1"/>
                </a:solidFill>
                <a:latin typeface="微软雅黑" pitchFamily="34" charset="-122"/>
                <a:ea typeface="微软雅黑" pitchFamily="34" charset="-122"/>
              </a:rPr>
              <a:t>九大知识领域</a:t>
            </a:r>
          </a:p>
        </p:txBody>
      </p:sp>
      <p:graphicFrame>
        <p:nvGraphicFramePr>
          <p:cNvPr id="7" name="图示 6"/>
          <p:cNvGraphicFramePr/>
          <p:nvPr>
            <p:extLst>
              <p:ext uri="{D42A27DB-BD31-4B8C-83A1-F6EECF244321}">
                <p14:modId xmlns:p14="http://schemas.microsoft.com/office/powerpoint/2010/main" val="2405407737"/>
              </p:ext>
            </p:extLst>
          </p:nvPr>
        </p:nvGraphicFramePr>
        <p:xfrm>
          <a:off x="142844" y="4500570"/>
          <a:ext cx="8786874"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图示 7"/>
          <p:cNvGraphicFramePr/>
          <p:nvPr>
            <p:extLst>
              <p:ext uri="{D42A27DB-BD31-4B8C-83A1-F6EECF244321}">
                <p14:modId xmlns:p14="http://schemas.microsoft.com/office/powerpoint/2010/main" val="749265562"/>
              </p:ext>
            </p:extLst>
          </p:nvPr>
        </p:nvGraphicFramePr>
        <p:xfrm>
          <a:off x="234132" y="2772948"/>
          <a:ext cx="8695586"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图示 8"/>
          <p:cNvGraphicFramePr/>
          <p:nvPr>
            <p:extLst>
              <p:ext uri="{D42A27DB-BD31-4B8C-83A1-F6EECF244321}">
                <p14:modId xmlns:p14="http://schemas.microsoft.com/office/powerpoint/2010/main" val="3850260517"/>
              </p:ext>
            </p:extLst>
          </p:nvPr>
        </p:nvGraphicFramePr>
        <p:xfrm>
          <a:off x="142844" y="842412"/>
          <a:ext cx="8858312" cy="18722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77</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项目管理在产品开发中的应用</a:t>
            </a:r>
          </a:p>
        </p:txBody>
      </p:sp>
      <p:graphicFrame>
        <p:nvGraphicFramePr>
          <p:cNvPr id="7170" name="Object 2"/>
          <p:cNvGraphicFramePr>
            <a:graphicFrameLocks noChangeAspect="1"/>
          </p:cNvGraphicFramePr>
          <p:nvPr/>
        </p:nvGraphicFramePr>
        <p:xfrm>
          <a:off x="784598" y="1938746"/>
          <a:ext cx="7494659" cy="3745046"/>
        </p:xfrm>
        <a:graphic>
          <a:graphicData uri="http://schemas.openxmlformats.org/presentationml/2006/ole">
            <mc:AlternateContent xmlns:mc="http://schemas.openxmlformats.org/markup-compatibility/2006">
              <mc:Choice xmlns:v="urn:schemas-microsoft-com:vml" Requires="v">
                <p:oleObj name="Visio" r:id="rId3" imgW="7779106" imgH="3664306" progId="Visio.Drawing.11">
                  <p:embed/>
                </p:oleObj>
              </mc:Choice>
              <mc:Fallback>
                <p:oleObj name="Visio" r:id="rId3" imgW="7779106" imgH="366430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98" y="1938746"/>
                        <a:ext cx="7494659" cy="37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440" name="矩形 439"/>
          <p:cNvSpPr/>
          <p:nvPr/>
        </p:nvSpPr>
        <p:spPr>
          <a:xfrm>
            <a:off x="1823079" y="5923786"/>
            <a:ext cx="6230887" cy="468729"/>
          </a:xfrm>
          <a:prstGeom prst="rect">
            <a:avLst/>
          </a:prstGeom>
        </p:spPr>
        <p:txBody>
          <a:bodyPr wrap="square" lIns="80147" tIns="40074" rIns="80147" bIns="40074">
            <a:spAutoFit/>
          </a:bodyPr>
          <a:lstStyle/>
          <a:p>
            <a:pPr eaLnBrk="0" hangingPunct="0">
              <a:lnSpc>
                <a:spcPct val="120000"/>
              </a:lnSpc>
            </a:pPr>
            <a:r>
              <a:rPr kumimoji="1" lang="zh-CN" altLang="en-US" sz="2100" b="1" dirty="0">
                <a:latin typeface="宋体" pitchFamily="2" charset="-122"/>
              </a:rPr>
              <a:t>举例：产品开发流程与项目管理间的关系</a:t>
            </a:r>
          </a:p>
        </p:txBody>
      </p:sp>
      <p:sp>
        <p:nvSpPr>
          <p:cNvPr id="442" name="矩形 441"/>
          <p:cNvSpPr/>
          <p:nvPr/>
        </p:nvSpPr>
        <p:spPr>
          <a:xfrm>
            <a:off x="1884167" y="999469"/>
            <a:ext cx="5070231" cy="468729"/>
          </a:xfrm>
          <a:prstGeom prst="rect">
            <a:avLst/>
          </a:prstGeom>
        </p:spPr>
        <p:txBody>
          <a:bodyPr wrap="square" lIns="80147" tIns="40074" rIns="80147" bIns="40074">
            <a:spAutoFit/>
          </a:bodyPr>
          <a:lstStyle/>
          <a:p>
            <a:pPr eaLnBrk="0" hangingPunct="0">
              <a:lnSpc>
                <a:spcPct val="120000"/>
              </a:lnSpc>
            </a:pPr>
            <a:r>
              <a:rPr kumimoji="1" lang="zh-CN" altLang="en-US" sz="2100" b="1" dirty="0">
                <a:latin typeface="宋体" pitchFamily="2" charset="-122"/>
              </a:rPr>
              <a:t>产品开发流程作为项目管理</a:t>
            </a:r>
            <a:r>
              <a:rPr kumimoji="1" lang="en-US" altLang="zh-CN" sz="2100" b="1" dirty="0">
                <a:latin typeface="宋体" pitchFamily="2" charset="-122"/>
              </a:rPr>
              <a:t>WBS</a:t>
            </a:r>
            <a:r>
              <a:rPr kumimoji="1" lang="zh-CN" altLang="en-US" sz="2100" b="1" dirty="0">
                <a:latin typeface="宋体" pitchFamily="2" charset="-122"/>
              </a:rPr>
              <a:t>的输入</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灯片编号占位符 5"/>
          <p:cNvSpPr>
            <a:spLocks noGrp="1"/>
          </p:cNvSpPr>
          <p:nvPr>
            <p:ph type="sldNum" sz="quarter" idx="4294967295"/>
          </p:nvPr>
        </p:nvSpPr>
        <p:spPr>
          <a:xfrm>
            <a:off x="3543300" y="6376243"/>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148335F9-5314-4271-A699-7F4551E8FBF9}" type="slidenum">
              <a:rPr lang="zh-CN" altLang="en-US"/>
              <a:pPr>
                <a:defRPr/>
              </a:pPr>
              <a:t>78</a:t>
            </a:fld>
            <a:endParaRPr lang="zh-CN" altLang="en-US" sz="1800" dirty="0">
              <a:solidFill>
                <a:schemeClr val="tx1"/>
              </a:solidFill>
              <a:latin typeface="Arial" pitchFamily="34" charset="0"/>
            </a:endParaRPr>
          </a:p>
        </p:txBody>
      </p:sp>
      <p:sp>
        <p:nvSpPr>
          <p:cNvPr id="8196" name="Rectangle 4"/>
          <p:cNvSpPr>
            <a:spLocks noGrp="1" noChangeArrowheads="1"/>
          </p:cNvSpPr>
          <p:nvPr>
            <p:ph type="title" idx="4294967295"/>
          </p:nvPr>
        </p:nvSpPr>
        <p:spPr bwMode="auto">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理解成本和利润</a:t>
            </a:r>
          </a:p>
        </p:txBody>
      </p:sp>
      <p:sp>
        <p:nvSpPr>
          <p:cNvPr id="8195" name="Rectangle 29"/>
          <p:cNvSpPr>
            <a:spLocks noGrp="1" noChangeArrowheads="1"/>
          </p:cNvSpPr>
          <p:nvPr>
            <p:ph idx="4294967295"/>
          </p:nvPr>
        </p:nvSpPr>
        <p:spPr>
          <a:xfrm>
            <a:off x="0" y="1052513"/>
            <a:ext cx="8353425" cy="5124450"/>
          </a:xfrm>
          <a:prstGeom prst="rect">
            <a:avLst/>
          </a:prstGeom>
        </p:spPr>
        <p:txBody>
          <a:bodyPr lIns="82044" tIns="41022" rIns="82044" bIns="41022"/>
          <a:lstStyle/>
          <a:p>
            <a:pPr marL="342295" indent="-342295">
              <a:buNone/>
            </a:pPr>
            <a:r>
              <a:rPr lang="zh-CN" altLang="en-US" sz="2100" dirty="0"/>
              <a:t>损益表：反映某一段时期的状况，相关指标反映核算主体运作成果。</a:t>
            </a:r>
            <a:endParaRPr lang="zh-CN" dirty="0"/>
          </a:p>
        </p:txBody>
      </p:sp>
      <p:sp>
        <p:nvSpPr>
          <p:cNvPr id="8197" name="Text Box 7"/>
          <p:cNvSpPr>
            <a:spLocks noChangeArrowheads="1"/>
          </p:cNvSpPr>
          <p:nvPr/>
        </p:nvSpPr>
        <p:spPr bwMode="auto">
          <a:xfrm>
            <a:off x="76020" y="3415322"/>
            <a:ext cx="361090" cy="1187955"/>
          </a:xfrm>
          <a:prstGeom prst="rect">
            <a:avLst/>
          </a:prstGeom>
          <a:noFill/>
          <a:ln w="9525">
            <a:noFill/>
            <a:miter lim="800000"/>
            <a:headEnd/>
            <a:tailEnd/>
          </a:ln>
        </p:spPr>
        <p:txBody>
          <a:bodyPr lIns="79186" tIns="39593" rIns="79186" bIns="39593" anchor="ctr">
            <a:spAutoFit/>
          </a:bodyPr>
          <a:lstStyle/>
          <a:p>
            <a:pPr algn="ctr" eaLnBrk="1" hangingPunct="1"/>
            <a:r>
              <a:rPr lang="zh-CN" altLang="en-US" b="1" i="1">
                <a:solidFill>
                  <a:srgbClr val="000000"/>
                </a:solidFill>
                <a:latin typeface="宋体" pitchFamily="2" charset="-122"/>
                <a:sym typeface="宋体" pitchFamily="2" charset="-122"/>
              </a:rPr>
              <a:t>销售收入</a:t>
            </a:r>
            <a:endParaRPr lang="zh-CN" altLang="en-US"/>
          </a:p>
        </p:txBody>
      </p:sp>
      <p:sp>
        <p:nvSpPr>
          <p:cNvPr id="8198" name="AutoShape 11"/>
          <p:cNvSpPr>
            <a:spLocks noChangeArrowheads="1"/>
          </p:cNvSpPr>
          <p:nvPr/>
        </p:nvSpPr>
        <p:spPr bwMode="auto">
          <a:xfrm>
            <a:off x="1985997" y="4502408"/>
            <a:ext cx="3693709" cy="1801250"/>
          </a:xfrm>
          <a:prstGeom prst="cube">
            <a:avLst>
              <a:gd name="adj" fmla="val 34565"/>
            </a:avLst>
          </a:prstGeom>
          <a:solidFill>
            <a:srgbClr val="BCBF96"/>
          </a:solidFill>
          <a:ln w="9525">
            <a:noFill/>
            <a:miter lim="800000"/>
            <a:headEnd/>
            <a:tailEnd/>
          </a:ln>
        </p:spPr>
        <p:txBody>
          <a:bodyPr lIns="79177" tIns="39588" rIns="79177" bIns="39588" anchor="ctr"/>
          <a:lstStyle/>
          <a:p>
            <a:pPr algn="ctr"/>
            <a:r>
              <a:rPr lang="zh-CN" altLang="en-US" sz="2100" dirty="0">
                <a:solidFill>
                  <a:schemeClr val="bg2">
                    <a:lumMod val="10000"/>
                  </a:schemeClr>
                </a:solidFill>
                <a:latin typeface="黑体" pitchFamily="49" charset="-122"/>
                <a:ea typeface="黑体" pitchFamily="49" charset="-122"/>
                <a:sym typeface="黑体" pitchFamily="49" charset="-122"/>
              </a:rPr>
              <a:t>设备成本</a:t>
            </a:r>
            <a:endParaRPr lang="zh-CN" altLang="en-US" dirty="0">
              <a:solidFill>
                <a:schemeClr val="bg2">
                  <a:lumMod val="10000"/>
                </a:schemeClr>
              </a:solidFill>
            </a:endParaRPr>
          </a:p>
        </p:txBody>
      </p:sp>
      <p:sp>
        <p:nvSpPr>
          <p:cNvPr id="8199" name="AutoShape 12"/>
          <p:cNvSpPr>
            <a:spLocks noChangeArrowheads="1"/>
          </p:cNvSpPr>
          <p:nvPr/>
        </p:nvSpPr>
        <p:spPr bwMode="auto">
          <a:xfrm>
            <a:off x="1985997" y="4017178"/>
            <a:ext cx="3693709" cy="1079887"/>
          </a:xfrm>
          <a:prstGeom prst="cube">
            <a:avLst>
              <a:gd name="adj" fmla="val 57417"/>
            </a:avLst>
          </a:prstGeom>
          <a:solidFill>
            <a:srgbClr val="BCBF96"/>
          </a:solidFill>
          <a:ln w="9525">
            <a:noFill/>
            <a:miter lim="800000"/>
            <a:headEnd/>
            <a:tailEnd/>
          </a:ln>
        </p:spPr>
        <p:txBody>
          <a:bodyPr lIns="79177" tIns="39588" rIns="79177" bIns="39588" anchor="ctr"/>
          <a:lstStyle/>
          <a:p>
            <a:pPr algn="ctr"/>
            <a:r>
              <a:rPr lang="zh-CN" altLang="en-US" sz="2100" dirty="0">
                <a:solidFill>
                  <a:schemeClr val="bg2">
                    <a:lumMod val="10000"/>
                  </a:schemeClr>
                </a:solidFill>
                <a:latin typeface="黑体" pitchFamily="49" charset="-122"/>
                <a:ea typeface="黑体" pitchFamily="49" charset="-122"/>
                <a:sym typeface="黑体" pitchFamily="49" charset="-122"/>
              </a:rPr>
              <a:t>服务成本</a:t>
            </a:r>
            <a:endParaRPr lang="zh-CN" altLang="en-US" dirty="0">
              <a:solidFill>
                <a:schemeClr val="bg2">
                  <a:lumMod val="10000"/>
                </a:schemeClr>
              </a:solidFill>
            </a:endParaRPr>
          </a:p>
        </p:txBody>
      </p:sp>
      <p:sp>
        <p:nvSpPr>
          <p:cNvPr id="8200" name="AutoShape 13"/>
          <p:cNvSpPr>
            <a:spLocks noChangeArrowheads="1"/>
          </p:cNvSpPr>
          <p:nvPr/>
        </p:nvSpPr>
        <p:spPr bwMode="auto">
          <a:xfrm>
            <a:off x="1985997" y="3559307"/>
            <a:ext cx="3693709" cy="1045330"/>
          </a:xfrm>
          <a:prstGeom prst="cube">
            <a:avLst>
              <a:gd name="adj" fmla="val 59065"/>
            </a:avLst>
          </a:prstGeom>
          <a:solidFill>
            <a:srgbClr val="BCBF96"/>
          </a:solidFill>
          <a:ln w="9525">
            <a:noFill/>
            <a:miter lim="800000"/>
            <a:headEnd/>
            <a:tailEnd/>
          </a:ln>
        </p:spPr>
        <p:txBody>
          <a:bodyPr lIns="79177" tIns="39588" rIns="79177" bIns="39588" anchor="ctr"/>
          <a:lstStyle/>
          <a:p>
            <a:pPr algn="ctr"/>
            <a:r>
              <a:rPr lang="zh-CN" altLang="en-US" sz="2100" dirty="0">
                <a:solidFill>
                  <a:schemeClr val="bg2">
                    <a:lumMod val="10000"/>
                  </a:schemeClr>
                </a:solidFill>
                <a:latin typeface="黑体" pitchFamily="49" charset="-122"/>
                <a:ea typeface="黑体" pitchFamily="49" charset="-122"/>
                <a:sym typeface="黑体" pitchFamily="49" charset="-122"/>
              </a:rPr>
              <a:t>期间成本</a:t>
            </a:r>
            <a:endParaRPr lang="zh-CN" altLang="en-US" dirty="0">
              <a:solidFill>
                <a:schemeClr val="bg2">
                  <a:lumMod val="10000"/>
                </a:schemeClr>
              </a:solidFill>
            </a:endParaRPr>
          </a:p>
        </p:txBody>
      </p:sp>
      <p:sp>
        <p:nvSpPr>
          <p:cNvPr id="8201" name="AutoShape 17"/>
          <p:cNvSpPr>
            <a:spLocks noChangeArrowheads="1"/>
          </p:cNvSpPr>
          <p:nvPr/>
        </p:nvSpPr>
        <p:spPr bwMode="auto">
          <a:xfrm>
            <a:off x="1985997" y="3036641"/>
            <a:ext cx="3693709" cy="1081326"/>
          </a:xfrm>
          <a:prstGeom prst="cube">
            <a:avLst>
              <a:gd name="adj" fmla="val 57417"/>
            </a:avLst>
          </a:prstGeom>
          <a:solidFill>
            <a:srgbClr val="D9D7CE"/>
          </a:solidFill>
          <a:ln w="9525">
            <a:noFill/>
            <a:miter lim="800000"/>
            <a:headEnd/>
            <a:tailEnd/>
          </a:ln>
        </p:spPr>
        <p:txBody>
          <a:bodyPr lIns="79177" tIns="39588" rIns="79177" bIns="39588" anchor="ctr"/>
          <a:lstStyle/>
          <a:p>
            <a:pPr algn="ctr"/>
            <a:r>
              <a:rPr lang="zh-CN" altLang="en-US" sz="2100" dirty="0">
                <a:solidFill>
                  <a:schemeClr val="bg2">
                    <a:lumMod val="10000"/>
                  </a:schemeClr>
                </a:solidFill>
                <a:latin typeface="黑体" pitchFamily="49" charset="-122"/>
                <a:ea typeface="黑体" pitchFamily="49" charset="-122"/>
                <a:sym typeface="黑体" pitchFamily="49" charset="-122"/>
              </a:rPr>
              <a:t>期间费用</a:t>
            </a:r>
            <a:r>
              <a:rPr lang="en-US" altLang="zh-CN" sz="2100" dirty="0">
                <a:solidFill>
                  <a:schemeClr val="bg2">
                    <a:lumMod val="10000"/>
                  </a:schemeClr>
                </a:solidFill>
                <a:latin typeface="黑体" pitchFamily="49" charset="-122"/>
                <a:ea typeface="黑体" pitchFamily="49" charset="-122"/>
                <a:sym typeface="黑体" pitchFamily="49" charset="-122"/>
              </a:rPr>
              <a:t>/</a:t>
            </a:r>
            <a:r>
              <a:rPr lang="zh-CN" altLang="en-US" sz="2100" dirty="0">
                <a:solidFill>
                  <a:schemeClr val="bg2">
                    <a:lumMod val="10000"/>
                  </a:schemeClr>
                </a:solidFill>
                <a:latin typeface="黑体" pitchFamily="49" charset="-122"/>
                <a:ea typeface="黑体" pitchFamily="49" charset="-122"/>
                <a:sym typeface="黑体" pitchFamily="49" charset="-122"/>
              </a:rPr>
              <a:t>资金占用</a:t>
            </a:r>
            <a:endParaRPr lang="zh-CN" altLang="en-US" dirty="0">
              <a:solidFill>
                <a:schemeClr val="bg2">
                  <a:lumMod val="10000"/>
                </a:schemeClr>
              </a:solidFill>
            </a:endParaRPr>
          </a:p>
        </p:txBody>
      </p:sp>
      <p:sp>
        <p:nvSpPr>
          <p:cNvPr id="8202" name="Text Box 20"/>
          <p:cNvSpPr>
            <a:spLocks noChangeArrowheads="1"/>
          </p:cNvSpPr>
          <p:nvPr/>
        </p:nvSpPr>
        <p:spPr bwMode="auto">
          <a:xfrm>
            <a:off x="1066981" y="4459212"/>
            <a:ext cx="363805" cy="1187955"/>
          </a:xfrm>
          <a:prstGeom prst="rect">
            <a:avLst/>
          </a:prstGeom>
          <a:noFill/>
          <a:ln w="9525">
            <a:noFill/>
            <a:miter lim="800000"/>
            <a:headEnd/>
            <a:tailEnd/>
          </a:ln>
        </p:spPr>
        <p:txBody>
          <a:bodyPr lIns="79186" tIns="39593" rIns="79186" bIns="39593" anchor="ctr">
            <a:spAutoFit/>
          </a:bodyPr>
          <a:lstStyle/>
          <a:p>
            <a:pPr algn="ctr" eaLnBrk="1" hangingPunct="1"/>
            <a:r>
              <a:rPr lang="zh-CN" altLang="en-US" b="1" i="1">
                <a:solidFill>
                  <a:srgbClr val="000000"/>
                </a:solidFill>
                <a:latin typeface="宋体" pitchFamily="2" charset="-122"/>
                <a:sym typeface="宋体" pitchFamily="2" charset="-122"/>
              </a:rPr>
              <a:t>销售成本</a:t>
            </a:r>
            <a:endParaRPr lang="zh-CN" altLang="en-US"/>
          </a:p>
        </p:txBody>
      </p:sp>
      <p:sp>
        <p:nvSpPr>
          <p:cNvPr id="8203" name="Text Box 23"/>
          <p:cNvSpPr>
            <a:spLocks noChangeArrowheads="1"/>
          </p:cNvSpPr>
          <p:nvPr/>
        </p:nvSpPr>
        <p:spPr bwMode="auto">
          <a:xfrm>
            <a:off x="1045261" y="2499577"/>
            <a:ext cx="358375" cy="1187955"/>
          </a:xfrm>
          <a:prstGeom prst="rect">
            <a:avLst/>
          </a:prstGeom>
          <a:noFill/>
          <a:ln w="9525">
            <a:noFill/>
            <a:miter lim="800000"/>
            <a:headEnd/>
            <a:tailEnd/>
          </a:ln>
        </p:spPr>
        <p:txBody>
          <a:bodyPr lIns="79186" tIns="39593" rIns="79186" bIns="39593" anchor="ctr">
            <a:spAutoFit/>
          </a:bodyPr>
          <a:lstStyle/>
          <a:p>
            <a:pPr algn="ctr" eaLnBrk="1" hangingPunct="1"/>
            <a:r>
              <a:rPr lang="zh-CN" altLang="en-US" b="1" i="1">
                <a:solidFill>
                  <a:srgbClr val="000000"/>
                </a:solidFill>
                <a:latin typeface="宋体" pitchFamily="2" charset="-122"/>
                <a:sym typeface="宋体" pitchFamily="2" charset="-122"/>
              </a:rPr>
              <a:t>销售毛利</a:t>
            </a:r>
            <a:endParaRPr lang="zh-CN" altLang="en-US"/>
          </a:p>
        </p:txBody>
      </p:sp>
      <p:sp>
        <p:nvSpPr>
          <p:cNvPr id="8204" name="AutoShape 27"/>
          <p:cNvSpPr>
            <a:spLocks noChangeArrowheads="1"/>
          </p:cNvSpPr>
          <p:nvPr/>
        </p:nvSpPr>
        <p:spPr bwMode="auto">
          <a:xfrm>
            <a:off x="1985997" y="2122338"/>
            <a:ext cx="3693709" cy="1513281"/>
          </a:xfrm>
          <a:prstGeom prst="cube">
            <a:avLst>
              <a:gd name="adj" fmla="val 41130"/>
            </a:avLst>
          </a:prstGeom>
          <a:solidFill>
            <a:srgbClr val="D9D7CE"/>
          </a:solidFill>
          <a:ln w="9525">
            <a:noFill/>
            <a:miter lim="800000"/>
            <a:headEnd/>
            <a:tailEnd/>
          </a:ln>
        </p:spPr>
        <p:txBody>
          <a:bodyPr lIns="79177" tIns="39588" rIns="79177" bIns="39588" anchor="ctr"/>
          <a:lstStyle/>
          <a:p>
            <a:pPr algn="ctr"/>
            <a:r>
              <a:rPr lang="zh-CN" altLang="en-US" sz="2100" dirty="0">
                <a:solidFill>
                  <a:schemeClr val="bg2">
                    <a:lumMod val="10000"/>
                  </a:schemeClr>
                </a:solidFill>
                <a:latin typeface="黑体" pitchFamily="49" charset="-122"/>
                <a:ea typeface="黑体" pitchFamily="49" charset="-122"/>
                <a:sym typeface="黑体" pitchFamily="49" charset="-122"/>
              </a:rPr>
              <a:t>标准分摊</a:t>
            </a:r>
            <a:r>
              <a:rPr lang="en-US" altLang="zh-CN" sz="2100" dirty="0">
                <a:solidFill>
                  <a:schemeClr val="bg2">
                    <a:lumMod val="10000"/>
                  </a:schemeClr>
                </a:solidFill>
                <a:latin typeface="黑体" pitchFamily="49" charset="-122"/>
                <a:ea typeface="黑体" pitchFamily="49" charset="-122"/>
                <a:sym typeface="黑体" pitchFamily="49" charset="-122"/>
              </a:rPr>
              <a:t>(</a:t>
            </a:r>
            <a:r>
              <a:rPr lang="zh-CN" altLang="en-US" sz="2100" dirty="0">
                <a:solidFill>
                  <a:schemeClr val="bg2">
                    <a:lumMod val="10000"/>
                  </a:schemeClr>
                </a:solidFill>
                <a:latin typeface="黑体" pitchFamily="49" charset="-122"/>
                <a:ea typeface="黑体" pitchFamily="49" charset="-122"/>
                <a:sym typeface="黑体" pitchFamily="49" charset="-122"/>
              </a:rPr>
              <a:t>吃水线</a:t>
            </a:r>
            <a:r>
              <a:rPr lang="en-US" altLang="zh-CN" sz="2100" dirty="0">
                <a:solidFill>
                  <a:schemeClr val="bg2">
                    <a:lumMod val="10000"/>
                  </a:schemeClr>
                </a:solidFill>
                <a:latin typeface="黑体" pitchFamily="49" charset="-122"/>
                <a:ea typeface="黑体" pitchFamily="49" charset="-122"/>
                <a:sym typeface="黑体" pitchFamily="49" charset="-122"/>
              </a:rPr>
              <a:t>)</a:t>
            </a:r>
            <a:endParaRPr lang="zh-CN" altLang="en-US" dirty="0">
              <a:solidFill>
                <a:schemeClr val="bg2">
                  <a:lumMod val="10000"/>
                </a:schemeClr>
              </a:solidFill>
            </a:endParaRPr>
          </a:p>
        </p:txBody>
      </p:sp>
      <p:sp>
        <p:nvSpPr>
          <p:cNvPr id="8205" name="AutoShape 28"/>
          <p:cNvSpPr>
            <a:spLocks noChangeArrowheads="1"/>
          </p:cNvSpPr>
          <p:nvPr/>
        </p:nvSpPr>
        <p:spPr bwMode="auto">
          <a:xfrm>
            <a:off x="1985997" y="1665906"/>
            <a:ext cx="3693709" cy="993496"/>
          </a:xfrm>
          <a:prstGeom prst="cube">
            <a:avLst>
              <a:gd name="adj" fmla="val 60620"/>
            </a:avLst>
          </a:prstGeom>
          <a:solidFill>
            <a:srgbClr val="E1ECE2"/>
          </a:solidFill>
          <a:ln w="9525">
            <a:noFill/>
            <a:miter lim="800000"/>
            <a:headEnd/>
            <a:tailEnd/>
          </a:ln>
        </p:spPr>
        <p:txBody>
          <a:bodyPr lIns="79177" tIns="39588" rIns="79177" bIns="39588" anchor="ctr"/>
          <a:lstStyle/>
          <a:p>
            <a:pPr algn="ctr"/>
            <a:r>
              <a:rPr lang="zh-CN" altLang="en-US" sz="2100" dirty="0">
                <a:solidFill>
                  <a:schemeClr val="bg2">
                    <a:lumMod val="10000"/>
                  </a:schemeClr>
                </a:solidFill>
                <a:latin typeface="黑体" pitchFamily="49" charset="-122"/>
                <a:ea typeface="黑体" pitchFamily="49" charset="-122"/>
                <a:sym typeface="黑体" pitchFamily="49" charset="-122"/>
              </a:rPr>
              <a:t>贡献利润</a:t>
            </a:r>
            <a:endParaRPr lang="zh-CN" altLang="en-US" dirty="0">
              <a:solidFill>
                <a:schemeClr val="bg2">
                  <a:lumMod val="10000"/>
                </a:schemeClr>
              </a:solidFill>
            </a:endParaRPr>
          </a:p>
        </p:txBody>
      </p:sp>
      <p:sp>
        <p:nvSpPr>
          <p:cNvPr id="8206" name="Text Box 30"/>
          <p:cNvSpPr>
            <a:spLocks noChangeArrowheads="1"/>
          </p:cNvSpPr>
          <p:nvPr/>
        </p:nvSpPr>
        <p:spPr bwMode="auto">
          <a:xfrm>
            <a:off x="5987855" y="1704781"/>
            <a:ext cx="2006560" cy="1187945"/>
          </a:xfrm>
          <a:prstGeom prst="rect">
            <a:avLst/>
          </a:prstGeom>
          <a:noFill/>
          <a:ln w="9525">
            <a:noFill/>
            <a:miter lim="800000"/>
            <a:headEnd/>
            <a:tailEnd/>
          </a:ln>
        </p:spPr>
        <p:txBody>
          <a:bodyPr wrap="none" lIns="79177" tIns="39588" rIns="79177" bIns="39588">
            <a:spAutoFit/>
          </a:bodyPr>
          <a:lstStyle/>
          <a:p>
            <a:r>
              <a:rPr lang="zh-CN" altLang="en-US">
                <a:solidFill>
                  <a:srgbClr val="000000"/>
                </a:solidFill>
                <a:sym typeface="宋体" pitchFamily="2" charset="-122"/>
              </a:rPr>
              <a:t>期间费用：</a:t>
            </a:r>
          </a:p>
          <a:p>
            <a:pPr lvl="1"/>
            <a:r>
              <a:rPr lang="zh-CN" altLang="en-US">
                <a:solidFill>
                  <a:srgbClr val="000000"/>
                </a:solidFill>
                <a:sym typeface="宋体" pitchFamily="2" charset="-122"/>
              </a:rPr>
              <a:t>直接研发费用</a:t>
            </a:r>
          </a:p>
          <a:p>
            <a:pPr lvl="1"/>
            <a:r>
              <a:rPr lang="zh-CN" altLang="en-US">
                <a:solidFill>
                  <a:srgbClr val="000000"/>
                </a:solidFill>
                <a:sym typeface="宋体" pitchFamily="2" charset="-122"/>
              </a:rPr>
              <a:t>直接销售费用</a:t>
            </a:r>
          </a:p>
          <a:p>
            <a:pPr lvl="1"/>
            <a:r>
              <a:rPr lang="zh-CN" altLang="en-US">
                <a:solidFill>
                  <a:srgbClr val="000000"/>
                </a:solidFill>
                <a:sym typeface="宋体" pitchFamily="2" charset="-122"/>
              </a:rPr>
              <a:t>直接管理费用</a:t>
            </a:r>
            <a:endParaRPr lang="zh-CN" altLang="en-US"/>
          </a:p>
        </p:txBody>
      </p:sp>
      <p:sp>
        <p:nvSpPr>
          <p:cNvPr id="8207" name="Text Box 31"/>
          <p:cNvSpPr>
            <a:spLocks noChangeArrowheads="1"/>
          </p:cNvSpPr>
          <p:nvPr/>
        </p:nvSpPr>
        <p:spPr bwMode="auto">
          <a:xfrm>
            <a:off x="5987854" y="3543468"/>
            <a:ext cx="3059733" cy="2794538"/>
          </a:xfrm>
          <a:prstGeom prst="rect">
            <a:avLst/>
          </a:prstGeom>
          <a:noFill/>
          <a:ln w="9525">
            <a:noFill/>
            <a:miter lim="800000"/>
            <a:headEnd/>
            <a:tailEnd/>
          </a:ln>
        </p:spPr>
        <p:txBody>
          <a:bodyPr wrap="none" lIns="79177" tIns="39588" rIns="79177" bIns="39588">
            <a:spAutoFit/>
          </a:bodyPr>
          <a:lstStyle/>
          <a:p>
            <a:pPr eaLnBrk="1" hangingPunct="1">
              <a:lnSpc>
                <a:spcPct val="140000"/>
              </a:lnSpc>
            </a:pPr>
            <a:r>
              <a:rPr lang="zh-CN" altLang="en-US" b="1" i="1" dirty="0">
                <a:solidFill>
                  <a:srgbClr val="000000"/>
                </a:solidFill>
                <a:latin typeface="宋体" pitchFamily="2" charset="-122"/>
                <a:sym typeface="宋体" pitchFamily="2" charset="-122"/>
              </a:rPr>
              <a:t>期间成本：</a:t>
            </a:r>
          </a:p>
          <a:p>
            <a:pPr marL="701288" lvl="1" indent="-300552">
              <a:lnSpc>
                <a:spcPct val="140000"/>
              </a:lnSpc>
              <a:buFont typeface="Wingdings" pitchFamily="2" charset="2"/>
              <a:buChar char="l"/>
            </a:pPr>
            <a:r>
              <a:rPr lang="zh-CN" altLang="en-US" b="1" i="1" dirty="0">
                <a:solidFill>
                  <a:srgbClr val="000000"/>
                </a:solidFill>
                <a:latin typeface="宋体" pitchFamily="2" charset="-122"/>
                <a:sym typeface="宋体" pitchFamily="2" charset="-122"/>
              </a:rPr>
              <a:t>运费</a:t>
            </a:r>
          </a:p>
          <a:p>
            <a:pPr marL="701288" lvl="1" indent="-300552">
              <a:lnSpc>
                <a:spcPct val="140000"/>
              </a:lnSpc>
              <a:buFont typeface="Wingdings" pitchFamily="2" charset="2"/>
              <a:buChar char="l"/>
            </a:pPr>
            <a:r>
              <a:rPr lang="zh-CN" altLang="en-US" b="1" i="1" dirty="0">
                <a:solidFill>
                  <a:srgbClr val="000000"/>
                </a:solidFill>
                <a:latin typeface="宋体" pitchFamily="2" charset="-122"/>
                <a:sym typeface="宋体" pitchFamily="2" charset="-122"/>
              </a:rPr>
              <a:t>存货跌价准备</a:t>
            </a:r>
          </a:p>
          <a:p>
            <a:pPr marL="701288" lvl="1" indent="-300552">
              <a:lnSpc>
                <a:spcPct val="140000"/>
              </a:lnSpc>
              <a:buFont typeface="Wingdings" pitchFamily="2" charset="2"/>
              <a:buChar char="l"/>
            </a:pPr>
            <a:r>
              <a:rPr lang="zh-CN" altLang="en-US" b="1" i="1" dirty="0">
                <a:solidFill>
                  <a:srgbClr val="000000"/>
                </a:solidFill>
                <a:latin typeface="宋体" pitchFamily="2" charset="-122"/>
                <a:sym typeface="宋体" pitchFamily="2" charset="-122"/>
              </a:rPr>
              <a:t>专利提成费</a:t>
            </a:r>
          </a:p>
          <a:p>
            <a:pPr marL="701288" lvl="1" indent="-300552">
              <a:lnSpc>
                <a:spcPct val="140000"/>
              </a:lnSpc>
              <a:buFont typeface="Wingdings" pitchFamily="2" charset="2"/>
              <a:buChar char="l"/>
            </a:pPr>
            <a:r>
              <a:rPr lang="zh-CN" altLang="en-US" b="1" i="1" dirty="0">
                <a:solidFill>
                  <a:srgbClr val="000000"/>
                </a:solidFill>
                <a:latin typeface="宋体" pitchFamily="2" charset="-122"/>
                <a:sym typeface="宋体" pitchFamily="2" charset="-122"/>
              </a:rPr>
              <a:t>出口不能抵扣进项税</a:t>
            </a:r>
          </a:p>
          <a:p>
            <a:pPr marL="701288" lvl="1" indent="-300552">
              <a:lnSpc>
                <a:spcPct val="140000"/>
              </a:lnSpc>
              <a:buFont typeface="Wingdings" pitchFamily="2" charset="2"/>
              <a:buChar char="l"/>
            </a:pPr>
            <a:r>
              <a:rPr lang="zh-CN" altLang="en-US" b="1" i="1" dirty="0">
                <a:solidFill>
                  <a:srgbClr val="000000"/>
                </a:solidFill>
                <a:latin typeface="宋体" pitchFamily="2" charset="-122"/>
                <a:sym typeface="宋体" pitchFamily="2" charset="-122"/>
              </a:rPr>
              <a:t>关税及报关清关费</a:t>
            </a:r>
          </a:p>
          <a:p>
            <a:pPr marL="701288" lvl="1" indent="-300552">
              <a:lnSpc>
                <a:spcPct val="140000"/>
              </a:lnSpc>
              <a:buFont typeface="Wingdings" pitchFamily="2" charset="2"/>
              <a:buChar char="l"/>
            </a:pPr>
            <a:r>
              <a:rPr lang="zh-CN" altLang="en-US" b="1" i="1" dirty="0">
                <a:solidFill>
                  <a:srgbClr val="000000"/>
                </a:solidFill>
                <a:latin typeface="宋体" pitchFamily="2" charset="-122"/>
                <a:sym typeface="宋体" pitchFamily="2" charset="-122"/>
              </a:rPr>
              <a:t>其它期间成本</a:t>
            </a:r>
            <a:endParaRPr lang="zh-CN" altLang="en-US" dirty="0"/>
          </a:p>
        </p:txBody>
      </p:sp>
      <p:sp>
        <p:nvSpPr>
          <p:cNvPr id="8208" name="AutoShape 9"/>
          <p:cNvSpPr>
            <a:spLocks noChangeArrowheads="1"/>
          </p:cNvSpPr>
          <p:nvPr/>
        </p:nvSpPr>
        <p:spPr bwMode="auto">
          <a:xfrm>
            <a:off x="1468796" y="2122337"/>
            <a:ext cx="456114" cy="1959635"/>
          </a:xfrm>
          <a:prstGeom prst="leftArrow">
            <a:avLst>
              <a:gd name="adj1" fmla="val 80750"/>
              <a:gd name="adj2" fmla="val 65181"/>
            </a:avLst>
          </a:prstGeom>
          <a:gradFill rotWithShape="1">
            <a:gsLst>
              <a:gs pos="0">
                <a:srgbClr val="769AA3"/>
              </a:gs>
              <a:gs pos="79999">
                <a:srgbClr val="9BC9D6"/>
              </a:gs>
              <a:gs pos="100000">
                <a:srgbClr val="9ACBD9"/>
              </a:gs>
            </a:gsLst>
            <a:lin ang="5400000" scaled="1"/>
          </a:gradFill>
          <a:ln w="9525">
            <a:solidFill>
              <a:srgbClr val="A8CDD7"/>
            </a:solidFill>
            <a:miter lim="800000"/>
            <a:headEnd/>
            <a:tailEnd/>
          </a:ln>
        </p:spPr>
        <p:txBody>
          <a:bodyPr wrap="none" lIns="80147" tIns="40074" rIns="80147" bIns="40074" anchor="ctr"/>
          <a:lstStyle/>
          <a:p>
            <a:endParaRPr lang="zh-CN" altLang="zh-CN">
              <a:solidFill>
                <a:srgbClr val="FFFFFF"/>
              </a:solidFill>
              <a:latin typeface="宋体" pitchFamily="2" charset="-122"/>
              <a:sym typeface="宋体" pitchFamily="2" charset="-122"/>
            </a:endParaRPr>
          </a:p>
        </p:txBody>
      </p:sp>
      <p:sp>
        <p:nvSpPr>
          <p:cNvPr id="8209" name="AutoShape 9"/>
          <p:cNvSpPr>
            <a:spLocks noChangeArrowheads="1"/>
          </p:cNvSpPr>
          <p:nvPr/>
        </p:nvSpPr>
        <p:spPr bwMode="auto">
          <a:xfrm>
            <a:off x="1468796" y="4184201"/>
            <a:ext cx="456114" cy="2053224"/>
          </a:xfrm>
          <a:prstGeom prst="leftArrow">
            <a:avLst>
              <a:gd name="adj1" fmla="val 84269"/>
              <a:gd name="adj2" fmla="val 64611"/>
            </a:avLst>
          </a:prstGeom>
          <a:gradFill rotWithShape="1">
            <a:gsLst>
              <a:gs pos="0">
                <a:srgbClr val="769AA3"/>
              </a:gs>
              <a:gs pos="79999">
                <a:srgbClr val="9BC9D6"/>
              </a:gs>
              <a:gs pos="100000">
                <a:srgbClr val="9ACBD9"/>
              </a:gs>
            </a:gsLst>
            <a:lin ang="5400000" scaled="1"/>
          </a:gradFill>
          <a:ln w="9525">
            <a:solidFill>
              <a:srgbClr val="A8CDD7"/>
            </a:solidFill>
            <a:miter lim="800000"/>
            <a:headEnd/>
            <a:tailEnd/>
          </a:ln>
        </p:spPr>
        <p:txBody>
          <a:bodyPr wrap="none" lIns="80147" tIns="40074" rIns="80147" bIns="40074" anchor="ctr"/>
          <a:lstStyle/>
          <a:p>
            <a:endParaRPr lang="zh-CN" altLang="zh-CN">
              <a:solidFill>
                <a:srgbClr val="FFFFFF"/>
              </a:solidFill>
              <a:latin typeface="宋体" pitchFamily="2" charset="-122"/>
              <a:sym typeface="宋体" pitchFamily="2" charset="-122"/>
            </a:endParaRPr>
          </a:p>
        </p:txBody>
      </p:sp>
      <p:sp>
        <p:nvSpPr>
          <p:cNvPr id="8210" name="AutoShape 9"/>
          <p:cNvSpPr>
            <a:spLocks noChangeArrowheads="1"/>
          </p:cNvSpPr>
          <p:nvPr/>
        </p:nvSpPr>
        <p:spPr bwMode="auto">
          <a:xfrm>
            <a:off x="483264" y="3226702"/>
            <a:ext cx="456114" cy="1447048"/>
          </a:xfrm>
          <a:prstGeom prst="leftArrow">
            <a:avLst>
              <a:gd name="adj1" fmla="val 65583"/>
              <a:gd name="adj2" fmla="val 65181"/>
            </a:avLst>
          </a:prstGeom>
          <a:gradFill rotWithShape="1">
            <a:gsLst>
              <a:gs pos="0">
                <a:srgbClr val="769AA3"/>
              </a:gs>
              <a:gs pos="79999">
                <a:srgbClr val="9BC9D6"/>
              </a:gs>
              <a:gs pos="100000">
                <a:srgbClr val="9ACBD9"/>
              </a:gs>
            </a:gsLst>
            <a:lin ang="5400000" scaled="1"/>
          </a:gradFill>
          <a:ln w="9525">
            <a:solidFill>
              <a:srgbClr val="A8CDD7"/>
            </a:solidFill>
            <a:miter lim="800000"/>
            <a:headEnd/>
            <a:tailEnd/>
          </a:ln>
        </p:spPr>
        <p:txBody>
          <a:bodyPr wrap="none" lIns="80147" tIns="40074" rIns="80147" bIns="40074" anchor="ctr"/>
          <a:lstStyle/>
          <a:p>
            <a:endParaRPr lang="zh-CN" altLang="zh-CN">
              <a:solidFill>
                <a:srgbClr val="FFFFFF"/>
              </a:solidFill>
              <a:latin typeface="宋体" pitchFamily="2" charset="-122"/>
              <a:sym typeface="宋体"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 name="Rectangle 34"/>
          <p:cNvSpPr>
            <a:spLocks noChangeArrowheads="1"/>
          </p:cNvSpPr>
          <p:nvPr/>
        </p:nvSpPr>
        <p:spPr bwMode="auto">
          <a:xfrm>
            <a:off x="4395551" y="2995621"/>
            <a:ext cx="4452548" cy="3272780"/>
          </a:xfrm>
          <a:prstGeom prst="rect">
            <a:avLst/>
          </a:prstGeom>
          <a:solidFill>
            <a:srgbClr val="00B0F0">
              <a:alpha val="10196"/>
            </a:srgbClr>
          </a:solidFill>
          <a:ln w="9525">
            <a:solidFill>
              <a:schemeClr val="accent2">
                <a:lumMod val="60000"/>
                <a:lumOff val="40000"/>
              </a:schemeClr>
            </a:solidFill>
            <a:prstDash val="solid"/>
            <a:miter lim="800000"/>
            <a:headEnd/>
            <a:tailEnd/>
          </a:ln>
          <a:effectLst/>
        </p:spPr>
        <p:txBody>
          <a:bodyPr wrap="none" lIns="80147" tIns="40074" rIns="80147" bIns="40074" anchor="b"/>
          <a:lstStyle/>
          <a:p>
            <a:pPr algn="ctr">
              <a:defRPr/>
            </a:pPr>
            <a:r>
              <a:rPr lang="zh-CN" altLang="en-US" sz="2100" i="1" dirty="0">
                <a:solidFill>
                  <a:srgbClr val="0070C0"/>
                </a:solidFill>
                <a:effectLst>
                  <a:outerShdw blurRad="38100" dist="38100" dir="2700000" algn="tl">
                    <a:srgbClr val="000000"/>
                  </a:outerShdw>
                </a:effectLst>
                <a:latin typeface="Arial" pitchFamily="34" charset="0"/>
                <a:ea typeface="黑体" pitchFamily="2" charset="-122"/>
              </a:rPr>
              <a:t>利润区：</a:t>
            </a:r>
          </a:p>
          <a:p>
            <a:pPr algn="ctr">
              <a:defRPr/>
            </a:pPr>
            <a:r>
              <a:rPr lang="zh-CN" altLang="en-US" sz="2100" b="1" i="1" dirty="0">
                <a:solidFill>
                  <a:srgbClr val="0070C0"/>
                </a:solidFill>
                <a:effectLst>
                  <a:outerShdw blurRad="38100" dist="38100" dir="2700000" algn="tl">
                    <a:srgbClr val="000000"/>
                  </a:outerShdw>
                </a:effectLst>
                <a:latin typeface="Arial" pitchFamily="34" charset="0"/>
                <a:ea typeface="黑体" pitchFamily="2" charset="-122"/>
              </a:rPr>
              <a:t>体现财务运营能力！</a:t>
            </a:r>
          </a:p>
        </p:txBody>
      </p:sp>
      <p:sp>
        <p:nvSpPr>
          <p:cNvPr id="80" name="Rectangle 32"/>
          <p:cNvSpPr>
            <a:spLocks noChangeArrowheads="1"/>
          </p:cNvSpPr>
          <p:nvPr/>
        </p:nvSpPr>
        <p:spPr bwMode="auto">
          <a:xfrm>
            <a:off x="173727" y="3007140"/>
            <a:ext cx="4153925" cy="3272780"/>
          </a:xfrm>
          <a:prstGeom prst="rect">
            <a:avLst/>
          </a:prstGeom>
          <a:solidFill>
            <a:srgbClr val="00B0F0">
              <a:alpha val="10196"/>
            </a:srgbClr>
          </a:solidFill>
          <a:ln w="9525">
            <a:solidFill>
              <a:schemeClr val="accent2">
                <a:lumMod val="60000"/>
                <a:lumOff val="40000"/>
              </a:schemeClr>
            </a:solidFill>
            <a:prstDash val="solid"/>
            <a:miter lim="800000"/>
            <a:headEnd/>
            <a:tailEnd/>
          </a:ln>
          <a:effectLst/>
        </p:spPr>
        <p:txBody>
          <a:bodyPr wrap="none" lIns="80147" tIns="40074" rIns="80147" bIns="40074" anchor="b"/>
          <a:lstStyle/>
          <a:p>
            <a:pPr algn="ctr">
              <a:defRPr/>
            </a:pPr>
            <a:r>
              <a:rPr lang="zh-CN" altLang="en-US" sz="2100" b="1" i="1" dirty="0">
                <a:solidFill>
                  <a:srgbClr val="0070C0"/>
                </a:solidFill>
                <a:effectLst>
                  <a:outerShdw blurRad="38100" dist="38100" dir="2700000" algn="tl">
                    <a:srgbClr val="000000"/>
                  </a:outerShdw>
                </a:effectLst>
                <a:latin typeface="Arial" pitchFamily="34" charset="0"/>
                <a:ea typeface="黑体" pitchFamily="2" charset="-122"/>
              </a:rPr>
              <a:t>效率区：</a:t>
            </a:r>
          </a:p>
          <a:p>
            <a:pPr algn="ctr">
              <a:defRPr/>
            </a:pPr>
            <a:r>
              <a:rPr lang="zh-CN" altLang="en-US" sz="2100" b="1" i="1" dirty="0">
                <a:solidFill>
                  <a:srgbClr val="0070C0"/>
                </a:solidFill>
                <a:effectLst>
                  <a:outerShdw blurRad="38100" dist="38100" dir="2700000" algn="tl">
                    <a:srgbClr val="000000"/>
                  </a:outerShdw>
                </a:effectLst>
                <a:latin typeface="Arial" pitchFamily="34" charset="0"/>
                <a:ea typeface="黑体" pitchFamily="2" charset="-122"/>
              </a:rPr>
              <a:t>体现内部运营能力！</a:t>
            </a:r>
          </a:p>
        </p:txBody>
      </p:sp>
      <p:sp>
        <p:nvSpPr>
          <p:cNvPr id="81" name="Rectangle 33"/>
          <p:cNvSpPr>
            <a:spLocks noChangeArrowheads="1"/>
          </p:cNvSpPr>
          <p:nvPr/>
        </p:nvSpPr>
        <p:spPr bwMode="auto">
          <a:xfrm>
            <a:off x="1593705" y="902048"/>
            <a:ext cx="5910477" cy="1851680"/>
          </a:xfrm>
          <a:prstGeom prst="rect">
            <a:avLst/>
          </a:prstGeom>
          <a:solidFill>
            <a:srgbClr val="00B0F0">
              <a:alpha val="10196"/>
            </a:srgbClr>
          </a:solidFill>
          <a:ln w="9525">
            <a:solidFill>
              <a:schemeClr val="accent2">
                <a:lumMod val="60000"/>
                <a:lumOff val="40000"/>
              </a:schemeClr>
            </a:solidFill>
            <a:prstDash val="solid"/>
            <a:miter lim="800000"/>
            <a:headEnd/>
            <a:tailEnd/>
          </a:ln>
          <a:effectLst/>
        </p:spPr>
        <p:txBody>
          <a:bodyPr wrap="none" lIns="80147" tIns="40074" rIns="80147" bIns="40074" anchor="t"/>
          <a:lstStyle/>
          <a:p>
            <a:pPr algn="ctr">
              <a:defRPr/>
            </a:pPr>
            <a:r>
              <a:rPr lang="zh-CN" altLang="en-US" sz="2100" b="1" i="1" dirty="0">
                <a:solidFill>
                  <a:srgbClr val="0070C0"/>
                </a:solidFill>
                <a:effectLst>
                  <a:outerShdw blurRad="38100" dist="38100" dir="2700000" algn="tl">
                    <a:srgbClr val="000000"/>
                  </a:outerShdw>
                </a:effectLst>
                <a:latin typeface="Antique Olive Compact" pitchFamily="34" charset="0"/>
                <a:ea typeface="黑体" pitchFamily="2" charset="-122"/>
              </a:rPr>
              <a:t>毛利区：体现产品竞争力！</a:t>
            </a:r>
          </a:p>
        </p:txBody>
      </p:sp>
      <p:sp>
        <p:nvSpPr>
          <p:cNvPr id="18" name="灯片编号占位符 5"/>
          <p:cNvSpPr>
            <a:spLocks noGrp="1"/>
          </p:cNvSpPr>
          <p:nvPr>
            <p:ph type="sldNum" sz="quarter" idx="4294967295"/>
          </p:nvPr>
        </p:nvSpPr>
        <p:spPr>
          <a:xfrm>
            <a:off x="3543300" y="6376243"/>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148335F9-5314-4271-A699-7F4551E8FBF9}" type="slidenum">
              <a:rPr lang="zh-CN" altLang="en-US"/>
              <a:pPr>
                <a:defRPr/>
              </a:pPr>
              <a:t>79</a:t>
            </a:fld>
            <a:endParaRPr lang="zh-CN" altLang="en-US" sz="1800" dirty="0">
              <a:solidFill>
                <a:schemeClr val="tx1"/>
              </a:solidFill>
              <a:latin typeface="Arial" pitchFamily="34" charset="0"/>
            </a:endParaRPr>
          </a:p>
        </p:txBody>
      </p:sp>
      <p:sp>
        <p:nvSpPr>
          <p:cNvPr id="8196" name="Rectangle 4"/>
          <p:cNvSpPr>
            <a:spLocks noGrp="1" noChangeArrowheads="1"/>
          </p:cNvSpPr>
          <p:nvPr>
            <p:ph type="title" idx="4294967295"/>
          </p:nvPr>
        </p:nvSpPr>
        <p:spPr bwMode="auto">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dirty="0">
                <a:solidFill>
                  <a:schemeClr val="tx1"/>
                </a:solidFill>
                <a:latin typeface="微软雅黑" pitchFamily="34" charset="-122"/>
                <a:ea typeface="微软雅黑" pitchFamily="34" charset="-122"/>
              </a:rPr>
              <a:t>理解盈利能力</a:t>
            </a:r>
          </a:p>
        </p:txBody>
      </p:sp>
      <p:sp>
        <p:nvSpPr>
          <p:cNvPr id="51" name="Rectangle 3"/>
          <p:cNvSpPr>
            <a:spLocks noChangeArrowheads="1"/>
          </p:cNvSpPr>
          <p:nvPr/>
        </p:nvSpPr>
        <p:spPr bwMode="auto">
          <a:xfrm>
            <a:off x="4816349" y="4400905"/>
            <a:ext cx="1323705" cy="326846"/>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财务费用率</a:t>
            </a:r>
          </a:p>
        </p:txBody>
      </p:sp>
      <p:sp>
        <p:nvSpPr>
          <p:cNvPr id="52" name="Rectangle 4"/>
          <p:cNvSpPr>
            <a:spLocks noChangeArrowheads="1"/>
          </p:cNvSpPr>
          <p:nvPr/>
        </p:nvSpPr>
        <p:spPr bwMode="auto">
          <a:xfrm>
            <a:off x="6424825" y="4400905"/>
            <a:ext cx="1323705" cy="326846"/>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税前利润率</a:t>
            </a:r>
          </a:p>
        </p:txBody>
      </p:sp>
      <p:sp>
        <p:nvSpPr>
          <p:cNvPr id="53" name="Rectangle 5"/>
          <p:cNvSpPr>
            <a:spLocks noChangeArrowheads="1"/>
          </p:cNvSpPr>
          <p:nvPr/>
        </p:nvSpPr>
        <p:spPr bwMode="auto">
          <a:xfrm>
            <a:off x="5751677" y="3244715"/>
            <a:ext cx="1323705" cy="326845"/>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营业利润率</a:t>
            </a:r>
          </a:p>
        </p:txBody>
      </p:sp>
      <p:sp>
        <p:nvSpPr>
          <p:cNvPr id="54" name="Rectangle 6"/>
          <p:cNvSpPr>
            <a:spLocks noChangeArrowheads="1"/>
          </p:cNvSpPr>
          <p:nvPr/>
        </p:nvSpPr>
        <p:spPr bwMode="auto">
          <a:xfrm>
            <a:off x="3780612" y="2215223"/>
            <a:ext cx="1262138" cy="326846"/>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销售毛利率</a:t>
            </a:r>
          </a:p>
        </p:txBody>
      </p:sp>
      <p:sp>
        <p:nvSpPr>
          <p:cNvPr id="55" name="Rectangle 7"/>
          <p:cNvSpPr>
            <a:spLocks noChangeArrowheads="1"/>
          </p:cNvSpPr>
          <p:nvPr/>
        </p:nvSpPr>
        <p:spPr bwMode="auto">
          <a:xfrm>
            <a:off x="1904378" y="3247595"/>
            <a:ext cx="1323705" cy="326845"/>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期间费用率</a:t>
            </a:r>
          </a:p>
        </p:txBody>
      </p:sp>
      <p:sp>
        <p:nvSpPr>
          <p:cNvPr id="56" name="Rectangle 8"/>
          <p:cNvSpPr>
            <a:spLocks noChangeArrowheads="1"/>
          </p:cNvSpPr>
          <p:nvPr/>
        </p:nvSpPr>
        <p:spPr bwMode="auto">
          <a:xfrm>
            <a:off x="1700905" y="4786789"/>
            <a:ext cx="1323705" cy="326846"/>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研发费用率</a:t>
            </a:r>
          </a:p>
        </p:txBody>
      </p:sp>
      <p:sp>
        <p:nvSpPr>
          <p:cNvPr id="57" name="Rectangle 9"/>
          <p:cNvSpPr>
            <a:spLocks noChangeArrowheads="1"/>
          </p:cNvSpPr>
          <p:nvPr/>
        </p:nvSpPr>
        <p:spPr bwMode="auto">
          <a:xfrm>
            <a:off x="3105909" y="4789666"/>
            <a:ext cx="1160655" cy="323968"/>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管理费用率</a:t>
            </a:r>
          </a:p>
        </p:txBody>
      </p:sp>
      <p:sp>
        <p:nvSpPr>
          <p:cNvPr id="58" name="Rectangle 10"/>
          <p:cNvSpPr>
            <a:spLocks noChangeArrowheads="1"/>
          </p:cNvSpPr>
          <p:nvPr/>
        </p:nvSpPr>
        <p:spPr bwMode="auto">
          <a:xfrm>
            <a:off x="234814" y="4786789"/>
            <a:ext cx="1323705" cy="326845"/>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销售费用率</a:t>
            </a:r>
          </a:p>
        </p:txBody>
      </p:sp>
      <p:sp>
        <p:nvSpPr>
          <p:cNvPr id="59" name="Text Box 11"/>
          <p:cNvSpPr txBox="1">
            <a:spLocks noChangeArrowheads="1"/>
          </p:cNvSpPr>
          <p:nvPr/>
        </p:nvSpPr>
        <p:spPr bwMode="auto">
          <a:xfrm>
            <a:off x="5166596" y="2327507"/>
            <a:ext cx="2093238" cy="45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331" tIns="40074" rIns="47331" bIns="40074">
            <a:spAutoFit/>
          </a:bodyPr>
          <a:lstStyle>
            <a:lvl1pPr defTabSz="1066800">
              <a:defRPr kumimoji="1" sz="1400">
                <a:solidFill>
                  <a:schemeClr val="bg1"/>
                </a:solidFill>
                <a:latin typeface="FrutigerNext LT Regular" charset="0"/>
                <a:ea typeface="ＭＳ Ｐゴシック" charset="0"/>
                <a:cs typeface="ＭＳ Ｐゴシック" charset="0"/>
              </a:defRPr>
            </a:lvl1pPr>
            <a:lvl2pPr marL="742950" indent="-285750" defTabSz="1066800">
              <a:defRPr kumimoji="1" sz="1400">
                <a:solidFill>
                  <a:schemeClr val="bg1"/>
                </a:solidFill>
                <a:latin typeface="FrutigerNext LT Regular" charset="0"/>
                <a:ea typeface="ＭＳ Ｐゴシック" charset="0"/>
                <a:cs typeface="ＭＳ Ｐゴシック" charset="0"/>
              </a:defRPr>
            </a:lvl2pPr>
            <a:lvl3pPr marL="1143000" indent="-228600" defTabSz="1066800">
              <a:defRPr kumimoji="1" sz="1400">
                <a:solidFill>
                  <a:schemeClr val="bg1"/>
                </a:solidFill>
                <a:latin typeface="FrutigerNext LT Regular" charset="0"/>
                <a:ea typeface="ＭＳ Ｐゴシック" charset="0"/>
                <a:cs typeface="ＭＳ Ｐゴシック" charset="0"/>
              </a:defRPr>
            </a:lvl3pPr>
            <a:lvl4pPr marL="1600200" indent="-228600" defTabSz="1066800">
              <a:defRPr kumimoji="1" sz="1400">
                <a:solidFill>
                  <a:schemeClr val="bg1"/>
                </a:solidFill>
                <a:latin typeface="FrutigerNext LT Regular" charset="0"/>
                <a:ea typeface="ＭＳ Ｐゴシック" charset="0"/>
                <a:cs typeface="ＭＳ Ｐゴシック" charset="0"/>
              </a:defRPr>
            </a:lvl4pPr>
            <a:lvl5pPr marL="2057400" indent="-228600" defTabSz="1066800">
              <a:defRPr kumimoji="1" sz="1400">
                <a:solidFill>
                  <a:schemeClr val="bg1"/>
                </a:solidFill>
                <a:latin typeface="FrutigerNext LT Regular" charset="0"/>
                <a:ea typeface="ＭＳ Ｐゴシック" charset="0"/>
                <a:cs typeface="ＭＳ Ｐゴシック" charset="0"/>
              </a:defRPr>
            </a:lvl5pPr>
            <a:lvl6pPr marL="25146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20000"/>
              </a:spcBef>
            </a:pPr>
            <a:r>
              <a:rPr kumimoji="0" lang="zh-CN" altLang="en-US" sz="1100" dirty="0">
                <a:solidFill>
                  <a:srgbClr val="000000"/>
                </a:solidFill>
                <a:latin typeface="Arial" charset="0"/>
                <a:ea typeface="华文细黑" charset="0"/>
                <a:cs typeface="华文细黑" charset="0"/>
              </a:rPr>
              <a:t>销售毛利率</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销售毛利</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销售收入</a:t>
            </a:r>
          </a:p>
          <a:p>
            <a:pPr>
              <a:spcBef>
                <a:spcPct val="20000"/>
              </a:spcBef>
            </a:pPr>
            <a:r>
              <a:rPr kumimoji="0" lang="zh-CN" altLang="en-US" sz="1100" dirty="0">
                <a:solidFill>
                  <a:srgbClr val="000000"/>
                </a:solidFill>
                <a:latin typeface="Arial" charset="0"/>
                <a:ea typeface="华文细黑" charset="0"/>
                <a:cs typeface="华文细黑" charset="0"/>
              </a:rPr>
              <a:t>销售毛利</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销售收入</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销售成本</a:t>
            </a:r>
          </a:p>
        </p:txBody>
      </p:sp>
      <p:cxnSp>
        <p:nvCxnSpPr>
          <p:cNvPr id="61" name="AutoShape 13"/>
          <p:cNvCxnSpPr>
            <a:cxnSpLocks noChangeShapeType="1"/>
            <a:stCxn id="54" idx="2"/>
            <a:endCxn id="53" idx="0"/>
          </p:cNvCxnSpPr>
          <p:nvPr/>
        </p:nvCxnSpPr>
        <p:spPr bwMode="auto">
          <a:xfrm rot="16200000" flipH="1">
            <a:off x="5061282" y="1892468"/>
            <a:ext cx="702646" cy="2001848"/>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sp>
        <p:nvSpPr>
          <p:cNvPr id="62" name="Text Box 14"/>
          <p:cNvSpPr txBox="1">
            <a:spLocks noChangeArrowheads="1"/>
          </p:cNvSpPr>
          <p:nvPr/>
        </p:nvSpPr>
        <p:spPr bwMode="auto">
          <a:xfrm>
            <a:off x="4467498" y="3564350"/>
            <a:ext cx="2093238" cy="45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331" tIns="40074" rIns="47331" bIns="40074">
            <a:spAutoFit/>
          </a:bodyPr>
          <a:lstStyle>
            <a:lvl1pPr defTabSz="1066800">
              <a:defRPr kumimoji="1" sz="1400">
                <a:solidFill>
                  <a:schemeClr val="bg1"/>
                </a:solidFill>
                <a:latin typeface="FrutigerNext LT Regular" charset="0"/>
                <a:ea typeface="ＭＳ Ｐゴシック" charset="0"/>
                <a:cs typeface="ＭＳ Ｐゴシック" charset="0"/>
              </a:defRPr>
            </a:lvl1pPr>
            <a:lvl2pPr marL="742950" indent="-285750" defTabSz="1066800">
              <a:defRPr kumimoji="1" sz="1400">
                <a:solidFill>
                  <a:schemeClr val="bg1"/>
                </a:solidFill>
                <a:latin typeface="FrutigerNext LT Regular" charset="0"/>
                <a:ea typeface="ＭＳ Ｐゴシック" charset="0"/>
                <a:cs typeface="ＭＳ Ｐゴシック" charset="0"/>
              </a:defRPr>
            </a:lvl2pPr>
            <a:lvl3pPr marL="1143000" indent="-228600" defTabSz="1066800">
              <a:defRPr kumimoji="1" sz="1400">
                <a:solidFill>
                  <a:schemeClr val="bg1"/>
                </a:solidFill>
                <a:latin typeface="FrutigerNext LT Regular" charset="0"/>
                <a:ea typeface="ＭＳ Ｐゴシック" charset="0"/>
                <a:cs typeface="ＭＳ Ｐゴシック" charset="0"/>
              </a:defRPr>
            </a:lvl3pPr>
            <a:lvl4pPr marL="1600200" indent="-228600" defTabSz="1066800">
              <a:defRPr kumimoji="1" sz="1400">
                <a:solidFill>
                  <a:schemeClr val="bg1"/>
                </a:solidFill>
                <a:latin typeface="FrutigerNext LT Regular" charset="0"/>
                <a:ea typeface="ＭＳ Ｐゴシック" charset="0"/>
                <a:cs typeface="ＭＳ Ｐゴシック" charset="0"/>
              </a:defRPr>
            </a:lvl4pPr>
            <a:lvl5pPr marL="2057400" indent="-228600" defTabSz="1066800">
              <a:defRPr kumimoji="1" sz="1400">
                <a:solidFill>
                  <a:schemeClr val="bg1"/>
                </a:solidFill>
                <a:latin typeface="FrutigerNext LT Regular" charset="0"/>
                <a:ea typeface="ＭＳ Ｐゴシック" charset="0"/>
                <a:cs typeface="ＭＳ Ｐゴシック" charset="0"/>
              </a:defRPr>
            </a:lvl5pPr>
            <a:lvl6pPr marL="25146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20000"/>
              </a:spcBef>
            </a:pPr>
            <a:r>
              <a:rPr kumimoji="0" lang="zh-CN" altLang="en-US" sz="1100" dirty="0">
                <a:solidFill>
                  <a:srgbClr val="000000"/>
                </a:solidFill>
                <a:latin typeface="Arial" charset="0"/>
                <a:ea typeface="华文细黑" charset="0"/>
                <a:cs typeface="华文细黑" charset="0"/>
              </a:rPr>
              <a:t>营业利润率</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营业利润</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销售收入</a:t>
            </a:r>
          </a:p>
          <a:p>
            <a:pPr>
              <a:spcBef>
                <a:spcPct val="20000"/>
              </a:spcBef>
            </a:pPr>
            <a:r>
              <a:rPr kumimoji="0" lang="zh-CN" altLang="en-US" sz="1100" dirty="0">
                <a:solidFill>
                  <a:srgbClr val="000000"/>
                </a:solidFill>
                <a:latin typeface="Arial" charset="0"/>
                <a:ea typeface="华文细黑" charset="0"/>
                <a:cs typeface="华文细黑" charset="0"/>
              </a:rPr>
              <a:t>营业利润</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销售毛利</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期间费用</a:t>
            </a:r>
          </a:p>
        </p:txBody>
      </p:sp>
      <p:sp>
        <p:nvSpPr>
          <p:cNvPr id="63" name="Text Box 15"/>
          <p:cNvSpPr txBox="1">
            <a:spLocks noChangeArrowheads="1"/>
          </p:cNvSpPr>
          <p:nvPr/>
        </p:nvSpPr>
        <p:spPr bwMode="auto">
          <a:xfrm>
            <a:off x="218538" y="3693937"/>
            <a:ext cx="1971064" cy="64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331" tIns="40074" rIns="47331" bIns="40074">
            <a:spAutoFit/>
          </a:bodyPr>
          <a:lstStyle>
            <a:lvl1pPr defTabSz="1066800">
              <a:defRPr kumimoji="1" sz="1400">
                <a:solidFill>
                  <a:schemeClr val="bg1"/>
                </a:solidFill>
                <a:latin typeface="FrutigerNext LT Regular" charset="0"/>
                <a:ea typeface="ＭＳ Ｐゴシック" charset="0"/>
                <a:cs typeface="ＭＳ Ｐゴシック" charset="0"/>
              </a:defRPr>
            </a:lvl1pPr>
            <a:lvl2pPr marL="742950" indent="-285750" defTabSz="1066800">
              <a:defRPr kumimoji="1" sz="1400">
                <a:solidFill>
                  <a:schemeClr val="bg1"/>
                </a:solidFill>
                <a:latin typeface="FrutigerNext LT Regular" charset="0"/>
                <a:ea typeface="ＭＳ Ｐゴシック" charset="0"/>
                <a:cs typeface="ＭＳ Ｐゴシック" charset="0"/>
              </a:defRPr>
            </a:lvl2pPr>
            <a:lvl3pPr marL="1143000" indent="-228600" defTabSz="1066800">
              <a:defRPr kumimoji="1" sz="1400">
                <a:solidFill>
                  <a:schemeClr val="bg1"/>
                </a:solidFill>
                <a:latin typeface="FrutigerNext LT Regular" charset="0"/>
                <a:ea typeface="ＭＳ Ｐゴシック" charset="0"/>
                <a:cs typeface="ＭＳ Ｐゴシック" charset="0"/>
              </a:defRPr>
            </a:lvl3pPr>
            <a:lvl4pPr marL="1600200" indent="-228600" defTabSz="1066800">
              <a:defRPr kumimoji="1" sz="1400">
                <a:solidFill>
                  <a:schemeClr val="bg1"/>
                </a:solidFill>
                <a:latin typeface="FrutigerNext LT Regular" charset="0"/>
                <a:ea typeface="ＭＳ Ｐゴシック" charset="0"/>
                <a:cs typeface="ＭＳ Ｐゴシック" charset="0"/>
              </a:defRPr>
            </a:lvl4pPr>
            <a:lvl5pPr marL="2057400" indent="-228600" defTabSz="1066800">
              <a:defRPr kumimoji="1" sz="1400">
                <a:solidFill>
                  <a:schemeClr val="bg1"/>
                </a:solidFill>
                <a:latin typeface="FrutigerNext LT Regular" charset="0"/>
                <a:ea typeface="ＭＳ Ｐゴシック" charset="0"/>
                <a:cs typeface="ＭＳ Ｐゴシック" charset="0"/>
              </a:defRPr>
            </a:lvl5pPr>
            <a:lvl6pPr marL="25146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6pPr>
            <a:lvl7pPr marL="29718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7pPr>
            <a:lvl8pPr marL="34290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8pPr>
            <a:lvl9pPr marL="3886200" indent="-228600" defTabSz="1066800" fontAlgn="base">
              <a:spcBef>
                <a:spcPct val="0"/>
              </a:spcBef>
              <a:spcAft>
                <a:spcPct val="0"/>
              </a:spcAft>
              <a:defRPr kumimoji="1" sz="1400">
                <a:solidFill>
                  <a:schemeClr val="bg1"/>
                </a:solidFill>
                <a:latin typeface="FrutigerNext LT Regular" charset="0"/>
                <a:ea typeface="ＭＳ Ｐゴシック" charset="0"/>
                <a:cs typeface="ＭＳ Ｐゴシック" charset="0"/>
              </a:defRPr>
            </a:lvl9pPr>
          </a:lstStyle>
          <a:p>
            <a:pPr>
              <a:spcBef>
                <a:spcPct val="20000"/>
              </a:spcBef>
            </a:pPr>
            <a:r>
              <a:rPr kumimoji="0" lang="zh-CN" altLang="en-US" sz="1100" dirty="0">
                <a:solidFill>
                  <a:srgbClr val="000000"/>
                </a:solidFill>
                <a:latin typeface="Arial" charset="0"/>
                <a:ea typeface="华文细黑" charset="0"/>
                <a:cs typeface="华文细黑" charset="0"/>
              </a:rPr>
              <a:t>期间费用率</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期间费用</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销售收入</a:t>
            </a:r>
          </a:p>
          <a:p>
            <a:pPr>
              <a:spcBef>
                <a:spcPct val="20000"/>
              </a:spcBef>
            </a:pPr>
            <a:r>
              <a:rPr kumimoji="0" lang="zh-CN" altLang="en-US" sz="1100" dirty="0">
                <a:solidFill>
                  <a:srgbClr val="000000"/>
                </a:solidFill>
                <a:latin typeface="Arial" charset="0"/>
                <a:ea typeface="华文细黑" charset="0"/>
                <a:cs typeface="华文细黑" charset="0"/>
              </a:rPr>
              <a:t>期间费用</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销售</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研发</a:t>
            </a:r>
            <a:r>
              <a:rPr kumimoji="0" lang="en-US" altLang="zh-CN" sz="1100" dirty="0">
                <a:solidFill>
                  <a:srgbClr val="000000"/>
                </a:solidFill>
                <a:latin typeface="Arial" charset="0"/>
                <a:ea typeface="华文细黑" charset="0"/>
                <a:cs typeface="华文细黑" charset="0"/>
              </a:rPr>
              <a:t>+</a:t>
            </a:r>
            <a:r>
              <a:rPr kumimoji="0" lang="zh-CN" altLang="en-US" sz="1100" dirty="0">
                <a:solidFill>
                  <a:srgbClr val="000000"/>
                </a:solidFill>
                <a:latin typeface="Arial" charset="0"/>
                <a:ea typeface="华文细黑" charset="0"/>
                <a:cs typeface="华文细黑" charset="0"/>
              </a:rPr>
              <a:t>管理</a:t>
            </a:r>
          </a:p>
        </p:txBody>
      </p:sp>
      <p:cxnSp>
        <p:nvCxnSpPr>
          <p:cNvPr id="64" name="AutoShape 16"/>
          <p:cNvCxnSpPr>
            <a:cxnSpLocks noChangeShapeType="1"/>
            <a:stCxn id="53" idx="2"/>
            <a:endCxn id="51" idx="0"/>
          </p:cNvCxnSpPr>
          <p:nvPr/>
        </p:nvCxnSpPr>
        <p:spPr bwMode="auto">
          <a:xfrm rot="5400000">
            <a:off x="5531193" y="3518568"/>
            <a:ext cx="829344" cy="935328"/>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65" name="AutoShape 17"/>
          <p:cNvCxnSpPr>
            <a:cxnSpLocks noChangeShapeType="1"/>
            <a:stCxn id="53" idx="2"/>
            <a:endCxn id="52" idx="0"/>
          </p:cNvCxnSpPr>
          <p:nvPr/>
        </p:nvCxnSpPr>
        <p:spPr bwMode="auto">
          <a:xfrm rot="16200000" flipH="1">
            <a:off x="6335431" y="3649658"/>
            <a:ext cx="829344" cy="673149"/>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66" name="AutoShape 18"/>
          <p:cNvCxnSpPr>
            <a:cxnSpLocks noChangeShapeType="1"/>
            <a:stCxn id="55" idx="2"/>
            <a:endCxn id="56" idx="0"/>
          </p:cNvCxnSpPr>
          <p:nvPr/>
        </p:nvCxnSpPr>
        <p:spPr bwMode="auto">
          <a:xfrm rot="5400000">
            <a:off x="1858320" y="4078878"/>
            <a:ext cx="1212348" cy="203473"/>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67" name="AutoShape 19"/>
          <p:cNvCxnSpPr>
            <a:cxnSpLocks noChangeShapeType="1"/>
            <a:stCxn id="55" idx="2"/>
            <a:endCxn id="57" idx="0"/>
          </p:cNvCxnSpPr>
          <p:nvPr/>
        </p:nvCxnSpPr>
        <p:spPr bwMode="auto">
          <a:xfrm rot="16200000" flipH="1">
            <a:off x="2518621" y="3622050"/>
            <a:ext cx="1215226" cy="1120006"/>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68" name="AutoShape 20"/>
          <p:cNvCxnSpPr>
            <a:cxnSpLocks noChangeShapeType="1"/>
            <a:stCxn id="55" idx="2"/>
            <a:endCxn id="58" idx="0"/>
          </p:cNvCxnSpPr>
          <p:nvPr/>
        </p:nvCxnSpPr>
        <p:spPr bwMode="auto">
          <a:xfrm rot="5400000">
            <a:off x="1125275" y="3345832"/>
            <a:ext cx="1212349" cy="1669564"/>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sp>
        <p:nvSpPr>
          <p:cNvPr id="69" name="Rectangle 21"/>
          <p:cNvSpPr>
            <a:spLocks noChangeArrowheads="1"/>
          </p:cNvSpPr>
          <p:nvPr/>
        </p:nvSpPr>
        <p:spPr bwMode="auto">
          <a:xfrm>
            <a:off x="5488307" y="5282101"/>
            <a:ext cx="1323705" cy="326846"/>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所得税</a:t>
            </a:r>
          </a:p>
        </p:txBody>
      </p:sp>
      <p:sp>
        <p:nvSpPr>
          <p:cNvPr id="70" name="Rectangle 22"/>
          <p:cNvSpPr>
            <a:spLocks noChangeArrowheads="1"/>
          </p:cNvSpPr>
          <p:nvPr/>
        </p:nvSpPr>
        <p:spPr bwMode="auto">
          <a:xfrm>
            <a:off x="7218958" y="5282101"/>
            <a:ext cx="1323705" cy="326846"/>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净利润率</a:t>
            </a:r>
          </a:p>
        </p:txBody>
      </p:sp>
      <p:cxnSp>
        <p:nvCxnSpPr>
          <p:cNvPr id="71" name="AutoShape 23"/>
          <p:cNvCxnSpPr>
            <a:cxnSpLocks noChangeShapeType="1"/>
            <a:stCxn id="52" idx="2"/>
            <a:endCxn id="69" idx="0"/>
          </p:cNvCxnSpPr>
          <p:nvPr/>
        </p:nvCxnSpPr>
        <p:spPr bwMode="auto">
          <a:xfrm rot="5400000">
            <a:off x="6341245" y="4536666"/>
            <a:ext cx="554350" cy="936518"/>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72" name="AutoShape 24"/>
          <p:cNvCxnSpPr>
            <a:cxnSpLocks noChangeShapeType="1"/>
            <a:stCxn id="52" idx="2"/>
            <a:endCxn id="70" idx="0"/>
          </p:cNvCxnSpPr>
          <p:nvPr/>
        </p:nvCxnSpPr>
        <p:spPr bwMode="auto">
          <a:xfrm rot="16200000" flipH="1">
            <a:off x="7206570" y="4607859"/>
            <a:ext cx="554350" cy="794133"/>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sp>
        <p:nvSpPr>
          <p:cNvPr id="73" name="Rectangle 25"/>
          <p:cNvSpPr>
            <a:spLocks noChangeArrowheads="1"/>
          </p:cNvSpPr>
          <p:nvPr/>
        </p:nvSpPr>
        <p:spPr bwMode="auto">
          <a:xfrm>
            <a:off x="3780612" y="1344115"/>
            <a:ext cx="1262138" cy="326845"/>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制造毛利率</a:t>
            </a:r>
          </a:p>
        </p:txBody>
      </p:sp>
      <p:sp>
        <p:nvSpPr>
          <p:cNvPr id="74" name="Rectangle 26"/>
          <p:cNvSpPr>
            <a:spLocks noChangeArrowheads="1"/>
          </p:cNvSpPr>
          <p:nvPr/>
        </p:nvSpPr>
        <p:spPr bwMode="auto">
          <a:xfrm>
            <a:off x="1748461" y="1735754"/>
            <a:ext cx="1262138" cy="326845"/>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期间成本率</a:t>
            </a:r>
          </a:p>
        </p:txBody>
      </p:sp>
      <p:sp>
        <p:nvSpPr>
          <p:cNvPr id="75" name="Rectangle 27"/>
          <p:cNvSpPr>
            <a:spLocks noChangeArrowheads="1"/>
          </p:cNvSpPr>
          <p:nvPr/>
        </p:nvSpPr>
        <p:spPr bwMode="auto">
          <a:xfrm>
            <a:off x="5758463" y="1735754"/>
            <a:ext cx="1262138" cy="326845"/>
          </a:xfrm>
          <a:prstGeom prst="rect">
            <a:avLst/>
          </a:prstGeom>
          <a:solidFill>
            <a:srgbClr val="808000"/>
          </a:solidFill>
          <a:ln w="9525">
            <a:solidFill>
              <a:srgbClr val="B2B2B2"/>
            </a:solidFill>
            <a:miter lim="800000"/>
            <a:headEnd/>
            <a:tailEnd/>
          </a:ln>
        </p:spPr>
        <p:txBody>
          <a:bodyPr wrap="none" lIns="80147" tIns="40074" rIns="80147" bIns="40074" anchor="ctr"/>
          <a:lstStyle/>
          <a:p>
            <a:pPr algn="ctr" defTabSz="935050"/>
            <a:r>
              <a:rPr lang="zh-CN" altLang="en-US" b="1" dirty="0">
                <a:solidFill>
                  <a:srgbClr val="FFFFFF"/>
                </a:solidFill>
                <a:latin typeface="Arial" charset="0"/>
                <a:ea typeface="华文细黑" charset="0"/>
                <a:cs typeface="华文细黑" charset="0"/>
              </a:rPr>
              <a:t>工程成本率</a:t>
            </a:r>
          </a:p>
        </p:txBody>
      </p:sp>
      <p:cxnSp>
        <p:nvCxnSpPr>
          <p:cNvPr id="76" name="AutoShape 28"/>
          <p:cNvCxnSpPr>
            <a:cxnSpLocks noChangeShapeType="1"/>
            <a:stCxn id="73" idx="2"/>
            <a:endCxn id="74" idx="3"/>
          </p:cNvCxnSpPr>
          <p:nvPr/>
        </p:nvCxnSpPr>
        <p:spPr bwMode="auto">
          <a:xfrm rot="5400000">
            <a:off x="3597033" y="1084527"/>
            <a:ext cx="228216" cy="1401082"/>
          </a:xfrm>
          <a:prstGeom prst="bentConnector2">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77" name="AutoShape 29"/>
          <p:cNvCxnSpPr>
            <a:cxnSpLocks noChangeShapeType="1"/>
            <a:stCxn id="73" idx="2"/>
            <a:endCxn id="75" idx="1"/>
          </p:cNvCxnSpPr>
          <p:nvPr/>
        </p:nvCxnSpPr>
        <p:spPr bwMode="auto">
          <a:xfrm rot="16200000" flipH="1">
            <a:off x="4970965" y="1111677"/>
            <a:ext cx="228216" cy="1346782"/>
          </a:xfrm>
          <a:prstGeom prst="bentConnector2">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78" name="AutoShape 30"/>
          <p:cNvCxnSpPr>
            <a:cxnSpLocks noChangeShapeType="1"/>
            <a:stCxn id="73" idx="2"/>
            <a:endCxn id="54" idx="0"/>
          </p:cNvCxnSpPr>
          <p:nvPr/>
        </p:nvCxnSpPr>
        <p:spPr bwMode="auto">
          <a:xfrm rot="5400000">
            <a:off x="4139550" y="1943132"/>
            <a:ext cx="544263" cy="135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9" name="AutoShape 31"/>
          <p:cNvCxnSpPr>
            <a:cxnSpLocks noChangeShapeType="1"/>
            <a:stCxn id="54" idx="2"/>
            <a:endCxn id="55" idx="0"/>
          </p:cNvCxnSpPr>
          <p:nvPr/>
        </p:nvCxnSpPr>
        <p:spPr bwMode="auto">
          <a:xfrm rot="5400000">
            <a:off x="3136194" y="1972106"/>
            <a:ext cx="705526" cy="1845451"/>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800" decel="100000"/>
                                        <p:tgtEl>
                                          <p:spTgt spid="73"/>
                                        </p:tgtEl>
                                      </p:cBhvr>
                                    </p:animEffect>
                                    <p:anim calcmode="lin" valueType="num">
                                      <p:cBhvr>
                                        <p:cTn id="8" dur="800" decel="100000" fill="hold"/>
                                        <p:tgtEl>
                                          <p:spTgt spid="73"/>
                                        </p:tgtEl>
                                        <p:attrNameLst>
                                          <p:attrName>style.rotation</p:attrName>
                                        </p:attrNameLst>
                                      </p:cBhvr>
                                      <p:tavLst>
                                        <p:tav tm="0">
                                          <p:val>
                                            <p:fltVal val="-90"/>
                                          </p:val>
                                        </p:tav>
                                        <p:tav tm="100000">
                                          <p:val>
                                            <p:fltVal val="0"/>
                                          </p:val>
                                        </p:tav>
                                      </p:tavLst>
                                    </p:anim>
                                    <p:anim calcmode="lin" valueType="num">
                                      <p:cBhvr>
                                        <p:cTn id="9" dur="800" decel="100000" fill="hold"/>
                                        <p:tgtEl>
                                          <p:spTgt spid="73"/>
                                        </p:tgtEl>
                                        <p:attrNameLst>
                                          <p:attrName>ppt_x</p:attrName>
                                        </p:attrNameLst>
                                      </p:cBhvr>
                                      <p:tavLst>
                                        <p:tav tm="0">
                                          <p:val>
                                            <p:strVal val="#ppt_x+0.4"/>
                                          </p:val>
                                        </p:tav>
                                        <p:tav tm="100000">
                                          <p:val>
                                            <p:strVal val="#ppt_x-0.05"/>
                                          </p:val>
                                        </p:tav>
                                      </p:tavLst>
                                    </p:anim>
                                    <p:anim calcmode="lin" valueType="num">
                                      <p:cBhvr>
                                        <p:cTn id="10" dur="800" decel="100000" fill="hold"/>
                                        <p:tgtEl>
                                          <p:spTgt spid="7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800" decel="100000"/>
                                        <p:tgtEl>
                                          <p:spTgt spid="74"/>
                                        </p:tgtEl>
                                      </p:cBhvr>
                                    </p:animEffect>
                                    <p:anim calcmode="lin" valueType="num">
                                      <p:cBhvr>
                                        <p:cTn id="16" dur="800" decel="100000" fill="hold"/>
                                        <p:tgtEl>
                                          <p:spTgt spid="74"/>
                                        </p:tgtEl>
                                        <p:attrNameLst>
                                          <p:attrName>style.rotation</p:attrName>
                                        </p:attrNameLst>
                                      </p:cBhvr>
                                      <p:tavLst>
                                        <p:tav tm="0">
                                          <p:val>
                                            <p:fltVal val="-90"/>
                                          </p:val>
                                        </p:tav>
                                        <p:tav tm="100000">
                                          <p:val>
                                            <p:fltVal val="0"/>
                                          </p:val>
                                        </p:tav>
                                      </p:tavLst>
                                    </p:anim>
                                    <p:anim calcmode="lin" valueType="num">
                                      <p:cBhvr>
                                        <p:cTn id="17" dur="800" decel="100000" fill="hold"/>
                                        <p:tgtEl>
                                          <p:spTgt spid="74"/>
                                        </p:tgtEl>
                                        <p:attrNameLst>
                                          <p:attrName>ppt_x</p:attrName>
                                        </p:attrNameLst>
                                      </p:cBhvr>
                                      <p:tavLst>
                                        <p:tav tm="0">
                                          <p:val>
                                            <p:strVal val="#ppt_x+0.4"/>
                                          </p:val>
                                        </p:tav>
                                        <p:tav tm="100000">
                                          <p:val>
                                            <p:strVal val="#ppt_x-0.05"/>
                                          </p:val>
                                        </p:tav>
                                      </p:tavLst>
                                    </p:anim>
                                    <p:anim calcmode="lin" valueType="num">
                                      <p:cBhvr>
                                        <p:cTn id="18" dur="800" decel="100000" fill="hold"/>
                                        <p:tgtEl>
                                          <p:spTgt spid="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800" decel="100000"/>
                                        <p:tgtEl>
                                          <p:spTgt spid="75"/>
                                        </p:tgtEl>
                                      </p:cBhvr>
                                    </p:animEffect>
                                    <p:anim calcmode="lin" valueType="num">
                                      <p:cBhvr>
                                        <p:cTn id="24" dur="800" decel="100000" fill="hold"/>
                                        <p:tgtEl>
                                          <p:spTgt spid="75"/>
                                        </p:tgtEl>
                                        <p:attrNameLst>
                                          <p:attrName>style.rotation</p:attrName>
                                        </p:attrNameLst>
                                      </p:cBhvr>
                                      <p:tavLst>
                                        <p:tav tm="0">
                                          <p:val>
                                            <p:fltVal val="-90"/>
                                          </p:val>
                                        </p:tav>
                                        <p:tav tm="100000">
                                          <p:val>
                                            <p:fltVal val="0"/>
                                          </p:val>
                                        </p:tav>
                                      </p:tavLst>
                                    </p:anim>
                                    <p:anim calcmode="lin" valueType="num">
                                      <p:cBhvr>
                                        <p:cTn id="25" dur="800" decel="100000" fill="hold"/>
                                        <p:tgtEl>
                                          <p:spTgt spid="75"/>
                                        </p:tgtEl>
                                        <p:attrNameLst>
                                          <p:attrName>ppt_x</p:attrName>
                                        </p:attrNameLst>
                                      </p:cBhvr>
                                      <p:tavLst>
                                        <p:tav tm="0">
                                          <p:val>
                                            <p:strVal val="#ppt_x+0.4"/>
                                          </p:val>
                                        </p:tav>
                                        <p:tav tm="100000">
                                          <p:val>
                                            <p:strVal val="#ppt_x-0.05"/>
                                          </p:val>
                                        </p:tav>
                                      </p:tavLst>
                                    </p:anim>
                                    <p:anim calcmode="lin" valueType="num">
                                      <p:cBhvr>
                                        <p:cTn id="26" dur="800" decel="100000" fill="hold"/>
                                        <p:tgtEl>
                                          <p:spTgt spid="7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5"/>
                                        </p:tgtEl>
                                        <p:attrNameLst>
                                          <p:attrName>ppt_y</p:attrName>
                                        </p:attrNameLst>
                                      </p:cBhvr>
                                      <p:tavLst>
                                        <p:tav tm="0">
                                          <p:val>
                                            <p:strVal val="#ppt_y+0.1"/>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3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800" decel="100000"/>
                                        <p:tgtEl>
                                          <p:spTgt spid="54"/>
                                        </p:tgtEl>
                                      </p:cBhvr>
                                    </p:animEffect>
                                    <p:anim calcmode="lin" valueType="num">
                                      <p:cBhvr>
                                        <p:cTn id="36" dur="800" decel="100000" fill="hold"/>
                                        <p:tgtEl>
                                          <p:spTgt spid="54"/>
                                        </p:tgtEl>
                                        <p:attrNameLst>
                                          <p:attrName>style.rotation</p:attrName>
                                        </p:attrNameLst>
                                      </p:cBhvr>
                                      <p:tavLst>
                                        <p:tav tm="0">
                                          <p:val>
                                            <p:fltVal val="-90"/>
                                          </p:val>
                                        </p:tav>
                                        <p:tav tm="100000">
                                          <p:val>
                                            <p:fltVal val="0"/>
                                          </p:val>
                                        </p:tav>
                                      </p:tavLst>
                                    </p:anim>
                                    <p:anim calcmode="lin" valueType="num">
                                      <p:cBhvr>
                                        <p:cTn id="37" dur="800" decel="100000" fill="hold"/>
                                        <p:tgtEl>
                                          <p:spTgt spid="54"/>
                                        </p:tgtEl>
                                        <p:attrNameLst>
                                          <p:attrName>ppt_x</p:attrName>
                                        </p:attrNameLst>
                                      </p:cBhvr>
                                      <p:tavLst>
                                        <p:tav tm="0">
                                          <p:val>
                                            <p:strVal val="#ppt_x+0.4"/>
                                          </p:val>
                                        </p:tav>
                                        <p:tav tm="100000">
                                          <p:val>
                                            <p:strVal val="#ppt_x-0.05"/>
                                          </p:val>
                                        </p:tav>
                                      </p:tavLst>
                                    </p:anim>
                                    <p:anim calcmode="lin" valueType="num">
                                      <p:cBhvr>
                                        <p:cTn id="38" dur="800" decel="100000" fill="hold"/>
                                        <p:tgtEl>
                                          <p:spTgt spid="54"/>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8" presetClass="entr" presetSubtype="16"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diamond(in)">
                                      <p:cBhvr>
                                        <p:cTn id="45" dur="20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diamond(in)">
                                      <p:cBhvr>
                                        <p:cTn id="50" dur="5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dissolve">
                                      <p:cBhvr>
                                        <p:cTn id="55" dur="500"/>
                                        <p:tgtEl>
                                          <p:spTgt spid="7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linds(horizontal)">
                                      <p:cBhvr>
                                        <p:cTn id="58" dur="500"/>
                                        <p:tgtEl>
                                          <p:spTgt spid="55"/>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checkerboard(across)">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dissolve">
                                      <p:cBhvr>
                                        <p:cTn id="66" dur="500"/>
                                        <p:tgtEl>
                                          <p:spTgt spid="68"/>
                                        </p:tgtEl>
                                      </p:cBhvr>
                                    </p:animEffect>
                                  </p:childTnLst>
                                </p:cTn>
                              </p:par>
                              <p:par>
                                <p:cTn id="67" presetID="9"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dissolve">
                                      <p:cBhvr>
                                        <p:cTn id="69" dur="500"/>
                                        <p:tgtEl>
                                          <p:spTgt spid="66"/>
                                        </p:tgtEl>
                                      </p:cBhvr>
                                    </p:animEffect>
                                  </p:childTnLst>
                                </p:cTn>
                              </p:par>
                              <p:par>
                                <p:cTn id="70" presetID="9"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dissolve">
                                      <p:cBhvr>
                                        <p:cTn id="72" dur="500"/>
                                        <p:tgtEl>
                                          <p:spTgt spid="6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dissolve">
                                      <p:cBhvr>
                                        <p:cTn id="75" dur="500"/>
                                        <p:tgtEl>
                                          <p:spTgt spid="5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dissolve">
                                      <p:cBhvr>
                                        <p:cTn id="78" dur="500"/>
                                        <p:tgtEl>
                                          <p:spTgt spid="5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dissolve">
                                      <p:cBhvr>
                                        <p:cTn id="81" dur="500"/>
                                        <p:tgtEl>
                                          <p:spTgt spid="57"/>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checkerboard(across)">
                                      <p:cBhvr>
                                        <p:cTn id="86" dur="500"/>
                                        <p:tgtEl>
                                          <p:spTgt spid="80"/>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dissolve">
                                      <p:cBhvr>
                                        <p:cTn id="91" dur="500"/>
                                        <p:tgtEl>
                                          <p:spTgt spid="53"/>
                                        </p:tgtEl>
                                      </p:cBhvr>
                                    </p:animEffect>
                                  </p:childTnLst>
                                </p:cTn>
                              </p:par>
                              <p:par>
                                <p:cTn id="92" presetID="9" presetClass="entr" presetSubtype="0" fill="hold"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dissolve">
                                      <p:cBhvr>
                                        <p:cTn id="94" dur="500"/>
                                        <p:tgtEl>
                                          <p:spTgt spid="61"/>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diamond(in)">
                                      <p:cBhvr>
                                        <p:cTn id="97" dur="2000"/>
                                        <p:tgtEl>
                                          <p:spTgt spid="62"/>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box(in)">
                                      <p:cBhvr>
                                        <p:cTn id="102" dur="500"/>
                                        <p:tgtEl>
                                          <p:spTgt spid="51"/>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ox(in)">
                                      <p:cBhvr>
                                        <p:cTn id="105" dur="500"/>
                                        <p:tgtEl>
                                          <p:spTgt spid="52"/>
                                        </p:tgtEl>
                                      </p:cBhvr>
                                    </p:animEffect>
                                  </p:childTnLst>
                                </p:cTn>
                              </p:par>
                              <p:par>
                                <p:cTn id="106" presetID="4" presetClass="entr" presetSubtype="16" fill="hold" nodeType="with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box(in)">
                                      <p:cBhvr>
                                        <p:cTn id="108" dur="500"/>
                                        <p:tgtEl>
                                          <p:spTgt spid="64"/>
                                        </p:tgtEl>
                                      </p:cBhvr>
                                    </p:animEffect>
                                  </p:childTnLst>
                                </p:cTn>
                              </p:par>
                              <p:par>
                                <p:cTn id="109" presetID="4" presetClass="entr" presetSubtype="16" fill="hold"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box(in)">
                                      <p:cBhvr>
                                        <p:cTn id="111" dur="500"/>
                                        <p:tgtEl>
                                          <p:spTgt spid="65"/>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blinds(horizontal)">
                                      <p:cBhvr>
                                        <p:cTn id="116" dur="500"/>
                                        <p:tgtEl>
                                          <p:spTgt spid="69"/>
                                        </p:tgtEl>
                                      </p:cBhvr>
                                    </p:animEffect>
                                  </p:childTnLst>
                                </p:cTn>
                              </p:par>
                              <p:par>
                                <p:cTn id="117" presetID="3" presetClass="entr" presetSubtype="10" fill="hold" nodeType="with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blinds(horizontal)">
                                      <p:cBhvr>
                                        <p:cTn id="119" dur="500"/>
                                        <p:tgtEl>
                                          <p:spTgt spid="71"/>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blinds(horizontal)">
                                      <p:cBhvr>
                                        <p:cTn id="122" dur="500"/>
                                        <p:tgtEl>
                                          <p:spTgt spid="70"/>
                                        </p:tgtEl>
                                      </p:cBhvr>
                                    </p:animEffect>
                                  </p:childTnLst>
                                </p:cTn>
                              </p:par>
                              <p:par>
                                <p:cTn id="123" presetID="3" presetClass="entr" presetSubtype="10" fill="hold" nodeType="with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blinds(horizontal)">
                                      <p:cBhvr>
                                        <p:cTn id="125" dur="500"/>
                                        <p:tgtEl>
                                          <p:spTgt spid="72"/>
                                        </p:tgtEl>
                                      </p:cBhvr>
                                    </p:animEffect>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0" nodeType="clickEffect">
                                  <p:stCondLst>
                                    <p:cond delay="0"/>
                                  </p:stCondLst>
                                  <p:childTnLst>
                                    <p:set>
                                      <p:cBhvr>
                                        <p:cTn id="129" dur="1" fill="hold">
                                          <p:stCondLst>
                                            <p:cond delay="0"/>
                                          </p:stCondLst>
                                        </p:cTn>
                                        <p:tgtEl>
                                          <p:spTgt spid="82"/>
                                        </p:tgtEl>
                                        <p:attrNameLst>
                                          <p:attrName>style.visibility</p:attrName>
                                        </p:attrNameLst>
                                      </p:cBhvr>
                                      <p:to>
                                        <p:strVal val="visible"/>
                                      </p:to>
                                    </p:set>
                                    <p:animEffect transition="in" filter="box(in)">
                                      <p:cBhvr>
                                        <p:cTn id="13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0" grpId="0" animBg="1"/>
      <p:bldP spid="81" grpId="0" animBg="1"/>
      <p:bldP spid="51" grpId="0" animBg="1"/>
      <p:bldP spid="52" grpId="0" animBg="1"/>
      <p:bldP spid="53" grpId="0" animBg="1"/>
      <p:bldP spid="54" grpId="0" animBg="1"/>
      <p:bldP spid="55" grpId="0" animBg="1"/>
      <p:bldP spid="56" grpId="0" animBg="1"/>
      <p:bldP spid="57" grpId="0" animBg="1"/>
      <p:bldP spid="58" grpId="0" animBg="1"/>
      <p:bldP spid="59" grpId="0"/>
      <p:bldP spid="62" grpId="0"/>
      <p:bldP spid="63" grpId="0"/>
      <p:bldP spid="69" grpId="0" animBg="1"/>
      <p:bldP spid="70" grpId="0" animBg="1"/>
      <p:bldP spid="73" grpId="0" animBg="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a:t>
            </a:fld>
            <a:endParaRPr lang="zh-CN" altLang="en-US"/>
          </a:p>
        </p:txBody>
      </p:sp>
      <p:sp>
        <p:nvSpPr>
          <p:cNvPr id="2" name="标题 1"/>
          <p:cNvSpPr>
            <a:spLocks noGrp="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研发能力怎么分级？</a:t>
            </a:r>
          </a:p>
        </p:txBody>
      </p:sp>
      <p:sp>
        <p:nvSpPr>
          <p:cNvPr id="15" name="AutoShape 2"/>
          <p:cNvSpPr>
            <a:spLocks noChangeArrowheads="1"/>
          </p:cNvSpPr>
          <p:nvPr/>
        </p:nvSpPr>
        <p:spPr bwMode="auto">
          <a:xfrm rot="20622451">
            <a:off x="1699541" y="2415358"/>
            <a:ext cx="5974280" cy="254854"/>
          </a:xfrm>
          <a:prstGeom prst="rightArrow">
            <a:avLst>
              <a:gd name="adj1" fmla="val 50000"/>
              <a:gd name="adj2" fmla="val 621609"/>
            </a:avLst>
          </a:prstGeom>
          <a:solidFill>
            <a:srgbClr val="FF0000"/>
          </a:solidFill>
          <a:ln w="9525">
            <a:noFill/>
            <a:miter lim="800000"/>
            <a:headEnd/>
            <a:tailEnd/>
          </a:ln>
        </p:spPr>
        <p:txBody>
          <a:bodyPr wrap="none" lIns="80147" tIns="40074" rIns="80147" bIns="40074" anchor="ctr"/>
          <a:lstStyle/>
          <a:p>
            <a:endParaRPr lang="zh-CN" altLang="en-US"/>
          </a:p>
        </p:txBody>
      </p:sp>
      <p:grpSp>
        <p:nvGrpSpPr>
          <p:cNvPr id="3" name="Group 4"/>
          <p:cNvGrpSpPr>
            <a:grpSpLocks/>
          </p:cNvGrpSpPr>
          <p:nvPr/>
        </p:nvGrpSpPr>
        <p:grpSpPr bwMode="auto">
          <a:xfrm>
            <a:off x="845686" y="4007831"/>
            <a:ext cx="1304540" cy="1170597"/>
            <a:chOff x="594" y="1759"/>
            <a:chExt cx="1258" cy="1549"/>
          </a:xfrm>
        </p:grpSpPr>
        <p:sp>
          <p:nvSpPr>
            <p:cNvPr id="28" name="Freeform 5"/>
            <p:cNvSpPr>
              <a:spLocks/>
            </p:cNvSpPr>
            <p:nvPr/>
          </p:nvSpPr>
          <p:spPr bwMode="auto">
            <a:xfrm>
              <a:off x="594" y="1855"/>
              <a:ext cx="1258" cy="1453"/>
            </a:xfrm>
            <a:custGeom>
              <a:avLst/>
              <a:gdLst>
                <a:gd name="T0" fmla="*/ 0 w 909"/>
                <a:gd name="T1" fmla="*/ 0 h 1434"/>
                <a:gd name="T2" fmla="*/ 908 w 909"/>
                <a:gd name="T3" fmla="*/ 0 h 1434"/>
                <a:gd name="T4" fmla="*/ 908 w 909"/>
                <a:gd name="T5" fmla="*/ 1433 h 1434"/>
                <a:gd name="T6" fmla="*/ 0 w 909"/>
                <a:gd name="T7" fmla="*/ 1433 h 1434"/>
                <a:gd name="T8" fmla="*/ 0 w 909"/>
                <a:gd name="T9" fmla="*/ 0 h 1434"/>
                <a:gd name="T10" fmla="*/ 0 60000 65536"/>
                <a:gd name="T11" fmla="*/ 0 60000 65536"/>
                <a:gd name="T12" fmla="*/ 0 60000 65536"/>
                <a:gd name="T13" fmla="*/ 0 60000 65536"/>
                <a:gd name="T14" fmla="*/ 0 60000 65536"/>
                <a:gd name="T15" fmla="*/ 0 w 909"/>
                <a:gd name="T16" fmla="*/ 0 h 1434"/>
                <a:gd name="T17" fmla="*/ 909 w 909"/>
                <a:gd name="T18" fmla="*/ 1434 h 1434"/>
              </a:gdLst>
              <a:ahLst/>
              <a:cxnLst>
                <a:cxn ang="T10">
                  <a:pos x="T0" y="T1"/>
                </a:cxn>
                <a:cxn ang="T11">
                  <a:pos x="T2" y="T3"/>
                </a:cxn>
                <a:cxn ang="T12">
                  <a:pos x="T4" y="T5"/>
                </a:cxn>
                <a:cxn ang="T13">
                  <a:pos x="T6" y="T7"/>
                </a:cxn>
                <a:cxn ang="T14">
                  <a:pos x="T8" y="T9"/>
                </a:cxn>
              </a:cxnLst>
              <a:rect l="T15" t="T16" r="T17" b="T18"/>
              <a:pathLst>
                <a:path w="909" h="1434">
                  <a:moveTo>
                    <a:pt x="0" y="0"/>
                  </a:moveTo>
                  <a:lnTo>
                    <a:pt x="908" y="0"/>
                  </a:lnTo>
                  <a:lnTo>
                    <a:pt x="908" y="1433"/>
                  </a:lnTo>
                  <a:lnTo>
                    <a:pt x="0" y="1433"/>
                  </a:lnTo>
                  <a:lnTo>
                    <a:pt x="0" y="0"/>
                  </a:lnTo>
                </a:path>
              </a:pathLst>
            </a:custGeom>
            <a:solidFill>
              <a:srgbClr val="EAEAEA"/>
            </a:solidFill>
            <a:ln w="12700" cap="rnd" cmpd="sng">
              <a:solidFill>
                <a:srgbClr val="000000"/>
              </a:solidFill>
              <a:prstDash val="solid"/>
              <a:round/>
              <a:headEnd/>
              <a:tailEnd/>
            </a:ln>
          </p:spPr>
          <p:txBody>
            <a:bodyPr/>
            <a:lstStyle/>
            <a:p>
              <a:endParaRPr lang="zh-CN" altLang="en-US"/>
            </a:p>
          </p:txBody>
        </p:sp>
        <p:sp>
          <p:nvSpPr>
            <p:cNvPr id="29" name="Freeform 6"/>
            <p:cNvSpPr>
              <a:spLocks/>
            </p:cNvSpPr>
            <p:nvPr/>
          </p:nvSpPr>
          <p:spPr bwMode="auto">
            <a:xfrm>
              <a:off x="594" y="1759"/>
              <a:ext cx="1258" cy="106"/>
            </a:xfrm>
            <a:custGeom>
              <a:avLst/>
              <a:gdLst>
                <a:gd name="T0" fmla="*/ 908 w 909"/>
                <a:gd name="T1" fmla="*/ 94 h 95"/>
                <a:gd name="T2" fmla="*/ 0 w 909"/>
                <a:gd name="T3" fmla="*/ 94 h 95"/>
                <a:gd name="T4" fmla="*/ 258 w 909"/>
                <a:gd name="T5" fmla="*/ 0 h 95"/>
                <a:gd name="T6" fmla="*/ 649 w 909"/>
                <a:gd name="T7" fmla="*/ 0 h 95"/>
                <a:gd name="T8" fmla="*/ 908 w 909"/>
                <a:gd name="T9" fmla="*/ 94 h 95"/>
                <a:gd name="T10" fmla="*/ 0 60000 65536"/>
                <a:gd name="T11" fmla="*/ 0 60000 65536"/>
                <a:gd name="T12" fmla="*/ 0 60000 65536"/>
                <a:gd name="T13" fmla="*/ 0 60000 65536"/>
                <a:gd name="T14" fmla="*/ 0 60000 65536"/>
                <a:gd name="T15" fmla="*/ 0 w 909"/>
                <a:gd name="T16" fmla="*/ 0 h 95"/>
                <a:gd name="T17" fmla="*/ 909 w 909"/>
                <a:gd name="T18" fmla="*/ 95 h 95"/>
              </a:gdLst>
              <a:ahLst/>
              <a:cxnLst>
                <a:cxn ang="T10">
                  <a:pos x="T0" y="T1"/>
                </a:cxn>
                <a:cxn ang="T11">
                  <a:pos x="T2" y="T3"/>
                </a:cxn>
                <a:cxn ang="T12">
                  <a:pos x="T4" y="T5"/>
                </a:cxn>
                <a:cxn ang="T13">
                  <a:pos x="T6" y="T7"/>
                </a:cxn>
                <a:cxn ang="T14">
                  <a:pos x="T8" y="T9"/>
                </a:cxn>
              </a:cxnLst>
              <a:rect l="T15" t="T16" r="T17" b="T18"/>
              <a:pathLst>
                <a:path w="909" h="95">
                  <a:moveTo>
                    <a:pt x="908" y="94"/>
                  </a:moveTo>
                  <a:lnTo>
                    <a:pt x="0" y="94"/>
                  </a:lnTo>
                  <a:lnTo>
                    <a:pt x="258" y="0"/>
                  </a:lnTo>
                  <a:lnTo>
                    <a:pt x="649" y="0"/>
                  </a:lnTo>
                  <a:lnTo>
                    <a:pt x="908" y="94"/>
                  </a:lnTo>
                </a:path>
              </a:pathLst>
            </a:custGeom>
            <a:solidFill>
              <a:srgbClr val="EAEAEA"/>
            </a:solidFill>
            <a:ln w="12700" cap="rnd" cmpd="sng">
              <a:solidFill>
                <a:srgbClr val="000000"/>
              </a:solidFill>
              <a:prstDash val="solid"/>
              <a:round/>
              <a:headEnd/>
              <a:tailEnd/>
            </a:ln>
          </p:spPr>
          <p:txBody>
            <a:bodyPr/>
            <a:lstStyle/>
            <a:p>
              <a:endParaRPr lang="zh-CN" altLang="en-US"/>
            </a:p>
          </p:txBody>
        </p:sp>
      </p:grpSp>
      <p:sp>
        <p:nvSpPr>
          <p:cNvPr id="30" name="Rectangle 7"/>
          <p:cNvSpPr>
            <a:spLocks noChangeArrowheads="1"/>
          </p:cNvSpPr>
          <p:nvPr/>
        </p:nvSpPr>
        <p:spPr bwMode="auto">
          <a:xfrm>
            <a:off x="925777" y="4374992"/>
            <a:ext cx="1213589" cy="276451"/>
          </a:xfrm>
          <a:prstGeom prst="rect">
            <a:avLst/>
          </a:prstGeom>
          <a:noFill/>
          <a:ln w="9525">
            <a:noFill/>
            <a:miter lim="800000"/>
            <a:headEnd/>
            <a:tailEnd/>
          </a:ln>
        </p:spPr>
        <p:txBody>
          <a:bodyPr lIns="79298" tIns="40345" rIns="79298" bIns="40345">
            <a:spAutoFit/>
          </a:bodyPr>
          <a:lstStyle/>
          <a:p>
            <a:pPr defTabSz="779209" eaLnBrk="0" hangingPunct="0">
              <a:spcAft>
                <a:spcPts val="877"/>
              </a:spcAft>
            </a:pPr>
            <a:r>
              <a:rPr lang="zh-CN" altLang="en-US" sz="1200" b="1" dirty="0">
                <a:solidFill>
                  <a:srgbClr val="CC0000"/>
                </a:solidFill>
                <a:latin typeface="宋体" pitchFamily="2" charset="-122"/>
              </a:rPr>
              <a:t>非正式的管理</a:t>
            </a:r>
            <a:endParaRPr lang="zh-CN" altLang="en-US" sz="900" dirty="0">
              <a:solidFill>
                <a:srgbClr val="CC0000"/>
              </a:solidFill>
              <a:latin typeface="宋体" pitchFamily="2" charset="-122"/>
            </a:endParaRPr>
          </a:p>
        </p:txBody>
      </p:sp>
      <p:sp>
        <p:nvSpPr>
          <p:cNvPr id="31" name="Rectangle 8"/>
          <p:cNvSpPr>
            <a:spLocks noChangeArrowheads="1"/>
          </p:cNvSpPr>
          <p:nvPr/>
        </p:nvSpPr>
        <p:spPr bwMode="auto">
          <a:xfrm>
            <a:off x="1014014" y="4128778"/>
            <a:ext cx="978744" cy="312310"/>
          </a:xfrm>
          <a:prstGeom prst="rect">
            <a:avLst/>
          </a:prstGeom>
          <a:noFill/>
          <a:ln w="9525">
            <a:noFill/>
            <a:miter lim="800000"/>
            <a:headEnd/>
            <a:tailEnd/>
          </a:ln>
        </p:spPr>
        <p:txBody>
          <a:bodyPr lIns="79298" tIns="40345" rIns="79298" bIns="40345">
            <a:spAutoFit/>
          </a:bodyPr>
          <a:lstStyle/>
          <a:p>
            <a:pPr algn="ctr" defTabSz="779209" eaLnBrk="0" hangingPunct="0">
              <a:lnSpc>
                <a:spcPts val="1753"/>
              </a:lnSpc>
              <a:spcAft>
                <a:spcPts val="877"/>
              </a:spcAft>
            </a:pPr>
            <a:r>
              <a:rPr lang="zh-CN" altLang="en-US" sz="1600" b="1" dirty="0">
                <a:solidFill>
                  <a:srgbClr val="000000"/>
                </a:solidFill>
                <a:latin typeface="宋体" pitchFamily="2" charset="-122"/>
              </a:rPr>
              <a:t>级别</a:t>
            </a:r>
            <a:r>
              <a:rPr lang="en-US" altLang="zh-CN" sz="1600" b="1" dirty="0">
                <a:solidFill>
                  <a:srgbClr val="000000"/>
                </a:solidFill>
                <a:latin typeface="宋体" pitchFamily="2" charset="-122"/>
              </a:rPr>
              <a:t>1</a:t>
            </a:r>
            <a:endParaRPr lang="en-US" altLang="zh-CN" sz="1600" b="1" dirty="0">
              <a:latin typeface="宋体" pitchFamily="2" charset="-122"/>
            </a:endParaRPr>
          </a:p>
        </p:txBody>
      </p:sp>
      <p:grpSp>
        <p:nvGrpSpPr>
          <p:cNvPr id="5" name="Group 9"/>
          <p:cNvGrpSpPr>
            <a:grpSpLocks/>
          </p:cNvGrpSpPr>
          <p:nvPr/>
        </p:nvGrpSpPr>
        <p:grpSpPr bwMode="auto">
          <a:xfrm>
            <a:off x="2288689" y="3666587"/>
            <a:ext cx="1322188" cy="1511841"/>
            <a:chOff x="594" y="1759"/>
            <a:chExt cx="1258" cy="1549"/>
          </a:xfrm>
        </p:grpSpPr>
        <p:sp>
          <p:nvSpPr>
            <p:cNvPr id="33" name="Freeform 10"/>
            <p:cNvSpPr>
              <a:spLocks/>
            </p:cNvSpPr>
            <p:nvPr/>
          </p:nvSpPr>
          <p:spPr bwMode="auto">
            <a:xfrm>
              <a:off x="594" y="1855"/>
              <a:ext cx="1258" cy="1453"/>
            </a:xfrm>
            <a:custGeom>
              <a:avLst/>
              <a:gdLst>
                <a:gd name="T0" fmla="*/ 0 w 909"/>
                <a:gd name="T1" fmla="*/ 0 h 1434"/>
                <a:gd name="T2" fmla="*/ 908 w 909"/>
                <a:gd name="T3" fmla="*/ 0 h 1434"/>
                <a:gd name="T4" fmla="*/ 908 w 909"/>
                <a:gd name="T5" fmla="*/ 1433 h 1434"/>
                <a:gd name="T6" fmla="*/ 0 w 909"/>
                <a:gd name="T7" fmla="*/ 1433 h 1434"/>
                <a:gd name="T8" fmla="*/ 0 w 909"/>
                <a:gd name="T9" fmla="*/ 0 h 1434"/>
                <a:gd name="T10" fmla="*/ 0 60000 65536"/>
                <a:gd name="T11" fmla="*/ 0 60000 65536"/>
                <a:gd name="T12" fmla="*/ 0 60000 65536"/>
                <a:gd name="T13" fmla="*/ 0 60000 65536"/>
                <a:gd name="T14" fmla="*/ 0 60000 65536"/>
                <a:gd name="T15" fmla="*/ 0 w 909"/>
                <a:gd name="T16" fmla="*/ 0 h 1434"/>
                <a:gd name="T17" fmla="*/ 909 w 909"/>
                <a:gd name="T18" fmla="*/ 1434 h 1434"/>
              </a:gdLst>
              <a:ahLst/>
              <a:cxnLst>
                <a:cxn ang="T10">
                  <a:pos x="T0" y="T1"/>
                </a:cxn>
                <a:cxn ang="T11">
                  <a:pos x="T2" y="T3"/>
                </a:cxn>
                <a:cxn ang="T12">
                  <a:pos x="T4" y="T5"/>
                </a:cxn>
                <a:cxn ang="T13">
                  <a:pos x="T6" y="T7"/>
                </a:cxn>
                <a:cxn ang="T14">
                  <a:pos x="T8" y="T9"/>
                </a:cxn>
              </a:cxnLst>
              <a:rect l="T15" t="T16" r="T17" b="T18"/>
              <a:pathLst>
                <a:path w="909" h="1434">
                  <a:moveTo>
                    <a:pt x="0" y="0"/>
                  </a:moveTo>
                  <a:lnTo>
                    <a:pt x="908" y="0"/>
                  </a:lnTo>
                  <a:lnTo>
                    <a:pt x="908" y="1433"/>
                  </a:lnTo>
                  <a:lnTo>
                    <a:pt x="0" y="1433"/>
                  </a:lnTo>
                  <a:lnTo>
                    <a:pt x="0" y="0"/>
                  </a:lnTo>
                </a:path>
              </a:pathLst>
            </a:custGeom>
            <a:solidFill>
              <a:srgbClr val="EAEAEA"/>
            </a:solidFill>
            <a:ln w="12700" cap="rnd" cmpd="sng">
              <a:solidFill>
                <a:srgbClr val="000000"/>
              </a:solidFill>
              <a:prstDash val="solid"/>
              <a:round/>
              <a:headEnd/>
              <a:tailEnd/>
            </a:ln>
          </p:spPr>
          <p:txBody>
            <a:bodyPr/>
            <a:lstStyle/>
            <a:p>
              <a:endParaRPr lang="zh-CN" altLang="en-US"/>
            </a:p>
          </p:txBody>
        </p:sp>
        <p:sp>
          <p:nvSpPr>
            <p:cNvPr id="34" name="Freeform 11"/>
            <p:cNvSpPr>
              <a:spLocks/>
            </p:cNvSpPr>
            <p:nvPr/>
          </p:nvSpPr>
          <p:spPr bwMode="auto">
            <a:xfrm>
              <a:off x="594" y="1759"/>
              <a:ext cx="1258" cy="106"/>
            </a:xfrm>
            <a:custGeom>
              <a:avLst/>
              <a:gdLst>
                <a:gd name="T0" fmla="*/ 908 w 909"/>
                <a:gd name="T1" fmla="*/ 94 h 95"/>
                <a:gd name="T2" fmla="*/ 0 w 909"/>
                <a:gd name="T3" fmla="*/ 94 h 95"/>
                <a:gd name="T4" fmla="*/ 258 w 909"/>
                <a:gd name="T5" fmla="*/ 0 h 95"/>
                <a:gd name="T6" fmla="*/ 649 w 909"/>
                <a:gd name="T7" fmla="*/ 0 h 95"/>
                <a:gd name="T8" fmla="*/ 908 w 909"/>
                <a:gd name="T9" fmla="*/ 94 h 95"/>
                <a:gd name="T10" fmla="*/ 0 60000 65536"/>
                <a:gd name="T11" fmla="*/ 0 60000 65536"/>
                <a:gd name="T12" fmla="*/ 0 60000 65536"/>
                <a:gd name="T13" fmla="*/ 0 60000 65536"/>
                <a:gd name="T14" fmla="*/ 0 60000 65536"/>
                <a:gd name="T15" fmla="*/ 0 w 909"/>
                <a:gd name="T16" fmla="*/ 0 h 95"/>
                <a:gd name="T17" fmla="*/ 909 w 909"/>
                <a:gd name="T18" fmla="*/ 95 h 95"/>
              </a:gdLst>
              <a:ahLst/>
              <a:cxnLst>
                <a:cxn ang="T10">
                  <a:pos x="T0" y="T1"/>
                </a:cxn>
                <a:cxn ang="T11">
                  <a:pos x="T2" y="T3"/>
                </a:cxn>
                <a:cxn ang="T12">
                  <a:pos x="T4" y="T5"/>
                </a:cxn>
                <a:cxn ang="T13">
                  <a:pos x="T6" y="T7"/>
                </a:cxn>
                <a:cxn ang="T14">
                  <a:pos x="T8" y="T9"/>
                </a:cxn>
              </a:cxnLst>
              <a:rect l="T15" t="T16" r="T17" b="T18"/>
              <a:pathLst>
                <a:path w="909" h="95">
                  <a:moveTo>
                    <a:pt x="908" y="94"/>
                  </a:moveTo>
                  <a:lnTo>
                    <a:pt x="0" y="94"/>
                  </a:lnTo>
                  <a:lnTo>
                    <a:pt x="258" y="0"/>
                  </a:lnTo>
                  <a:lnTo>
                    <a:pt x="649" y="0"/>
                  </a:lnTo>
                  <a:lnTo>
                    <a:pt x="908" y="94"/>
                  </a:lnTo>
                </a:path>
              </a:pathLst>
            </a:custGeom>
            <a:solidFill>
              <a:srgbClr val="EAEAEA"/>
            </a:solidFill>
            <a:ln w="12700" cap="rnd" cmpd="sng">
              <a:solidFill>
                <a:srgbClr val="000000"/>
              </a:solidFill>
              <a:prstDash val="solid"/>
              <a:round/>
              <a:headEnd/>
              <a:tailEnd/>
            </a:ln>
          </p:spPr>
          <p:txBody>
            <a:bodyPr/>
            <a:lstStyle/>
            <a:p>
              <a:endParaRPr lang="zh-CN" altLang="en-US"/>
            </a:p>
          </p:txBody>
        </p:sp>
      </p:grpSp>
      <p:grpSp>
        <p:nvGrpSpPr>
          <p:cNvPr id="6" name="Group 12"/>
          <p:cNvGrpSpPr>
            <a:grpSpLocks/>
          </p:cNvGrpSpPr>
          <p:nvPr/>
        </p:nvGrpSpPr>
        <p:grpSpPr bwMode="auto">
          <a:xfrm>
            <a:off x="3750697" y="3323903"/>
            <a:ext cx="1322188" cy="1854525"/>
            <a:chOff x="594" y="1759"/>
            <a:chExt cx="1258" cy="1549"/>
          </a:xfrm>
        </p:grpSpPr>
        <p:sp>
          <p:nvSpPr>
            <p:cNvPr id="36" name="Freeform 13"/>
            <p:cNvSpPr>
              <a:spLocks/>
            </p:cNvSpPr>
            <p:nvPr/>
          </p:nvSpPr>
          <p:spPr bwMode="auto">
            <a:xfrm>
              <a:off x="594" y="1855"/>
              <a:ext cx="1258" cy="1453"/>
            </a:xfrm>
            <a:custGeom>
              <a:avLst/>
              <a:gdLst>
                <a:gd name="T0" fmla="*/ 0 w 909"/>
                <a:gd name="T1" fmla="*/ 0 h 1434"/>
                <a:gd name="T2" fmla="*/ 908 w 909"/>
                <a:gd name="T3" fmla="*/ 0 h 1434"/>
                <a:gd name="T4" fmla="*/ 908 w 909"/>
                <a:gd name="T5" fmla="*/ 1433 h 1434"/>
                <a:gd name="T6" fmla="*/ 0 w 909"/>
                <a:gd name="T7" fmla="*/ 1433 h 1434"/>
                <a:gd name="T8" fmla="*/ 0 w 909"/>
                <a:gd name="T9" fmla="*/ 0 h 1434"/>
                <a:gd name="T10" fmla="*/ 0 60000 65536"/>
                <a:gd name="T11" fmla="*/ 0 60000 65536"/>
                <a:gd name="T12" fmla="*/ 0 60000 65536"/>
                <a:gd name="T13" fmla="*/ 0 60000 65536"/>
                <a:gd name="T14" fmla="*/ 0 60000 65536"/>
                <a:gd name="T15" fmla="*/ 0 w 909"/>
                <a:gd name="T16" fmla="*/ 0 h 1434"/>
                <a:gd name="T17" fmla="*/ 909 w 909"/>
                <a:gd name="T18" fmla="*/ 1434 h 1434"/>
              </a:gdLst>
              <a:ahLst/>
              <a:cxnLst>
                <a:cxn ang="T10">
                  <a:pos x="T0" y="T1"/>
                </a:cxn>
                <a:cxn ang="T11">
                  <a:pos x="T2" y="T3"/>
                </a:cxn>
                <a:cxn ang="T12">
                  <a:pos x="T4" y="T5"/>
                </a:cxn>
                <a:cxn ang="T13">
                  <a:pos x="T6" y="T7"/>
                </a:cxn>
                <a:cxn ang="T14">
                  <a:pos x="T8" y="T9"/>
                </a:cxn>
              </a:cxnLst>
              <a:rect l="T15" t="T16" r="T17" b="T18"/>
              <a:pathLst>
                <a:path w="909" h="1434">
                  <a:moveTo>
                    <a:pt x="0" y="0"/>
                  </a:moveTo>
                  <a:lnTo>
                    <a:pt x="908" y="0"/>
                  </a:lnTo>
                  <a:lnTo>
                    <a:pt x="908" y="1433"/>
                  </a:lnTo>
                  <a:lnTo>
                    <a:pt x="0" y="1433"/>
                  </a:lnTo>
                  <a:lnTo>
                    <a:pt x="0" y="0"/>
                  </a:lnTo>
                </a:path>
              </a:pathLst>
            </a:custGeom>
            <a:solidFill>
              <a:srgbClr val="EAEAEA"/>
            </a:solidFill>
            <a:ln w="12700" cap="rnd" cmpd="sng">
              <a:solidFill>
                <a:srgbClr val="000000"/>
              </a:solidFill>
              <a:prstDash val="solid"/>
              <a:round/>
              <a:headEnd/>
              <a:tailEnd/>
            </a:ln>
          </p:spPr>
          <p:txBody>
            <a:bodyPr/>
            <a:lstStyle/>
            <a:p>
              <a:endParaRPr lang="zh-CN" altLang="en-US"/>
            </a:p>
          </p:txBody>
        </p:sp>
        <p:sp>
          <p:nvSpPr>
            <p:cNvPr id="37" name="Freeform 14"/>
            <p:cNvSpPr>
              <a:spLocks/>
            </p:cNvSpPr>
            <p:nvPr/>
          </p:nvSpPr>
          <p:spPr bwMode="auto">
            <a:xfrm>
              <a:off x="594" y="1759"/>
              <a:ext cx="1258" cy="106"/>
            </a:xfrm>
            <a:custGeom>
              <a:avLst/>
              <a:gdLst>
                <a:gd name="T0" fmla="*/ 908 w 909"/>
                <a:gd name="T1" fmla="*/ 94 h 95"/>
                <a:gd name="T2" fmla="*/ 0 w 909"/>
                <a:gd name="T3" fmla="*/ 94 h 95"/>
                <a:gd name="T4" fmla="*/ 258 w 909"/>
                <a:gd name="T5" fmla="*/ 0 h 95"/>
                <a:gd name="T6" fmla="*/ 649 w 909"/>
                <a:gd name="T7" fmla="*/ 0 h 95"/>
                <a:gd name="T8" fmla="*/ 908 w 909"/>
                <a:gd name="T9" fmla="*/ 94 h 95"/>
                <a:gd name="T10" fmla="*/ 0 60000 65536"/>
                <a:gd name="T11" fmla="*/ 0 60000 65536"/>
                <a:gd name="T12" fmla="*/ 0 60000 65536"/>
                <a:gd name="T13" fmla="*/ 0 60000 65536"/>
                <a:gd name="T14" fmla="*/ 0 60000 65536"/>
                <a:gd name="T15" fmla="*/ 0 w 909"/>
                <a:gd name="T16" fmla="*/ 0 h 95"/>
                <a:gd name="T17" fmla="*/ 909 w 909"/>
                <a:gd name="T18" fmla="*/ 95 h 95"/>
              </a:gdLst>
              <a:ahLst/>
              <a:cxnLst>
                <a:cxn ang="T10">
                  <a:pos x="T0" y="T1"/>
                </a:cxn>
                <a:cxn ang="T11">
                  <a:pos x="T2" y="T3"/>
                </a:cxn>
                <a:cxn ang="T12">
                  <a:pos x="T4" y="T5"/>
                </a:cxn>
                <a:cxn ang="T13">
                  <a:pos x="T6" y="T7"/>
                </a:cxn>
                <a:cxn ang="T14">
                  <a:pos x="T8" y="T9"/>
                </a:cxn>
              </a:cxnLst>
              <a:rect l="T15" t="T16" r="T17" b="T18"/>
              <a:pathLst>
                <a:path w="909" h="95">
                  <a:moveTo>
                    <a:pt x="908" y="94"/>
                  </a:moveTo>
                  <a:lnTo>
                    <a:pt x="0" y="94"/>
                  </a:lnTo>
                  <a:lnTo>
                    <a:pt x="258" y="0"/>
                  </a:lnTo>
                  <a:lnTo>
                    <a:pt x="649" y="0"/>
                  </a:lnTo>
                  <a:lnTo>
                    <a:pt x="908" y="94"/>
                  </a:lnTo>
                </a:path>
              </a:pathLst>
            </a:custGeom>
            <a:solidFill>
              <a:srgbClr val="EAEAEA"/>
            </a:solidFill>
            <a:ln w="12700" cap="rnd" cmpd="sng">
              <a:solidFill>
                <a:srgbClr val="000000"/>
              </a:solidFill>
              <a:prstDash val="solid"/>
              <a:round/>
              <a:headEnd/>
              <a:tailEnd/>
            </a:ln>
          </p:spPr>
          <p:txBody>
            <a:bodyPr/>
            <a:lstStyle/>
            <a:p>
              <a:endParaRPr lang="zh-CN" altLang="en-US"/>
            </a:p>
          </p:txBody>
        </p:sp>
      </p:grpSp>
      <p:grpSp>
        <p:nvGrpSpPr>
          <p:cNvPr id="7" name="Group 15"/>
          <p:cNvGrpSpPr>
            <a:grpSpLocks/>
          </p:cNvGrpSpPr>
          <p:nvPr/>
        </p:nvGrpSpPr>
        <p:grpSpPr bwMode="auto">
          <a:xfrm>
            <a:off x="5209990" y="2925064"/>
            <a:ext cx="1322188" cy="2253364"/>
            <a:chOff x="594" y="1759"/>
            <a:chExt cx="1258" cy="1549"/>
          </a:xfrm>
        </p:grpSpPr>
        <p:sp>
          <p:nvSpPr>
            <p:cNvPr id="39" name="Freeform 16"/>
            <p:cNvSpPr>
              <a:spLocks/>
            </p:cNvSpPr>
            <p:nvPr/>
          </p:nvSpPr>
          <p:spPr bwMode="auto">
            <a:xfrm>
              <a:off x="594" y="1855"/>
              <a:ext cx="1258" cy="1453"/>
            </a:xfrm>
            <a:custGeom>
              <a:avLst/>
              <a:gdLst>
                <a:gd name="T0" fmla="*/ 0 w 909"/>
                <a:gd name="T1" fmla="*/ 0 h 1434"/>
                <a:gd name="T2" fmla="*/ 908 w 909"/>
                <a:gd name="T3" fmla="*/ 0 h 1434"/>
                <a:gd name="T4" fmla="*/ 908 w 909"/>
                <a:gd name="T5" fmla="*/ 1433 h 1434"/>
                <a:gd name="T6" fmla="*/ 0 w 909"/>
                <a:gd name="T7" fmla="*/ 1433 h 1434"/>
                <a:gd name="T8" fmla="*/ 0 w 909"/>
                <a:gd name="T9" fmla="*/ 0 h 1434"/>
                <a:gd name="T10" fmla="*/ 0 60000 65536"/>
                <a:gd name="T11" fmla="*/ 0 60000 65536"/>
                <a:gd name="T12" fmla="*/ 0 60000 65536"/>
                <a:gd name="T13" fmla="*/ 0 60000 65536"/>
                <a:gd name="T14" fmla="*/ 0 60000 65536"/>
                <a:gd name="T15" fmla="*/ 0 w 909"/>
                <a:gd name="T16" fmla="*/ 0 h 1434"/>
                <a:gd name="T17" fmla="*/ 909 w 909"/>
                <a:gd name="T18" fmla="*/ 1434 h 1434"/>
              </a:gdLst>
              <a:ahLst/>
              <a:cxnLst>
                <a:cxn ang="T10">
                  <a:pos x="T0" y="T1"/>
                </a:cxn>
                <a:cxn ang="T11">
                  <a:pos x="T2" y="T3"/>
                </a:cxn>
                <a:cxn ang="T12">
                  <a:pos x="T4" y="T5"/>
                </a:cxn>
                <a:cxn ang="T13">
                  <a:pos x="T6" y="T7"/>
                </a:cxn>
                <a:cxn ang="T14">
                  <a:pos x="T8" y="T9"/>
                </a:cxn>
              </a:cxnLst>
              <a:rect l="T15" t="T16" r="T17" b="T18"/>
              <a:pathLst>
                <a:path w="909" h="1434">
                  <a:moveTo>
                    <a:pt x="0" y="0"/>
                  </a:moveTo>
                  <a:lnTo>
                    <a:pt x="908" y="0"/>
                  </a:lnTo>
                  <a:lnTo>
                    <a:pt x="908" y="1433"/>
                  </a:lnTo>
                  <a:lnTo>
                    <a:pt x="0" y="1433"/>
                  </a:lnTo>
                  <a:lnTo>
                    <a:pt x="0" y="0"/>
                  </a:lnTo>
                </a:path>
              </a:pathLst>
            </a:custGeom>
            <a:solidFill>
              <a:srgbClr val="EAEAEA"/>
            </a:solidFill>
            <a:ln w="12700" cap="rnd" cmpd="sng">
              <a:solidFill>
                <a:srgbClr val="000000"/>
              </a:solidFill>
              <a:prstDash val="solid"/>
              <a:round/>
              <a:headEnd/>
              <a:tailEnd/>
            </a:ln>
          </p:spPr>
          <p:txBody>
            <a:bodyPr/>
            <a:lstStyle/>
            <a:p>
              <a:endParaRPr lang="zh-CN" altLang="en-US"/>
            </a:p>
          </p:txBody>
        </p:sp>
        <p:sp>
          <p:nvSpPr>
            <p:cNvPr id="40" name="Freeform 17"/>
            <p:cNvSpPr>
              <a:spLocks/>
            </p:cNvSpPr>
            <p:nvPr/>
          </p:nvSpPr>
          <p:spPr bwMode="auto">
            <a:xfrm>
              <a:off x="594" y="1759"/>
              <a:ext cx="1258" cy="106"/>
            </a:xfrm>
            <a:custGeom>
              <a:avLst/>
              <a:gdLst>
                <a:gd name="T0" fmla="*/ 908 w 909"/>
                <a:gd name="T1" fmla="*/ 94 h 95"/>
                <a:gd name="T2" fmla="*/ 0 w 909"/>
                <a:gd name="T3" fmla="*/ 94 h 95"/>
                <a:gd name="T4" fmla="*/ 258 w 909"/>
                <a:gd name="T5" fmla="*/ 0 h 95"/>
                <a:gd name="T6" fmla="*/ 649 w 909"/>
                <a:gd name="T7" fmla="*/ 0 h 95"/>
                <a:gd name="T8" fmla="*/ 908 w 909"/>
                <a:gd name="T9" fmla="*/ 94 h 95"/>
                <a:gd name="T10" fmla="*/ 0 60000 65536"/>
                <a:gd name="T11" fmla="*/ 0 60000 65536"/>
                <a:gd name="T12" fmla="*/ 0 60000 65536"/>
                <a:gd name="T13" fmla="*/ 0 60000 65536"/>
                <a:gd name="T14" fmla="*/ 0 60000 65536"/>
                <a:gd name="T15" fmla="*/ 0 w 909"/>
                <a:gd name="T16" fmla="*/ 0 h 95"/>
                <a:gd name="T17" fmla="*/ 909 w 909"/>
                <a:gd name="T18" fmla="*/ 95 h 95"/>
              </a:gdLst>
              <a:ahLst/>
              <a:cxnLst>
                <a:cxn ang="T10">
                  <a:pos x="T0" y="T1"/>
                </a:cxn>
                <a:cxn ang="T11">
                  <a:pos x="T2" y="T3"/>
                </a:cxn>
                <a:cxn ang="T12">
                  <a:pos x="T4" y="T5"/>
                </a:cxn>
                <a:cxn ang="T13">
                  <a:pos x="T6" y="T7"/>
                </a:cxn>
                <a:cxn ang="T14">
                  <a:pos x="T8" y="T9"/>
                </a:cxn>
              </a:cxnLst>
              <a:rect l="T15" t="T16" r="T17" b="T18"/>
              <a:pathLst>
                <a:path w="909" h="95">
                  <a:moveTo>
                    <a:pt x="908" y="94"/>
                  </a:moveTo>
                  <a:lnTo>
                    <a:pt x="0" y="94"/>
                  </a:lnTo>
                  <a:lnTo>
                    <a:pt x="258" y="0"/>
                  </a:lnTo>
                  <a:lnTo>
                    <a:pt x="649" y="0"/>
                  </a:lnTo>
                  <a:lnTo>
                    <a:pt x="908" y="94"/>
                  </a:lnTo>
                </a:path>
              </a:pathLst>
            </a:custGeom>
            <a:solidFill>
              <a:srgbClr val="EAEAEA"/>
            </a:solidFill>
            <a:ln w="12700" cap="rnd" cmpd="sng">
              <a:solidFill>
                <a:srgbClr val="000000"/>
              </a:solidFill>
              <a:prstDash val="solid"/>
              <a:round/>
              <a:headEnd/>
              <a:tailEnd/>
            </a:ln>
          </p:spPr>
          <p:txBody>
            <a:bodyPr/>
            <a:lstStyle/>
            <a:p>
              <a:endParaRPr lang="zh-CN" altLang="en-US"/>
            </a:p>
          </p:txBody>
        </p:sp>
      </p:grpSp>
      <p:sp>
        <p:nvSpPr>
          <p:cNvPr id="41" name="Rectangle 18"/>
          <p:cNvSpPr>
            <a:spLocks noChangeArrowheads="1"/>
          </p:cNvSpPr>
          <p:nvPr/>
        </p:nvSpPr>
        <p:spPr bwMode="auto">
          <a:xfrm>
            <a:off x="2443441" y="4156135"/>
            <a:ext cx="1238024" cy="276451"/>
          </a:xfrm>
          <a:prstGeom prst="rect">
            <a:avLst/>
          </a:prstGeom>
          <a:noFill/>
          <a:ln w="9525">
            <a:noFill/>
            <a:miter lim="800000"/>
            <a:headEnd/>
            <a:tailEnd/>
          </a:ln>
        </p:spPr>
        <p:txBody>
          <a:bodyPr lIns="79298" tIns="40345" rIns="79298" bIns="40345">
            <a:spAutoFit/>
          </a:bodyPr>
          <a:lstStyle/>
          <a:p>
            <a:pPr defTabSz="779209" eaLnBrk="0" hangingPunct="0">
              <a:spcAft>
                <a:spcPts val="877"/>
              </a:spcAft>
            </a:pPr>
            <a:r>
              <a:rPr lang="zh-CN" altLang="en-US" sz="1200" b="1" dirty="0">
                <a:solidFill>
                  <a:srgbClr val="CC0000"/>
                </a:solidFill>
                <a:latin typeface="宋体" pitchFamily="2" charset="-122"/>
              </a:rPr>
              <a:t>优秀的功能</a:t>
            </a:r>
          </a:p>
        </p:txBody>
      </p:sp>
      <p:sp>
        <p:nvSpPr>
          <p:cNvPr id="42" name="Rectangle 19"/>
          <p:cNvSpPr>
            <a:spLocks noChangeArrowheads="1"/>
          </p:cNvSpPr>
          <p:nvPr/>
        </p:nvSpPr>
        <p:spPr bwMode="auto">
          <a:xfrm>
            <a:off x="2497741" y="3848008"/>
            <a:ext cx="928518" cy="312310"/>
          </a:xfrm>
          <a:prstGeom prst="rect">
            <a:avLst/>
          </a:prstGeom>
          <a:noFill/>
          <a:ln w="9525">
            <a:noFill/>
            <a:miter lim="800000"/>
            <a:headEnd/>
            <a:tailEnd/>
          </a:ln>
        </p:spPr>
        <p:txBody>
          <a:bodyPr lIns="79298" tIns="40345" rIns="79298" bIns="40345">
            <a:spAutoFit/>
          </a:bodyPr>
          <a:lstStyle/>
          <a:p>
            <a:pPr algn="ctr" defTabSz="779209" eaLnBrk="0" hangingPunct="0">
              <a:lnSpc>
                <a:spcPts val="1753"/>
              </a:lnSpc>
              <a:spcAft>
                <a:spcPts val="877"/>
              </a:spcAft>
            </a:pPr>
            <a:r>
              <a:rPr lang="zh-CN" altLang="en-US" sz="1600" b="1" dirty="0">
                <a:solidFill>
                  <a:srgbClr val="000000"/>
                </a:solidFill>
                <a:latin typeface="宋体" pitchFamily="2" charset="-122"/>
              </a:rPr>
              <a:t>级别</a:t>
            </a:r>
            <a:r>
              <a:rPr lang="en-US" altLang="zh-CN" sz="1600" b="1" dirty="0">
                <a:solidFill>
                  <a:srgbClr val="000000"/>
                </a:solidFill>
                <a:latin typeface="宋体" pitchFamily="2" charset="-122"/>
              </a:rPr>
              <a:t>2</a:t>
            </a:r>
          </a:p>
        </p:txBody>
      </p:sp>
      <p:sp>
        <p:nvSpPr>
          <p:cNvPr id="43" name="Rectangle 20"/>
          <p:cNvSpPr>
            <a:spLocks noChangeArrowheads="1"/>
          </p:cNvSpPr>
          <p:nvPr/>
        </p:nvSpPr>
        <p:spPr bwMode="auto">
          <a:xfrm>
            <a:off x="3948890" y="3809131"/>
            <a:ext cx="1022184" cy="276451"/>
          </a:xfrm>
          <a:prstGeom prst="rect">
            <a:avLst/>
          </a:prstGeom>
          <a:noFill/>
          <a:ln w="9525">
            <a:noFill/>
            <a:miter lim="800000"/>
            <a:headEnd/>
            <a:tailEnd/>
          </a:ln>
        </p:spPr>
        <p:txBody>
          <a:bodyPr lIns="79298" tIns="40345" rIns="79298" bIns="40345">
            <a:spAutoFit/>
          </a:bodyPr>
          <a:lstStyle/>
          <a:p>
            <a:pPr defTabSz="779209" eaLnBrk="0" hangingPunct="0">
              <a:spcAft>
                <a:spcPts val="877"/>
              </a:spcAft>
            </a:pPr>
            <a:r>
              <a:rPr lang="zh-CN" altLang="en-US" sz="1200" b="1" dirty="0">
                <a:solidFill>
                  <a:srgbClr val="CC0000"/>
                </a:solidFill>
                <a:latin typeface="宋体" pitchFamily="2" charset="-122"/>
              </a:rPr>
              <a:t>优秀的项目</a:t>
            </a:r>
            <a:endParaRPr lang="zh-CN" altLang="en-US" sz="1200" b="1" dirty="0">
              <a:solidFill>
                <a:srgbClr val="0000FF"/>
              </a:solidFill>
              <a:latin typeface="宋体" pitchFamily="2" charset="-122"/>
            </a:endParaRPr>
          </a:p>
        </p:txBody>
      </p:sp>
      <p:sp>
        <p:nvSpPr>
          <p:cNvPr id="44" name="Rectangle 21"/>
          <p:cNvSpPr>
            <a:spLocks noChangeArrowheads="1"/>
          </p:cNvSpPr>
          <p:nvPr/>
        </p:nvSpPr>
        <p:spPr bwMode="auto">
          <a:xfrm>
            <a:off x="3978754" y="3538440"/>
            <a:ext cx="814489" cy="312310"/>
          </a:xfrm>
          <a:prstGeom prst="rect">
            <a:avLst/>
          </a:prstGeom>
          <a:noFill/>
          <a:ln w="9525">
            <a:noFill/>
            <a:miter lim="800000"/>
            <a:headEnd/>
            <a:tailEnd/>
          </a:ln>
        </p:spPr>
        <p:txBody>
          <a:bodyPr lIns="79298" tIns="40345" rIns="79298" bIns="40345">
            <a:spAutoFit/>
          </a:bodyPr>
          <a:lstStyle/>
          <a:p>
            <a:pPr algn="ctr" defTabSz="779209" eaLnBrk="0" hangingPunct="0">
              <a:lnSpc>
                <a:spcPts val="1753"/>
              </a:lnSpc>
              <a:spcAft>
                <a:spcPts val="877"/>
              </a:spcAft>
            </a:pPr>
            <a:r>
              <a:rPr lang="zh-CN" altLang="en-US" sz="1600" b="1" dirty="0">
                <a:solidFill>
                  <a:srgbClr val="000000"/>
                </a:solidFill>
                <a:latin typeface="宋体" pitchFamily="2" charset="-122"/>
              </a:rPr>
              <a:t>级别</a:t>
            </a:r>
            <a:r>
              <a:rPr lang="en-US" altLang="zh-CN" sz="1600" b="1" dirty="0">
                <a:solidFill>
                  <a:srgbClr val="000000"/>
                </a:solidFill>
                <a:latin typeface="宋体" pitchFamily="2" charset="-122"/>
              </a:rPr>
              <a:t>3</a:t>
            </a:r>
          </a:p>
        </p:txBody>
      </p:sp>
      <p:sp>
        <p:nvSpPr>
          <p:cNvPr id="45" name="Rectangle 22"/>
          <p:cNvSpPr>
            <a:spLocks noChangeArrowheads="1"/>
          </p:cNvSpPr>
          <p:nvPr/>
        </p:nvSpPr>
        <p:spPr bwMode="auto">
          <a:xfrm>
            <a:off x="5420400" y="3152561"/>
            <a:ext cx="872861" cy="312310"/>
          </a:xfrm>
          <a:prstGeom prst="rect">
            <a:avLst/>
          </a:prstGeom>
          <a:noFill/>
          <a:ln w="9525">
            <a:noFill/>
            <a:miter lim="800000"/>
            <a:headEnd/>
            <a:tailEnd/>
          </a:ln>
        </p:spPr>
        <p:txBody>
          <a:bodyPr lIns="79298" tIns="40345" rIns="79298" bIns="40345">
            <a:spAutoFit/>
          </a:bodyPr>
          <a:lstStyle/>
          <a:p>
            <a:pPr algn="ctr" defTabSz="779209" eaLnBrk="0" hangingPunct="0">
              <a:lnSpc>
                <a:spcPts val="1753"/>
              </a:lnSpc>
              <a:spcAft>
                <a:spcPts val="877"/>
              </a:spcAft>
            </a:pPr>
            <a:r>
              <a:rPr lang="zh-CN" altLang="en-US" sz="1600" b="1" dirty="0">
                <a:solidFill>
                  <a:srgbClr val="000000"/>
                </a:solidFill>
                <a:latin typeface="宋体" pitchFamily="2" charset="-122"/>
              </a:rPr>
              <a:t>级别</a:t>
            </a:r>
            <a:r>
              <a:rPr lang="en-US" altLang="zh-CN" sz="1600" b="1" dirty="0">
                <a:solidFill>
                  <a:srgbClr val="000000"/>
                </a:solidFill>
                <a:latin typeface="宋体" pitchFamily="2" charset="-122"/>
              </a:rPr>
              <a:t>4</a:t>
            </a:r>
          </a:p>
        </p:txBody>
      </p:sp>
      <p:grpSp>
        <p:nvGrpSpPr>
          <p:cNvPr id="8" name="Group 23"/>
          <p:cNvGrpSpPr>
            <a:grpSpLocks/>
          </p:cNvGrpSpPr>
          <p:nvPr/>
        </p:nvGrpSpPr>
        <p:grpSpPr bwMode="auto">
          <a:xfrm>
            <a:off x="6671999" y="2583821"/>
            <a:ext cx="1322188" cy="2594607"/>
            <a:chOff x="594" y="1759"/>
            <a:chExt cx="1258" cy="1549"/>
          </a:xfrm>
        </p:grpSpPr>
        <p:sp>
          <p:nvSpPr>
            <p:cNvPr id="47" name="Freeform 24"/>
            <p:cNvSpPr>
              <a:spLocks/>
            </p:cNvSpPr>
            <p:nvPr/>
          </p:nvSpPr>
          <p:spPr bwMode="auto">
            <a:xfrm>
              <a:off x="594" y="1855"/>
              <a:ext cx="1258" cy="1453"/>
            </a:xfrm>
            <a:custGeom>
              <a:avLst/>
              <a:gdLst>
                <a:gd name="T0" fmla="*/ 0 w 909"/>
                <a:gd name="T1" fmla="*/ 0 h 1434"/>
                <a:gd name="T2" fmla="*/ 908 w 909"/>
                <a:gd name="T3" fmla="*/ 0 h 1434"/>
                <a:gd name="T4" fmla="*/ 908 w 909"/>
                <a:gd name="T5" fmla="*/ 1433 h 1434"/>
                <a:gd name="T6" fmla="*/ 0 w 909"/>
                <a:gd name="T7" fmla="*/ 1433 h 1434"/>
                <a:gd name="T8" fmla="*/ 0 w 909"/>
                <a:gd name="T9" fmla="*/ 0 h 1434"/>
                <a:gd name="T10" fmla="*/ 0 60000 65536"/>
                <a:gd name="T11" fmla="*/ 0 60000 65536"/>
                <a:gd name="T12" fmla="*/ 0 60000 65536"/>
                <a:gd name="T13" fmla="*/ 0 60000 65536"/>
                <a:gd name="T14" fmla="*/ 0 60000 65536"/>
                <a:gd name="T15" fmla="*/ 0 w 909"/>
                <a:gd name="T16" fmla="*/ 0 h 1434"/>
                <a:gd name="T17" fmla="*/ 909 w 909"/>
                <a:gd name="T18" fmla="*/ 1434 h 1434"/>
              </a:gdLst>
              <a:ahLst/>
              <a:cxnLst>
                <a:cxn ang="T10">
                  <a:pos x="T0" y="T1"/>
                </a:cxn>
                <a:cxn ang="T11">
                  <a:pos x="T2" y="T3"/>
                </a:cxn>
                <a:cxn ang="T12">
                  <a:pos x="T4" y="T5"/>
                </a:cxn>
                <a:cxn ang="T13">
                  <a:pos x="T6" y="T7"/>
                </a:cxn>
                <a:cxn ang="T14">
                  <a:pos x="T8" y="T9"/>
                </a:cxn>
              </a:cxnLst>
              <a:rect l="T15" t="T16" r="T17" b="T18"/>
              <a:pathLst>
                <a:path w="909" h="1434">
                  <a:moveTo>
                    <a:pt x="0" y="0"/>
                  </a:moveTo>
                  <a:lnTo>
                    <a:pt x="908" y="0"/>
                  </a:lnTo>
                  <a:lnTo>
                    <a:pt x="908" y="1433"/>
                  </a:lnTo>
                  <a:lnTo>
                    <a:pt x="0" y="1433"/>
                  </a:lnTo>
                  <a:lnTo>
                    <a:pt x="0" y="0"/>
                  </a:lnTo>
                </a:path>
              </a:pathLst>
            </a:custGeom>
            <a:solidFill>
              <a:srgbClr val="EAEAEA"/>
            </a:solidFill>
            <a:ln w="12700" cap="rnd" cmpd="sng">
              <a:solidFill>
                <a:srgbClr val="000000"/>
              </a:solidFill>
              <a:prstDash val="solid"/>
              <a:round/>
              <a:headEnd/>
              <a:tailEnd/>
            </a:ln>
          </p:spPr>
          <p:txBody>
            <a:bodyPr/>
            <a:lstStyle/>
            <a:p>
              <a:endParaRPr lang="zh-CN" altLang="en-US"/>
            </a:p>
          </p:txBody>
        </p:sp>
        <p:sp>
          <p:nvSpPr>
            <p:cNvPr id="48" name="Freeform 25"/>
            <p:cNvSpPr>
              <a:spLocks/>
            </p:cNvSpPr>
            <p:nvPr/>
          </p:nvSpPr>
          <p:spPr bwMode="auto">
            <a:xfrm>
              <a:off x="594" y="1759"/>
              <a:ext cx="1258" cy="106"/>
            </a:xfrm>
            <a:custGeom>
              <a:avLst/>
              <a:gdLst>
                <a:gd name="T0" fmla="*/ 908 w 909"/>
                <a:gd name="T1" fmla="*/ 94 h 95"/>
                <a:gd name="T2" fmla="*/ 0 w 909"/>
                <a:gd name="T3" fmla="*/ 94 h 95"/>
                <a:gd name="T4" fmla="*/ 258 w 909"/>
                <a:gd name="T5" fmla="*/ 0 h 95"/>
                <a:gd name="T6" fmla="*/ 649 w 909"/>
                <a:gd name="T7" fmla="*/ 0 h 95"/>
                <a:gd name="T8" fmla="*/ 908 w 909"/>
                <a:gd name="T9" fmla="*/ 94 h 95"/>
                <a:gd name="T10" fmla="*/ 0 60000 65536"/>
                <a:gd name="T11" fmla="*/ 0 60000 65536"/>
                <a:gd name="T12" fmla="*/ 0 60000 65536"/>
                <a:gd name="T13" fmla="*/ 0 60000 65536"/>
                <a:gd name="T14" fmla="*/ 0 60000 65536"/>
                <a:gd name="T15" fmla="*/ 0 w 909"/>
                <a:gd name="T16" fmla="*/ 0 h 95"/>
                <a:gd name="T17" fmla="*/ 909 w 909"/>
                <a:gd name="T18" fmla="*/ 95 h 95"/>
              </a:gdLst>
              <a:ahLst/>
              <a:cxnLst>
                <a:cxn ang="T10">
                  <a:pos x="T0" y="T1"/>
                </a:cxn>
                <a:cxn ang="T11">
                  <a:pos x="T2" y="T3"/>
                </a:cxn>
                <a:cxn ang="T12">
                  <a:pos x="T4" y="T5"/>
                </a:cxn>
                <a:cxn ang="T13">
                  <a:pos x="T6" y="T7"/>
                </a:cxn>
                <a:cxn ang="T14">
                  <a:pos x="T8" y="T9"/>
                </a:cxn>
              </a:cxnLst>
              <a:rect l="T15" t="T16" r="T17" b="T18"/>
              <a:pathLst>
                <a:path w="909" h="95">
                  <a:moveTo>
                    <a:pt x="908" y="94"/>
                  </a:moveTo>
                  <a:lnTo>
                    <a:pt x="0" y="94"/>
                  </a:lnTo>
                  <a:lnTo>
                    <a:pt x="258" y="0"/>
                  </a:lnTo>
                  <a:lnTo>
                    <a:pt x="649" y="0"/>
                  </a:lnTo>
                  <a:lnTo>
                    <a:pt x="908" y="94"/>
                  </a:lnTo>
                </a:path>
              </a:pathLst>
            </a:custGeom>
            <a:solidFill>
              <a:srgbClr val="EAEAEA"/>
            </a:solidFill>
            <a:ln w="12700" cap="rnd" cmpd="sng">
              <a:solidFill>
                <a:srgbClr val="000000"/>
              </a:solidFill>
              <a:prstDash val="solid"/>
              <a:round/>
              <a:headEnd/>
              <a:tailEnd/>
            </a:ln>
          </p:spPr>
          <p:txBody>
            <a:bodyPr/>
            <a:lstStyle/>
            <a:p>
              <a:endParaRPr lang="zh-CN" altLang="en-US"/>
            </a:p>
          </p:txBody>
        </p:sp>
      </p:grpSp>
      <p:sp>
        <p:nvSpPr>
          <p:cNvPr id="49" name="Rectangle 26"/>
          <p:cNvSpPr>
            <a:spLocks noChangeArrowheads="1"/>
          </p:cNvSpPr>
          <p:nvPr/>
        </p:nvSpPr>
        <p:spPr bwMode="auto">
          <a:xfrm>
            <a:off x="6882408" y="2801238"/>
            <a:ext cx="870147" cy="312310"/>
          </a:xfrm>
          <a:prstGeom prst="rect">
            <a:avLst/>
          </a:prstGeom>
          <a:noFill/>
          <a:ln w="9525">
            <a:noFill/>
            <a:miter lim="800000"/>
            <a:headEnd/>
            <a:tailEnd/>
          </a:ln>
        </p:spPr>
        <p:txBody>
          <a:bodyPr lIns="79298" tIns="40345" rIns="79298" bIns="40345">
            <a:spAutoFit/>
          </a:bodyPr>
          <a:lstStyle/>
          <a:p>
            <a:pPr algn="ctr" defTabSz="779209" eaLnBrk="0" hangingPunct="0">
              <a:lnSpc>
                <a:spcPts val="1753"/>
              </a:lnSpc>
              <a:spcAft>
                <a:spcPts val="877"/>
              </a:spcAft>
            </a:pPr>
            <a:r>
              <a:rPr lang="zh-CN" altLang="en-US" sz="1400" b="1" dirty="0">
                <a:solidFill>
                  <a:srgbClr val="000000"/>
                </a:solidFill>
                <a:latin typeface="宋体" pitchFamily="2" charset="-122"/>
              </a:rPr>
              <a:t>级别</a:t>
            </a:r>
            <a:r>
              <a:rPr lang="en-US" altLang="zh-CN" sz="1400" b="1" dirty="0">
                <a:solidFill>
                  <a:srgbClr val="000000"/>
                </a:solidFill>
                <a:latin typeface="宋体" pitchFamily="2" charset="-122"/>
              </a:rPr>
              <a:t>5</a:t>
            </a:r>
          </a:p>
        </p:txBody>
      </p:sp>
      <p:sp>
        <p:nvSpPr>
          <p:cNvPr id="50" name="Text Box 27"/>
          <p:cNvSpPr txBox="1">
            <a:spLocks noChangeArrowheads="1"/>
          </p:cNvSpPr>
          <p:nvPr/>
        </p:nvSpPr>
        <p:spPr bwMode="auto">
          <a:xfrm>
            <a:off x="947497" y="4694639"/>
            <a:ext cx="1252956" cy="450263"/>
          </a:xfrm>
          <a:prstGeom prst="rect">
            <a:avLst/>
          </a:prstGeom>
          <a:noFill/>
          <a:ln w="12700">
            <a:noFill/>
            <a:miter lim="800000"/>
            <a:headEnd/>
            <a:tailEnd type="none" w="sm" len="lg"/>
          </a:ln>
        </p:spPr>
        <p:txBody>
          <a:bodyPr lIns="80147" tIns="40074" rIns="80147" bIns="40074">
            <a:spAutoFit/>
          </a:bodyPr>
          <a:lstStyle/>
          <a:p>
            <a:pPr eaLnBrk="0" hangingPunct="0"/>
            <a:r>
              <a:rPr lang="zh-CN" altLang="en-US" sz="1200" dirty="0">
                <a:latin typeface="宋体" pitchFamily="2" charset="-122"/>
              </a:rPr>
              <a:t>基于个人经验</a:t>
            </a:r>
            <a:r>
              <a:rPr lang="en-US" altLang="zh-CN" sz="1200" dirty="0">
                <a:latin typeface="宋体" pitchFamily="2" charset="-122"/>
              </a:rPr>
              <a:t>/</a:t>
            </a:r>
            <a:r>
              <a:rPr lang="zh-CN" altLang="en-US" sz="1200" dirty="0">
                <a:latin typeface="宋体" pitchFamily="2" charset="-122"/>
              </a:rPr>
              <a:t>不规范的实践</a:t>
            </a:r>
          </a:p>
        </p:txBody>
      </p:sp>
      <p:sp>
        <p:nvSpPr>
          <p:cNvPr id="51" name="Text Box 28"/>
          <p:cNvSpPr txBox="1">
            <a:spLocks noChangeArrowheads="1"/>
          </p:cNvSpPr>
          <p:nvPr/>
        </p:nvSpPr>
        <p:spPr bwMode="auto">
          <a:xfrm>
            <a:off x="2372853" y="4455624"/>
            <a:ext cx="1182367" cy="634929"/>
          </a:xfrm>
          <a:prstGeom prst="rect">
            <a:avLst/>
          </a:prstGeom>
          <a:noFill/>
          <a:ln w="12700">
            <a:noFill/>
            <a:miter lim="800000"/>
            <a:headEnd/>
            <a:tailEnd type="none" w="sm" len="lg"/>
          </a:ln>
        </p:spPr>
        <p:txBody>
          <a:bodyPr lIns="80147" tIns="40074" rIns="80147" bIns="40074">
            <a:spAutoFit/>
          </a:bodyPr>
          <a:lstStyle/>
          <a:p>
            <a:pPr eaLnBrk="0" hangingPunct="0"/>
            <a:r>
              <a:rPr lang="zh-CN" altLang="en-US" sz="1200" dirty="0">
                <a:latin typeface="宋体" pitchFamily="2" charset="-122"/>
              </a:rPr>
              <a:t>功能明确、完整，但跨功能运行困难</a:t>
            </a:r>
          </a:p>
        </p:txBody>
      </p:sp>
      <p:sp>
        <p:nvSpPr>
          <p:cNvPr id="52" name="Text Box 29"/>
          <p:cNvSpPr txBox="1">
            <a:spLocks noChangeArrowheads="1"/>
          </p:cNvSpPr>
          <p:nvPr/>
        </p:nvSpPr>
        <p:spPr bwMode="auto">
          <a:xfrm>
            <a:off x="3819929" y="4184933"/>
            <a:ext cx="1252956" cy="634929"/>
          </a:xfrm>
          <a:prstGeom prst="rect">
            <a:avLst/>
          </a:prstGeom>
          <a:noFill/>
          <a:ln w="12700" algn="ctr">
            <a:noFill/>
            <a:miter lim="800000"/>
            <a:headEnd/>
            <a:tailEnd type="none" w="sm" len="lg"/>
          </a:ln>
        </p:spPr>
        <p:txBody>
          <a:bodyPr lIns="80147" tIns="40074" rIns="80147" bIns="40074">
            <a:spAutoFit/>
          </a:bodyPr>
          <a:lstStyle/>
          <a:p>
            <a:pPr eaLnBrk="0" hangingPunct="0"/>
            <a:r>
              <a:rPr lang="zh-CN" altLang="en-US" sz="1200" dirty="0">
                <a:latin typeface="宋体" pitchFamily="2" charset="-122"/>
              </a:rPr>
              <a:t>项目从概念到市场实现跨功能的有效运作</a:t>
            </a:r>
          </a:p>
        </p:txBody>
      </p:sp>
      <p:sp>
        <p:nvSpPr>
          <p:cNvPr id="53" name="Text Box 30"/>
          <p:cNvSpPr txBox="1">
            <a:spLocks noChangeArrowheads="1"/>
          </p:cNvSpPr>
          <p:nvPr/>
        </p:nvSpPr>
        <p:spPr bwMode="auto">
          <a:xfrm>
            <a:off x="5209990" y="3882565"/>
            <a:ext cx="1392777" cy="819594"/>
          </a:xfrm>
          <a:prstGeom prst="rect">
            <a:avLst/>
          </a:prstGeom>
          <a:noFill/>
          <a:ln w="12700" algn="ctr">
            <a:noFill/>
            <a:miter lim="800000"/>
            <a:headEnd/>
            <a:tailEnd type="none" w="sm" len="lg"/>
          </a:ln>
        </p:spPr>
        <p:txBody>
          <a:bodyPr lIns="80147" tIns="40074" rIns="80147" bIns="40074">
            <a:spAutoFit/>
          </a:bodyPr>
          <a:lstStyle/>
          <a:p>
            <a:pPr eaLnBrk="0" hangingPunct="0"/>
            <a:r>
              <a:rPr lang="zh-CN" altLang="en-US" sz="1200" dirty="0">
                <a:latin typeface="宋体" pitchFamily="2" charset="-122"/>
              </a:rPr>
              <a:t>实现产品平台杠杆利用，优秀的组合管理、项目选择及执行</a:t>
            </a:r>
          </a:p>
        </p:txBody>
      </p:sp>
      <p:sp>
        <p:nvSpPr>
          <p:cNvPr id="54" name="Text Box 31"/>
          <p:cNvSpPr txBox="1">
            <a:spLocks noChangeArrowheads="1"/>
          </p:cNvSpPr>
          <p:nvPr/>
        </p:nvSpPr>
        <p:spPr bwMode="auto">
          <a:xfrm>
            <a:off x="6727656" y="3665146"/>
            <a:ext cx="1252956" cy="1004260"/>
          </a:xfrm>
          <a:prstGeom prst="rect">
            <a:avLst/>
          </a:prstGeom>
          <a:noFill/>
          <a:ln w="12700" algn="ctr">
            <a:noFill/>
            <a:miter lim="800000"/>
            <a:headEnd/>
            <a:tailEnd type="none" w="sm" len="lg"/>
          </a:ln>
        </p:spPr>
        <p:txBody>
          <a:bodyPr lIns="80147" tIns="40074" rIns="80147" bIns="40074">
            <a:spAutoFit/>
          </a:bodyPr>
          <a:lstStyle/>
          <a:p>
            <a:pPr eaLnBrk="0" hangingPunct="0"/>
            <a:r>
              <a:rPr lang="zh-CN" altLang="en-US" sz="1200" dirty="0">
                <a:latin typeface="宋体" pitchFamily="2" charset="-122"/>
              </a:rPr>
              <a:t>产品及技术达到全球领导地位，实现跨企业价值链创新，研发效率大幅度提升</a:t>
            </a:r>
          </a:p>
        </p:txBody>
      </p:sp>
      <p:sp>
        <p:nvSpPr>
          <p:cNvPr id="55" name="Rectangle 32"/>
          <p:cNvSpPr>
            <a:spLocks noChangeArrowheads="1"/>
          </p:cNvSpPr>
          <p:nvPr/>
        </p:nvSpPr>
        <p:spPr bwMode="auto">
          <a:xfrm>
            <a:off x="5315874" y="3460688"/>
            <a:ext cx="1257029" cy="276451"/>
          </a:xfrm>
          <a:prstGeom prst="rect">
            <a:avLst/>
          </a:prstGeom>
          <a:noFill/>
          <a:ln w="9525">
            <a:noFill/>
            <a:miter lim="800000"/>
            <a:headEnd/>
            <a:tailEnd/>
          </a:ln>
        </p:spPr>
        <p:txBody>
          <a:bodyPr lIns="79298" tIns="40345" rIns="79298" bIns="40345">
            <a:spAutoFit/>
          </a:bodyPr>
          <a:lstStyle/>
          <a:p>
            <a:pPr defTabSz="779209" eaLnBrk="0" hangingPunct="0">
              <a:spcAft>
                <a:spcPts val="877"/>
              </a:spcAft>
            </a:pPr>
            <a:r>
              <a:rPr lang="zh-CN" altLang="en-US" sz="1200" b="1" dirty="0">
                <a:solidFill>
                  <a:srgbClr val="CC0000"/>
                </a:solidFill>
                <a:latin typeface="宋体" pitchFamily="2" charset="-122"/>
              </a:rPr>
              <a:t>优秀的产品组合</a:t>
            </a:r>
            <a:endParaRPr lang="zh-CN" altLang="en-US" sz="1200" b="1" dirty="0">
              <a:solidFill>
                <a:srgbClr val="0000FF"/>
              </a:solidFill>
              <a:latin typeface="宋体" pitchFamily="2" charset="-122"/>
            </a:endParaRPr>
          </a:p>
        </p:txBody>
      </p:sp>
      <p:sp>
        <p:nvSpPr>
          <p:cNvPr id="56" name="Rectangle 33"/>
          <p:cNvSpPr>
            <a:spLocks noChangeArrowheads="1"/>
          </p:cNvSpPr>
          <p:nvPr/>
        </p:nvSpPr>
        <p:spPr bwMode="auto">
          <a:xfrm>
            <a:off x="6818607" y="3118004"/>
            <a:ext cx="1001822" cy="450810"/>
          </a:xfrm>
          <a:prstGeom prst="rect">
            <a:avLst/>
          </a:prstGeom>
          <a:noFill/>
          <a:ln w="9525">
            <a:noFill/>
            <a:miter lim="800000"/>
            <a:headEnd/>
            <a:tailEnd/>
          </a:ln>
        </p:spPr>
        <p:txBody>
          <a:bodyPr lIns="79298" tIns="40345" rIns="79298" bIns="40345">
            <a:spAutoFit/>
          </a:bodyPr>
          <a:lstStyle/>
          <a:p>
            <a:pPr algn="ctr" defTabSz="779209" eaLnBrk="0" hangingPunct="0"/>
            <a:r>
              <a:rPr lang="zh-CN" altLang="en-US" sz="1200" b="1" dirty="0">
                <a:solidFill>
                  <a:srgbClr val="CC0000"/>
                </a:solidFill>
                <a:latin typeface="宋体" pitchFamily="2" charset="-122"/>
              </a:rPr>
              <a:t>优秀的产业价值链</a:t>
            </a:r>
            <a:endParaRPr lang="zh-CN" altLang="en-US" sz="1200" b="1" dirty="0">
              <a:solidFill>
                <a:srgbClr val="0000FF"/>
              </a:solidFill>
              <a:latin typeface="宋体" pitchFamily="2" charset="-122"/>
            </a:endParaRPr>
          </a:p>
        </p:txBody>
      </p:sp>
    </p:spTree>
    <p:extLst>
      <p:ext uri="{BB962C8B-B14F-4D97-AF65-F5344CB8AC3E}">
        <p14:creationId xmlns:p14="http://schemas.microsoft.com/office/powerpoint/2010/main" val="22234887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2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80</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生命周期管理的目的</a:t>
            </a:r>
          </a:p>
        </p:txBody>
      </p:sp>
      <p:sp>
        <p:nvSpPr>
          <p:cNvPr id="115" name="AutoShape 2"/>
          <p:cNvSpPr>
            <a:spLocks noChangeArrowheads="1"/>
          </p:cNvSpPr>
          <p:nvPr/>
        </p:nvSpPr>
        <p:spPr bwMode="ltGray">
          <a:xfrm>
            <a:off x="2219495" y="4958136"/>
            <a:ext cx="4001857" cy="699800"/>
          </a:xfrm>
          <a:prstGeom prst="rightArrow">
            <a:avLst>
              <a:gd name="adj1" fmla="val 50000"/>
              <a:gd name="adj2" fmla="val 541912"/>
            </a:avLst>
          </a:prstGeom>
          <a:ln>
            <a:headEnd/>
            <a:tailEnd/>
          </a:ln>
          <a:effectLst/>
        </p:spPr>
        <p:style>
          <a:lnRef idx="1">
            <a:schemeClr val="accent2"/>
          </a:lnRef>
          <a:fillRef idx="3">
            <a:schemeClr val="accent2"/>
          </a:fillRef>
          <a:effectRef idx="2">
            <a:schemeClr val="accent2"/>
          </a:effectRef>
          <a:fontRef idx="minor">
            <a:schemeClr val="lt1"/>
          </a:fontRef>
        </p:style>
        <p:txBody>
          <a:bodyPr lIns="19692" tIns="9847" rIns="19692" bIns="9847" anchor="ctr" anchorCtr="1">
            <a:spAutoFit/>
          </a:bodyPr>
          <a:lstStyle/>
          <a:p>
            <a:pPr fontAlgn="base">
              <a:lnSpc>
                <a:spcPct val="120000"/>
              </a:lnSpc>
              <a:spcBef>
                <a:spcPct val="20000"/>
              </a:spcBef>
              <a:spcAft>
                <a:spcPct val="0"/>
              </a:spcAft>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23" name="Line 9"/>
          <p:cNvSpPr>
            <a:spLocks noChangeShapeType="1"/>
          </p:cNvSpPr>
          <p:nvPr/>
        </p:nvSpPr>
        <p:spPr bwMode="auto">
          <a:xfrm>
            <a:off x="940759" y="1430480"/>
            <a:ext cx="1358" cy="3709050"/>
          </a:xfrm>
          <a:prstGeom prst="line">
            <a:avLst/>
          </a:prstGeom>
          <a:noFill/>
          <a:ln w="25400">
            <a:solidFill>
              <a:srgbClr val="000000"/>
            </a:solidFill>
            <a:prstDash val="dash"/>
            <a:round/>
            <a:headEnd/>
            <a:tailEnd/>
          </a:ln>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124" name="Rectangle 10"/>
          <p:cNvSpPr>
            <a:spLocks noChangeArrowheads="1"/>
          </p:cNvSpPr>
          <p:nvPr/>
        </p:nvSpPr>
        <p:spPr bwMode="auto">
          <a:xfrm>
            <a:off x="962480" y="4877477"/>
            <a:ext cx="1088701" cy="332605"/>
          </a:xfrm>
          <a:prstGeom prst="rect">
            <a:avLst/>
          </a:prstGeom>
          <a:noFill/>
          <a:ln w="9525">
            <a:noFill/>
            <a:miter lim="800000"/>
            <a:headEnd/>
            <a:tailEnd/>
          </a:ln>
          <a:effectLst>
            <a:outerShdw dist="17961" dir="2700000" algn="ctr" rotWithShape="0">
              <a:srgbClr val="FFFFFF"/>
            </a:outerShdw>
          </a:effectLst>
        </p:spPr>
        <p:txBody>
          <a:bodyPr lIns="80147" tIns="40074" rIns="80147" bIns="40074">
            <a:spAutoFit/>
          </a:bodyPr>
          <a:lstStyle/>
          <a:p>
            <a:pPr algn="ctr" defTabSz="801472" fontAlgn="base">
              <a:spcBef>
                <a:spcPct val="0"/>
              </a:spcBef>
              <a:spcAft>
                <a:spcPct val="0"/>
              </a:spcAft>
              <a:defRPr/>
            </a:pPr>
            <a:r>
              <a:rPr kumimoji="1" lang="zh-CN" altLang="en-US" sz="1600" b="1" kern="0" dirty="0">
                <a:solidFill>
                  <a:srgbClr val="000000"/>
                </a:solidFill>
                <a:latin typeface="宋体" pitchFamily="2" charset="-122"/>
              </a:rPr>
              <a:t>产品发布</a:t>
            </a:r>
            <a:endParaRPr kumimoji="1" lang="en-US" altLang="zh-CN" sz="1600" b="1" kern="0" dirty="0">
              <a:solidFill>
                <a:srgbClr val="000000"/>
              </a:solidFill>
              <a:latin typeface="宋体" pitchFamily="2" charset="-122"/>
            </a:endParaRPr>
          </a:p>
        </p:txBody>
      </p:sp>
      <p:sp>
        <p:nvSpPr>
          <p:cNvPr id="125" name="Rectangle 11"/>
          <p:cNvSpPr>
            <a:spLocks noChangeArrowheads="1"/>
          </p:cNvSpPr>
          <p:nvPr/>
        </p:nvSpPr>
        <p:spPr bwMode="auto">
          <a:xfrm>
            <a:off x="6304169" y="4943710"/>
            <a:ext cx="1261101" cy="328286"/>
          </a:xfrm>
          <a:prstGeom prst="rect">
            <a:avLst/>
          </a:prstGeom>
          <a:noFill/>
          <a:ln w="9525">
            <a:noFill/>
            <a:miter lim="800000"/>
            <a:headEnd/>
            <a:tailEnd/>
          </a:ln>
          <a:effectLst>
            <a:outerShdw dist="17961" dir="2700000" algn="ctr" rotWithShape="0">
              <a:srgbClr val="FFFFFF"/>
            </a:outerShdw>
          </a:effectLst>
        </p:spPr>
        <p:txBody>
          <a:bodyPr lIns="97553" tIns="48779" rIns="97553" bIns="48779"/>
          <a:lstStyle/>
          <a:p>
            <a:pPr marL="367341" indent="-367341" algn="ctr" defTabSz="980968" fontAlgn="base">
              <a:lnSpc>
                <a:spcPct val="90000"/>
              </a:lnSpc>
              <a:spcBef>
                <a:spcPct val="20000"/>
              </a:spcBef>
              <a:spcAft>
                <a:spcPct val="0"/>
              </a:spcAft>
              <a:defRPr/>
            </a:pPr>
            <a:r>
              <a:rPr kumimoji="1" lang="zh-CN" altLang="en-US" sz="1600" b="1" kern="0" dirty="0">
                <a:solidFill>
                  <a:srgbClr val="000000"/>
                </a:solidFill>
                <a:latin typeface="宋体" pitchFamily="2" charset="-122"/>
              </a:rPr>
              <a:t>产品终结</a:t>
            </a:r>
          </a:p>
        </p:txBody>
      </p:sp>
      <p:sp>
        <p:nvSpPr>
          <p:cNvPr id="126" name="Freeform 12"/>
          <p:cNvSpPr>
            <a:spLocks/>
          </p:cNvSpPr>
          <p:nvPr/>
        </p:nvSpPr>
        <p:spPr bwMode="auto">
          <a:xfrm>
            <a:off x="940760" y="3767353"/>
            <a:ext cx="6528132" cy="984857"/>
          </a:xfrm>
          <a:custGeom>
            <a:avLst/>
            <a:gdLst>
              <a:gd name="T0" fmla="*/ 2147483647 w 2243"/>
              <a:gd name="T1" fmla="*/ 2147483647 h 798"/>
              <a:gd name="T2" fmla="*/ 2147483647 w 2243"/>
              <a:gd name="T3" fmla="*/ 2147483647 h 798"/>
              <a:gd name="T4" fmla="*/ 2147483647 w 2243"/>
              <a:gd name="T5" fmla="*/ 2147483647 h 798"/>
              <a:gd name="T6" fmla="*/ 2147483647 w 2243"/>
              <a:gd name="T7" fmla="*/ 2147483647 h 798"/>
              <a:gd name="T8" fmla="*/ 2147483647 w 2243"/>
              <a:gd name="T9" fmla="*/ 2147483647 h 798"/>
              <a:gd name="T10" fmla="*/ 2147483647 w 2243"/>
              <a:gd name="T11" fmla="*/ 2147483647 h 798"/>
              <a:gd name="T12" fmla="*/ 2147483647 w 2243"/>
              <a:gd name="T13" fmla="*/ 2147483647 h 798"/>
              <a:gd name="T14" fmla="*/ 2147483647 w 2243"/>
              <a:gd name="T15" fmla="*/ 2147483647 h 798"/>
              <a:gd name="T16" fmla="*/ 2147483647 w 2243"/>
              <a:gd name="T17" fmla="*/ 2147483647 h 798"/>
              <a:gd name="T18" fmla="*/ 2147483647 w 2243"/>
              <a:gd name="T19" fmla="*/ 2147483647 h 798"/>
              <a:gd name="T20" fmla="*/ 2147483647 w 2243"/>
              <a:gd name="T21" fmla="*/ 2147483647 h 798"/>
              <a:gd name="T22" fmla="*/ 2147483647 w 2243"/>
              <a:gd name="T23" fmla="*/ 2147483647 h 798"/>
              <a:gd name="T24" fmla="*/ 2147483647 w 2243"/>
              <a:gd name="T25" fmla="*/ 2147483647 h 798"/>
              <a:gd name="T26" fmla="*/ 2147483647 w 2243"/>
              <a:gd name="T27" fmla="*/ 2147483647 h 798"/>
              <a:gd name="T28" fmla="*/ 2147483647 w 2243"/>
              <a:gd name="T29" fmla="*/ 2147483647 h 798"/>
              <a:gd name="T30" fmla="*/ 2147483647 w 2243"/>
              <a:gd name="T31" fmla="*/ 2147483647 h 798"/>
              <a:gd name="T32" fmla="*/ 2147483647 w 2243"/>
              <a:gd name="T33" fmla="*/ 2147483647 h 798"/>
              <a:gd name="T34" fmla="*/ 2147483647 w 2243"/>
              <a:gd name="T35" fmla="*/ 2147483647 h 798"/>
              <a:gd name="T36" fmla="*/ 2147483647 w 2243"/>
              <a:gd name="T37" fmla="*/ 2147483647 h 798"/>
              <a:gd name="T38" fmla="*/ 2147483647 w 2243"/>
              <a:gd name="T39" fmla="*/ 2147483647 h 798"/>
              <a:gd name="T40" fmla="*/ 2147483647 w 2243"/>
              <a:gd name="T41" fmla="*/ 2147483647 h 798"/>
              <a:gd name="T42" fmla="*/ 2147483647 w 2243"/>
              <a:gd name="T43" fmla="*/ 2147483647 h 798"/>
              <a:gd name="T44" fmla="*/ 2147483647 w 2243"/>
              <a:gd name="T45" fmla="*/ 2147483647 h 798"/>
              <a:gd name="T46" fmla="*/ 2147483647 w 2243"/>
              <a:gd name="T47" fmla="*/ 0 h 798"/>
              <a:gd name="T48" fmla="*/ 2147483647 w 2243"/>
              <a:gd name="T49" fmla="*/ 0 h 798"/>
              <a:gd name="T50" fmla="*/ 2147483647 w 2243"/>
              <a:gd name="T51" fmla="*/ 2147483647 h 798"/>
              <a:gd name="T52" fmla="*/ 2147483647 w 2243"/>
              <a:gd name="T53" fmla="*/ 2147483647 h 798"/>
              <a:gd name="T54" fmla="*/ 2147483647 w 2243"/>
              <a:gd name="T55" fmla="*/ 2147483647 h 798"/>
              <a:gd name="T56" fmla="*/ 2147483647 w 2243"/>
              <a:gd name="T57" fmla="*/ 2147483647 h 798"/>
              <a:gd name="T58" fmla="*/ 2147483647 w 2243"/>
              <a:gd name="T59" fmla="*/ 2147483647 h 798"/>
              <a:gd name="T60" fmla="*/ 2147483647 w 2243"/>
              <a:gd name="T61" fmla="*/ 2147483647 h 798"/>
              <a:gd name="T62" fmla="*/ 2147483647 w 2243"/>
              <a:gd name="T63" fmla="*/ 2147483647 h 798"/>
              <a:gd name="T64" fmla="*/ 2147483647 w 2243"/>
              <a:gd name="T65" fmla="*/ 2147483647 h 798"/>
              <a:gd name="T66" fmla="*/ 2147483647 w 2243"/>
              <a:gd name="T67" fmla="*/ 2147483647 h 798"/>
              <a:gd name="T68" fmla="*/ 2147483647 w 2243"/>
              <a:gd name="T69" fmla="*/ 2147483647 h 798"/>
              <a:gd name="T70" fmla="*/ 2147483647 w 2243"/>
              <a:gd name="T71" fmla="*/ 2147483647 h 798"/>
              <a:gd name="T72" fmla="*/ 2147483647 w 2243"/>
              <a:gd name="T73" fmla="*/ 2147483647 h 798"/>
              <a:gd name="T74" fmla="*/ 2147483647 w 2243"/>
              <a:gd name="T75" fmla="*/ 2147483647 h 798"/>
              <a:gd name="T76" fmla="*/ 2147483647 w 2243"/>
              <a:gd name="T77" fmla="*/ 2147483647 h 798"/>
              <a:gd name="T78" fmla="*/ 2147483647 w 2243"/>
              <a:gd name="T79" fmla="*/ 2147483647 h 798"/>
              <a:gd name="T80" fmla="*/ 2147483647 w 2243"/>
              <a:gd name="T81" fmla="*/ 2147483647 h 798"/>
              <a:gd name="T82" fmla="*/ 2147483647 w 2243"/>
              <a:gd name="T83" fmla="*/ 2147483647 h 798"/>
              <a:gd name="T84" fmla="*/ 2147483647 w 2243"/>
              <a:gd name="T85" fmla="*/ 2147483647 h 798"/>
              <a:gd name="T86" fmla="*/ 2147483647 w 2243"/>
              <a:gd name="T87" fmla="*/ 2147483647 h 798"/>
              <a:gd name="T88" fmla="*/ 2147483647 w 2243"/>
              <a:gd name="T89" fmla="*/ 2147483647 h 798"/>
              <a:gd name="T90" fmla="*/ 2147483647 w 2243"/>
              <a:gd name="T91" fmla="*/ 2147483647 h 798"/>
              <a:gd name="T92" fmla="*/ 2147483647 w 2243"/>
              <a:gd name="T93" fmla="*/ 2147483647 h 798"/>
              <a:gd name="T94" fmla="*/ 2147483647 w 2243"/>
              <a:gd name="T95" fmla="*/ 2147483647 h 7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43"/>
              <a:gd name="T145" fmla="*/ 0 h 798"/>
              <a:gd name="T146" fmla="*/ 2243 w 2243"/>
              <a:gd name="T147" fmla="*/ 798 h 7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43" h="798">
                <a:moveTo>
                  <a:pt x="2242" y="797"/>
                </a:moveTo>
                <a:lnTo>
                  <a:pt x="2198" y="797"/>
                </a:lnTo>
                <a:lnTo>
                  <a:pt x="2156" y="795"/>
                </a:lnTo>
                <a:lnTo>
                  <a:pt x="2115" y="793"/>
                </a:lnTo>
                <a:lnTo>
                  <a:pt x="2075" y="790"/>
                </a:lnTo>
                <a:lnTo>
                  <a:pt x="2036" y="786"/>
                </a:lnTo>
                <a:lnTo>
                  <a:pt x="1996" y="782"/>
                </a:lnTo>
                <a:lnTo>
                  <a:pt x="1958" y="776"/>
                </a:lnTo>
                <a:lnTo>
                  <a:pt x="1921" y="770"/>
                </a:lnTo>
                <a:lnTo>
                  <a:pt x="1887" y="763"/>
                </a:lnTo>
                <a:lnTo>
                  <a:pt x="1851" y="755"/>
                </a:lnTo>
                <a:lnTo>
                  <a:pt x="1816" y="748"/>
                </a:lnTo>
                <a:lnTo>
                  <a:pt x="1783" y="738"/>
                </a:lnTo>
                <a:lnTo>
                  <a:pt x="1749" y="728"/>
                </a:lnTo>
                <a:lnTo>
                  <a:pt x="1718" y="718"/>
                </a:lnTo>
                <a:lnTo>
                  <a:pt x="1688" y="707"/>
                </a:lnTo>
                <a:lnTo>
                  <a:pt x="1657" y="695"/>
                </a:lnTo>
                <a:lnTo>
                  <a:pt x="1627" y="684"/>
                </a:lnTo>
                <a:lnTo>
                  <a:pt x="1600" y="671"/>
                </a:lnTo>
                <a:lnTo>
                  <a:pt x="1570" y="659"/>
                </a:lnTo>
                <a:lnTo>
                  <a:pt x="1542" y="645"/>
                </a:lnTo>
                <a:lnTo>
                  <a:pt x="1516" y="634"/>
                </a:lnTo>
                <a:lnTo>
                  <a:pt x="1490" y="620"/>
                </a:lnTo>
                <a:lnTo>
                  <a:pt x="1465" y="604"/>
                </a:lnTo>
                <a:lnTo>
                  <a:pt x="1440" y="589"/>
                </a:lnTo>
                <a:lnTo>
                  <a:pt x="1416" y="575"/>
                </a:lnTo>
                <a:lnTo>
                  <a:pt x="1393" y="560"/>
                </a:lnTo>
                <a:lnTo>
                  <a:pt x="1371" y="544"/>
                </a:lnTo>
                <a:lnTo>
                  <a:pt x="1349" y="527"/>
                </a:lnTo>
                <a:lnTo>
                  <a:pt x="1326" y="512"/>
                </a:lnTo>
                <a:lnTo>
                  <a:pt x="1307" y="496"/>
                </a:lnTo>
                <a:lnTo>
                  <a:pt x="1286" y="480"/>
                </a:lnTo>
                <a:lnTo>
                  <a:pt x="1267" y="463"/>
                </a:lnTo>
                <a:lnTo>
                  <a:pt x="1247" y="447"/>
                </a:lnTo>
                <a:lnTo>
                  <a:pt x="1229" y="428"/>
                </a:lnTo>
                <a:lnTo>
                  <a:pt x="1211" y="412"/>
                </a:lnTo>
                <a:lnTo>
                  <a:pt x="1193" y="395"/>
                </a:lnTo>
                <a:lnTo>
                  <a:pt x="1176" y="378"/>
                </a:lnTo>
                <a:lnTo>
                  <a:pt x="1159" y="362"/>
                </a:lnTo>
                <a:lnTo>
                  <a:pt x="1145" y="346"/>
                </a:lnTo>
                <a:lnTo>
                  <a:pt x="1128" y="329"/>
                </a:lnTo>
                <a:lnTo>
                  <a:pt x="1112" y="313"/>
                </a:lnTo>
                <a:lnTo>
                  <a:pt x="1096" y="297"/>
                </a:lnTo>
                <a:lnTo>
                  <a:pt x="1085" y="280"/>
                </a:lnTo>
                <a:lnTo>
                  <a:pt x="1069" y="265"/>
                </a:lnTo>
                <a:lnTo>
                  <a:pt x="1055" y="249"/>
                </a:lnTo>
                <a:lnTo>
                  <a:pt x="1042" y="233"/>
                </a:lnTo>
                <a:lnTo>
                  <a:pt x="1029" y="218"/>
                </a:lnTo>
                <a:lnTo>
                  <a:pt x="1017" y="203"/>
                </a:lnTo>
                <a:lnTo>
                  <a:pt x="1005" y="189"/>
                </a:lnTo>
                <a:lnTo>
                  <a:pt x="992" y="174"/>
                </a:lnTo>
                <a:lnTo>
                  <a:pt x="981" y="161"/>
                </a:lnTo>
                <a:lnTo>
                  <a:pt x="970" y="148"/>
                </a:lnTo>
                <a:lnTo>
                  <a:pt x="960" y="134"/>
                </a:lnTo>
                <a:lnTo>
                  <a:pt x="948" y="121"/>
                </a:lnTo>
                <a:lnTo>
                  <a:pt x="936" y="110"/>
                </a:lnTo>
                <a:lnTo>
                  <a:pt x="927" y="98"/>
                </a:lnTo>
                <a:lnTo>
                  <a:pt x="917" y="86"/>
                </a:lnTo>
                <a:lnTo>
                  <a:pt x="906" y="76"/>
                </a:lnTo>
                <a:lnTo>
                  <a:pt x="899" y="66"/>
                </a:lnTo>
                <a:lnTo>
                  <a:pt x="888" y="56"/>
                </a:lnTo>
                <a:lnTo>
                  <a:pt x="879" y="48"/>
                </a:lnTo>
                <a:lnTo>
                  <a:pt x="869" y="39"/>
                </a:lnTo>
                <a:lnTo>
                  <a:pt x="860" y="31"/>
                </a:lnTo>
                <a:lnTo>
                  <a:pt x="850" y="25"/>
                </a:lnTo>
                <a:lnTo>
                  <a:pt x="843" y="19"/>
                </a:lnTo>
                <a:lnTo>
                  <a:pt x="834" y="14"/>
                </a:lnTo>
                <a:lnTo>
                  <a:pt x="825" y="9"/>
                </a:lnTo>
                <a:lnTo>
                  <a:pt x="816" y="5"/>
                </a:lnTo>
                <a:lnTo>
                  <a:pt x="809" y="2"/>
                </a:lnTo>
                <a:lnTo>
                  <a:pt x="800" y="0"/>
                </a:lnTo>
                <a:lnTo>
                  <a:pt x="792" y="0"/>
                </a:lnTo>
                <a:lnTo>
                  <a:pt x="782" y="0"/>
                </a:lnTo>
                <a:lnTo>
                  <a:pt x="775" y="0"/>
                </a:lnTo>
                <a:lnTo>
                  <a:pt x="766" y="0"/>
                </a:lnTo>
                <a:lnTo>
                  <a:pt x="757" y="2"/>
                </a:lnTo>
                <a:lnTo>
                  <a:pt x="749" y="6"/>
                </a:lnTo>
                <a:lnTo>
                  <a:pt x="740" y="10"/>
                </a:lnTo>
                <a:lnTo>
                  <a:pt x="732" y="15"/>
                </a:lnTo>
                <a:lnTo>
                  <a:pt x="725" y="20"/>
                </a:lnTo>
                <a:lnTo>
                  <a:pt x="716" y="26"/>
                </a:lnTo>
                <a:lnTo>
                  <a:pt x="708" y="33"/>
                </a:lnTo>
                <a:lnTo>
                  <a:pt x="697" y="42"/>
                </a:lnTo>
                <a:lnTo>
                  <a:pt x="691" y="50"/>
                </a:lnTo>
                <a:lnTo>
                  <a:pt x="682" y="59"/>
                </a:lnTo>
                <a:lnTo>
                  <a:pt x="674" y="68"/>
                </a:lnTo>
                <a:lnTo>
                  <a:pt x="665" y="80"/>
                </a:lnTo>
                <a:lnTo>
                  <a:pt x="656" y="90"/>
                </a:lnTo>
                <a:lnTo>
                  <a:pt x="647" y="101"/>
                </a:lnTo>
                <a:lnTo>
                  <a:pt x="639" y="112"/>
                </a:lnTo>
                <a:lnTo>
                  <a:pt x="630" y="123"/>
                </a:lnTo>
                <a:lnTo>
                  <a:pt x="622" y="136"/>
                </a:lnTo>
                <a:lnTo>
                  <a:pt x="612" y="150"/>
                </a:lnTo>
                <a:lnTo>
                  <a:pt x="602" y="163"/>
                </a:lnTo>
                <a:lnTo>
                  <a:pt x="595" y="178"/>
                </a:lnTo>
                <a:lnTo>
                  <a:pt x="585" y="192"/>
                </a:lnTo>
                <a:lnTo>
                  <a:pt x="575" y="206"/>
                </a:lnTo>
                <a:lnTo>
                  <a:pt x="567" y="221"/>
                </a:lnTo>
                <a:lnTo>
                  <a:pt x="557" y="237"/>
                </a:lnTo>
                <a:lnTo>
                  <a:pt x="547" y="253"/>
                </a:lnTo>
                <a:lnTo>
                  <a:pt x="539" y="267"/>
                </a:lnTo>
                <a:lnTo>
                  <a:pt x="530" y="284"/>
                </a:lnTo>
                <a:lnTo>
                  <a:pt x="520" y="299"/>
                </a:lnTo>
                <a:lnTo>
                  <a:pt x="510" y="316"/>
                </a:lnTo>
                <a:lnTo>
                  <a:pt x="499" y="332"/>
                </a:lnTo>
                <a:lnTo>
                  <a:pt x="489" y="349"/>
                </a:lnTo>
                <a:lnTo>
                  <a:pt x="480" y="366"/>
                </a:lnTo>
                <a:lnTo>
                  <a:pt x="469" y="381"/>
                </a:lnTo>
                <a:lnTo>
                  <a:pt x="461" y="398"/>
                </a:lnTo>
                <a:lnTo>
                  <a:pt x="450" y="415"/>
                </a:lnTo>
                <a:lnTo>
                  <a:pt x="438" y="432"/>
                </a:lnTo>
                <a:lnTo>
                  <a:pt x="428" y="449"/>
                </a:lnTo>
                <a:lnTo>
                  <a:pt x="418" y="465"/>
                </a:lnTo>
                <a:lnTo>
                  <a:pt x="407" y="482"/>
                </a:lnTo>
                <a:lnTo>
                  <a:pt x="396" y="498"/>
                </a:lnTo>
                <a:lnTo>
                  <a:pt x="385" y="515"/>
                </a:lnTo>
                <a:lnTo>
                  <a:pt x="372" y="530"/>
                </a:lnTo>
                <a:lnTo>
                  <a:pt x="362" y="546"/>
                </a:lnTo>
                <a:lnTo>
                  <a:pt x="350" y="560"/>
                </a:lnTo>
                <a:lnTo>
                  <a:pt x="338" y="575"/>
                </a:lnTo>
                <a:lnTo>
                  <a:pt x="328" y="590"/>
                </a:lnTo>
                <a:lnTo>
                  <a:pt x="316" y="606"/>
                </a:lnTo>
                <a:lnTo>
                  <a:pt x="303" y="620"/>
                </a:lnTo>
                <a:lnTo>
                  <a:pt x="291" y="634"/>
                </a:lnTo>
                <a:lnTo>
                  <a:pt x="279" y="646"/>
                </a:lnTo>
                <a:lnTo>
                  <a:pt x="268" y="660"/>
                </a:lnTo>
                <a:lnTo>
                  <a:pt x="254" y="673"/>
                </a:lnTo>
                <a:lnTo>
                  <a:pt x="242" y="685"/>
                </a:lnTo>
                <a:lnTo>
                  <a:pt x="228" y="698"/>
                </a:lnTo>
                <a:lnTo>
                  <a:pt x="216" y="707"/>
                </a:lnTo>
                <a:lnTo>
                  <a:pt x="203" y="719"/>
                </a:lnTo>
                <a:lnTo>
                  <a:pt x="190" y="729"/>
                </a:lnTo>
                <a:lnTo>
                  <a:pt x="176" y="738"/>
                </a:lnTo>
                <a:lnTo>
                  <a:pt x="162" y="748"/>
                </a:lnTo>
                <a:lnTo>
                  <a:pt x="148" y="755"/>
                </a:lnTo>
                <a:lnTo>
                  <a:pt x="135" y="763"/>
                </a:lnTo>
                <a:lnTo>
                  <a:pt x="120" y="770"/>
                </a:lnTo>
                <a:lnTo>
                  <a:pt x="106" y="776"/>
                </a:lnTo>
                <a:lnTo>
                  <a:pt x="92" y="782"/>
                </a:lnTo>
                <a:lnTo>
                  <a:pt x="77" y="786"/>
                </a:lnTo>
                <a:lnTo>
                  <a:pt x="62" y="790"/>
                </a:lnTo>
                <a:lnTo>
                  <a:pt x="46" y="793"/>
                </a:lnTo>
                <a:lnTo>
                  <a:pt x="30" y="795"/>
                </a:lnTo>
                <a:lnTo>
                  <a:pt x="14" y="797"/>
                </a:lnTo>
                <a:lnTo>
                  <a:pt x="0" y="797"/>
                </a:lnTo>
              </a:path>
            </a:pathLst>
          </a:custGeom>
          <a:noFill/>
          <a:ln w="37846" cap="flat" cmpd="sng">
            <a:solidFill>
              <a:srgbClr val="993300"/>
            </a:solidFill>
            <a:prstDash val="solid"/>
            <a:round/>
            <a:headEnd type="none" w="med" len="med"/>
            <a:tailEnd type="none" w="med" len="med"/>
          </a:ln>
        </p:spPr>
        <p:txBody>
          <a:bodyPr lIns="80147" tIns="40074" rIns="80147" bIns="40074"/>
          <a:lstStyle/>
          <a:p>
            <a:pPr fontAlgn="base">
              <a:lnSpc>
                <a:spcPct val="120000"/>
              </a:lnSpc>
              <a:spcBef>
                <a:spcPct val="20000"/>
              </a:spcBef>
              <a:spcAft>
                <a:spcPct val="0"/>
              </a:spcAft>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27" name="Line 13"/>
          <p:cNvSpPr>
            <a:spLocks noChangeShapeType="1"/>
          </p:cNvSpPr>
          <p:nvPr/>
        </p:nvSpPr>
        <p:spPr bwMode="auto">
          <a:xfrm>
            <a:off x="881031" y="2108654"/>
            <a:ext cx="6035366" cy="0"/>
          </a:xfrm>
          <a:prstGeom prst="line">
            <a:avLst/>
          </a:prstGeom>
          <a:ln>
            <a:headEnd/>
            <a:tailEnd/>
          </a:ln>
          <a:effectLst/>
        </p:spPr>
        <p:style>
          <a:lnRef idx="2">
            <a:schemeClr val="accent3"/>
          </a:lnRef>
          <a:fillRef idx="0">
            <a:schemeClr val="accent3"/>
          </a:fillRef>
          <a:effectRef idx="1">
            <a:schemeClr val="accent3"/>
          </a:effectRef>
          <a:fontRef idx="minor">
            <a:schemeClr val="tx1"/>
          </a:fontRef>
        </p:style>
        <p:txBody>
          <a:bodyPr lIns="18408" tIns="11045" rIns="18408" bIns="11045"/>
          <a:lstStyle/>
          <a:p>
            <a:pPr fontAlgn="base">
              <a:lnSpc>
                <a:spcPct val="120000"/>
              </a:lnSpc>
              <a:spcBef>
                <a:spcPct val="20000"/>
              </a:spcBef>
              <a:spcAft>
                <a:spcPct val="0"/>
              </a:spcAft>
              <a:buClr>
                <a:srgbClr val="000000"/>
              </a:buClr>
              <a:buSzPct val="50000"/>
              <a:buFont typeface="Wingdings" pitchFamily="2" charset="2"/>
              <a:buChar char="p"/>
              <a:defRPr/>
            </a:pPr>
            <a:endParaRPr lang="zh-CN" altLang="en-US">
              <a:solidFill>
                <a:srgbClr val="000000"/>
              </a:solidFill>
              <a:latin typeface="华文细黑" pitchFamily="2" charset="-122"/>
              <a:ea typeface="华文细黑" pitchFamily="2" charset="-122"/>
            </a:endParaRPr>
          </a:p>
        </p:txBody>
      </p:sp>
      <p:sp>
        <p:nvSpPr>
          <p:cNvPr id="128" name="Rectangle 14"/>
          <p:cNvSpPr>
            <a:spLocks noChangeArrowheads="1"/>
          </p:cNvSpPr>
          <p:nvPr/>
        </p:nvSpPr>
        <p:spPr bwMode="auto">
          <a:xfrm>
            <a:off x="4318158" y="2158992"/>
            <a:ext cx="1292323" cy="634929"/>
          </a:xfrm>
          <a:prstGeom prst="rect">
            <a:avLst/>
          </a:prstGeom>
          <a:noFill/>
          <a:ln w="9525">
            <a:noFill/>
            <a:miter lim="800000"/>
            <a:headEnd/>
            <a:tailEnd/>
          </a:ln>
          <a:effectLst>
            <a:outerShdw dist="17961" dir="2700000" algn="ctr" rotWithShape="0">
              <a:srgbClr val="FFFFFF"/>
            </a:outerShdw>
          </a:effectLst>
        </p:spPr>
        <p:txBody>
          <a:bodyPr lIns="80147" tIns="40074" rIns="80147" bIns="40074">
            <a:spAutoFit/>
          </a:bodyPr>
          <a:lstStyle/>
          <a:p>
            <a:pPr algn="ctr" defTabSz="801472" fontAlgn="base">
              <a:spcBef>
                <a:spcPct val="0"/>
              </a:spcBef>
              <a:spcAft>
                <a:spcPct val="0"/>
              </a:spcAft>
              <a:defRPr/>
            </a:pPr>
            <a:r>
              <a:rPr kumimoji="1" lang="zh-CN" altLang="en-US" b="1" kern="0" dirty="0">
                <a:solidFill>
                  <a:srgbClr val="000000"/>
                </a:solidFill>
                <a:latin typeface="宋体" pitchFamily="2" charset="-122"/>
              </a:rPr>
              <a:t>客户满意度</a:t>
            </a:r>
            <a:endParaRPr kumimoji="1" lang="en-US" altLang="zh-CN" b="1" kern="0" dirty="0">
              <a:solidFill>
                <a:srgbClr val="000000"/>
              </a:solidFill>
              <a:latin typeface="宋体" pitchFamily="2" charset="-122"/>
            </a:endParaRPr>
          </a:p>
        </p:txBody>
      </p:sp>
      <p:sp>
        <p:nvSpPr>
          <p:cNvPr id="129" name="Rectangle 15"/>
          <p:cNvSpPr>
            <a:spLocks noChangeArrowheads="1"/>
          </p:cNvSpPr>
          <p:nvPr/>
        </p:nvSpPr>
        <p:spPr bwMode="auto">
          <a:xfrm>
            <a:off x="3838956" y="3179895"/>
            <a:ext cx="671958" cy="362896"/>
          </a:xfrm>
          <a:prstGeom prst="rect">
            <a:avLst/>
          </a:prstGeom>
          <a:noFill/>
          <a:ln w="9525">
            <a:noFill/>
            <a:miter lim="800000"/>
            <a:headEnd/>
            <a:tailEnd/>
          </a:ln>
          <a:effectLst>
            <a:outerShdw dist="17961" dir="2700000" algn="ctr" rotWithShape="0">
              <a:srgbClr val="FFFFFF"/>
            </a:outerShdw>
          </a:effectLst>
        </p:spPr>
        <p:txBody>
          <a:bodyPr wrap="square" lIns="80147" tIns="40074" rIns="80147" bIns="40074">
            <a:spAutoFit/>
          </a:bodyPr>
          <a:lstStyle/>
          <a:p>
            <a:pPr defTabSz="801472" fontAlgn="base">
              <a:spcBef>
                <a:spcPct val="0"/>
              </a:spcBef>
              <a:spcAft>
                <a:spcPct val="0"/>
              </a:spcAft>
              <a:defRPr/>
            </a:pPr>
            <a:r>
              <a:rPr kumimoji="1" lang="zh-CN" altLang="en-US" b="1" kern="0" dirty="0">
                <a:solidFill>
                  <a:srgbClr val="000000"/>
                </a:solidFill>
                <a:latin typeface="宋体" pitchFamily="2" charset="-122"/>
              </a:rPr>
              <a:t>收入</a:t>
            </a:r>
            <a:endParaRPr kumimoji="1" lang="en-US" altLang="zh-CN" b="1" kern="0" dirty="0">
              <a:solidFill>
                <a:srgbClr val="000000"/>
              </a:solidFill>
              <a:latin typeface="宋体" pitchFamily="2" charset="-122"/>
            </a:endParaRPr>
          </a:p>
        </p:txBody>
      </p:sp>
      <p:sp>
        <p:nvSpPr>
          <p:cNvPr id="130" name="Rectangle 16"/>
          <p:cNvSpPr>
            <a:spLocks noChangeArrowheads="1"/>
          </p:cNvSpPr>
          <p:nvPr/>
        </p:nvSpPr>
        <p:spPr bwMode="auto">
          <a:xfrm>
            <a:off x="3350258" y="3941597"/>
            <a:ext cx="943451" cy="362896"/>
          </a:xfrm>
          <a:prstGeom prst="rect">
            <a:avLst/>
          </a:prstGeom>
          <a:noFill/>
          <a:ln w="9525">
            <a:noFill/>
            <a:miter lim="800000"/>
            <a:headEnd/>
            <a:tailEnd/>
          </a:ln>
          <a:effectLst>
            <a:outerShdw dist="17961" dir="2700000" algn="ctr" rotWithShape="0">
              <a:srgbClr val="FFFFFF"/>
            </a:outerShdw>
          </a:effectLst>
        </p:spPr>
        <p:txBody>
          <a:bodyPr lIns="80147" tIns="40074" rIns="80147" bIns="40074">
            <a:spAutoFit/>
          </a:bodyPr>
          <a:lstStyle/>
          <a:p>
            <a:pPr defTabSz="801472" fontAlgn="base">
              <a:spcBef>
                <a:spcPct val="0"/>
              </a:spcBef>
              <a:spcAft>
                <a:spcPct val="0"/>
              </a:spcAft>
              <a:defRPr/>
            </a:pPr>
            <a:r>
              <a:rPr kumimoji="1" lang="zh-CN" altLang="en-US" b="1" kern="0" dirty="0">
                <a:solidFill>
                  <a:srgbClr val="000000"/>
                </a:solidFill>
                <a:latin typeface="宋体" pitchFamily="2" charset="-122"/>
              </a:rPr>
              <a:t>成本</a:t>
            </a:r>
            <a:endParaRPr kumimoji="1" lang="en-US" altLang="zh-CN" b="1" kern="0" dirty="0">
              <a:solidFill>
                <a:srgbClr val="000000"/>
              </a:solidFill>
              <a:latin typeface="宋体" pitchFamily="2" charset="-122"/>
            </a:endParaRPr>
          </a:p>
        </p:txBody>
      </p:sp>
      <p:sp>
        <p:nvSpPr>
          <p:cNvPr id="131" name="Freeform 18"/>
          <p:cNvSpPr>
            <a:spLocks/>
          </p:cNvSpPr>
          <p:nvPr/>
        </p:nvSpPr>
        <p:spPr bwMode="auto">
          <a:xfrm>
            <a:off x="1003204" y="2265592"/>
            <a:ext cx="6650306" cy="2482299"/>
          </a:xfrm>
          <a:custGeom>
            <a:avLst/>
            <a:gdLst>
              <a:gd name="T0" fmla="*/ 2147483647 w 2243"/>
              <a:gd name="T1" fmla="*/ 2147483647 h 798"/>
              <a:gd name="T2" fmla="*/ 2147483647 w 2243"/>
              <a:gd name="T3" fmla="*/ 2147483647 h 798"/>
              <a:gd name="T4" fmla="*/ 2147483647 w 2243"/>
              <a:gd name="T5" fmla="*/ 2147483647 h 798"/>
              <a:gd name="T6" fmla="*/ 2147483647 w 2243"/>
              <a:gd name="T7" fmla="*/ 2147483647 h 798"/>
              <a:gd name="T8" fmla="*/ 2147483647 w 2243"/>
              <a:gd name="T9" fmla="*/ 2147483647 h 798"/>
              <a:gd name="T10" fmla="*/ 2147483647 w 2243"/>
              <a:gd name="T11" fmla="*/ 2147483647 h 798"/>
              <a:gd name="T12" fmla="*/ 2147483647 w 2243"/>
              <a:gd name="T13" fmla="*/ 2147483647 h 798"/>
              <a:gd name="T14" fmla="*/ 2147483647 w 2243"/>
              <a:gd name="T15" fmla="*/ 2147483647 h 798"/>
              <a:gd name="T16" fmla="*/ 2147483647 w 2243"/>
              <a:gd name="T17" fmla="*/ 2147483647 h 798"/>
              <a:gd name="T18" fmla="*/ 2147483647 w 2243"/>
              <a:gd name="T19" fmla="*/ 2147483647 h 798"/>
              <a:gd name="T20" fmla="*/ 2147483647 w 2243"/>
              <a:gd name="T21" fmla="*/ 2147483647 h 798"/>
              <a:gd name="T22" fmla="*/ 2147483647 w 2243"/>
              <a:gd name="T23" fmla="*/ 2147483647 h 798"/>
              <a:gd name="T24" fmla="*/ 2147483647 w 2243"/>
              <a:gd name="T25" fmla="*/ 2147483647 h 798"/>
              <a:gd name="T26" fmla="*/ 2147483647 w 2243"/>
              <a:gd name="T27" fmla="*/ 2147483647 h 798"/>
              <a:gd name="T28" fmla="*/ 2147483647 w 2243"/>
              <a:gd name="T29" fmla="*/ 2147483647 h 798"/>
              <a:gd name="T30" fmla="*/ 2147483647 w 2243"/>
              <a:gd name="T31" fmla="*/ 2147483647 h 798"/>
              <a:gd name="T32" fmla="*/ 2147483647 w 2243"/>
              <a:gd name="T33" fmla="*/ 2147483647 h 798"/>
              <a:gd name="T34" fmla="*/ 2147483647 w 2243"/>
              <a:gd name="T35" fmla="*/ 2147483647 h 798"/>
              <a:gd name="T36" fmla="*/ 2147483647 w 2243"/>
              <a:gd name="T37" fmla="*/ 2147483647 h 798"/>
              <a:gd name="T38" fmla="*/ 2147483647 w 2243"/>
              <a:gd name="T39" fmla="*/ 2147483647 h 798"/>
              <a:gd name="T40" fmla="*/ 2147483647 w 2243"/>
              <a:gd name="T41" fmla="*/ 2147483647 h 798"/>
              <a:gd name="T42" fmla="*/ 2147483647 w 2243"/>
              <a:gd name="T43" fmla="*/ 2147483647 h 798"/>
              <a:gd name="T44" fmla="*/ 2147483647 w 2243"/>
              <a:gd name="T45" fmla="*/ 2147483647 h 798"/>
              <a:gd name="T46" fmla="*/ 2147483647 w 2243"/>
              <a:gd name="T47" fmla="*/ 0 h 798"/>
              <a:gd name="T48" fmla="*/ 2147483647 w 2243"/>
              <a:gd name="T49" fmla="*/ 0 h 798"/>
              <a:gd name="T50" fmla="*/ 2147483647 w 2243"/>
              <a:gd name="T51" fmla="*/ 2147483647 h 798"/>
              <a:gd name="T52" fmla="*/ 2147483647 w 2243"/>
              <a:gd name="T53" fmla="*/ 2147483647 h 798"/>
              <a:gd name="T54" fmla="*/ 2147483647 w 2243"/>
              <a:gd name="T55" fmla="*/ 2147483647 h 798"/>
              <a:gd name="T56" fmla="*/ 2147483647 w 2243"/>
              <a:gd name="T57" fmla="*/ 2147483647 h 798"/>
              <a:gd name="T58" fmla="*/ 2147483647 w 2243"/>
              <a:gd name="T59" fmla="*/ 2147483647 h 798"/>
              <a:gd name="T60" fmla="*/ 2147483647 w 2243"/>
              <a:gd name="T61" fmla="*/ 2147483647 h 798"/>
              <a:gd name="T62" fmla="*/ 2147483647 w 2243"/>
              <a:gd name="T63" fmla="*/ 2147483647 h 798"/>
              <a:gd name="T64" fmla="*/ 2147483647 w 2243"/>
              <a:gd name="T65" fmla="*/ 2147483647 h 798"/>
              <a:gd name="T66" fmla="*/ 2147483647 w 2243"/>
              <a:gd name="T67" fmla="*/ 2147483647 h 798"/>
              <a:gd name="T68" fmla="*/ 2147483647 w 2243"/>
              <a:gd name="T69" fmla="*/ 2147483647 h 798"/>
              <a:gd name="T70" fmla="*/ 2147483647 w 2243"/>
              <a:gd name="T71" fmla="*/ 2147483647 h 798"/>
              <a:gd name="T72" fmla="*/ 2147483647 w 2243"/>
              <a:gd name="T73" fmla="*/ 2147483647 h 798"/>
              <a:gd name="T74" fmla="*/ 2147483647 w 2243"/>
              <a:gd name="T75" fmla="*/ 2147483647 h 798"/>
              <a:gd name="T76" fmla="*/ 2147483647 w 2243"/>
              <a:gd name="T77" fmla="*/ 2147483647 h 798"/>
              <a:gd name="T78" fmla="*/ 2147483647 w 2243"/>
              <a:gd name="T79" fmla="*/ 2147483647 h 798"/>
              <a:gd name="T80" fmla="*/ 2147483647 w 2243"/>
              <a:gd name="T81" fmla="*/ 2147483647 h 798"/>
              <a:gd name="T82" fmla="*/ 2147483647 w 2243"/>
              <a:gd name="T83" fmla="*/ 2147483647 h 798"/>
              <a:gd name="T84" fmla="*/ 2147483647 w 2243"/>
              <a:gd name="T85" fmla="*/ 2147483647 h 798"/>
              <a:gd name="T86" fmla="*/ 2147483647 w 2243"/>
              <a:gd name="T87" fmla="*/ 2147483647 h 798"/>
              <a:gd name="T88" fmla="*/ 2147483647 w 2243"/>
              <a:gd name="T89" fmla="*/ 2147483647 h 798"/>
              <a:gd name="T90" fmla="*/ 2147483647 w 2243"/>
              <a:gd name="T91" fmla="*/ 2147483647 h 798"/>
              <a:gd name="T92" fmla="*/ 2147483647 w 2243"/>
              <a:gd name="T93" fmla="*/ 2147483647 h 798"/>
              <a:gd name="T94" fmla="*/ 2147483647 w 2243"/>
              <a:gd name="T95" fmla="*/ 2147483647 h 7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43"/>
              <a:gd name="T145" fmla="*/ 0 h 798"/>
              <a:gd name="T146" fmla="*/ 2243 w 2243"/>
              <a:gd name="T147" fmla="*/ 798 h 7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43" h="798">
                <a:moveTo>
                  <a:pt x="2242" y="797"/>
                </a:moveTo>
                <a:lnTo>
                  <a:pt x="2198" y="797"/>
                </a:lnTo>
                <a:lnTo>
                  <a:pt x="2156" y="795"/>
                </a:lnTo>
                <a:lnTo>
                  <a:pt x="2115" y="793"/>
                </a:lnTo>
                <a:lnTo>
                  <a:pt x="2075" y="790"/>
                </a:lnTo>
                <a:lnTo>
                  <a:pt x="2036" y="786"/>
                </a:lnTo>
                <a:lnTo>
                  <a:pt x="1996" y="782"/>
                </a:lnTo>
                <a:lnTo>
                  <a:pt x="1958" y="776"/>
                </a:lnTo>
                <a:lnTo>
                  <a:pt x="1921" y="770"/>
                </a:lnTo>
                <a:lnTo>
                  <a:pt x="1887" y="763"/>
                </a:lnTo>
                <a:lnTo>
                  <a:pt x="1851" y="755"/>
                </a:lnTo>
                <a:lnTo>
                  <a:pt x="1816" y="748"/>
                </a:lnTo>
                <a:lnTo>
                  <a:pt x="1783" y="738"/>
                </a:lnTo>
                <a:lnTo>
                  <a:pt x="1749" y="728"/>
                </a:lnTo>
                <a:lnTo>
                  <a:pt x="1718" y="718"/>
                </a:lnTo>
                <a:lnTo>
                  <a:pt x="1688" y="707"/>
                </a:lnTo>
                <a:lnTo>
                  <a:pt x="1657" y="695"/>
                </a:lnTo>
                <a:lnTo>
                  <a:pt x="1627" y="684"/>
                </a:lnTo>
                <a:lnTo>
                  <a:pt x="1600" y="671"/>
                </a:lnTo>
                <a:lnTo>
                  <a:pt x="1570" y="659"/>
                </a:lnTo>
                <a:lnTo>
                  <a:pt x="1542" y="645"/>
                </a:lnTo>
                <a:lnTo>
                  <a:pt x="1516" y="634"/>
                </a:lnTo>
                <a:lnTo>
                  <a:pt x="1490" y="620"/>
                </a:lnTo>
                <a:lnTo>
                  <a:pt x="1465" y="604"/>
                </a:lnTo>
                <a:lnTo>
                  <a:pt x="1440" y="589"/>
                </a:lnTo>
                <a:lnTo>
                  <a:pt x="1416" y="575"/>
                </a:lnTo>
                <a:lnTo>
                  <a:pt x="1393" y="560"/>
                </a:lnTo>
                <a:lnTo>
                  <a:pt x="1371" y="544"/>
                </a:lnTo>
                <a:lnTo>
                  <a:pt x="1349" y="527"/>
                </a:lnTo>
                <a:lnTo>
                  <a:pt x="1326" y="512"/>
                </a:lnTo>
                <a:lnTo>
                  <a:pt x="1307" y="496"/>
                </a:lnTo>
                <a:lnTo>
                  <a:pt x="1286" y="480"/>
                </a:lnTo>
                <a:lnTo>
                  <a:pt x="1267" y="463"/>
                </a:lnTo>
                <a:lnTo>
                  <a:pt x="1247" y="447"/>
                </a:lnTo>
                <a:lnTo>
                  <a:pt x="1229" y="428"/>
                </a:lnTo>
                <a:lnTo>
                  <a:pt x="1211" y="412"/>
                </a:lnTo>
                <a:lnTo>
                  <a:pt x="1193" y="395"/>
                </a:lnTo>
                <a:lnTo>
                  <a:pt x="1176" y="378"/>
                </a:lnTo>
                <a:lnTo>
                  <a:pt x="1159" y="362"/>
                </a:lnTo>
                <a:lnTo>
                  <a:pt x="1145" y="346"/>
                </a:lnTo>
                <a:lnTo>
                  <a:pt x="1128" y="329"/>
                </a:lnTo>
                <a:lnTo>
                  <a:pt x="1112" y="313"/>
                </a:lnTo>
                <a:lnTo>
                  <a:pt x="1096" y="297"/>
                </a:lnTo>
                <a:lnTo>
                  <a:pt x="1085" y="280"/>
                </a:lnTo>
                <a:lnTo>
                  <a:pt x="1069" y="265"/>
                </a:lnTo>
                <a:lnTo>
                  <a:pt x="1055" y="249"/>
                </a:lnTo>
                <a:lnTo>
                  <a:pt x="1042" y="233"/>
                </a:lnTo>
                <a:lnTo>
                  <a:pt x="1029" y="218"/>
                </a:lnTo>
                <a:lnTo>
                  <a:pt x="1017" y="203"/>
                </a:lnTo>
                <a:lnTo>
                  <a:pt x="1005" y="189"/>
                </a:lnTo>
                <a:lnTo>
                  <a:pt x="992" y="174"/>
                </a:lnTo>
                <a:lnTo>
                  <a:pt x="981" y="161"/>
                </a:lnTo>
                <a:lnTo>
                  <a:pt x="970" y="148"/>
                </a:lnTo>
                <a:lnTo>
                  <a:pt x="960" y="134"/>
                </a:lnTo>
                <a:lnTo>
                  <a:pt x="948" y="121"/>
                </a:lnTo>
                <a:lnTo>
                  <a:pt x="936" y="110"/>
                </a:lnTo>
                <a:lnTo>
                  <a:pt x="927" y="98"/>
                </a:lnTo>
                <a:lnTo>
                  <a:pt x="917" y="86"/>
                </a:lnTo>
                <a:lnTo>
                  <a:pt x="906" y="76"/>
                </a:lnTo>
                <a:lnTo>
                  <a:pt x="899" y="66"/>
                </a:lnTo>
                <a:lnTo>
                  <a:pt x="888" y="56"/>
                </a:lnTo>
                <a:lnTo>
                  <a:pt x="879" y="48"/>
                </a:lnTo>
                <a:lnTo>
                  <a:pt x="869" y="39"/>
                </a:lnTo>
                <a:lnTo>
                  <a:pt x="860" y="31"/>
                </a:lnTo>
                <a:lnTo>
                  <a:pt x="850" y="25"/>
                </a:lnTo>
                <a:lnTo>
                  <a:pt x="843" y="19"/>
                </a:lnTo>
                <a:lnTo>
                  <a:pt x="834" y="14"/>
                </a:lnTo>
                <a:lnTo>
                  <a:pt x="825" y="9"/>
                </a:lnTo>
                <a:lnTo>
                  <a:pt x="816" y="5"/>
                </a:lnTo>
                <a:lnTo>
                  <a:pt x="809" y="2"/>
                </a:lnTo>
                <a:lnTo>
                  <a:pt x="800" y="0"/>
                </a:lnTo>
                <a:lnTo>
                  <a:pt x="792" y="0"/>
                </a:lnTo>
                <a:lnTo>
                  <a:pt x="782" y="0"/>
                </a:lnTo>
                <a:lnTo>
                  <a:pt x="775" y="0"/>
                </a:lnTo>
                <a:lnTo>
                  <a:pt x="766" y="0"/>
                </a:lnTo>
                <a:lnTo>
                  <a:pt x="757" y="2"/>
                </a:lnTo>
                <a:lnTo>
                  <a:pt x="749" y="6"/>
                </a:lnTo>
                <a:lnTo>
                  <a:pt x="740" y="10"/>
                </a:lnTo>
                <a:lnTo>
                  <a:pt x="732" y="15"/>
                </a:lnTo>
                <a:lnTo>
                  <a:pt x="725" y="20"/>
                </a:lnTo>
                <a:lnTo>
                  <a:pt x="716" y="26"/>
                </a:lnTo>
                <a:lnTo>
                  <a:pt x="708" y="33"/>
                </a:lnTo>
                <a:lnTo>
                  <a:pt x="697" y="42"/>
                </a:lnTo>
                <a:lnTo>
                  <a:pt x="691" y="50"/>
                </a:lnTo>
                <a:lnTo>
                  <a:pt x="682" y="59"/>
                </a:lnTo>
                <a:lnTo>
                  <a:pt x="674" y="68"/>
                </a:lnTo>
                <a:lnTo>
                  <a:pt x="665" y="80"/>
                </a:lnTo>
                <a:lnTo>
                  <a:pt x="656" y="90"/>
                </a:lnTo>
                <a:lnTo>
                  <a:pt x="647" y="101"/>
                </a:lnTo>
                <a:lnTo>
                  <a:pt x="639" y="112"/>
                </a:lnTo>
                <a:lnTo>
                  <a:pt x="630" y="123"/>
                </a:lnTo>
                <a:lnTo>
                  <a:pt x="622" y="136"/>
                </a:lnTo>
                <a:lnTo>
                  <a:pt x="612" y="150"/>
                </a:lnTo>
                <a:lnTo>
                  <a:pt x="602" y="163"/>
                </a:lnTo>
                <a:lnTo>
                  <a:pt x="595" y="178"/>
                </a:lnTo>
                <a:lnTo>
                  <a:pt x="585" y="192"/>
                </a:lnTo>
                <a:lnTo>
                  <a:pt x="575" y="206"/>
                </a:lnTo>
                <a:lnTo>
                  <a:pt x="567" y="221"/>
                </a:lnTo>
                <a:lnTo>
                  <a:pt x="557" y="237"/>
                </a:lnTo>
                <a:lnTo>
                  <a:pt x="547" y="253"/>
                </a:lnTo>
                <a:lnTo>
                  <a:pt x="539" y="267"/>
                </a:lnTo>
                <a:lnTo>
                  <a:pt x="530" y="284"/>
                </a:lnTo>
                <a:lnTo>
                  <a:pt x="520" y="299"/>
                </a:lnTo>
                <a:lnTo>
                  <a:pt x="510" y="316"/>
                </a:lnTo>
                <a:lnTo>
                  <a:pt x="499" y="332"/>
                </a:lnTo>
                <a:lnTo>
                  <a:pt x="489" y="349"/>
                </a:lnTo>
                <a:lnTo>
                  <a:pt x="480" y="366"/>
                </a:lnTo>
                <a:lnTo>
                  <a:pt x="469" y="381"/>
                </a:lnTo>
                <a:lnTo>
                  <a:pt x="461" y="398"/>
                </a:lnTo>
                <a:lnTo>
                  <a:pt x="450" y="415"/>
                </a:lnTo>
                <a:lnTo>
                  <a:pt x="438" y="432"/>
                </a:lnTo>
                <a:lnTo>
                  <a:pt x="428" y="449"/>
                </a:lnTo>
                <a:lnTo>
                  <a:pt x="418" y="465"/>
                </a:lnTo>
                <a:lnTo>
                  <a:pt x="407" y="482"/>
                </a:lnTo>
                <a:lnTo>
                  <a:pt x="396" y="498"/>
                </a:lnTo>
                <a:lnTo>
                  <a:pt x="385" y="515"/>
                </a:lnTo>
                <a:lnTo>
                  <a:pt x="372" y="530"/>
                </a:lnTo>
                <a:lnTo>
                  <a:pt x="362" y="546"/>
                </a:lnTo>
                <a:lnTo>
                  <a:pt x="350" y="560"/>
                </a:lnTo>
                <a:lnTo>
                  <a:pt x="338" y="575"/>
                </a:lnTo>
                <a:lnTo>
                  <a:pt x="328" y="590"/>
                </a:lnTo>
                <a:lnTo>
                  <a:pt x="316" y="606"/>
                </a:lnTo>
                <a:lnTo>
                  <a:pt x="303" y="620"/>
                </a:lnTo>
                <a:lnTo>
                  <a:pt x="291" y="634"/>
                </a:lnTo>
                <a:lnTo>
                  <a:pt x="279" y="646"/>
                </a:lnTo>
                <a:lnTo>
                  <a:pt x="268" y="660"/>
                </a:lnTo>
                <a:lnTo>
                  <a:pt x="254" y="673"/>
                </a:lnTo>
                <a:lnTo>
                  <a:pt x="242" y="685"/>
                </a:lnTo>
                <a:lnTo>
                  <a:pt x="228" y="698"/>
                </a:lnTo>
                <a:lnTo>
                  <a:pt x="216" y="707"/>
                </a:lnTo>
                <a:lnTo>
                  <a:pt x="203" y="719"/>
                </a:lnTo>
                <a:lnTo>
                  <a:pt x="190" y="729"/>
                </a:lnTo>
                <a:lnTo>
                  <a:pt x="176" y="738"/>
                </a:lnTo>
                <a:lnTo>
                  <a:pt x="162" y="748"/>
                </a:lnTo>
                <a:lnTo>
                  <a:pt x="148" y="755"/>
                </a:lnTo>
                <a:lnTo>
                  <a:pt x="135" y="763"/>
                </a:lnTo>
                <a:lnTo>
                  <a:pt x="120" y="770"/>
                </a:lnTo>
                <a:lnTo>
                  <a:pt x="106" y="776"/>
                </a:lnTo>
                <a:lnTo>
                  <a:pt x="92" y="782"/>
                </a:lnTo>
                <a:lnTo>
                  <a:pt x="77" y="786"/>
                </a:lnTo>
                <a:lnTo>
                  <a:pt x="62" y="790"/>
                </a:lnTo>
                <a:lnTo>
                  <a:pt x="46" y="793"/>
                </a:lnTo>
                <a:lnTo>
                  <a:pt x="30" y="795"/>
                </a:lnTo>
                <a:lnTo>
                  <a:pt x="14" y="797"/>
                </a:lnTo>
                <a:lnTo>
                  <a:pt x="0" y="797"/>
                </a:lnTo>
              </a:path>
            </a:pathLst>
          </a:custGeom>
          <a:noFill/>
          <a:ln w="37846" cap="flat" cmpd="sng">
            <a:solidFill>
              <a:srgbClr val="993300"/>
            </a:solidFill>
            <a:prstDash val="solid"/>
            <a:round/>
            <a:headEnd type="none" w="med" len="med"/>
            <a:tailEnd type="none" w="med" len="med"/>
          </a:ln>
        </p:spPr>
        <p:txBody>
          <a:bodyPr lIns="80147" tIns="40074" rIns="80147" bIns="40074"/>
          <a:lstStyle/>
          <a:p>
            <a:pPr fontAlgn="base">
              <a:lnSpc>
                <a:spcPct val="120000"/>
              </a:lnSpc>
              <a:spcBef>
                <a:spcPct val="20000"/>
              </a:spcBef>
              <a:spcAft>
                <a:spcPct val="0"/>
              </a:spcAft>
              <a:buClr>
                <a:srgbClr val="000000"/>
              </a:buClr>
              <a:buSzPct val="50000"/>
              <a:buFont typeface="Wingdings" pitchFamily="2" charset="2"/>
              <a:buChar char="p"/>
            </a:pPr>
            <a:endParaRPr lang="zh-CN" altLang="en-US">
              <a:solidFill>
                <a:srgbClr val="000000"/>
              </a:solidFill>
              <a:latin typeface="华文细黑" pitchFamily="2" charset="-122"/>
              <a:ea typeface="华文细黑" pitchFamily="2" charset="-122"/>
            </a:endParaRPr>
          </a:p>
        </p:txBody>
      </p:sp>
      <p:sp>
        <p:nvSpPr>
          <p:cNvPr id="132" name="Text Box 19"/>
          <p:cNvSpPr txBox="1">
            <a:spLocks noChangeArrowheads="1"/>
          </p:cNvSpPr>
          <p:nvPr/>
        </p:nvSpPr>
        <p:spPr bwMode="auto">
          <a:xfrm>
            <a:off x="1405017" y="1007163"/>
            <a:ext cx="6710037" cy="931870"/>
          </a:xfrm>
          <a:prstGeom prst="rect">
            <a:avLst/>
          </a:prstGeom>
          <a:noFill/>
          <a:ln w="9525" algn="ctr">
            <a:noFill/>
            <a:miter lim="800000"/>
            <a:headEnd/>
            <a:tailEnd/>
          </a:ln>
        </p:spPr>
        <p:txBody>
          <a:bodyPr wrap="square" lIns="69419" tIns="34709" rIns="69419" bIns="34709">
            <a:spAutoFit/>
          </a:bodyPr>
          <a:lstStyle/>
          <a:p>
            <a:pPr defTabSz="702680" fontAlgn="base">
              <a:spcBef>
                <a:spcPct val="0"/>
              </a:spcBef>
              <a:spcAft>
                <a:spcPct val="0"/>
              </a:spcAft>
            </a:pPr>
            <a:r>
              <a:rPr lang="zh-CN" altLang="en-US" dirty="0">
                <a:solidFill>
                  <a:srgbClr val="000000"/>
                </a:solidFill>
                <a:latin typeface="华文细黑" pitchFamily="2" charset="-122"/>
                <a:ea typeface="华文细黑" pitchFamily="2" charset="-122"/>
              </a:rPr>
              <a:t>产品生命周期管理是对产品上市后的营销</a:t>
            </a:r>
            <a:r>
              <a:rPr lang="en-US" altLang="zh-CN" dirty="0">
                <a:solidFill>
                  <a:srgbClr val="000000"/>
                </a:solidFill>
                <a:latin typeface="华文细黑" pitchFamily="2" charset="-122"/>
                <a:ea typeface="华文细黑" pitchFamily="2" charset="-122"/>
              </a:rPr>
              <a:t>/</a:t>
            </a:r>
            <a:r>
              <a:rPr lang="zh-CN" altLang="en-US" dirty="0">
                <a:solidFill>
                  <a:srgbClr val="000000"/>
                </a:solidFill>
                <a:latin typeface="华文细黑" pitchFamily="2" charset="-122"/>
                <a:ea typeface="华文细黑" pitchFamily="2" charset="-122"/>
              </a:rPr>
              <a:t>销售、制造</a:t>
            </a:r>
            <a:r>
              <a:rPr lang="en-US" altLang="zh-CN" dirty="0">
                <a:solidFill>
                  <a:srgbClr val="000000"/>
                </a:solidFill>
                <a:latin typeface="华文细黑" pitchFamily="2" charset="-122"/>
                <a:ea typeface="华文细黑" pitchFamily="2" charset="-122"/>
              </a:rPr>
              <a:t>/</a:t>
            </a:r>
            <a:r>
              <a:rPr lang="zh-CN" altLang="en-US" dirty="0">
                <a:solidFill>
                  <a:srgbClr val="000000"/>
                </a:solidFill>
                <a:latin typeface="华文细黑" pitchFamily="2" charset="-122"/>
                <a:ea typeface="华文细黑" pitchFamily="2" charset="-122"/>
              </a:rPr>
              <a:t>交付、服务</a:t>
            </a:r>
            <a:r>
              <a:rPr lang="en-US" altLang="zh-CN" dirty="0">
                <a:solidFill>
                  <a:srgbClr val="000000"/>
                </a:solidFill>
                <a:latin typeface="华文细黑" pitchFamily="2" charset="-122"/>
                <a:ea typeface="华文细黑" pitchFamily="2" charset="-122"/>
              </a:rPr>
              <a:t>/</a:t>
            </a:r>
            <a:r>
              <a:rPr lang="zh-CN" altLang="en-US" dirty="0">
                <a:solidFill>
                  <a:srgbClr val="000000"/>
                </a:solidFill>
                <a:latin typeface="华文细黑" pitchFamily="2" charset="-122"/>
                <a:ea typeface="华文细黑" pitchFamily="2" charset="-122"/>
              </a:rPr>
              <a:t>支持、重用</a:t>
            </a:r>
            <a:r>
              <a:rPr lang="en-US" altLang="zh-CN" dirty="0">
                <a:solidFill>
                  <a:srgbClr val="000000"/>
                </a:solidFill>
                <a:latin typeface="华文细黑" pitchFamily="2" charset="-122"/>
                <a:ea typeface="华文细黑" pitchFamily="2" charset="-122"/>
              </a:rPr>
              <a:t>/</a:t>
            </a:r>
            <a:r>
              <a:rPr lang="zh-CN" altLang="en-US" dirty="0">
                <a:solidFill>
                  <a:srgbClr val="000000"/>
                </a:solidFill>
                <a:latin typeface="华文细黑" pitchFamily="2" charset="-122"/>
                <a:ea typeface="华文细黑" pitchFamily="2" charset="-122"/>
              </a:rPr>
              <a:t>处置的管理，以</a:t>
            </a:r>
            <a:r>
              <a:rPr lang="zh-CN" altLang="en-US" dirty="0">
                <a:solidFill>
                  <a:srgbClr val="990000"/>
                </a:solidFill>
                <a:latin typeface="华文细黑" pitchFamily="2" charset="-122"/>
                <a:ea typeface="华文细黑" pitchFamily="2" charset="-122"/>
              </a:rPr>
              <a:t>提高收入、降低运作成本、保证客户满意度</a:t>
            </a:r>
            <a:r>
              <a:rPr lang="zh-CN" altLang="en-US" dirty="0">
                <a:solidFill>
                  <a:srgbClr val="000000"/>
                </a:solidFill>
                <a:latin typeface="华文细黑" pitchFamily="2" charset="-122"/>
                <a:ea typeface="华文细黑" pitchFamily="2" charset="-122"/>
              </a:rPr>
              <a:t>，达到组合绩效最优。</a:t>
            </a:r>
          </a:p>
        </p:txBody>
      </p:sp>
      <p:sp>
        <p:nvSpPr>
          <p:cNvPr id="133" name="Rectangle 21"/>
          <p:cNvSpPr>
            <a:spLocks noChangeArrowheads="1"/>
          </p:cNvSpPr>
          <p:nvPr/>
        </p:nvSpPr>
        <p:spPr bwMode="auto">
          <a:xfrm>
            <a:off x="2812788" y="5372809"/>
            <a:ext cx="4121292" cy="1101492"/>
          </a:xfrm>
          <a:prstGeom prst="rect">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eaLnBrk="0" hangingPunct="0">
              <a:buFont typeface="Wingdings" pitchFamily="2" charset="2"/>
              <a:buChar char="l"/>
              <a:defRPr/>
            </a:pPr>
            <a:r>
              <a:rPr lang="zh-CN" altLang="en-US" kern="0" dirty="0">
                <a:solidFill>
                  <a:prstClr val="black"/>
                </a:solidFill>
                <a:latin typeface="+mn-ea"/>
              </a:rPr>
              <a:t>从问题解决到生命周期经营</a:t>
            </a:r>
            <a:endParaRPr lang="en-US" altLang="zh-CN" kern="0" dirty="0">
              <a:solidFill>
                <a:prstClr val="black"/>
              </a:solidFill>
              <a:latin typeface="+mn-ea"/>
            </a:endParaRPr>
          </a:p>
          <a:p>
            <a:pPr marL="400736" indent="-400736" defTabSz="801472" eaLnBrk="0" hangingPunct="0">
              <a:buFont typeface="Wingdings" pitchFamily="2" charset="2"/>
              <a:buChar char="l"/>
              <a:defRPr/>
            </a:pPr>
            <a:r>
              <a:rPr lang="zh-CN" altLang="en-US" kern="0" dirty="0">
                <a:solidFill>
                  <a:prstClr val="black"/>
                </a:solidFill>
                <a:latin typeface="+mn-ea"/>
              </a:rPr>
              <a:t>从不懂规则到</a:t>
            </a:r>
            <a:r>
              <a:rPr lang="zh-CN" altLang="en-US" kern="0" dirty="0">
                <a:solidFill>
                  <a:srgbClr val="FF0000"/>
                </a:solidFill>
                <a:latin typeface="+mn-ea"/>
              </a:rPr>
              <a:t>按</a:t>
            </a:r>
            <a:r>
              <a:rPr lang="en-US" altLang="zh-CN" kern="0" dirty="0">
                <a:solidFill>
                  <a:srgbClr val="FF0000"/>
                </a:solidFill>
                <a:latin typeface="+mn-ea"/>
              </a:rPr>
              <a:t>EOX</a:t>
            </a:r>
            <a:r>
              <a:rPr lang="zh-CN" altLang="en-US" kern="0" dirty="0">
                <a:solidFill>
                  <a:prstClr val="black"/>
                </a:solidFill>
                <a:latin typeface="+mn-ea"/>
              </a:rPr>
              <a:t>规则执行</a:t>
            </a:r>
            <a:endParaRPr lang="en-US" altLang="zh-CN" kern="0" dirty="0">
              <a:solidFill>
                <a:prstClr val="black"/>
              </a:solidFill>
              <a:latin typeface="+mn-ea"/>
            </a:endParaRPr>
          </a:p>
          <a:p>
            <a:pPr marL="400736" indent="-400736" defTabSz="801472" eaLnBrk="0" hangingPunct="0">
              <a:buFont typeface="Wingdings" pitchFamily="2" charset="2"/>
              <a:buChar char="l"/>
              <a:defRPr/>
            </a:pPr>
            <a:r>
              <a:rPr lang="zh-CN" altLang="en-US" kern="0" dirty="0">
                <a:solidFill>
                  <a:prstClr val="black"/>
                </a:solidFill>
                <a:latin typeface="+mn-ea"/>
              </a:rPr>
              <a:t>从存量负担到存量增收和盈利</a:t>
            </a:r>
          </a:p>
        </p:txBody>
      </p:sp>
      <p:sp>
        <p:nvSpPr>
          <p:cNvPr id="22" name="矩形 21"/>
          <p:cNvSpPr/>
          <p:nvPr/>
        </p:nvSpPr>
        <p:spPr>
          <a:xfrm>
            <a:off x="1395470" y="5372809"/>
            <a:ext cx="1417318" cy="1101492"/>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effectLst/>
        </p:spPr>
        <p:style>
          <a:lnRef idx="1">
            <a:schemeClr val="accent2"/>
          </a:lnRef>
          <a:fillRef idx="3">
            <a:schemeClr val="accent2"/>
          </a:fillRef>
          <a:effectRef idx="2">
            <a:schemeClr val="accent2"/>
          </a:effectRef>
          <a:fontRef idx="minor">
            <a:schemeClr val="lt1"/>
          </a:fontRef>
        </p:style>
        <p:txBody>
          <a:bodyPr wrap="none" lIns="80147" tIns="40074" rIns="80147" bIns="40074" anchor="ctr">
            <a:noAutofit/>
          </a:bodyPr>
          <a:lstStyle/>
          <a:p>
            <a:pPr algn="ctr"/>
            <a:r>
              <a:rPr lang="zh-CN" altLang="en-US" sz="2100" b="1" kern="0" dirty="0">
                <a:solidFill>
                  <a:schemeClr val="tx1"/>
                </a:solidFill>
                <a:latin typeface="黑体" pitchFamily="49" charset="-122"/>
                <a:ea typeface="黑体" pitchFamily="49" charset="-122"/>
              </a:rPr>
              <a:t>三个</a:t>
            </a:r>
            <a:endParaRPr lang="en-US" altLang="zh-CN" sz="2100" b="1" kern="0" dirty="0">
              <a:solidFill>
                <a:schemeClr val="tx1"/>
              </a:solidFill>
              <a:latin typeface="黑体" pitchFamily="49" charset="-122"/>
              <a:ea typeface="黑体" pitchFamily="49" charset="-122"/>
            </a:endParaRPr>
          </a:p>
          <a:p>
            <a:pPr algn="ctr"/>
            <a:r>
              <a:rPr lang="zh-CN" altLang="en-US" sz="2100" b="1" kern="0" dirty="0">
                <a:solidFill>
                  <a:schemeClr val="tx1"/>
                </a:solidFill>
                <a:latin typeface="黑体" pitchFamily="49" charset="-122"/>
                <a:ea typeface="黑体" pitchFamily="49" charset="-122"/>
              </a:rPr>
              <a:t>转变</a:t>
            </a:r>
            <a:endParaRPr lang="zh-CN" altLang="en-US" b="1"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4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81</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生命周期管理的范围</a:t>
            </a:r>
          </a:p>
        </p:txBody>
      </p:sp>
      <p:sp>
        <p:nvSpPr>
          <p:cNvPr id="21" name="AutoShape 2"/>
          <p:cNvSpPr>
            <a:spLocks noChangeArrowheads="1"/>
          </p:cNvSpPr>
          <p:nvPr/>
        </p:nvSpPr>
        <p:spPr bwMode="auto">
          <a:xfrm>
            <a:off x="723511" y="1096428"/>
            <a:ext cx="7832675" cy="1101492"/>
          </a:xfrm>
          <a:prstGeom prst="roundRect">
            <a:avLst>
              <a:gd name="adj" fmla="val 5935"/>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oAutofit/>
          </a:bodyPr>
          <a:lstStyle/>
          <a:p>
            <a:pPr marL="400736" indent="-400736" defTabSz="801472" eaLnBrk="0" hangingPunct="0">
              <a:lnSpc>
                <a:spcPct val="150000"/>
              </a:lnSpc>
              <a:buClr>
                <a:srgbClr val="000000"/>
              </a:buClr>
              <a:defRPr/>
            </a:pPr>
            <a:r>
              <a:rPr lang="zh-CN" altLang="en-US" sz="2100" kern="0" dirty="0">
                <a:solidFill>
                  <a:prstClr val="black"/>
                </a:solidFill>
                <a:latin typeface="黑体" pitchFamily="49" charset="-122"/>
                <a:ea typeface="黑体" pitchFamily="49" charset="-122"/>
              </a:rPr>
              <a:t>生命周期管理的范围是“产品，版本，单板，物料（含外购件）</a:t>
            </a:r>
            <a:r>
              <a:rPr lang="en-US" altLang="zh-CN" sz="2100" kern="0" dirty="0">
                <a:solidFill>
                  <a:prstClr val="black"/>
                </a:solidFill>
                <a:latin typeface="黑体" pitchFamily="49" charset="-122"/>
                <a:ea typeface="黑体" pitchFamily="49" charset="-122"/>
              </a:rPr>
              <a:t>”</a:t>
            </a:r>
            <a:r>
              <a:rPr lang="zh-CN" altLang="en-US" sz="2100" kern="0" dirty="0">
                <a:solidFill>
                  <a:prstClr val="black"/>
                </a:solidFill>
                <a:latin typeface="黑体" pitchFamily="49" charset="-122"/>
                <a:ea typeface="黑体" pitchFamily="49" charset="-122"/>
              </a:rPr>
              <a:t>的</a:t>
            </a:r>
            <a:r>
              <a:rPr lang="en-US" altLang="zh-CN" sz="2100" kern="0" dirty="0">
                <a:solidFill>
                  <a:prstClr val="black"/>
                </a:solidFill>
                <a:latin typeface="黑体" pitchFamily="49" charset="-122"/>
                <a:ea typeface="黑体" pitchFamily="49" charset="-122"/>
              </a:rPr>
              <a:t>GA</a:t>
            </a:r>
            <a:r>
              <a:rPr lang="zh-CN" altLang="en-US" sz="2100" kern="0" dirty="0">
                <a:solidFill>
                  <a:prstClr val="black"/>
                </a:solidFill>
                <a:latin typeface="黑体" pitchFamily="49" charset="-122"/>
                <a:ea typeface="黑体" pitchFamily="49" charset="-122"/>
              </a:rPr>
              <a:t>到</a:t>
            </a:r>
            <a:r>
              <a:rPr lang="en-US" altLang="zh-CN" sz="2100" kern="0" dirty="0">
                <a:solidFill>
                  <a:prstClr val="black"/>
                </a:solidFill>
                <a:latin typeface="黑体" pitchFamily="49" charset="-122"/>
                <a:ea typeface="黑体" pitchFamily="49" charset="-122"/>
              </a:rPr>
              <a:t>EOS</a:t>
            </a:r>
            <a:r>
              <a:rPr lang="zh-CN" altLang="en-US" sz="2100" kern="0" dirty="0">
                <a:solidFill>
                  <a:prstClr val="black"/>
                </a:solidFill>
                <a:latin typeface="黑体" pitchFamily="49" charset="-122"/>
                <a:ea typeface="黑体" pitchFamily="49" charset="-122"/>
              </a:rPr>
              <a:t>，并实现分层管理。</a:t>
            </a:r>
            <a:endParaRPr lang="en-US" altLang="zh-CN" sz="2100" kern="0" dirty="0">
              <a:solidFill>
                <a:prstClr val="black"/>
              </a:solidFill>
              <a:latin typeface="黑体" pitchFamily="49" charset="-122"/>
              <a:ea typeface="黑体" pitchFamily="49" charset="-122"/>
            </a:endParaRPr>
          </a:p>
        </p:txBody>
      </p:sp>
      <p:sp>
        <p:nvSpPr>
          <p:cNvPr id="23" name="Oval 5"/>
          <p:cNvSpPr>
            <a:spLocks noChangeArrowheads="1"/>
          </p:cNvSpPr>
          <p:nvPr/>
        </p:nvSpPr>
        <p:spPr bwMode="gray">
          <a:xfrm>
            <a:off x="5135291" y="5920270"/>
            <a:ext cx="1595989" cy="226430"/>
          </a:xfrm>
          <a:prstGeom prst="ellipse">
            <a:avLst/>
          </a:prstGeom>
          <a:gradFill rotWithShape="1">
            <a:gsLst>
              <a:gs pos="0">
                <a:srgbClr val="969696"/>
              </a:gs>
              <a:gs pos="100000">
                <a:srgbClr val="ECF4F6"/>
              </a:gs>
            </a:gsLst>
            <a:path path="shape">
              <a:fillToRect l="50000" t="50000" r="50000" b="50000"/>
            </a:path>
          </a:gradFill>
          <a:ln w="9525">
            <a:noFill/>
            <a:round/>
            <a:headEnd/>
            <a:tailEnd/>
          </a:ln>
        </p:spPr>
        <p:txBody>
          <a:bodyPr wrap="none" lIns="80147" tIns="40074" rIns="80147" bIns="40074" anchor="ctr"/>
          <a:lstStyle/>
          <a:p>
            <a:pPr algn="ctr" defTabSz="801472" fontAlgn="base">
              <a:spcBef>
                <a:spcPct val="0"/>
              </a:spcBef>
              <a:spcAft>
                <a:spcPct val="0"/>
              </a:spcAft>
              <a:defRPr/>
            </a:pPr>
            <a:endParaRPr lang="zh-CN" altLang="en-US" sz="1600" kern="0" dirty="0">
              <a:solidFill>
                <a:srgbClr val="000000"/>
              </a:solidFill>
              <a:latin typeface="宋体" pitchFamily="2" charset="-122"/>
            </a:endParaRPr>
          </a:p>
        </p:txBody>
      </p:sp>
      <p:sp>
        <p:nvSpPr>
          <p:cNvPr id="24" name="Oval 6"/>
          <p:cNvSpPr>
            <a:spLocks noChangeArrowheads="1"/>
          </p:cNvSpPr>
          <p:nvPr/>
        </p:nvSpPr>
        <p:spPr bwMode="gray">
          <a:xfrm>
            <a:off x="2162462" y="5878386"/>
            <a:ext cx="1595989" cy="226430"/>
          </a:xfrm>
          <a:prstGeom prst="ellipse">
            <a:avLst/>
          </a:prstGeom>
          <a:gradFill rotWithShape="1">
            <a:gsLst>
              <a:gs pos="0">
                <a:srgbClr val="969696"/>
              </a:gs>
              <a:gs pos="100000">
                <a:srgbClr val="ECF4F6"/>
              </a:gs>
            </a:gsLst>
            <a:path path="shape">
              <a:fillToRect l="50000" t="50000" r="50000" b="50000"/>
            </a:path>
          </a:gradFill>
          <a:ln w="9525">
            <a:noFill/>
            <a:round/>
            <a:headEnd/>
            <a:tailEnd/>
          </a:ln>
        </p:spPr>
        <p:txBody>
          <a:bodyPr wrap="none" lIns="80147" tIns="40074" rIns="80147" bIns="40074" anchor="ctr"/>
          <a:lstStyle/>
          <a:p>
            <a:pPr algn="ctr" defTabSz="801472" fontAlgn="base">
              <a:spcBef>
                <a:spcPct val="0"/>
              </a:spcBef>
              <a:spcAft>
                <a:spcPct val="0"/>
              </a:spcAft>
              <a:defRPr/>
            </a:pPr>
            <a:endParaRPr lang="zh-CN" altLang="en-US" sz="1600" kern="0" dirty="0">
              <a:solidFill>
                <a:srgbClr val="000000"/>
              </a:solidFill>
              <a:latin typeface="宋体" pitchFamily="2" charset="-122"/>
            </a:endParaRPr>
          </a:p>
        </p:txBody>
      </p:sp>
      <p:sp>
        <p:nvSpPr>
          <p:cNvPr id="25" name="Oval 7"/>
          <p:cNvSpPr>
            <a:spLocks noChangeArrowheads="1"/>
          </p:cNvSpPr>
          <p:nvPr/>
        </p:nvSpPr>
        <p:spPr bwMode="auto">
          <a:xfrm rot="18000000">
            <a:off x="4492749" y="3485480"/>
            <a:ext cx="1748621" cy="2827113"/>
          </a:xfrm>
          <a:prstGeom prst="ellipse">
            <a:avLst/>
          </a:prstGeom>
          <a:gradFill rotWithShape="1">
            <a:gsLst>
              <a:gs pos="0">
                <a:srgbClr val="DDE3ED">
                  <a:alpha val="64998"/>
                </a:srgbClr>
              </a:gs>
              <a:gs pos="100000">
                <a:srgbClr val="89A9C1">
                  <a:alpha val="62000"/>
                </a:srgbClr>
              </a:gs>
            </a:gsLst>
            <a:path path="shape">
              <a:fillToRect l="50000" t="50000" r="50000" b="50000"/>
            </a:path>
          </a:gradFill>
          <a:ln w="19050" algn="ctr">
            <a:solidFill>
              <a:srgbClr val="4D727F"/>
            </a:solidFill>
            <a:round/>
            <a:headEnd/>
            <a:tailEnd/>
          </a:ln>
        </p:spPr>
        <p:txBody>
          <a:bodyPr lIns="65721" tIns="32860" rIns="65721" bIns="32860"/>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26" name="Oval 8"/>
          <p:cNvSpPr>
            <a:spLocks noChangeArrowheads="1"/>
          </p:cNvSpPr>
          <p:nvPr/>
        </p:nvSpPr>
        <p:spPr bwMode="auto">
          <a:xfrm rot="3600000">
            <a:off x="2736049" y="3468465"/>
            <a:ext cx="1749930" cy="2827113"/>
          </a:xfrm>
          <a:prstGeom prst="ellipse">
            <a:avLst/>
          </a:prstGeom>
          <a:gradFill rotWithShape="1">
            <a:gsLst>
              <a:gs pos="0">
                <a:srgbClr val="DDE3ED">
                  <a:alpha val="64998"/>
                </a:srgbClr>
              </a:gs>
              <a:gs pos="100000">
                <a:srgbClr val="89A9C1">
                  <a:alpha val="62000"/>
                </a:srgbClr>
              </a:gs>
            </a:gsLst>
            <a:path path="shape">
              <a:fillToRect l="50000" t="50000" r="50000" b="50000"/>
            </a:path>
          </a:gradFill>
          <a:ln w="19050" algn="ctr">
            <a:solidFill>
              <a:srgbClr val="4D727F"/>
            </a:solidFill>
            <a:round/>
            <a:headEnd/>
            <a:tailEnd/>
          </a:ln>
        </p:spPr>
        <p:txBody>
          <a:bodyPr lIns="65721" tIns="32860" rIns="65721" bIns="32860"/>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27" name="Oval 9"/>
          <p:cNvSpPr>
            <a:spLocks noChangeArrowheads="1"/>
          </p:cNvSpPr>
          <p:nvPr/>
        </p:nvSpPr>
        <p:spPr bwMode="auto">
          <a:xfrm rot="18000000">
            <a:off x="2659172" y="2448215"/>
            <a:ext cx="1749930" cy="2827113"/>
          </a:xfrm>
          <a:prstGeom prst="ellipse">
            <a:avLst/>
          </a:prstGeom>
          <a:gradFill rotWithShape="1">
            <a:gsLst>
              <a:gs pos="0">
                <a:srgbClr val="DDE3ED">
                  <a:alpha val="64998"/>
                </a:srgbClr>
              </a:gs>
              <a:gs pos="100000">
                <a:srgbClr val="89A9C1">
                  <a:alpha val="62000"/>
                </a:srgbClr>
              </a:gs>
            </a:gsLst>
            <a:path path="shape">
              <a:fillToRect l="50000" t="50000" r="50000" b="50000"/>
            </a:path>
          </a:gradFill>
          <a:ln w="19050" algn="ctr">
            <a:solidFill>
              <a:srgbClr val="4D727F"/>
            </a:solidFill>
            <a:round/>
            <a:headEnd/>
            <a:tailEnd/>
          </a:ln>
        </p:spPr>
        <p:txBody>
          <a:bodyPr vert="eaVert" lIns="65721" tIns="32860" rIns="65721" bIns="32860"/>
          <a:lstStyle/>
          <a:p>
            <a:pPr algn="ctr" defTabSz="687373" eaLnBrk="0" fontAlgn="base" hangingPunct="0">
              <a:spcBef>
                <a:spcPct val="0"/>
              </a:spcBef>
              <a:spcAft>
                <a:spcPct val="0"/>
              </a:spcAft>
              <a:defRPr/>
            </a:pPr>
            <a:endParaRPr lang="zh-CN" altLang="en-US" sz="1200" b="1" kern="0" dirty="0">
              <a:solidFill>
                <a:srgbClr val="000000"/>
              </a:solidFill>
              <a:latin typeface="FrutigerNext LT Regular" pitchFamily="34" charset="0"/>
            </a:endParaRPr>
          </a:p>
        </p:txBody>
      </p:sp>
      <p:sp>
        <p:nvSpPr>
          <p:cNvPr id="28" name="Oval 10"/>
          <p:cNvSpPr>
            <a:spLocks noChangeArrowheads="1"/>
          </p:cNvSpPr>
          <p:nvPr/>
        </p:nvSpPr>
        <p:spPr bwMode="auto">
          <a:xfrm rot="3600000">
            <a:off x="4503887" y="2421356"/>
            <a:ext cx="1749930" cy="2827113"/>
          </a:xfrm>
          <a:prstGeom prst="ellipse">
            <a:avLst/>
          </a:prstGeom>
          <a:gradFill rotWithShape="1">
            <a:gsLst>
              <a:gs pos="0">
                <a:srgbClr val="DDE3ED">
                  <a:alpha val="64998"/>
                </a:srgbClr>
              </a:gs>
              <a:gs pos="100000">
                <a:srgbClr val="89A9C1">
                  <a:alpha val="62000"/>
                </a:srgbClr>
              </a:gs>
            </a:gsLst>
            <a:path path="shape">
              <a:fillToRect l="50000" t="50000" r="50000" b="50000"/>
            </a:path>
          </a:gradFill>
          <a:ln w="19050" algn="ctr">
            <a:solidFill>
              <a:srgbClr val="4D727F"/>
            </a:solidFill>
            <a:round/>
            <a:headEnd/>
            <a:tailEnd/>
          </a:ln>
        </p:spPr>
        <p:txBody>
          <a:bodyPr lIns="65721" tIns="32860" rIns="65721" bIns="32860"/>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29" name="Oval 11"/>
          <p:cNvSpPr>
            <a:spLocks noChangeArrowheads="1"/>
          </p:cNvSpPr>
          <p:nvPr/>
        </p:nvSpPr>
        <p:spPr bwMode="auto">
          <a:xfrm rot="1748702">
            <a:off x="2246220" y="2899117"/>
            <a:ext cx="2339483" cy="1636061"/>
          </a:xfrm>
          <a:prstGeom prst="ellipse">
            <a:avLst/>
          </a:prstGeom>
          <a:solidFill>
            <a:srgbClr val="FFCC66">
              <a:alpha val="32156"/>
            </a:srgbClr>
          </a:solidFill>
          <a:ln w="9525">
            <a:noFill/>
            <a:round/>
            <a:headEnd/>
            <a:tailEnd/>
          </a:ln>
        </p:spPr>
        <p:txBody>
          <a:bodyPr wrap="none" lIns="80147" tIns="40074" rIns="80147" bIns="40074" anchor="ct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30" name="Text Box 12"/>
          <p:cNvSpPr txBox="1">
            <a:spLocks noChangeArrowheads="1"/>
          </p:cNvSpPr>
          <p:nvPr/>
        </p:nvSpPr>
        <p:spPr bwMode="auto">
          <a:xfrm>
            <a:off x="2927756" y="3343147"/>
            <a:ext cx="834136" cy="276167"/>
          </a:xfrm>
          <a:prstGeom prst="rect">
            <a:avLst/>
          </a:prstGeom>
          <a:noFill/>
          <a:ln w="9525" algn="ctr">
            <a:noFill/>
            <a:miter lim="800000"/>
            <a:headEnd/>
            <a:tailEnd/>
          </a:ln>
        </p:spPr>
        <p:txBody>
          <a:bodyPr lIns="0" tIns="0" rIns="0" bIns="0" anchor="ctr">
            <a:spAutoFit/>
          </a:bodyPr>
          <a:lstStyle/>
          <a:p>
            <a:pPr marL="240720" indent="-240720" defTabSz="801472" fontAlgn="base">
              <a:spcBef>
                <a:spcPct val="0"/>
              </a:spcBef>
              <a:spcAft>
                <a:spcPct val="0"/>
              </a:spcAft>
              <a:buSzPct val="80000"/>
              <a:defRPr/>
            </a:pPr>
            <a:r>
              <a:rPr kumimoji="1" lang="zh-CN" altLang="en-US" b="1" kern="0" dirty="0">
                <a:solidFill>
                  <a:srgbClr val="990000"/>
                </a:solidFill>
                <a:latin typeface="宋体" pitchFamily="2" charset="-122"/>
              </a:rPr>
              <a:t>产品</a:t>
            </a:r>
          </a:p>
        </p:txBody>
      </p:sp>
      <p:sp>
        <p:nvSpPr>
          <p:cNvPr id="31" name="Oval 13"/>
          <p:cNvSpPr>
            <a:spLocks noChangeArrowheads="1"/>
          </p:cNvSpPr>
          <p:nvPr/>
        </p:nvSpPr>
        <p:spPr bwMode="auto">
          <a:xfrm rot="19851298" flipH="1">
            <a:off x="4391798" y="2882101"/>
            <a:ext cx="2339483" cy="1637370"/>
          </a:xfrm>
          <a:prstGeom prst="ellipse">
            <a:avLst/>
          </a:prstGeom>
          <a:solidFill>
            <a:srgbClr val="FFCC66">
              <a:alpha val="32156"/>
            </a:srgbClr>
          </a:solidFill>
          <a:ln w="9525">
            <a:noFill/>
            <a:round/>
            <a:headEnd/>
            <a:tailEnd/>
          </a:ln>
        </p:spPr>
        <p:txBody>
          <a:bodyPr wrap="none" lIns="80147" tIns="40074" rIns="80147" bIns="40074" anchor="ct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32" name="Oval 14"/>
          <p:cNvSpPr>
            <a:spLocks noChangeArrowheads="1"/>
          </p:cNvSpPr>
          <p:nvPr/>
        </p:nvSpPr>
        <p:spPr bwMode="auto">
          <a:xfrm rot="1748702" flipH="1" flipV="1">
            <a:off x="4343608" y="4189640"/>
            <a:ext cx="2339483" cy="1637370"/>
          </a:xfrm>
          <a:prstGeom prst="ellipse">
            <a:avLst/>
          </a:prstGeom>
          <a:solidFill>
            <a:srgbClr val="FFCC66">
              <a:alpha val="32156"/>
            </a:srgbClr>
          </a:solidFill>
          <a:ln w="9525">
            <a:noFill/>
            <a:round/>
            <a:headEnd/>
            <a:tailEnd/>
          </a:ln>
        </p:spPr>
        <p:txBody>
          <a:bodyPr wrap="none" lIns="80147" tIns="40074" rIns="80147" bIns="40074" anchor="ct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33" name="Oval 15"/>
          <p:cNvSpPr>
            <a:spLocks noChangeArrowheads="1"/>
          </p:cNvSpPr>
          <p:nvPr/>
        </p:nvSpPr>
        <p:spPr bwMode="auto">
          <a:xfrm rot="19851298" flipV="1">
            <a:off x="2295557" y="4167390"/>
            <a:ext cx="2339483" cy="1637370"/>
          </a:xfrm>
          <a:prstGeom prst="ellipse">
            <a:avLst/>
          </a:prstGeom>
          <a:solidFill>
            <a:srgbClr val="FFCC66">
              <a:alpha val="32156"/>
            </a:srgbClr>
          </a:solidFill>
          <a:ln w="9525">
            <a:noFill/>
            <a:round/>
            <a:headEnd/>
            <a:tailEnd/>
          </a:ln>
        </p:spPr>
        <p:txBody>
          <a:bodyPr wrap="none" lIns="80147" tIns="40074" rIns="80147" bIns="40074" anchor="ct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39" name="Oval 17"/>
          <p:cNvSpPr>
            <a:spLocks noChangeArrowheads="1"/>
          </p:cNvSpPr>
          <p:nvPr/>
        </p:nvSpPr>
        <p:spPr bwMode="auto">
          <a:xfrm>
            <a:off x="3493016" y="3813151"/>
            <a:ext cx="1840377" cy="529284"/>
          </a:xfrm>
          <a:prstGeom prst="ellipse">
            <a:avLst/>
          </a:prstGeom>
          <a:gradFill rotWithShape="1">
            <a:gsLst>
              <a:gs pos="0">
                <a:srgbClr val="5F5F5F"/>
              </a:gs>
              <a:gs pos="100000">
                <a:srgbClr val="DDDDDD"/>
              </a:gs>
            </a:gsLst>
            <a:lin ang="2700000" scaled="1"/>
          </a:gradFill>
          <a:ln w="28575" algn="ctr">
            <a:noFill/>
            <a:round/>
            <a:headEnd/>
            <a:tailEnd/>
          </a:ln>
        </p:spPr>
        <p:txBody>
          <a:bodyPr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40" name="Oval 18"/>
          <p:cNvSpPr>
            <a:spLocks noChangeArrowheads="1"/>
          </p:cNvSpPr>
          <p:nvPr/>
        </p:nvSpPr>
        <p:spPr bwMode="ltGray">
          <a:xfrm>
            <a:off x="3591309" y="3927957"/>
            <a:ext cx="1656339" cy="443444"/>
          </a:xfrm>
          <a:prstGeom prst="ellipse">
            <a:avLst/>
          </a:prstGeom>
          <a:solidFill>
            <a:schemeClr val="accent2">
              <a:lumMod val="40000"/>
              <a:lumOff val="60000"/>
            </a:schemeClr>
          </a:solidFill>
          <a:ln w="28575" cap="rnd" algn="ctr">
            <a:solidFill>
              <a:srgbClr val="4D4401"/>
            </a:solidFill>
            <a:round/>
            <a:headEnd/>
            <a:tailEnd/>
          </a:ln>
        </p:spPr>
        <p:txBody>
          <a:bodyPr lIns="19692" tIns="9847" rIns="19692" bIns="9847" anchor="ctr" anchorCtr="1">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pic>
        <p:nvPicPr>
          <p:cNvPr id="41" name="Picture 19" descr="guang5"/>
          <p:cNvPicPr>
            <a:picLocks noChangeAspect="1" noChangeArrowheads="1"/>
          </p:cNvPicPr>
          <p:nvPr/>
        </p:nvPicPr>
        <p:blipFill>
          <a:blip r:embed="rId3" cstate="print"/>
          <a:srcRect/>
          <a:stretch>
            <a:fillRect/>
          </a:stretch>
        </p:blipFill>
        <p:spPr bwMode="auto">
          <a:xfrm>
            <a:off x="3582505" y="3948624"/>
            <a:ext cx="1562229" cy="424783"/>
          </a:xfrm>
          <a:prstGeom prst="rect">
            <a:avLst/>
          </a:prstGeom>
          <a:noFill/>
          <a:ln w="9525">
            <a:noFill/>
            <a:miter lim="800000"/>
            <a:headEnd/>
            <a:tailEnd/>
          </a:ln>
        </p:spPr>
      </p:pic>
      <p:sp>
        <p:nvSpPr>
          <p:cNvPr id="35" name="Text Box 20"/>
          <p:cNvSpPr txBox="1">
            <a:spLocks noChangeArrowheads="1"/>
          </p:cNvSpPr>
          <p:nvPr/>
        </p:nvSpPr>
        <p:spPr bwMode="auto">
          <a:xfrm>
            <a:off x="3354170" y="4040960"/>
            <a:ext cx="1999862" cy="620394"/>
          </a:xfrm>
          <a:prstGeom prst="rect">
            <a:avLst/>
          </a:prstGeom>
          <a:noFill/>
          <a:ln w="3175" algn="ctr">
            <a:noFill/>
            <a:miter lim="800000"/>
            <a:headEnd/>
            <a:tailEnd/>
          </a:ln>
        </p:spPr>
        <p:txBody>
          <a:bodyPr lIns="80147" tIns="40074" rIns="80147" bIns="40074" anchor="ctr" anchorCtr="1"/>
          <a:lstStyle/>
          <a:p>
            <a:pPr algn="ctr" defTabSz="801472" fontAlgn="base">
              <a:spcBef>
                <a:spcPct val="50000"/>
              </a:spcBef>
              <a:spcAft>
                <a:spcPct val="0"/>
              </a:spcAft>
              <a:defRPr/>
            </a:pPr>
            <a:r>
              <a:rPr kumimoji="1" lang="zh-CN" altLang="en-US" b="1" kern="0" dirty="0">
                <a:latin typeface="宋体" pitchFamily="2" charset="-122"/>
              </a:rPr>
              <a:t>生命周期管理</a:t>
            </a:r>
          </a:p>
        </p:txBody>
      </p:sp>
      <p:sp>
        <p:nvSpPr>
          <p:cNvPr id="36" name="Text Box 21"/>
          <p:cNvSpPr txBox="1">
            <a:spLocks noChangeArrowheads="1"/>
          </p:cNvSpPr>
          <p:nvPr/>
        </p:nvSpPr>
        <p:spPr bwMode="auto">
          <a:xfrm>
            <a:off x="5270680" y="3343147"/>
            <a:ext cx="782505" cy="276167"/>
          </a:xfrm>
          <a:prstGeom prst="rect">
            <a:avLst/>
          </a:prstGeom>
          <a:noFill/>
          <a:ln w="9525" algn="ctr">
            <a:noFill/>
            <a:miter lim="800000"/>
            <a:headEnd/>
            <a:tailEnd/>
          </a:ln>
        </p:spPr>
        <p:txBody>
          <a:bodyPr lIns="0" tIns="0" rIns="0" bIns="0" anchor="ctr">
            <a:spAutoFit/>
          </a:bodyPr>
          <a:lstStyle/>
          <a:p>
            <a:pPr marL="240720" indent="-240720" defTabSz="801472" fontAlgn="base">
              <a:spcBef>
                <a:spcPct val="0"/>
              </a:spcBef>
              <a:spcAft>
                <a:spcPct val="0"/>
              </a:spcAft>
              <a:buSzPct val="80000"/>
              <a:defRPr/>
            </a:pPr>
            <a:r>
              <a:rPr kumimoji="1" lang="zh-CN" altLang="en-US" b="1" kern="0" dirty="0">
                <a:solidFill>
                  <a:srgbClr val="990000"/>
                </a:solidFill>
                <a:latin typeface="宋体" pitchFamily="2" charset="-122"/>
              </a:rPr>
              <a:t>版本</a:t>
            </a:r>
          </a:p>
        </p:txBody>
      </p:sp>
      <p:sp>
        <p:nvSpPr>
          <p:cNvPr id="37" name="Text Box 22"/>
          <p:cNvSpPr txBox="1">
            <a:spLocks noChangeArrowheads="1"/>
          </p:cNvSpPr>
          <p:nvPr/>
        </p:nvSpPr>
        <p:spPr bwMode="auto">
          <a:xfrm>
            <a:off x="2721230" y="5051195"/>
            <a:ext cx="1352747" cy="276999"/>
          </a:xfrm>
          <a:prstGeom prst="rect">
            <a:avLst/>
          </a:prstGeom>
          <a:noFill/>
          <a:ln w="9525" algn="ctr">
            <a:noFill/>
            <a:miter lim="800000"/>
            <a:headEnd/>
            <a:tailEnd/>
          </a:ln>
        </p:spPr>
        <p:txBody>
          <a:bodyPr lIns="0" tIns="0" rIns="0" bIns="0" anchor="ctr">
            <a:spAutoFit/>
          </a:bodyPr>
          <a:lstStyle/>
          <a:p>
            <a:pPr marL="240720" indent="-240720" defTabSz="801472" fontAlgn="base">
              <a:spcBef>
                <a:spcPct val="0"/>
              </a:spcBef>
              <a:spcAft>
                <a:spcPct val="0"/>
              </a:spcAft>
              <a:buSzPct val="80000"/>
              <a:defRPr/>
            </a:pPr>
            <a:r>
              <a:rPr kumimoji="1" lang="zh-CN" altLang="en-US" b="1" kern="0" dirty="0">
                <a:solidFill>
                  <a:srgbClr val="990000"/>
                </a:solidFill>
                <a:latin typeface="宋体" pitchFamily="2" charset="-122"/>
              </a:rPr>
              <a:t>单板</a:t>
            </a:r>
            <a:r>
              <a:rPr kumimoji="1" lang="en-US" altLang="zh-CN" b="1" kern="0" dirty="0">
                <a:solidFill>
                  <a:srgbClr val="990000"/>
                </a:solidFill>
                <a:latin typeface="宋体" pitchFamily="2" charset="-122"/>
              </a:rPr>
              <a:t>(</a:t>
            </a:r>
            <a:r>
              <a:rPr kumimoji="1" lang="zh-CN" altLang="en-US" b="1" kern="0" dirty="0">
                <a:solidFill>
                  <a:srgbClr val="990000"/>
                </a:solidFill>
                <a:latin typeface="宋体" pitchFamily="2" charset="-122"/>
              </a:rPr>
              <a:t>归一化）</a:t>
            </a:r>
          </a:p>
        </p:txBody>
      </p:sp>
      <p:sp>
        <p:nvSpPr>
          <p:cNvPr id="38" name="Text Box 23"/>
          <p:cNvSpPr txBox="1">
            <a:spLocks noChangeArrowheads="1"/>
          </p:cNvSpPr>
          <p:nvPr/>
        </p:nvSpPr>
        <p:spPr bwMode="auto">
          <a:xfrm>
            <a:off x="4959744" y="4912457"/>
            <a:ext cx="1507641" cy="553998"/>
          </a:xfrm>
          <a:prstGeom prst="rect">
            <a:avLst/>
          </a:prstGeom>
          <a:noFill/>
          <a:ln w="9525" algn="ctr">
            <a:noFill/>
            <a:miter lim="800000"/>
            <a:headEnd/>
            <a:tailEnd/>
          </a:ln>
        </p:spPr>
        <p:txBody>
          <a:bodyPr lIns="0" tIns="0" rIns="0" bIns="0" anchor="ctr">
            <a:spAutoFit/>
          </a:bodyPr>
          <a:lstStyle/>
          <a:p>
            <a:pPr marL="240720" indent="-240720" defTabSz="801472" fontAlgn="base">
              <a:spcBef>
                <a:spcPct val="0"/>
              </a:spcBef>
              <a:spcAft>
                <a:spcPct val="0"/>
              </a:spcAft>
              <a:buSzPct val="80000"/>
              <a:defRPr/>
            </a:pPr>
            <a:r>
              <a:rPr kumimoji="1" lang="zh-CN" altLang="en-US" b="1" kern="0" dirty="0">
                <a:solidFill>
                  <a:srgbClr val="990000"/>
                </a:solidFill>
                <a:latin typeface="宋体" pitchFamily="2" charset="-122"/>
              </a:rPr>
              <a:t>物料</a:t>
            </a:r>
            <a:r>
              <a:rPr kumimoji="1" lang="en-US" altLang="zh-CN" b="1" kern="0" dirty="0">
                <a:solidFill>
                  <a:srgbClr val="990000"/>
                </a:solidFill>
                <a:latin typeface="宋体" pitchFamily="2" charset="-122"/>
              </a:rPr>
              <a:t>(</a:t>
            </a:r>
            <a:r>
              <a:rPr kumimoji="1" lang="zh-CN" altLang="en-US" b="1" kern="0" dirty="0">
                <a:solidFill>
                  <a:srgbClr val="990000"/>
                </a:solidFill>
                <a:latin typeface="宋体" pitchFamily="2" charset="-122"/>
              </a:rPr>
              <a:t>器件替代）</a:t>
            </a:r>
          </a:p>
          <a:p>
            <a:pPr marL="240720" indent="-240720" defTabSz="801472" fontAlgn="base">
              <a:spcBef>
                <a:spcPct val="0"/>
              </a:spcBef>
              <a:spcAft>
                <a:spcPct val="0"/>
              </a:spcAft>
              <a:buSzPct val="80000"/>
              <a:defRPr/>
            </a:pPr>
            <a:r>
              <a:rPr kumimoji="1" lang="zh-CN" altLang="en-US" b="1" kern="0" dirty="0">
                <a:solidFill>
                  <a:srgbClr val="990000"/>
                </a:solidFill>
                <a:latin typeface="宋体" pitchFamily="2" charset="-122"/>
              </a:rPr>
              <a:t>  （含外购件）</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灯片编号占位符 97"/>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82</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生命周期管理的内容及责任团队</a:t>
            </a:r>
          </a:p>
        </p:txBody>
      </p:sp>
      <p:sp>
        <p:nvSpPr>
          <p:cNvPr id="34" name="Freeform 2"/>
          <p:cNvSpPr>
            <a:spLocks/>
          </p:cNvSpPr>
          <p:nvPr/>
        </p:nvSpPr>
        <p:spPr bwMode="auto">
          <a:xfrm>
            <a:off x="1459319" y="1413229"/>
            <a:ext cx="6441253" cy="1077007"/>
          </a:xfrm>
          <a:custGeom>
            <a:avLst/>
            <a:gdLst>
              <a:gd name="T0" fmla="*/ 2147483647 w 5538"/>
              <a:gd name="T1" fmla="*/ 2147483647 h 873"/>
              <a:gd name="T2" fmla="*/ 2147483647 w 5538"/>
              <a:gd name="T3" fmla="*/ 2147483647 h 873"/>
              <a:gd name="T4" fmla="*/ 2147483647 w 5538"/>
              <a:gd name="T5" fmla="*/ 2147483647 h 873"/>
              <a:gd name="T6" fmla="*/ 2147483647 w 5538"/>
              <a:gd name="T7" fmla="*/ 2147483647 h 873"/>
              <a:gd name="T8" fmla="*/ 2147483647 w 5538"/>
              <a:gd name="T9" fmla="*/ 2147483647 h 873"/>
              <a:gd name="T10" fmla="*/ 0 w 5538"/>
              <a:gd name="T11" fmla="*/ 2147483647 h 873"/>
              <a:gd name="T12" fmla="*/ 2147483647 w 5538"/>
              <a:gd name="T13" fmla="*/ 0 h 873"/>
              <a:gd name="T14" fmla="*/ 0 w 5538"/>
              <a:gd name="T15" fmla="*/ 2147483647 h 873"/>
              <a:gd name="T16" fmla="*/ 2147483647 w 5538"/>
              <a:gd name="T17" fmla="*/ 2147483647 h 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38"/>
              <a:gd name="T28" fmla="*/ 0 h 873"/>
              <a:gd name="T29" fmla="*/ 5538 w 5538"/>
              <a:gd name="T30" fmla="*/ 873 h 8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38" h="873">
                <a:moveTo>
                  <a:pt x="29" y="9"/>
                </a:moveTo>
                <a:lnTo>
                  <a:pt x="1420" y="225"/>
                </a:lnTo>
                <a:lnTo>
                  <a:pt x="5538" y="225"/>
                </a:lnTo>
                <a:lnTo>
                  <a:pt x="5528" y="649"/>
                </a:lnTo>
                <a:lnTo>
                  <a:pt x="1420" y="663"/>
                </a:lnTo>
                <a:lnTo>
                  <a:pt x="0" y="844"/>
                </a:lnTo>
                <a:lnTo>
                  <a:pt x="10" y="0"/>
                </a:lnTo>
                <a:lnTo>
                  <a:pt x="0" y="873"/>
                </a:lnTo>
                <a:lnTo>
                  <a:pt x="10" y="864"/>
                </a:lnTo>
              </a:path>
            </a:pathLst>
          </a:custGeom>
          <a:noFill/>
          <a:ln w="18923" cap="flat" cmpd="sng">
            <a:solidFill>
              <a:srgbClr val="000000"/>
            </a:solidFill>
            <a:prstDash val="solid"/>
            <a:round/>
            <a:headEnd type="none" w="med" len="med"/>
            <a:tailEnd type="none" w="med" len="me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42" name="Text Box 3"/>
          <p:cNvSpPr txBox="1">
            <a:spLocks noChangeArrowheads="1"/>
          </p:cNvSpPr>
          <p:nvPr/>
        </p:nvSpPr>
        <p:spPr bwMode="auto">
          <a:xfrm>
            <a:off x="6127700" y="1803429"/>
            <a:ext cx="981459" cy="349883"/>
          </a:xfrm>
          <a:prstGeom prst="rect">
            <a:avLst/>
          </a:prstGeom>
          <a:noFill/>
          <a:ln w="9525">
            <a:noFill/>
            <a:miter lim="800000"/>
            <a:headEnd/>
            <a:tailEnd/>
          </a:ln>
          <a:effectLst/>
        </p:spPr>
        <p:txBody>
          <a:bodyPr lIns="0" tIns="0" rIns="0" bIns="0"/>
          <a:lstStyle/>
          <a:p>
            <a:pPr algn="ctr" defTabSz="294986" fontAlgn="base">
              <a:spcBef>
                <a:spcPct val="0"/>
              </a:spcBef>
              <a:spcAft>
                <a:spcPct val="0"/>
              </a:spcAft>
              <a:buClr>
                <a:srgbClr val="006000"/>
              </a:buClr>
              <a:buSzPct val="90000"/>
            </a:pPr>
            <a:r>
              <a:rPr lang="zh-CN" altLang="en-US" b="1" dirty="0">
                <a:solidFill>
                  <a:srgbClr val="000000"/>
                </a:solidFill>
                <a:latin typeface="华文细黑" pitchFamily="2" charset="-122"/>
                <a:ea typeface="华文细黑" pitchFamily="2" charset="-122"/>
              </a:rPr>
              <a:t>生命周期</a:t>
            </a:r>
            <a:endParaRPr lang="zh-CN" altLang="en-US" dirty="0">
              <a:solidFill>
                <a:srgbClr val="000000"/>
              </a:solidFill>
              <a:latin typeface="华文细黑" pitchFamily="2" charset="-122"/>
              <a:ea typeface="华文细黑" pitchFamily="2" charset="-122"/>
            </a:endParaRPr>
          </a:p>
        </p:txBody>
      </p:sp>
      <p:sp>
        <p:nvSpPr>
          <p:cNvPr id="43" name="Text Box 4"/>
          <p:cNvSpPr txBox="1">
            <a:spLocks noChangeArrowheads="1"/>
          </p:cNvSpPr>
          <p:nvPr/>
        </p:nvSpPr>
        <p:spPr bwMode="auto">
          <a:xfrm>
            <a:off x="4251660" y="1803429"/>
            <a:ext cx="581002" cy="246214"/>
          </a:xfrm>
          <a:prstGeom prst="rect">
            <a:avLst/>
          </a:prstGeom>
          <a:noFill/>
          <a:ln w="9525">
            <a:noFill/>
            <a:miter lim="800000"/>
            <a:headEnd/>
            <a:tailEnd/>
          </a:ln>
          <a:effectLst/>
        </p:spPr>
        <p:txBody>
          <a:bodyPr lIns="0" tIns="0" rIns="0" bIns="0"/>
          <a:lstStyle/>
          <a:p>
            <a:pPr algn="ctr" defTabSz="294986" fontAlgn="base">
              <a:spcBef>
                <a:spcPct val="0"/>
              </a:spcBef>
              <a:spcAft>
                <a:spcPct val="0"/>
              </a:spcAft>
              <a:buClr>
                <a:srgbClr val="006000"/>
              </a:buClr>
              <a:buSzPct val="90000"/>
            </a:pPr>
            <a:r>
              <a:rPr lang="zh-CN" altLang="en-US" b="1" dirty="0">
                <a:solidFill>
                  <a:srgbClr val="000000"/>
                </a:solidFill>
                <a:latin typeface="华文细黑" pitchFamily="2" charset="-122"/>
                <a:ea typeface="华文细黑" pitchFamily="2" charset="-122"/>
              </a:rPr>
              <a:t>发布</a:t>
            </a:r>
            <a:endParaRPr lang="zh-CN" altLang="en-US" dirty="0">
              <a:solidFill>
                <a:srgbClr val="000000"/>
              </a:solidFill>
              <a:latin typeface="华文细黑" pitchFamily="2" charset="-122"/>
              <a:ea typeface="华文细黑" pitchFamily="2" charset="-122"/>
            </a:endParaRPr>
          </a:p>
        </p:txBody>
      </p:sp>
      <p:sp>
        <p:nvSpPr>
          <p:cNvPr id="44" name="Text Box 5"/>
          <p:cNvSpPr txBox="1">
            <a:spLocks noChangeArrowheads="1"/>
          </p:cNvSpPr>
          <p:nvPr/>
        </p:nvSpPr>
        <p:spPr bwMode="auto">
          <a:xfrm>
            <a:off x="3760252" y="1803429"/>
            <a:ext cx="437109" cy="270692"/>
          </a:xfrm>
          <a:prstGeom prst="rect">
            <a:avLst/>
          </a:prstGeom>
          <a:noFill/>
          <a:ln w="9525">
            <a:noFill/>
            <a:miter lim="800000"/>
            <a:headEnd/>
            <a:tailEnd/>
          </a:ln>
          <a:effectLst/>
        </p:spPr>
        <p:txBody>
          <a:bodyPr lIns="0" tIns="0" rIns="0" bIns="0"/>
          <a:lstStyle/>
          <a:p>
            <a:pPr algn="ctr" defTabSz="294986" fontAlgn="base">
              <a:spcBef>
                <a:spcPct val="0"/>
              </a:spcBef>
              <a:spcAft>
                <a:spcPct val="0"/>
              </a:spcAft>
              <a:buClr>
                <a:srgbClr val="006000"/>
              </a:buClr>
              <a:buSzPct val="90000"/>
            </a:pPr>
            <a:r>
              <a:rPr lang="zh-CN" altLang="en-US" b="1" dirty="0">
                <a:solidFill>
                  <a:srgbClr val="000000"/>
                </a:solidFill>
                <a:latin typeface="华文细黑" pitchFamily="2" charset="-122"/>
                <a:ea typeface="华文细黑" pitchFamily="2" charset="-122"/>
              </a:rPr>
              <a:t>验证</a:t>
            </a:r>
            <a:endParaRPr lang="zh-CN" altLang="en-US" dirty="0">
              <a:solidFill>
                <a:srgbClr val="000000"/>
              </a:solidFill>
              <a:latin typeface="华文细黑" pitchFamily="2" charset="-122"/>
              <a:ea typeface="华文细黑" pitchFamily="2" charset="-122"/>
            </a:endParaRPr>
          </a:p>
        </p:txBody>
      </p:sp>
      <p:sp>
        <p:nvSpPr>
          <p:cNvPr id="45" name="Text Box 6"/>
          <p:cNvSpPr txBox="1">
            <a:spLocks noChangeArrowheads="1"/>
          </p:cNvSpPr>
          <p:nvPr/>
        </p:nvSpPr>
        <p:spPr bwMode="auto">
          <a:xfrm>
            <a:off x="3092370" y="1827906"/>
            <a:ext cx="581002" cy="246215"/>
          </a:xfrm>
          <a:prstGeom prst="rect">
            <a:avLst/>
          </a:prstGeom>
          <a:noFill/>
          <a:ln w="9525">
            <a:noFill/>
            <a:miter lim="800000"/>
            <a:headEnd/>
            <a:tailEnd/>
          </a:ln>
          <a:effectLst/>
        </p:spPr>
        <p:txBody>
          <a:bodyPr lIns="0" tIns="0" rIns="0" bIns="0"/>
          <a:lstStyle/>
          <a:p>
            <a:pPr algn="ctr" defTabSz="294986" fontAlgn="base">
              <a:spcBef>
                <a:spcPct val="0"/>
              </a:spcBef>
              <a:spcAft>
                <a:spcPct val="0"/>
              </a:spcAft>
              <a:buClr>
                <a:srgbClr val="006000"/>
              </a:buClr>
              <a:buSzPct val="90000"/>
            </a:pPr>
            <a:r>
              <a:rPr lang="zh-CN" altLang="en-US" b="1" dirty="0">
                <a:solidFill>
                  <a:srgbClr val="000000"/>
                </a:solidFill>
                <a:latin typeface="华文细黑" pitchFamily="2" charset="-122"/>
                <a:ea typeface="华文细黑" pitchFamily="2" charset="-122"/>
              </a:rPr>
              <a:t>开发</a:t>
            </a:r>
            <a:endParaRPr lang="zh-CN" altLang="en-US" dirty="0">
              <a:solidFill>
                <a:srgbClr val="000000"/>
              </a:solidFill>
              <a:latin typeface="华文细黑" pitchFamily="2" charset="-122"/>
              <a:ea typeface="华文细黑" pitchFamily="2" charset="-122"/>
            </a:endParaRPr>
          </a:p>
        </p:txBody>
      </p:sp>
      <p:sp>
        <p:nvSpPr>
          <p:cNvPr id="46" name="Text Box 7"/>
          <p:cNvSpPr txBox="1">
            <a:spLocks noChangeArrowheads="1"/>
          </p:cNvSpPr>
          <p:nvPr/>
        </p:nvSpPr>
        <p:spPr bwMode="auto">
          <a:xfrm>
            <a:off x="2295528" y="1827906"/>
            <a:ext cx="609510" cy="256293"/>
          </a:xfrm>
          <a:prstGeom prst="rect">
            <a:avLst/>
          </a:prstGeom>
          <a:noFill/>
          <a:ln w="9525">
            <a:noFill/>
            <a:miter lim="800000"/>
            <a:headEnd/>
            <a:tailEnd/>
          </a:ln>
          <a:effectLst/>
        </p:spPr>
        <p:txBody>
          <a:bodyPr lIns="0" tIns="0" rIns="0" bIns="0"/>
          <a:lstStyle/>
          <a:p>
            <a:pPr algn="ctr" defTabSz="294986" fontAlgn="base">
              <a:spcBef>
                <a:spcPct val="0"/>
              </a:spcBef>
              <a:spcAft>
                <a:spcPct val="0"/>
              </a:spcAft>
              <a:buClr>
                <a:srgbClr val="006000"/>
              </a:buClr>
              <a:buSzPct val="90000"/>
            </a:pPr>
            <a:r>
              <a:rPr lang="zh-CN" altLang="en-US" b="1" dirty="0">
                <a:solidFill>
                  <a:srgbClr val="000000"/>
                </a:solidFill>
                <a:latin typeface="华文细黑" pitchFamily="2" charset="-122"/>
                <a:ea typeface="华文细黑" pitchFamily="2" charset="-122"/>
              </a:rPr>
              <a:t>计划</a:t>
            </a:r>
            <a:endParaRPr lang="zh-CN" altLang="en-US" dirty="0">
              <a:solidFill>
                <a:srgbClr val="000000"/>
              </a:solidFill>
              <a:latin typeface="华文细黑" pitchFamily="2" charset="-122"/>
              <a:ea typeface="华文细黑" pitchFamily="2" charset="-122"/>
            </a:endParaRPr>
          </a:p>
        </p:txBody>
      </p:sp>
      <p:sp>
        <p:nvSpPr>
          <p:cNvPr id="47" name="Text Box 8"/>
          <p:cNvSpPr txBox="1">
            <a:spLocks noChangeArrowheads="1"/>
          </p:cNvSpPr>
          <p:nvPr/>
        </p:nvSpPr>
        <p:spPr bwMode="auto">
          <a:xfrm>
            <a:off x="1542126" y="1827906"/>
            <a:ext cx="502268" cy="256293"/>
          </a:xfrm>
          <a:prstGeom prst="rect">
            <a:avLst/>
          </a:prstGeom>
          <a:noFill/>
          <a:ln w="9525">
            <a:noFill/>
            <a:miter lim="800000"/>
            <a:headEnd/>
            <a:tailEnd/>
          </a:ln>
          <a:effectLst/>
        </p:spPr>
        <p:txBody>
          <a:bodyPr lIns="0" tIns="0" rIns="0" bIns="0"/>
          <a:lstStyle/>
          <a:p>
            <a:pPr defTabSz="294986" fontAlgn="base">
              <a:spcBef>
                <a:spcPct val="0"/>
              </a:spcBef>
              <a:spcAft>
                <a:spcPct val="0"/>
              </a:spcAft>
              <a:buClr>
                <a:srgbClr val="006000"/>
              </a:buClr>
              <a:buSzPct val="90000"/>
            </a:pPr>
            <a:r>
              <a:rPr lang="zh-CN" altLang="en-US" b="1" dirty="0">
                <a:solidFill>
                  <a:srgbClr val="000000"/>
                </a:solidFill>
                <a:latin typeface="华文细黑" pitchFamily="2" charset="-122"/>
                <a:ea typeface="华文细黑" pitchFamily="2" charset="-122"/>
              </a:rPr>
              <a:t>概念</a:t>
            </a:r>
            <a:endParaRPr lang="zh-CN" altLang="en-US" dirty="0">
              <a:solidFill>
                <a:srgbClr val="000000"/>
              </a:solidFill>
              <a:latin typeface="华文细黑" pitchFamily="2" charset="-122"/>
              <a:ea typeface="华文细黑" pitchFamily="2" charset="-122"/>
            </a:endParaRPr>
          </a:p>
        </p:txBody>
      </p:sp>
      <p:sp>
        <p:nvSpPr>
          <p:cNvPr id="48" name="Line 9"/>
          <p:cNvSpPr>
            <a:spLocks noChangeShapeType="1"/>
          </p:cNvSpPr>
          <p:nvPr/>
        </p:nvSpPr>
        <p:spPr bwMode="auto">
          <a:xfrm flipV="1">
            <a:off x="3096443" y="1688241"/>
            <a:ext cx="2715" cy="545702"/>
          </a:xfrm>
          <a:prstGeom prst="line">
            <a:avLst/>
          </a:prstGeom>
          <a:noFill/>
          <a:ln w="18893">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49" name="Line 10"/>
          <p:cNvSpPr>
            <a:spLocks noChangeShapeType="1"/>
          </p:cNvSpPr>
          <p:nvPr/>
        </p:nvSpPr>
        <p:spPr bwMode="auto">
          <a:xfrm>
            <a:off x="2200504" y="1555775"/>
            <a:ext cx="1358" cy="823593"/>
          </a:xfrm>
          <a:prstGeom prst="line">
            <a:avLst/>
          </a:prstGeom>
          <a:noFill/>
          <a:ln w="18893">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0" name="Line 11"/>
          <p:cNvSpPr>
            <a:spLocks noChangeShapeType="1"/>
          </p:cNvSpPr>
          <p:nvPr/>
        </p:nvSpPr>
        <p:spPr bwMode="auto">
          <a:xfrm flipV="1">
            <a:off x="3672014" y="1688241"/>
            <a:ext cx="1358" cy="545702"/>
          </a:xfrm>
          <a:prstGeom prst="line">
            <a:avLst/>
          </a:prstGeom>
          <a:noFill/>
          <a:ln w="18893">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1" name="Line 12"/>
          <p:cNvSpPr>
            <a:spLocks noChangeShapeType="1"/>
          </p:cNvSpPr>
          <p:nvPr/>
        </p:nvSpPr>
        <p:spPr bwMode="auto">
          <a:xfrm>
            <a:off x="4251660" y="1688241"/>
            <a:ext cx="1357" cy="545702"/>
          </a:xfrm>
          <a:prstGeom prst="line">
            <a:avLst/>
          </a:prstGeom>
          <a:noFill/>
          <a:ln w="18893">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2" name="Line 13"/>
          <p:cNvSpPr>
            <a:spLocks noChangeShapeType="1"/>
          </p:cNvSpPr>
          <p:nvPr/>
        </p:nvSpPr>
        <p:spPr bwMode="auto">
          <a:xfrm>
            <a:off x="4832663" y="1688241"/>
            <a:ext cx="1357" cy="545702"/>
          </a:xfrm>
          <a:prstGeom prst="line">
            <a:avLst/>
          </a:prstGeom>
          <a:noFill/>
          <a:ln w="18893">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3" name="AutoShape 14"/>
          <p:cNvSpPr>
            <a:spLocks noChangeArrowheads="1"/>
          </p:cNvSpPr>
          <p:nvPr/>
        </p:nvSpPr>
        <p:spPr bwMode="auto">
          <a:xfrm>
            <a:off x="3046216" y="2241143"/>
            <a:ext cx="503033" cy="747696"/>
          </a:xfrm>
          <a:prstGeom prst="triangle">
            <a:avLst>
              <a:gd name="adj" fmla="val 50000"/>
            </a:avLst>
          </a:prstGeom>
          <a:solidFill>
            <a:srgbClr val="FFCC00"/>
          </a:solidFill>
          <a:ln w="9525" algn="ctr">
            <a:solidFill>
              <a:srgbClr val="000000"/>
            </a:solidFill>
            <a:miter lim="800000"/>
            <a:headEnd/>
            <a:tailEnd/>
          </a:ln>
          <a:effectLst/>
        </p:spPr>
        <p:txBody>
          <a:bodyPr wrap="none"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4" name="Text Box 15"/>
          <p:cNvSpPr txBox="1">
            <a:spLocks noChangeArrowheads="1"/>
          </p:cNvSpPr>
          <p:nvPr/>
        </p:nvSpPr>
        <p:spPr bwMode="auto">
          <a:xfrm>
            <a:off x="2835806" y="2465759"/>
            <a:ext cx="583429" cy="265585"/>
          </a:xfrm>
          <a:prstGeom prst="rect">
            <a:avLst/>
          </a:prstGeom>
          <a:noFill/>
          <a:ln w="9525" algn="ctr">
            <a:noFill/>
            <a:miter lim="800000"/>
            <a:headEnd/>
            <a:tailEnd/>
          </a:ln>
          <a:effectLst/>
        </p:spPr>
        <p:txBody>
          <a:bodyPr wrap="none" lIns="80137" tIns="40068" rIns="80137" bIns="40068">
            <a:spAutoFit/>
          </a:bodyPr>
          <a:lstStyle/>
          <a:p>
            <a:pPr algn="ctr" fontAlgn="base">
              <a:spcBef>
                <a:spcPct val="50000"/>
              </a:spcBef>
              <a:spcAft>
                <a:spcPct val="0"/>
              </a:spcAft>
            </a:pPr>
            <a:r>
              <a:rPr lang="en-US" altLang="zh-CN" sz="1200" dirty="0">
                <a:solidFill>
                  <a:srgbClr val="000000"/>
                </a:solidFill>
                <a:latin typeface="华文细黑" pitchFamily="2" charset="-122"/>
                <a:ea typeface="华文细黑" pitchFamily="2" charset="-122"/>
              </a:rPr>
              <a:t>PDCP</a:t>
            </a:r>
          </a:p>
        </p:txBody>
      </p:sp>
      <p:sp>
        <p:nvSpPr>
          <p:cNvPr id="55" name="AutoShape 16"/>
          <p:cNvSpPr>
            <a:spLocks noChangeArrowheads="1"/>
          </p:cNvSpPr>
          <p:nvPr/>
        </p:nvSpPr>
        <p:spPr bwMode="auto">
          <a:xfrm>
            <a:off x="4786508" y="2233943"/>
            <a:ext cx="503033" cy="747696"/>
          </a:xfrm>
          <a:prstGeom prst="triangle">
            <a:avLst>
              <a:gd name="adj" fmla="val 50000"/>
            </a:avLst>
          </a:prstGeom>
          <a:solidFill>
            <a:srgbClr val="FFCC00"/>
          </a:solidFill>
          <a:ln w="9525" algn="ctr">
            <a:solidFill>
              <a:srgbClr val="000000"/>
            </a:solidFill>
            <a:miter lim="800000"/>
            <a:headEnd/>
            <a:tailEnd/>
          </a:ln>
          <a:effectLst/>
        </p:spPr>
        <p:txBody>
          <a:bodyPr wrap="none"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6" name="AutoShape 17"/>
          <p:cNvSpPr>
            <a:spLocks noChangeArrowheads="1"/>
          </p:cNvSpPr>
          <p:nvPr/>
        </p:nvSpPr>
        <p:spPr bwMode="auto">
          <a:xfrm>
            <a:off x="4201433" y="2233943"/>
            <a:ext cx="503033" cy="747696"/>
          </a:xfrm>
          <a:prstGeom prst="triangle">
            <a:avLst>
              <a:gd name="adj" fmla="val 50000"/>
            </a:avLst>
          </a:prstGeom>
          <a:solidFill>
            <a:srgbClr val="FFCC00"/>
          </a:solidFill>
          <a:ln w="9525" algn="ctr">
            <a:solidFill>
              <a:srgbClr val="000000"/>
            </a:solidFill>
            <a:miter lim="800000"/>
            <a:headEnd/>
            <a:tailEnd/>
          </a:ln>
          <a:effectLst/>
        </p:spPr>
        <p:txBody>
          <a:bodyPr wrap="none"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7" name="Text Box 18"/>
          <p:cNvSpPr txBox="1">
            <a:spLocks noChangeArrowheads="1"/>
          </p:cNvSpPr>
          <p:nvPr/>
        </p:nvSpPr>
        <p:spPr bwMode="auto">
          <a:xfrm>
            <a:off x="3821338" y="2434083"/>
            <a:ext cx="4730398" cy="450250"/>
          </a:xfrm>
          <a:prstGeom prst="rect">
            <a:avLst/>
          </a:prstGeom>
          <a:noFill/>
          <a:ln w="9525" algn="ctr">
            <a:noFill/>
            <a:miter lim="800000"/>
            <a:headEnd/>
            <a:tailEnd/>
          </a:ln>
          <a:effectLst/>
        </p:spPr>
        <p:txBody>
          <a:bodyPr wrap="none" lIns="80137" tIns="40068" rIns="80137" bIns="40068">
            <a:spAutoFit/>
          </a:bodyPr>
          <a:lstStyle/>
          <a:p>
            <a:pPr algn="ctr" fontAlgn="base">
              <a:spcBef>
                <a:spcPct val="0"/>
              </a:spcBef>
              <a:spcAft>
                <a:spcPct val="0"/>
              </a:spcAft>
            </a:pPr>
            <a:r>
              <a:rPr lang="en-US" altLang="zh-CN" sz="1200" dirty="0">
                <a:solidFill>
                  <a:srgbClr val="000000"/>
                </a:solidFill>
                <a:latin typeface="华文细黑" pitchFamily="2" charset="-122"/>
                <a:ea typeface="华文细黑" pitchFamily="2" charset="-122"/>
              </a:rPr>
              <a:t>ADCP        </a:t>
            </a:r>
            <a:r>
              <a:rPr lang="en-US" altLang="zh-CN" sz="1200" b="1" dirty="0">
                <a:solidFill>
                  <a:srgbClr val="CC0000"/>
                </a:solidFill>
                <a:latin typeface="华文细黑" pitchFamily="2" charset="-122"/>
                <a:ea typeface="华文细黑" pitchFamily="2" charset="-122"/>
              </a:rPr>
              <a:t>GA  </a:t>
            </a:r>
            <a:r>
              <a:rPr lang="en-US" altLang="zh-CN" sz="1200" dirty="0">
                <a:solidFill>
                  <a:srgbClr val="000000"/>
                </a:solidFill>
                <a:latin typeface="华文细黑" pitchFamily="2" charset="-122"/>
                <a:ea typeface="华文细黑" pitchFamily="2" charset="-122"/>
              </a:rPr>
              <a:t>                                              EOM EOP       EOS</a:t>
            </a:r>
          </a:p>
          <a:p>
            <a:pPr algn="ctr" fontAlgn="base">
              <a:spcBef>
                <a:spcPct val="0"/>
              </a:spcBef>
              <a:spcAft>
                <a:spcPct val="0"/>
              </a:spcAft>
            </a:pPr>
            <a:r>
              <a:rPr lang="en-US" altLang="zh-CN" sz="1200" dirty="0">
                <a:solidFill>
                  <a:srgbClr val="000000"/>
                </a:solidFill>
                <a:latin typeface="华文细黑" pitchFamily="2" charset="-122"/>
                <a:ea typeface="华文细黑" pitchFamily="2" charset="-122"/>
              </a:rPr>
              <a:t> 			             DCP  </a:t>
            </a:r>
            <a:r>
              <a:rPr lang="en-US" altLang="zh-CN" sz="1200" dirty="0" err="1">
                <a:solidFill>
                  <a:srgbClr val="000000"/>
                </a:solidFill>
                <a:latin typeface="华文细黑" pitchFamily="2" charset="-122"/>
                <a:ea typeface="华文细黑" pitchFamily="2" charset="-122"/>
              </a:rPr>
              <a:t>DCP</a:t>
            </a:r>
            <a:r>
              <a:rPr lang="en-US" altLang="zh-CN" sz="1200" dirty="0">
                <a:solidFill>
                  <a:srgbClr val="000000"/>
                </a:solidFill>
                <a:latin typeface="华文细黑" pitchFamily="2" charset="-122"/>
                <a:ea typeface="华文细黑" pitchFamily="2" charset="-122"/>
              </a:rPr>
              <a:t>      </a:t>
            </a:r>
            <a:r>
              <a:rPr lang="en-US" altLang="zh-CN" sz="1200" dirty="0" err="1">
                <a:solidFill>
                  <a:srgbClr val="000000"/>
                </a:solidFill>
                <a:latin typeface="华文细黑" pitchFamily="2" charset="-122"/>
                <a:ea typeface="华文细黑" pitchFamily="2" charset="-122"/>
              </a:rPr>
              <a:t>DCP</a:t>
            </a:r>
            <a:endParaRPr lang="en-US" altLang="zh-CN" sz="1200" dirty="0">
              <a:solidFill>
                <a:srgbClr val="000000"/>
              </a:solidFill>
              <a:latin typeface="华文细黑" pitchFamily="2" charset="-122"/>
              <a:ea typeface="华文细黑" pitchFamily="2" charset="-122"/>
            </a:endParaRPr>
          </a:p>
        </p:txBody>
      </p:sp>
      <p:sp>
        <p:nvSpPr>
          <p:cNvPr id="58" name="AutoShape 19"/>
          <p:cNvSpPr>
            <a:spLocks noChangeArrowheads="1"/>
          </p:cNvSpPr>
          <p:nvPr/>
        </p:nvSpPr>
        <p:spPr bwMode="auto">
          <a:xfrm>
            <a:off x="6891962" y="2208026"/>
            <a:ext cx="503033" cy="747696"/>
          </a:xfrm>
          <a:prstGeom prst="triangle">
            <a:avLst>
              <a:gd name="adj" fmla="val 50000"/>
            </a:avLst>
          </a:prstGeom>
          <a:solidFill>
            <a:srgbClr val="FFCC00"/>
          </a:solidFill>
          <a:ln w="9525" algn="ctr">
            <a:solidFill>
              <a:srgbClr val="000000"/>
            </a:solidFill>
            <a:miter lim="800000"/>
            <a:headEnd/>
            <a:tailEnd/>
          </a:ln>
          <a:effectLst/>
        </p:spPr>
        <p:txBody>
          <a:bodyPr wrap="none"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59" name="AutoShape 20"/>
          <p:cNvSpPr>
            <a:spLocks noChangeArrowheads="1"/>
          </p:cNvSpPr>
          <p:nvPr/>
        </p:nvSpPr>
        <p:spPr bwMode="auto">
          <a:xfrm>
            <a:off x="7155314" y="2200827"/>
            <a:ext cx="503033" cy="747696"/>
          </a:xfrm>
          <a:prstGeom prst="triangle">
            <a:avLst>
              <a:gd name="adj" fmla="val 50000"/>
            </a:avLst>
          </a:prstGeom>
          <a:solidFill>
            <a:srgbClr val="FFCC00"/>
          </a:solidFill>
          <a:ln w="9525" algn="ctr">
            <a:solidFill>
              <a:srgbClr val="000000"/>
            </a:solidFill>
            <a:miter lim="800000"/>
            <a:headEnd/>
            <a:tailEnd/>
          </a:ln>
          <a:effectLst/>
        </p:spPr>
        <p:txBody>
          <a:bodyPr wrap="none"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0" name="AutoShape 21"/>
          <p:cNvSpPr>
            <a:spLocks noChangeArrowheads="1"/>
          </p:cNvSpPr>
          <p:nvPr/>
        </p:nvSpPr>
        <p:spPr bwMode="auto">
          <a:xfrm>
            <a:off x="7842200" y="2197948"/>
            <a:ext cx="503033" cy="747696"/>
          </a:xfrm>
          <a:prstGeom prst="triangle">
            <a:avLst>
              <a:gd name="adj" fmla="val 50000"/>
            </a:avLst>
          </a:prstGeom>
          <a:solidFill>
            <a:srgbClr val="FFCC00"/>
          </a:solidFill>
          <a:ln w="9525" algn="ctr">
            <a:solidFill>
              <a:srgbClr val="000000"/>
            </a:solidFill>
            <a:miter lim="800000"/>
            <a:headEnd/>
            <a:tailEnd/>
          </a:ln>
          <a:effectLst/>
        </p:spPr>
        <p:txBody>
          <a:bodyPr wrap="none"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1" name="AutoShape 22"/>
          <p:cNvSpPr>
            <a:spLocks noChangeArrowheads="1"/>
          </p:cNvSpPr>
          <p:nvPr/>
        </p:nvSpPr>
        <p:spPr bwMode="auto">
          <a:xfrm>
            <a:off x="2148920" y="2377928"/>
            <a:ext cx="503033" cy="747696"/>
          </a:xfrm>
          <a:prstGeom prst="triangle">
            <a:avLst>
              <a:gd name="adj" fmla="val 50000"/>
            </a:avLst>
          </a:prstGeom>
          <a:solidFill>
            <a:srgbClr val="FFCC00"/>
          </a:solidFill>
          <a:ln w="9525" algn="ctr">
            <a:solidFill>
              <a:srgbClr val="000000"/>
            </a:solidFill>
            <a:miter lim="800000"/>
            <a:headEnd/>
            <a:tailEnd/>
          </a:ln>
          <a:effectLst/>
        </p:spPr>
        <p:txBody>
          <a:bodyPr wrap="none"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2" name="Text Box 23"/>
          <p:cNvSpPr txBox="1">
            <a:spLocks noChangeArrowheads="1"/>
          </p:cNvSpPr>
          <p:nvPr/>
        </p:nvSpPr>
        <p:spPr bwMode="auto">
          <a:xfrm>
            <a:off x="1829912" y="2603985"/>
            <a:ext cx="617093" cy="265585"/>
          </a:xfrm>
          <a:prstGeom prst="rect">
            <a:avLst/>
          </a:prstGeom>
          <a:noFill/>
          <a:ln w="9525" algn="ctr">
            <a:noFill/>
            <a:miter lim="800000"/>
            <a:headEnd/>
            <a:tailEnd/>
          </a:ln>
          <a:effectLst/>
        </p:spPr>
        <p:txBody>
          <a:bodyPr wrap="none" lIns="80137" tIns="40068" rIns="80137" bIns="40068">
            <a:spAutoFit/>
          </a:bodyPr>
          <a:lstStyle/>
          <a:p>
            <a:pPr algn="ctr" fontAlgn="base">
              <a:spcBef>
                <a:spcPct val="50000"/>
              </a:spcBef>
              <a:spcAft>
                <a:spcPct val="0"/>
              </a:spcAft>
            </a:pPr>
            <a:r>
              <a:rPr lang="en-US" altLang="zh-CN" sz="1200" dirty="0">
                <a:solidFill>
                  <a:srgbClr val="000000"/>
                </a:solidFill>
                <a:latin typeface="华文细黑" pitchFamily="2" charset="-122"/>
                <a:ea typeface="华文细黑" pitchFamily="2" charset="-122"/>
              </a:rPr>
              <a:t>CDCP</a:t>
            </a:r>
          </a:p>
        </p:txBody>
      </p:sp>
      <p:sp>
        <p:nvSpPr>
          <p:cNvPr id="63" name="Line 24"/>
          <p:cNvSpPr>
            <a:spLocks noChangeShapeType="1"/>
          </p:cNvSpPr>
          <p:nvPr/>
        </p:nvSpPr>
        <p:spPr bwMode="auto">
          <a:xfrm>
            <a:off x="4851667" y="4530502"/>
            <a:ext cx="1888257" cy="0"/>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4" name="Line 25"/>
          <p:cNvSpPr>
            <a:spLocks noChangeShapeType="1"/>
          </p:cNvSpPr>
          <p:nvPr/>
        </p:nvSpPr>
        <p:spPr bwMode="auto">
          <a:xfrm flipV="1">
            <a:off x="4859812" y="4396596"/>
            <a:ext cx="0" cy="135346"/>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5" name="Line 26"/>
          <p:cNvSpPr>
            <a:spLocks noChangeShapeType="1"/>
          </p:cNvSpPr>
          <p:nvPr/>
        </p:nvSpPr>
        <p:spPr bwMode="auto">
          <a:xfrm flipV="1">
            <a:off x="6739924" y="4396596"/>
            <a:ext cx="0" cy="135346"/>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6" name="Line 27"/>
          <p:cNvSpPr>
            <a:spLocks noChangeShapeType="1"/>
          </p:cNvSpPr>
          <p:nvPr/>
        </p:nvSpPr>
        <p:spPr bwMode="auto">
          <a:xfrm>
            <a:off x="4844880" y="4920701"/>
            <a:ext cx="2284643" cy="0"/>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7" name="Line 28"/>
          <p:cNvSpPr>
            <a:spLocks noChangeShapeType="1"/>
          </p:cNvSpPr>
          <p:nvPr/>
        </p:nvSpPr>
        <p:spPr bwMode="auto">
          <a:xfrm flipV="1">
            <a:off x="4857097" y="4786796"/>
            <a:ext cx="0" cy="136785"/>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8" name="Line 29"/>
          <p:cNvSpPr>
            <a:spLocks noChangeShapeType="1"/>
          </p:cNvSpPr>
          <p:nvPr/>
        </p:nvSpPr>
        <p:spPr bwMode="auto">
          <a:xfrm flipV="1">
            <a:off x="7129522" y="4786796"/>
            <a:ext cx="0" cy="136785"/>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69" name="Line 30"/>
          <p:cNvSpPr>
            <a:spLocks noChangeShapeType="1"/>
          </p:cNvSpPr>
          <p:nvPr/>
        </p:nvSpPr>
        <p:spPr bwMode="auto">
          <a:xfrm>
            <a:off x="4881531" y="5259066"/>
            <a:ext cx="2925374" cy="0"/>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70" name="Line 31"/>
          <p:cNvSpPr>
            <a:spLocks noChangeShapeType="1"/>
          </p:cNvSpPr>
          <p:nvPr/>
        </p:nvSpPr>
        <p:spPr bwMode="auto">
          <a:xfrm flipV="1">
            <a:off x="4857097" y="5123720"/>
            <a:ext cx="0" cy="136785"/>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71" name="Line 32"/>
          <p:cNvSpPr>
            <a:spLocks noChangeShapeType="1"/>
          </p:cNvSpPr>
          <p:nvPr/>
        </p:nvSpPr>
        <p:spPr bwMode="auto">
          <a:xfrm flipV="1">
            <a:off x="7802833" y="5123720"/>
            <a:ext cx="0" cy="136785"/>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72" name="Text Box 33"/>
          <p:cNvSpPr txBox="1">
            <a:spLocks noChangeArrowheads="1"/>
          </p:cNvSpPr>
          <p:nvPr/>
        </p:nvSpPr>
        <p:spPr bwMode="auto">
          <a:xfrm>
            <a:off x="5058005" y="4202217"/>
            <a:ext cx="1754530" cy="284794"/>
          </a:xfrm>
          <a:prstGeom prst="rect">
            <a:avLst/>
          </a:prstGeom>
          <a:noFill/>
          <a:ln w="9525">
            <a:noFill/>
            <a:miter lim="800000"/>
            <a:headEnd/>
            <a:tailEnd/>
          </a:ln>
          <a:effectLst/>
        </p:spPr>
        <p:txBody>
          <a:bodyPr wrap="none" lIns="68681" tIns="34340" rIns="68681" bIns="34340">
            <a:spAutoFit/>
          </a:bodyPr>
          <a:lstStyle/>
          <a:p>
            <a:pPr defTabSz="687373" eaLnBrk="0" fontAlgn="base" hangingPunct="0">
              <a:spcBef>
                <a:spcPct val="0"/>
              </a:spcBef>
              <a:spcAft>
                <a:spcPct val="0"/>
              </a:spcAft>
            </a:pPr>
            <a:r>
              <a:rPr lang="zh-CN" altLang="en-US" sz="1400" dirty="0">
                <a:solidFill>
                  <a:srgbClr val="000000"/>
                </a:solidFill>
                <a:latin typeface="华文细黑" pitchFamily="2" charset="-122"/>
                <a:ea typeface="华文细黑" pitchFamily="2" charset="-122"/>
              </a:rPr>
              <a:t>管理营销和销售绩效</a:t>
            </a:r>
          </a:p>
        </p:txBody>
      </p:sp>
      <p:sp>
        <p:nvSpPr>
          <p:cNvPr id="73" name="Text Box 34"/>
          <p:cNvSpPr txBox="1">
            <a:spLocks noChangeArrowheads="1"/>
          </p:cNvSpPr>
          <p:nvPr/>
        </p:nvSpPr>
        <p:spPr bwMode="auto">
          <a:xfrm>
            <a:off x="5906431" y="4923581"/>
            <a:ext cx="1653542" cy="284794"/>
          </a:xfrm>
          <a:prstGeom prst="rect">
            <a:avLst/>
          </a:prstGeom>
          <a:noFill/>
          <a:ln w="9525">
            <a:noFill/>
            <a:miter lim="800000"/>
            <a:headEnd/>
            <a:tailEnd/>
          </a:ln>
          <a:effectLst/>
        </p:spPr>
        <p:txBody>
          <a:bodyPr wrap="none" lIns="68681" tIns="34340" rIns="68681" bIns="34340">
            <a:spAutoFit/>
          </a:bodyPr>
          <a:lstStyle/>
          <a:p>
            <a:pPr defTabSz="687373" eaLnBrk="0" fontAlgn="base" hangingPunct="0">
              <a:spcBef>
                <a:spcPct val="0"/>
              </a:spcBef>
              <a:spcAft>
                <a:spcPct val="0"/>
              </a:spcAft>
            </a:pPr>
            <a:r>
              <a:rPr lang="zh-CN" altLang="en-US" sz="1400" dirty="0">
                <a:solidFill>
                  <a:srgbClr val="000000"/>
                </a:solidFill>
                <a:latin typeface="华文细黑" pitchFamily="2" charset="-122"/>
                <a:ea typeface="华文细黑" pitchFamily="2" charset="-122"/>
              </a:rPr>
              <a:t>管理服务</a:t>
            </a:r>
            <a:r>
              <a:rPr lang="en-US" altLang="zh-CN" sz="1400" dirty="0">
                <a:solidFill>
                  <a:srgbClr val="000000"/>
                </a:solidFill>
                <a:latin typeface="华文细黑" pitchFamily="2" charset="-122"/>
                <a:ea typeface="华文细黑" pitchFamily="2" charset="-122"/>
              </a:rPr>
              <a:t>/</a:t>
            </a:r>
            <a:r>
              <a:rPr lang="zh-CN" altLang="en-US" sz="1400" dirty="0">
                <a:solidFill>
                  <a:srgbClr val="000000"/>
                </a:solidFill>
                <a:latin typeface="华文细黑" pitchFamily="2" charset="-122"/>
                <a:ea typeface="华文细黑" pitchFamily="2" charset="-122"/>
              </a:rPr>
              <a:t>支持绩效</a:t>
            </a:r>
          </a:p>
        </p:txBody>
      </p:sp>
      <p:sp>
        <p:nvSpPr>
          <p:cNvPr id="74" name="Text Box 35"/>
          <p:cNvSpPr txBox="1">
            <a:spLocks noChangeArrowheads="1"/>
          </p:cNvSpPr>
          <p:nvPr/>
        </p:nvSpPr>
        <p:spPr bwMode="auto">
          <a:xfrm>
            <a:off x="5588780" y="4593856"/>
            <a:ext cx="1215921" cy="284794"/>
          </a:xfrm>
          <a:prstGeom prst="rect">
            <a:avLst/>
          </a:prstGeom>
          <a:noFill/>
          <a:ln w="9525">
            <a:noFill/>
            <a:miter lim="800000"/>
            <a:headEnd/>
            <a:tailEnd/>
          </a:ln>
          <a:effectLst/>
        </p:spPr>
        <p:txBody>
          <a:bodyPr wrap="none" lIns="68681" tIns="34340" rIns="68681" bIns="34340">
            <a:spAutoFit/>
          </a:bodyPr>
          <a:lstStyle/>
          <a:p>
            <a:pPr defTabSz="687373" eaLnBrk="0" fontAlgn="base" hangingPunct="0">
              <a:spcBef>
                <a:spcPct val="0"/>
              </a:spcBef>
              <a:spcAft>
                <a:spcPct val="0"/>
              </a:spcAft>
            </a:pPr>
            <a:r>
              <a:rPr lang="zh-CN" altLang="en-US" sz="1400" dirty="0">
                <a:solidFill>
                  <a:srgbClr val="000000"/>
                </a:solidFill>
                <a:latin typeface="华文细黑" pitchFamily="2" charset="-122"/>
                <a:ea typeface="华文细黑" pitchFamily="2" charset="-122"/>
              </a:rPr>
              <a:t>管理生产绩效</a:t>
            </a:r>
          </a:p>
        </p:txBody>
      </p:sp>
      <p:sp>
        <p:nvSpPr>
          <p:cNvPr id="75" name="AutoShape 36"/>
          <p:cNvSpPr>
            <a:spLocks noChangeArrowheads="1"/>
          </p:cNvSpPr>
          <p:nvPr/>
        </p:nvSpPr>
        <p:spPr bwMode="auto">
          <a:xfrm>
            <a:off x="1844844" y="3162646"/>
            <a:ext cx="491409" cy="7476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1E1FF"/>
          </a:solidFill>
          <a:ln w="9525" algn="ctr">
            <a:solidFill>
              <a:srgbClr val="000000"/>
            </a:solidFill>
            <a:miter lim="800000"/>
            <a:headEnd/>
            <a:tailEnd/>
          </a:ln>
          <a:effectLst/>
        </p:spPr>
        <p:txBody>
          <a:bodyPr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76" name="AutoShape 37"/>
          <p:cNvSpPr>
            <a:spLocks noChangeArrowheads="1"/>
          </p:cNvSpPr>
          <p:nvPr/>
        </p:nvSpPr>
        <p:spPr bwMode="auto">
          <a:xfrm>
            <a:off x="824017" y="4723442"/>
            <a:ext cx="1144358" cy="903083"/>
          </a:xfrm>
          <a:prstGeom prst="flowChartDocument">
            <a:avLst/>
          </a:prstGeom>
          <a:solidFill>
            <a:srgbClr val="E1E1FF"/>
          </a:solidFill>
          <a:ln w="9525" algn="ctr">
            <a:solidFill>
              <a:srgbClr val="000000"/>
            </a:solidFill>
            <a:miter lim="800000"/>
            <a:headEnd/>
            <a:tailEnd/>
          </a:ln>
          <a:effectLst/>
        </p:spPr>
        <p:txBody>
          <a:bodyPr lIns="80137" tIns="40068" rIns="80137" bIns="40068" anchor="ctr">
            <a:spAutoFit/>
          </a:bodyPr>
          <a:lstStyle/>
          <a:p>
            <a:pPr algn="ctr" defTabSz="801472"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公司</a:t>
            </a:r>
            <a:r>
              <a:rPr lang="en-US" altLang="zh-CN" sz="1400" b="1" kern="0" dirty="0">
                <a:solidFill>
                  <a:srgbClr val="000000"/>
                </a:solidFill>
                <a:latin typeface="华文细黑" pitchFamily="2" charset="-122"/>
                <a:ea typeface="华文细黑" pitchFamily="2" charset="-122"/>
              </a:rPr>
              <a:t>/</a:t>
            </a:r>
            <a:r>
              <a:rPr lang="zh-CN" altLang="en-US" sz="1400" b="1" kern="0" dirty="0">
                <a:solidFill>
                  <a:srgbClr val="000000"/>
                </a:solidFill>
                <a:latin typeface="华文细黑" pitchFamily="2" charset="-122"/>
                <a:ea typeface="华文细黑" pitchFamily="2" charset="-122"/>
              </a:rPr>
              <a:t>产品线级产品终止策略</a:t>
            </a:r>
          </a:p>
        </p:txBody>
      </p:sp>
      <p:sp>
        <p:nvSpPr>
          <p:cNvPr id="77" name="AutoShape 38"/>
          <p:cNvSpPr>
            <a:spLocks noChangeArrowheads="1"/>
          </p:cNvSpPr>
          <p:nvPr/>
        </p:nvSpPr>
        <p:spPr bwMode="auto">
          <a:xfrm rot="-5400000">
            <a:off x="1038524" y="4022750"/>
            <a:ext cx="521225" cy="7476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1E1FF"/>
          </a:solidFill>
          <a:ln w="9525" algn="ctr">
            <a:solidFill>
              <a:srgbClr val="000000"/>
            </a:solidFill>
            <a:miter lim="800000"/>
            <a:headEnd/>
            <a:tailEnd/>
          </a:ln>
          <a:effectLst/>
        </p:spPr>
        <p:txBody>
          <a:bodyPr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78" name="AutoShape 39"/>
          <p:cNvSpPr>
            <a:spLocks noChangeArrowheads="1"/>
          </p:cNvSpPr>
          <p:nvPr/>
        </p:nvSpPr>
        <p:spPr bwMode="auto">
          <a:xfrm>
            <a:off x="2389194" y="3089213"/>
            <a:ext cx="1046618" cy="788426"/>
          </a:xfrm>
          <a:prstGeom prst="flowChartDocument">
            <a:avLst/>
          </a:prstGeom>
          <a:solidFill>
            <a:srgbClr val="FFCC66"/>
          </a:solidFill>
          <a:ln w="9525" algn="ctr">
            <a:solidFill>
              <a:srgbClr val="000000"/>
            </a:solidFill>
            <a:miter lim="800000"/>
            <a:headEnd/>
            <a:tailEnd/>
          </a:ln>
          <a:effectLst/>
        </p:spPr>
        <p:txBody>
          <a:bodyPr lIns="15777" tIns="40068" rIns="15777" bIns="40068" anchor="ctr">
            <a:spAutoFit/>
          </a:bodyPr>
          <a:lstStyle/>
          <a:p>
            <a:pPr algn="ctr" defTabSz="801472" fontAlgn="base">
              <a:spcBef>
                <a:spcPct val="0"/>
              </a:spcBef>
              <a:spcAft>
                <a:spcPct val="0"/>
              </a:spcAft>
              <a:defRPr/>
            </a:pPr>
            <a:r>
              <a:rPr lang="zh-CN" altLang="en-US" sz="1200" b="1" kern="0" dirty="0">
                <a:solidFill>
                  <a:srgbClr val="000000"/>
                </a:solidFill>
                <a:latin typeface="华文细黑" pitchFamily="2" charset="-122"/>
                <a:ea typeface="华文细黑" pitchFamily="2" charset="-122"/>
              </a:rPr>
              <a:t>初步的</a:t>
            </a:r>
          </a:p>
          <a:p>
            <a:pPr algn="ctr" defTabSz="801472" fontAlgn="base">
              <a:spcBef>
                <a:spcPct val="0"/>
              </a:spcBef>
              <a:spcAft>
                <a:spcPct val="0"/>
              </a:spcAft>
              <a:defRPr/>
            </a:pPr>
            <a:r>
              <a:rPr lang="zh-CN" altLang="en-US" sz="1200" b="1" kern="0" dirty="0">
                <a:solidFill>
                  <a:srgbClr val="000000"/>
                </a:solidFill>
                <a:latin typeface="华文细黑" pitchFamily="2" charset="-122"/>
                <a:ea typeface="华文细黑" pitchFamily="2" charset="-122"/>
              </a:rPr>
              <a:t>生命周期计划（</a:t>
            </a:r>
            <a:r>
              <a:rPr lang="en-US" altLang="zh-CN" sz="1200" b="1" kern="0" dirty="0">
                <a:solidFill>
                  <a:srgbClr val="000000"/>
                </a:solidFill>
                <a:latin typeface="华文细黑" pitchFamily="2" charset="-122"/>
                <a:ea typeface="华文细黑" pitchFamily="2" charset="-122"/>
              </a:rPr>
              <a:t>PDT</a:t>
            </a:r>
            <a:r>
              <a:rPr lang="zh-CN" altLang="en-US" sz="1200" b="1" kern="0" dirty="0">
                <a:solidFill>
                  <a:srgbClr val="000000"/>
                </a:solidFill>
                <a:latin typeface="华文细黑" pitchFamily="2" charset="-122"/>
                <a:ea typeface="华文细黑" pitchFamily="2" charset="-122"/>
              </a:rPr>
              <a:t>）</a:t>
            </a:r>
          </a:p>
        </p:txBody>
      </p:sp>
      <p:sp>
        <p:nvSpPr>
          <p:cNvPr id="79" name="AutoShape 40"/>
          <p:cNvSpPr>
            <a:spLocks noChangeArrowheads="1"/>
          </p:cNvSpPr>
          <p:nvPr/>
        </p:nvSpPr>
        <p:spPr bwMode="auto">
          <a:xfrm>
            <a:off x="3970661" y="3089213"/>
            <a:ext cx="1004537" cy="788426"/>
          </a:xfrm>
          <a:prstGeom prst="flowChartDocument">
            <a:avLst/>
          </a:prstGeom>
          <a:solidFill>
            <a:srgbClr val="FFCC66"/>
          </a:solidFill>
          <a:ln w="9525" algn="ctr">
            <a:solidFill>
              <a:srgbClr val="000000"/>
            </a:solidFill>
            <a:miter lim="800000"/>
            <a:headEnd/>
            <a:tailEnd/>
          </a:ln>
          <a:effectLst/>
        </p:spPr>
        <p:txBody>
          <a:bodyPr lIns="0" tIns="40068" rIns="0" bIns="40068" anchor="ctr">
            <a:spAutoFit/>
          </a:bodyPr>
          <a:lstStyle/>
          <a:p>
            <a:pPr algn="ctr" defTabSz="801472" fontAlgn="base">
              <a:spcBef>
                <a:spcPct val="0"/>
              </a:spcBef>
              <a:spcAft>
                <a:spcPct val="0"/>
              </a:spcAft>
              <a:defRPr/>
            </a:pPr>
            <a:r>
              <a:rPr lang="zh-CN" altLang="en-US" sz="1200" b="1" kern="0" dirty="0">
                <a:solidFill>
                  <a:srgbClr val="000000"/>
                </a:solidFill>
                <a:latin typeface="华文细黑" pitchFamily="2" charset="-122"/>
                <a:ea typeface="华文细黑" pitchFamily="2" charset="-122"/>
              </a:rPr>
              <a:t>最终的</a:t>
            </a:r>
          </a:p>
          <a:p>
            <a:pPr algn="ctr" defTabSz="801472" fontAlgn="base">
              <a:spcBef>
                <a:spcPct val="0"/>
              </a:spcBef>
              <a:spcAft>
                <a:spcPct val="0"/>
              </a:spcAft>
              <a:defRPr/>
            </a:pPr>
            <a:r>
              <a:rPr lang="zh-CN" altLang="en-US" sz="1200" b="1" kern="0" dirty="0">
                <a:solidFill>
                  <a:srgbClr val="000000"/>
                </a:solidFill>
                <a:latin typeface="华文细黑" pitchFamily="2" charset="-122"/>
                <a:ea typeface="华文细黑" pitchFamily="2" charset="-122"/>
              </a:rPr>
              <a:t>生命周期计划</a:t>
            </a:r>
          </a:p>
          <a:p>
            <a:pPr algn="ctr" defTabSz="801472" fontAlgn="base">
              <a:spcBef>
                <a:spcPct val="0"/>
              </a:spcBef>
              <a:spcAft>
                <a:spcPct val="0"/>
              </a:spcAft>
              <a:defRPr/>
            </a:pPr>
            <a:r>
              <a:rPr lang="zh-CN" altLang="en-US" sz="1200" b="1" kern="0" dirty="0">
                <a:solidFill>
                  <a:srgbClr val="000000"/>
                </a:solidFill>
                <a:latin typeface="华文细黑" pitchFamily="2" charset="-122"/>
                <a:ea typeface="华文细黑" pitchFamily="2" charset="-122"/>
              </a:rPr>
              <a:t>（</a:t>
            </a:r>
            <a:r>
              <a:rPr lang="en-US" altLang="zh-CN" sz="1200" b="1" kern="0" dirty="0">
                <a:solidFill>
                  <a:srgbClr val="000000"/>
                </a:solidFill>
                <a:latin typeface="华文细黑" pitchFamily="2" charset="-122"/>
                <a:ea typeface="华文细黑" pitchFamily="2" charset="-122"/>
              </a:rPr>
              <a:t>PDT</a:t>
            </a:r>
            <a:r>
              <a:rPr lang="zh-CN" altLang="en-US" sz="1200" b="1" kern="0" dirty="0">
                <a:solidFill>
                  <a:srgbClr val="000000"/>
                </a:solidFill>
                <a:latin typeface="华文细黑" pitchFamily="2" charset="-122"/>
                <a:ea typeface="华文细黑" pitchFamily="2" charset="-122"/>
              </a:rPr>
              <a:t>）</a:t>
            </a:r>
          </a:p>
        </p:txBody>
      </p:sp>
      <p:sp>
        <p:nvSpPr>
          <p:cNvPr id="80" name="Line 41"/>
          <p:cNvSpPr>
            <a:spLocks noChangeShapeType="1"/>
          </p:cNvSpPr>
          <p:nvPr/>
        </p:nvSpPr>
        <p:spPr bwMode="auto">
          <a:xfrm flipV="1">
            <a:off x="3089655" y="2704774"/>
            <a:ext cx="0" cy="253413"/>
          </a:xfrm>
          <a:prstGeom prst="line">
            <a:avLst/>
          </a:prstGeom>
          <a:noFill/>
          <a:ln w="38100">
            <a:solidFill>
              <a:srgbClr val="000000"/>
            </a:solidFill>
            <a:round/>
            <a:headEnd/>
            <a:tailEnd type="triangle" w="med" len="me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81" name="Line 42"/>
          <p:cNvSpPr>
            <a:spLocks noChangeShapeType="1"/>
          </p:cNvSpPr>
          <p:nvPr/>
        </p:nvSpPr>
        <p:spPr bwMode="auto">
          <a:xfrm flipV="1">
            <a:off x="4235370" y="2696135"/>
            <a:ext cx="0" cy="283650"/>
          </a:xfrm>
          <a:prstGeom prst="line">
            <a:avLst/>
          </a:prstGeom>
          <a:noFill/>
          <a:ln w="38100">
            <a:solidFill>
              <a:srgbClr val="000000"/>
            </a:solidFill>
            <a:round/>
            <a:headEnd/>
            <a:tailEnd type="triangle" w="med" len="me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82" name="Oval 43"/>
          <p:cNvSpPr>
            <a:spLocks noChangeArrowheads="1"/>
          </p:cNvSpPr>
          <p:nvPr/>
        </p:nvSpPr>
        <p:spPr bwMode="auto">
          <a:xfrm>
            <a:off x="4546234" y="4084150"/>
            <a:ext cx="3629907" cy="1481604"/>
          </a:xfrm>
          <a:prstGeom prst="ellipse">
            <a:avLst/>
          </a:prstGeom>
          <a:noFill/>
          <a:ln w="38100">
            <a:solidFill>
              <a:srgbClr val="996600"/>
            </a:solidFill>
            <a:prstDash val="dash"/>
            <a:round/>
            <a:headEnd/>
            <a:tailEnd/>
          </a:ln>
          <a:effectLst/>
        </p:spPr>
        <p:txBody>
          <a:bodyPr wrap="none" lIns="80147" tIns="40074" rIns="80147" bIns="40074" anchor="ct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83" name="Rectangle 45"/>
          <p:cNvSpPr>
            <a:spLocks noChangeArrowheads="1"/>
          </p:cNvSpPr>
          <p:nvPr/>
        </p:nvSpPr>
        <p:spPr bwMode="auto">
          <a:xfrm>
            <a:off x="6913683" y="3135288"/>
            <a:ext cx="954310" cy="511806"/>
          </a:xfrm>
          <a:prstGeom prst="rect">
            <a:avLst/>
          </a:prstGeom>
          <a:solidFill>
            <a:srgbClr val="FF9900"/>
          </a:solidFill>
          <a:ln w="9525" algn="ctr">
            <a:solidFill>
              <a:srgbClr val="000000"/>
            </a:solidFill>
            <a:miter lim="800000"/>
            <a:headEnd/>
            <a:tailEnd/>
          </a:ln>
          <a:effectLst/>
        </p:spPr>
        <p:txBody>
          <a:bodyPr lIns="80137" tIns="40068" rIns="80137" bIns="40068" anchor="ctr">
            <a:spAutoFit/>
          </a:bodyPr>
          <a:lstStyle/>
          <a:p>
            <a:pPr algn="ctr" defTabSz="801472"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终止管理</a:t>
            </a:r>
          </a:p>
          <a:p>
            <a:pPr algn="ctr" defTabSz="801472"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a:t>
            </a:r>
            <a:r>
              <a:rPr lang="en-US" altLang="zh-CN" sz="1400" b="1" kern="0" dirty="0">
                <a:solidFill>
                  <a:srgbClr val="000000"/>
                </a:solidFill>
                <a:latin typeface="华文细黑" pitchFamily="2" charset="-122"/>
                <a:ea typeface="华文细黑" pitchFamily="2" charset="-122"/>
              </a:rPr>
              <a:t>LMT</a:t>
            </a:r>
            <a:r>
              <a:rPr lang="zh-CN" altLang="en-US" sz="1400" b="1" kern="0" dirty="0">
                <a:solidFill>
                  <a:srgbClr val="000000"/>
                </a:solidFill>
                <a:latin typeface="华文细黑" pitchFamily="2" charset="-122"/>
                <a:ea typeface="华文细黑" pitchFamily="2" charset="-122"/>
              </a:rPr>
              <a:t>）</a:t>
            </a:r>
            <a:endParaRPr lang="zh-CN" altLang="en-US" sz="1200" kern="0" dirty="0">
              <a:solidFill>
                <a:srgbClr val="000000"/>
              </a:solidFill>
              <a:latin typeface="华文细黑" pitchFamily="2" charset="-122"/>
              <a:ea typeface="华文细黑" pitchFamily="2" charset="-122"/>
            </a:endParaRPr>
          </a:p>
        </p:txBody>
      </p:sp>
      <p:sp>
        <p:nvSpPr>
          <p:cNvPr id="84" name="AutoShape 46"/>
          <p:cNvSpPr>
            <a:spLocks noChangeArrowheads="1"/>
          </p:cNvSpPr>
          <p:nvPr/>
        </p:nvSpPr>
        <p:spPr bwMode="auto">
          <a:xfrm rot="-5400000">
            <a:off x="5636924" y="2285572"/>
            <a:ext cx="784717" cy="7476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1E1FF"/>
          </a:solidFill>
          <a:ln w="9525" algn="ctr">
            <a:solidFill>
              <a:srgbClr val="000000"/>
            </a:solidFill>
            <a:miter lim="800000"/>
            <a:headEnd/>
            <a:tailEnd/>
          </a:ln>
          <a:effectLst/>
        </p:spPr>
        <p:txBody>
          <a:bodyPr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85" name="AutoShape 47"/>
          <p:cNvSpPr>
            <a:spLocks noChangeArrowheads="1"/>
          </p:cNvSpPr>
          <p:nvPr/>
        </p:nvSpPr>
        <p:spPr bwMode="auto">
          <a:xfrm>
            <a:off x="800940" y="2986985"/>
            <a:ext cx="951595" cy="1017741"/>
          </a:xfrm>
          <a:prstGeom prst="flowChartDocument">
            <a:avLst/>
          </a:prstGeom>
          <a:solidFill>
            <a:srgbClr val="FFCC66"/>
          </a:solidFill>
          <a:ln w="9525" algn="ctr">
            <a:solidFill>
              <a:srgbClr val="000000"/>
            </a:solidFill>
            <a:miter lim="800000"/>
            <a:headEnd/>
            <a:tailEnd/>
          </a:ln>
          <a:effectLst/>
        </p:spPr>
        <p:txBody>
          <a:bodyPr lIns="80137" tIns="40068" rIns="80137" bIns="40068" anchor="ctr">
            <a:spAutoFit/>
          </a:bodyPr>
          <a:lstStyle/>
          <a:p>
            <a:pPr algn="ctr" defTabSz="801472" fontAlgn="base">
              <a:spcBef>
                <a:spcPct val="0"/>
              </a:spcBef>
              <a:spcAft>
                <a:spcPct val="0"/>
              </a:spcAft>
              <a:defRPr/>
            </a:pPr>
            <a:endParaRPr lang="zh-CN" altLang="en-US" sz="1200" b="1" kern="0" dirty="0">
              <a:solidFill>
                <a:srgbClr val="000000"/>
              </a:solidFill>
              <a:latin typeface="华文细黑" pitchFamily="2" charset="-122"/>
              <a:ea typeface="华文细黑" pitchFamily="2" charset="-122"/>
            </a:endParaRPr>
          </a:p>
          <a:p>
            <a:pPr algn="ctr" defTabSz="801472" fontAlgn="base">
              <a:spcBef>
                <a:spcPct val="0"/>
              </a:spcBef>
              <a:spcAft>
                <a:spcPct val="0"/>
              </a:spcAft>
              <a:defRPr/>
            </a:pPr>
            <a:r>
              <a:rPr lang="zh-CN" altLang="en-US" sz="1200" b="1" kern="0" dirty="0">
                <a:solidFill>
                  <a:srgbClr val="000000"/>
                </a:solidFill>
                <a:latin typeface="华文细黑" pitchFamily="2" charset="-122"/>
                <a:ea typeface="华文细黑" pitchFamily="2" charset="-122"/>
              </a:rPr>
              <a:t>产品生命周期策略（</a:t>
            </a:r>
            <a:r>
              <a:rPr lang="en-US" altLang="en-US" sz="1200" b="1" kern="0" dirty="0" err="1">
                <a:solidFill>
                  <a:srgbClr val="000000"/>
                </a:solidFill>
                <a:latin typeface="华文细黑" pitchFamily="2" charset="-122"/>
                <a:ea typeface="华文细黑" pitchFamily="2" charset="-122"/>
              </a:rPr>
              <a:t>产品管理部</a:t>
            </a:r>
            <a:r>
              <a:rPr lang="zh-CN" altLang="en-US" sz="1200" b="1" kern="0" dirty="0">
                <a:solidFill>
                  <a:srgbClr val="000000"/>
                </a:solidFill>
                <a:latin typeface="华文细黑" pitchFamily="2" charset="-122"/>
                <a:ea typeface="华文细黑" pitchFamily="2" charset="-122"/>
              </a:rPr>
              <a:t>）</a:t>
            </a:r>
          </a:p>
        </p:txBody>
      </p:sp>
      <p:sp>
        <p:nvSpPr>
          <p:cNvPr id="86" name="Rectangle 48"/>
          <p:cNvSpPr>
            <a:spLocks noChangeArrowheads="1"/>
          </p:cNvSpPr>
          <p:nvPr/>
        </p:nvSpPr>
        <p:spPr bwMode="auto">
          <a:xfrm>
            <a:off x="810442" y="1400271"/>
            <a:ext cx="646162" cy="1077007"/>
          </a:xfrm>
          <a:prstGeom prst="rect">
            <a:avLst/>
          </a:prstGeom>
          <a:noFill/>
          <a:ln w="9525" algn="ctr">
            <a:solidFill>
              <a:srgbClr val="000000"/>
            </a:solidFill>
            <a:miter lim="800000"/>
            <a:headEnd/>
            <a:tailEnd/>
          </a:ln>
          <a:effectLst/>
        </p:spPr>
        <p:txBody>
          <a:bodyPr wrap="none" lIns="80147" tIns="40074" rIns="80147" bIns="40074" anchor="ctr"/>
          <a:lstStyle/>
          <a:p>
            <a:pPr algn="ctr" defTabSz="801472" eaLnBrk="0" fontAlgn="base" hangingPunct="0">
              <a:spcBef>
                <a:spcPct val="0"/>
              </a:spcBef>
              <a:spcAft>
                <a:spcPct val="0"/>
              </a:spcAft>
              <a:defRPr/>
            </a:pPr>
            <a:r>
              <a:rPr lang="en-US" altLang="zh-CN" sz="2100" b="1" kern="0" dirty="0">
                <a:solidFill>
                  <a:srgbClr val="000000"/>
                </a:solidFill>
                <a:latin typeface="华文细黑" pitchFamily="2" charset="-122"/>
                <a:ea typeface="华文细黑" pitchFamily="2" charset="-122"/>
              </a:rPr>
              <a:t>CDP</a:t>
            </a:r>
          </a:p>
        </p:txBody>
      </p:sp>
      <p:sp>
        <p:nvSpPr>
          <p:cNvPr id="87" name="Line 49"/>
          <p:cNvSpPr>
            <a:spLocks noChangeShapeType="1"/>
          </p:cNvSpPr>
          <p:nvPr/>
        </p:nvSpPr>
        <p:spPr bwMode="auto">
          <a:xfrm flipV="1">
            <a:off x="1137596" y="2691815"/>
            <a:ext cx="0" cy="253413"/>
          </a:xfrm>
          <a:prstGeom prst="line">
            <a:avLst/>
          </a:prstGeom>
          <a:noFill/>
          <a:ln w="38100">
            <a:solidFill>
              <a:srgbClr val="000000"/>
            </a:solidFill>
            <a:round/>
            <a:headEnd/>
            <a:tailEnd type="triangle" w="med" len="me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88" name="AutoShape 50"/>
          <p:cNvSpPr>
            <a:spLocks noChangeArrowheads="1"/>
          </p:cNvSpPr>
          <p:nvPr/>
        </p:nvSpPr>
        <p:spPr bwMode="auto">
          <a:xfrm>
            <a:off x="3435813" y="3149687"/>
            <a:ext cx="491409" cy="7476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1E1FF"/>
          </a:solidFill>
          <a:ln w="9525" algn="ctr">
            <a:solidFill>
              <a:srgbClr val="000000"/>
            </a:solidFill>
            <a:miter lim="800000"/>
            <a:headEnd/>
            <a:tailEnd/>
          </a:ln>
          <a:effectLst/>
        </p:spPr>
        <p:txBody>
          <a:bodyPr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89" name="Rectangle 51"/>
          <p:cNvSpPr>
            <a:spLocks noChangeArrowheads="1"/>
          </p:cNvSpPr>
          <p:nvPr/>
        </p:nvSpPr>
        <p:spPr bwMode="auto">
          <a:xfrm>
            <a:off x="5344433" y="3136729"/>
            <a:ext cx="1212232" cy="727249"/>
          </a:xfrm>
          <a:prstGeom prst="rect">
            <a:avLst/>
          </a:prstGeom>
          <a:solidFill>
            <a:srgbClr val="FF9900"/>
          </a:solidFill>
          <a:ln w="9525" algn="ctr">
            <a:solidFill>
              <a:srgbClr val="000000"/>
            </a:solidFill>
            <a:miter lim="800000"/>
            <a:headEnd/>
            <a:tailEnd/>
          </a:ln>
          <a:effectLst/>
        </p:spPr>
        <p:txBody>
          <a:bodyPr lIns="80137" tIns="40068" rIns="80137" bIns="40068" anchor="ctr">
            <a:spAutoFit/>
          </a:bodyPr>
          <a:lstStyle/>
          <a:p>
            <a:pPr algn="ctr" defTabSz="801472"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运营绩效管理</a:t>
            </a:r>
          </a:p>
          <a:p>
            <a:pPr algn="ctr" defTabSz="801472"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a:t>
            </a:r>
            <a:r>
              <a:rPr lang="en-US" altLang="zh-CN" sz="1400" b="1" kern="0" dirty="0">
                <a:solidFill>
                  <a:srgbClr val="000000"/>
                </a:solidFill>
                <a:latin typeface="华文细黑" pitchFamily="2" charset="-122"/>
                <a:ea typeface="华文细黑" pitchFamily="2" charset="-122"/>
              </a:rPr>
              <a:t>LMT</a:t>
            </a:r>
            <a:r>
              <a:rPr lang="zh-CN" altLang="en-US" sz="1400" b="1" kern="0" dirty="0">
                <a:solidFill>
                  <a:srgbClr val="000000"/>
                </a:solidFill>
                <a:latin typeface="华文细黑" pitchFamily="2" charset="-122"/>
                <a:ea typeface="华文细黑" pitchFamily="2" charset="-122"/>
              </a:rPr>
              <a:t>）</a:t>
            </a:r>
            <a:endParaRPr lang="zh-CN" altLang="en-US" sz="1200" kern="0" dirty="0">
              <a:solidFill>
                <a:srgbClr val="000000"/>
              </a:solidFill>
              <a:latin typeface="华文细黑" pitchFamily="2" charset="-122"/>
              <a:ea typeface="华文细黑" pitchFamily="2" charset="-122"/>
            </a:endParaRPr>
          </a:p>
        </p:txBody>
      </p:sp>
      <p:sp>
        <p:nvSpPr>
          <p:cNvPr id="90" name="Line 52"/>
          <p:cNvSpPr>
            <a:spLocks noChangeShapeType="1"/>
          </p:cNvSpPr>
          <p:nvPr/>
        </p:nvSpPr>
        <p:spPr bwMode="auto">
          <a:xfrm flipH="1">
            <a:off x="4604606" y="3672353"/>
            <a:ext cx="739827" cy="979097"/>
          </a:xfrm>
          <a:prstGeom prst="line">
            <a:avLst/>
          </a:prstGeom>
          <a:noFill/>
          <a:ln w="952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91" name="Line 53"/>
          <p:cNvSpPr>
            <a:spLocks noChangeShapeType="1"/>
          </p:cNvSpPr>
          <p:nvPr/>
        </p:nvSpPr>
        <p:spPr bwMode="auto">
          <a:xfrm>
            <a:off x="6514583" y="3672353"/>
            <a:ext cx="1415854" cy="750161"/>
          </a:xfrm>
          <a:prstGeom prst="line">
            <a:avLst/>
          </a:prstGeom>
          <a:noFill/>
          <a:ln w="952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92" name="AutoShape 54"/>
          <p:cNvSpPr>
            <a:spLocks noChangeArrowheads="1"/>
          </p:cNvSpPr>
          <p:nvPr/>
        </p:nvSpPr>
        <p:spPr bwMode="auto">
          <a:xfrm>
            <a:off x="5014565" y="3116571"/>
            <a:ext cx="308148" cy="7476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1E1FF"/>
          </a:solidFill>
          <a:ln w="9525" algn="ctr">
            <a:solidFill>
              <a:srgbClr val="000000"/>
            </a:solidFill>
            <a:miter lim="800000"/>
            <a:headEnd/>
            <a:tailEnd/>
          </a:ln>
          <a:effectLst/>
        </p:spPr>
        <p:txBody>
          <a:bodyPr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93" name="AutoShape 55"/>
          <p:cNvSpPr>
            <a:spLocks noChangeArrowheads="1"/>
          </p:cNvSpPr>
          <p:nvPr/>
        </p:nvSpPr>
        <p:spPr bwMode="auto">
          <a:xfrm>
            <a:off x="6575669" y="3083454"/>
            <a:ext cx="308148" cy="7476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1E1FF"/>
          </a:solidFill>
          <a:ln w="9525" algn="ctr">
            <a:solidFill>
              <a:srgbClr val="000000"/>
            </a:solidFill>
            <a:miter lim="800000"/>
            <a:headEnd/>
            <a:tailEnd/>
          </a:ln>
          <a:effectLst/>
        </p:spPr>
        <p:txBody>
          <a:bodyPr lIns="80147" tIns="40074" rIns="80147" bIns="40074" anchor="ctr">
            <a:spAutoFit/>
          </a:bodyPr>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94" name="Line 58"/>
          <p:cNvSpPr>
            <a:spLocks noChangeShapeType="1"/>
          </p:cNvSpPr>
          <p:nvPr/>
        </p:nvSpPr>
        <p:spPr bwMode="auto">
          <a:xfrm flipV="1">
            <a:off x="4857097" y="5123720"/>
            <a:ext cx="0" cy="136785"/>
          </a:xfrm>
          <a:prstGeom prst="line">
            <a:avLst/>
          </a:prstGeom>
          <a:noFill/>
          <a:ln w="28575">
            <a:solidFill>
              <a:srgbClr val="000000"/>
            </a:solidFill>
            <a:round/>
            <a:headEnd/>
            <a:tailEnd/>
          </a:ln>
          <a:effectLst/>
        </p:spPr>
        <p:txBody>
          <a:bodyPr lIns="80147" tIns="40074" rIns="80147" bIns="40074"/>
          <a:lstStyle/>
          <a:p>
            <a:pPr defTabSz="801472" fontAlgn="base">
              <a:lnSpc>
                <a:spcPct val="120000"/>
              </a:lnSpc>
              <a:spcBef>
                <a:spcPct val="20000"/>
              </a:spcBef>
              <a:spcAft>
                <a:spcPct val="0"/>
              </a:spcAft>
              <a:buClr>
                <a:srgbClr val="000000"/>
              </a:buClr>
              <a:buSzPct val="50000"/>
              <a:buFont typeface="Wingdings" pitchFamily="2" charset="2"/>
              <a:buChar char="p"/>
              <a:defRPr/>
            </a:pPr>
            <a:endParaRPr lang="zh-CN" altLang="en-US" sz="1600" kern="0" dirty="0">
              <a:solidFill>
                <a:srgbClr val="000000"/>
              </a:solidFill>
              <a:latin typeface="华文细黑" pitchFamily="2" charset="-122"/>
              <a:ea typeface="华文细黑" pitchFamily="2" charset="-122"/>
            </a:endParaRPr>
          </a:p>
        </p:txBody>
      </p:sp>
      <p:sp>
        <p:nvSpPr>
          <p:cNvPr id="95" name="Text Box 59"/>
          <p:cNvSpPr txBox="1">
            <a:spLocks noChangeArrowheads="1"/>
          </p:cNvSpPr>
          <p:nvPr/>
        </p:nvSpPr>
        <p:spPr bwMode="auto">
          <a:xfrm>
            <a:off x="87210" y="5750502"/>
            <a:ext cx="3935006" cy="808014"/>
          </a:xfrm>
          <a:prstGeom prst="rect">
            <a:avLst/>
          </a:prstGeom>
          <a:noFill/>
          <a:ln w="9525">
            <a:noFill/>
            <a:miter lim="800000"/>
            <a:headEnd/>
            <a:tailEnd/>
          </a:ln>
          <a:effectLst/>
        </p:spPr>
        <p:txBody>
          <a:bodyPr wrap="square" lIns="68681" tIns="34340" rIns="68681" bIns="34340">
            <a:spAutoFit/>
          </a:bodyPr>
          <a:lstStyle/>
          <a:p>
            <a:pPr defTabSz="687373" eaLnBrk="0" fontAlgn="base" hangingPunct="0">
              <a:spcBef>
                <a:spcPct val="0"/>
              </a:spcBef>
              <a:spcAft>
                <a:spcPct val="0"/>
              </a:spcAft>
            </a:pPr>
            <a:r>
              <a:rPr lang="en-US" altLang="zh-CN" sz="1200" dirty="0">
                <a:solidFill>
                  <a:srgbClr val="000000"/>
                </a:solidFill>
                <a:latin typeface="华文细黑" pitchFamily="2" charset="-122"/>
                <a:ea typeface="华文细黑" pitchFamily="2" charset="-122"/>
              </a:rPr>
              <a:t>EOM</a:t>
            </a:r>
            <a:r>
              <a:rPr lang="zh-CN" altLang="en-US" sz="1200" dirty="0">
                <a:solidFill>
                  <a:srgbClr val="000000"/>
                </a:solidFill>
                <a:latin typeface="华文细黑" pitchFamily="2" charset="-122"/>
                <a:ea typeface="华文细黑" pitchFamily="2" charset="-122"/>
              </a:rPr>
              <a:t>：</a:t>
            </a:r>
            <a:r>
              <a:rPr lang="en-US" altLang="zh-CN" sz="1200" dirty="0">
                <a:solidFill>
                  <a:srgbClr val="000000"/>
                </a:solidFill>
                <a:latin typeface="华文细黑" pitchFamily="2" charset="-122"/>
                <a:ea typeface="华文细黑" pitchFamily="2" charset="-122"/>
              </a:rPr>
              <a:t>End of Marketing</a:t>
            </a:r>
            <a:r>
              <a:rPr lang="zh-CN" altLang="en-US" sz="1200" dirty="0">
                <a:solidFill>
                  <a:srgbClr val="000000"/>
                </a:solidFill>
                <a:latin typeface="华文细黑" pitchFamily="2" charset="-122"/>
                <a:ea typeface="华文细黑" pitchFamily="2" charset="-122"/>
              </a:rPr>
              <a:t>停止销售</a:t>
            </a:r>
          </a:p>
          <a:p>
            <a:pPr defTabSz="687373" eaLnBrk="0" fontAlgn="base" hangingPunct="0">
              <a:spcBef>
                <a:spcPct val="0"/>
              </a:spcBef>
              <a:spcAft>
                <a:spcPct val="0"/>
              </a:spcAft>
            </a:pPr>
            <a:r>
              <a:rPr lang="en-US" altLang="zh-CN" sz="1200" dirty="0">
                <a:solidFill>
                  <a:srgbClr val="000000"/>
                </a:solidFill>
                <a:latin typeface="华文细黑" pitchFamily="2" charset="-122"/>
                <a:ea typeface="华文细黑" pitchFamily="2" charset="-122"/>
              </a:rPr>
              <a:t>EOP</a:t>
            </a:r>
            <a:r>
              <a:rPr lang="zh-CN" altLang="en-US" sz="1200" dirty="0">
                <a:solidFill>
                  <a:srgbClr val="000000"/>
                </a:solidFill>
                <a:latin typeface="华文细黑" pitchFamily="2" charset="-122"/>
                <a:ea typeface="华文细黑" pitchFamily="2" charset="-122"/>
              </a:rPr>
              <a:t>：</a:t>
            </a:r>
            <a:r>
              <a:rPr lang="en-US" altLang="zh-CN" sz="1200" dirty="0">
                <a:solidFill>
                  <a:srgbClr val="000000"/>
                </a:solidFill>
                <a:latin typeface="华文细黑" pitchFamily="2" charset="-122"/>
                <a:ea typeface="华文细黑" pitchFamily="2" charset="-122"/>
              </a:rPr>
              <a:t>End of Production</a:t>
            </a:r>
            <a:r>
              <a:rPr lang="zh-CN" altLang="en-US" sz="1200" dirty="0">
                <a:solidFill>
                  <a:srgbClr val="000000"/>
                </a:solidFill>
                <a:latin typeface="华文细黑" pitchFamily="2" charset="-122"/>
                <a:ea typeface="华文细黑" pitchFamily="2" charset="-122"/>
              </a:rPr>
              <a:t>停止生产</a:t>
            </a:r>
          </a:p>
          <a:p>
            <a:pPr defTabSz="687373" eaLnBrk="0" fontAlgn="base" hangingPunct="0">
              <a:spcBef>
                <a:spcPct val="0"/>
              </a:spcBef>
              <a:spcAft>
                <a:spcPct val="0"/>
              </a:spcAft>
            </a:pPr>
            <a:r>
              <a:rPr lang="en-US" altLang="zh-CN" sz="1200" dirty="0">
                <a:solidFill>
                  <a:srgbClr val="000000"/>
                </a:solidFill>
                <a:latin typeface="华文细黑" pitchFamily="2" charset="-122"/>
                <a:ea typeface="华文细黑" pitchFamily="2" charset="-122"/>
              </a:rPr>
              <a:t>EOS: End of Service &amp; Support</a:t>
            </a:r>
            <a:r>
              <a:rPr lang="zh-CN" altLang="en-US" sz="1200" dirty="0">
                <a:solidFill>
                  <a:srgbClr val="000000"/>
                </a:solidFill>
                <a:latin typeface="华文细黑" pitchFamily="2" charset="-122"/>
                <a:ea typeface="华文细黑" pitchFamily="2" charset="-122"/>
              </a:rPr>
              <a:t>停止服务</a:t>
            </a:r>
            <a:endParaRPr lang="en-US" altLang="zh-CN" sz="1200" dirty="0">
              <a:solidFill>
                <a:srgbClr val="000000"/>
              </a:solidFill>
              <a:latin typeface="华文细黑" pitchFamily="2" charset="-122"/>
              <a:ea typeface="华文细黑" pitchFamily="2" charset="-122"/>
            </a:endParaRPr>
          </a:p>
          <a:p>
            <a:pPr defTabSz="687373" eaLnBrk="0" fontAlgn="base" hangingPunct="0">
              <a:spcBef>
                <a:spcPct val="0"/>
              </a:spcBef>
              <a:spcAft>
                <a:spcPct val="0"/>
              </a:spcAft>
            </a:pPr>
            <a:r>
              <a:rPr lang="en-US" altLang="zh-CN" sz="1200" dirty="0" err="1">
                <a:solidFill>
                  <a:srgbClr val="000000"/>
                </a:solidFill>
                <a:latin typeface="华文细黑" pitchFamily="2" charset="-122"/>
                <a:ea typeface="华文细黑" pitchFamily="2" charset="-122"/>
              </a:rPr>
              <a:t>LMT:Life</a:t>
            </a:r>
            <a:r>
              <a:rPr lang="en-US" altLang="zh-CN" sz="1200" dirty="0">
                <a:solidFill>
                  <a:srgbClr val="000000"/>
                </a:solidFill>
                <a:latin typeface="华文细黑" pitchFamily="2" charset="-122"/>
                <a:ea typeface="华文细黑" pitchFamily="2" charset="-122"/>
              </a:rPr>
              <a:t> cycle management team </a:t>
            </a:r>
            <a:r>
              <a:rPr lang="zh-CN" altLang="en-US" sz="1200" dirty="0">
                <a:solidFill>
                  <a:srgbClr val="000000"/>
                </a:solidFill>
                <a:latin typeface="华文细黑" pitchFamily="2" charset="-122"/>
                <a:ea typeface="华文细黑" pitchFamily="2" charset="-122"/>
              </a:rPr>
              <a:t>生命周期管理团队</a:t>
            </a:r>
          </a:p>
        </p:txBody>
      </p:sp>
      <p:sp>
        <p:nvSpPr>
          <p:cNvPr id="97" name="Rectangle 57"/>
          <p:cNvSpPr>
            <a:spLocks noChangeArrowheads="1"/>
          </p:cNvSpPr>
          <p:nvPr/>
        </p:nvSpPr>
        <p:spPr bwMode="auto">
          <a:xfrm>
            <a:off x="1645290" y="930848"/>
            <a:ext cx="5919979" cy="359962"/>
          </a:xfrm>
          <a:prstGeom prst="rect">
            <a:avLst/>
          </a:prstGeom>
          <a:noFill/>
          <a:ln w="9525" algn="ctr">
            <a:noFill/>
            <a:miter lim="800000"/>
            <a:headEnd/>
            <a:tailEnd/>
          </a:ln>
        </p:spPr>
        <p:txBody>
          <a:bodyPr lIns="80147" tIns="40074" rIns="80147" bIns="40074">
            <a:spAutoFit/>
          </a:bodyPr>
          <a:lstStyle/>
          <a:p>
            <a:pPr algn="ctr" defTabSz="702680" eaLnBrk="0" fontAlgn="base" hangingPunct="0">
              <a:spcBef>
                <a:spcPct val="50000"/>
              </a:spcBef>
              <a:spcAft>
                <a:spcPct val="0"/>
              </a:spcAft>
            </a:pPr>
            <a:r>
              <a:rPr lang="zh-CN" altLang="en-US" b="1" dirty="0">
                <a:latin typeface="FrutigerNext LT Regular" pitchFamily="34" charset="0"/>
                <a:ea typeface="华文细黑" pitchFamily="2" charset="-122"/>
              </a:rPr>
              <a:t>三大内容：生命周期策略和计划、绩效管理以及终止管理</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灯片编号占位符 5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83</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生命周期管理的模式</a:t>
            </a:r>
          </a:p>
        </p:txBody>
      </p:sp>
      <p:sp>
        <p:nvSpPr>
          <p:cNvPr id="124" name="Freeform 4"/>
          <p:cNvSpPr>
            <a:spLocks/>
          </p:cNvSpPr>
          <p:nvPr/>
        </p:nvSpPr>
        <p:spPr bwMode="auto">
          <a:xfrm>
            <a:off x="1103655" y="1617900"/>
            <a:ext cx="6372670" cy="495928"/>
          </a:xfrm>
          <a:custGeom>
            <a:avLst/>
            <a:gdLst>
              <a:gd name="T0" fmla="*/ 0 w 5425"/>
              <a:gd name="T1" fmla="*/ 18 h 434"/>
              <a:gd name="T2" fmla="*/ 675 w 5425"/>
              <a:gd name="T3" fmla="*/ 96 h 434"/>
              <a:gd name="T4" fmla="*/ 5425 w 5425"/>
              <a:gd name="T5" fmla="*/ 87 h 434"/>
              <a:gd name="T6" fmla="*/ 5425 w 5425"/>
              <a:gd name="T7" fmla="*/ 344 h 434"/>
              <a:gd name="T8" fmla="*/ 675 w 5425"/>
              <a:gd name="T9" fmla="*/ 383 h 434"/>
              <a:gd name="T10" fmla="*/ 0 w 5425"/>
              <a:gd name="T11" fmla="*/ 434 h 434"/>
              <a:gd name="T12" fmla="*/ 0 w 5425"/>
              <a:gd name="T13" fmla="*/ 0 h 434"/>
              <a:gd name="T14" fmla="*/ 0 w 5425"/>
              <a:gd name="T15" fmla="*/ 9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5" h="434">
                <a:moveTo>
                  <a:pt x="0" y="18"/>
                </a:moveTo>
                <a:lnTo>
                  <a:pt x="675" y="96"/>
                </a:lnTo>
                <a:lnTo>
                  <a:pt x="5425" y="87"/>
                </a:lnTo>
                <a:lnTo>
                  <a:pt x="5425" y="344"/>
                </a:lnTo>
                <a:lnTo>
                  <a:pt x="675" y="383"/>
                </a:lnTo>
                <a:lnTo>
                  <a:pt x="0" y="434"/>
                </a:lnTo>
                <a:lnTo>
                  <a:pt x="0" y="0"/>
                </a:lnTo>
                <a:lnTo>
                  <a:pt x="0" y="9"/>
                </a:lnTo>
              </a:path>
            </a:pathLst>
          </a:custGeom>
          <a:solidFill>
            <a:schemeClr val="accent5">
              <a:lumMod val="20000"/>
              <a:lumOff val="80000"/>
            </a:schemeClr>
          </a:solidFill>
          <a:ln w="18923"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25" name="Text Box 5"/>
          <p:cNvSpPr txBox="1">
            <a:spLocks noChangeArrowheads="1"/>
          </p:cNvSpPr>
          <p:nvPr/>
        </p:nvSpPr>
        <p:spPr bwMode="auto">
          <a:xfrm>
            <a:off x="4508772" y="1798238"/>
            <a:ext cx="849689" cy="20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04800" eaLnBrk="0" hangingPunct="0">
              <a:defRPr sz="2400">
                <a:solidFill>
                  <a:schemeClr val="tx1"/>
                </a:solidFill>
                <a:latin typeface="Arial" pitchFamily="34" charset="0"/>
                <a:ea typeface="MS PGothic" pitchFamily="34" charset="-128"/>
              </a:defRPr>
            </a:lvl1pPr>
            <a:lvl2pPr marL="268288" indent="142875" defTabSz="304800" eaLnBrk="0" hangingPunct="0">
              <a:defRPr sz="2400">
                <a:solidFill>
                  <a:schemeClr val="tx1"/>
                </a:solidFill>
                <a:latin typeface="Arial" pitchFamily="34" charset="0"/>
                <a:ea typeface="MS PGothic" pitchFamily="34" charset="-128"/>
              </a:defRPr>
            </a:lvl2pPr>
            <a:lvl3pPr marL="536575" indent="282575" defTabSz="304800" eaLnBrk="0" hangingPunct="0">
              <a:defRPr sz="2400">
                <a:solidFill>
                  <a:schemeClr val="tx1"/>
                </a:solidFill>
                <a:latin typeface="Arial" pitchFamily="34" charset="0"/>
                <a:ea typeface="MS PGothic" pitchFamily="34" charset="-128"/>
              </a:defRPr>
            </a:lvl3pPr>
            <a:lvl4pPr marL="1230313" defTabSz="304800" eaLnBrk="0" hangingPunct="0">
              <a:defRPr sz="2400">
                <a:solidFill>
                  <a:schemeClr val="tx1"/>
                </a:solidFill>
                <a:latin typeface="Arial" pitchFamily="34" charset="0"/>
                <a:ea typeface="MS PGothic" pitchFamily="34" charset="-128"/>
              </a:defRPr>
            </a:lvl4pPr>
            <a:lvl5pPr marL="1641475" defTabSz="304800" eaLnBrk="0" hangingPunct="0">
              <a:defRPr sz="2400">
                <a:solidFill>
                  <a:schemeClr val="tx1"/>
                </a:solidFill>
                <a:latin typeface="Arial" pitchFamily="34" charset="0"/>
                <a:ea typeface="MS PGothic" pitchFamily="34" charset="-128"/>
              </a:defRPr>
            </a:lvl5pPr>
            <a:lvl6pPr marL="2098675" defTabSz="304800" eaLnBrk="0" fontAlgn="base" hangingPunct="0">
              <a:spcBef>
                <a:spcPct val="0"/>
              </a:spcBef>
              <a:spcAft>
                <a:spcPct val="0"/>
              </a:spcAft>
              <a:defRPr sz="2400">
                <a:solidFill>
                  <a:schemeClr val="tx1"/>
                </a:solidFill>
                <a:latin typeface="Arial" pitchFamily="34" charset="0"/>
                <a:ea typeface="MS PGothic" pitchFamily="34" charset="-128"/>
              </a:defRPr>
            </a:lvl6pPr>
            <a:lvl7pPr marL="2555875" defTabSz="304800" eaLnBrk="0" fontAlgn="base" hangingPunct="0">
              <a:spcBef>
                <a:spcPct val="0"/>
              </a:spcBef>
              <a:spcAft>
                <a:spcPct val="0"/>
              </a:spcAft>
              <a:defRPr sz="2400">
                <a:solidFill>
                  <a:schemeClr val="tx1"/>
                </a:solidFill>
                <a:latin typeface="Arial" pitchFamily="34" charset="0"/>
                <a:ea typeface="MS PGothic" pitchFamily="34" charset="-128"/>
              </a:defRPr>
            </a:lvl7pPr>
            <a:lvl8pPr marL="3013075" defTabSz="304800" eaLnBrk="0" fontAlgn="base" hangingPunct="0">
              <a:spcBef>
                <a:spcPct val="0"/>
              </a:spcBef>
              <a:spcAft>
                <a:spcPct val="0"/>
              </a:spcAft>
              <a:defRPr sz="2400">
                <a:solidFill>
                  <a:schemeClr val="tx1"/>
                </a:solidFill>
                <a:latin typeface="Arial" pitchFamily="34" charset="0"/>
                <a:ea typeface="MS PGothic" pitchFamily="34" charset="-128"/>
              </a:defRPr>
            </a:lvl8pPr>
            <a:lvl9pPr marL="3470275" defTabSz="304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生命周期</a:t>
            </a:r>
            <a:endParaRPr lang="zh-CN" altLang="en-US" sz="1300" kern="0" dirty="0">
              <a:solidFill>
                <a:srgbClr val="000000"/>
              </a:solidFill>
              <a:latin typeface="华文细黑" pitchFamily="2" charset="-122"/>
              <a:ea typeface="华文细黑" pitchFamily="2" charset="-122"/>
            </a:endParaRPr>
          </a:p>
        </p:txBody>
      </p:sp>
      <p:sp>
        <p:nvSpPr>
          <p:cNvPr id="126" name="Text Box 6"/>
          <p:cNvSpPr txBox="1">
            <a:spLocks noChangeArrowheads="1"/>
          </p:cNvSpPr>
          <p:nvPr/>
        </p:nvSpPr>
        <p:spPr bwMode="auto">
          <a:xfrm>
            <a:off x="2894617" y="1818847"/>
            <a:ext cx="503708" cy="19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04800" eaLnBrk="0" hangingPunct="0">
              <a:defRPr sz="2400">
                <a:solidFill>
                  <a:schemeClr val="tx1"/>
                </a:solidFill>
                <a:latin typeface="Arial" pitchFamily="34" charset="0"/>
                <a:ea typeface="MS PGothic" pitchFamily="34" charset="-128"/>
              </a:defRPr>
            </a:lvl1pPr>
            <a:lvl2pPr marL="268288" indent="142875" defTabSz="304800" eaLnBrk="0" hangingPunct="0">
              <a:defRPr sz="2400">
                <a:solidFill>
                  <a:schemeClr val="tx1"/>
                </a:solidFill>
                <a:latin typeface="Arial" pitchFamily="34" charset="0"/>
                <a:ea typeface="MS PGothic" pitchFamily="34" charset="-128"/>
              </a:defRPr>
            </a:lvl2pPr>
            <a:lvl3pPr marL="536575" indent="282575" defTabSz="304800" eaLnBrk="0" hangingPunct="0">
              <a:defRPr sz="2400">
                <a:solidFill>
                  <a:schemeClr val="tx1"/>
                </a:solidFill>
                <a:latin typeface="Arial" pitchFamily="34" charset="0"/>
                <a:ea typeface="MS PGothic" pitchFamily="34" charset="-128"/>
              </a:defRPr>
            </a:lvl3pPr>
            <a:lvl4pPr marL="1230313" defTabSz="304800" eaLnBrk="0" hangingPunct="0">
              <a:defRPr sz="2400">
                <a:solidFill>
                  <a:schemeClr val="tx1"/>
                </a:solidFill>
                <a:latin typeface="Arial" pitchFamily="34" charset="0"/>
                <a:ea typeface="MS PGothic" pitchFamily="34" charset="-128"/>
              </a:defRPr>
            </a:lvl4pPr>
            <a:lvl5pPr marL="1641475" defTabSz="304800" eaLnBrk="0" hangingPunct="0">
              <a:defRPr sz="2400">
                <a:solidFill>
                  <a:schemeClr val="tx1"/>
                </a:solidFill>
                <a:latin typeface="Arial" pitchFamily="34" charset="0"/>
                <a:ea typeface="MS PGothic" pitchFamily="34" charset="-128"/>
              </a:defRPr>
            </a:lvl5pPr>
            <a:lvl6pPr marL="2098675" defTabSz="304800" eaLnBrk="0" fontAlgn="base" hangingPunct="0">
              <a:spcBef>
                <a:spcPct val="0"/>
              </a:spcBef>
              <a:spcAft>
                <a:spcPct val="0"/>
              </a:spcAft>
              <a:defRPr sz="2400">
                <a:solidFill>
                  <a:schemeClr val="tx1"/>
                </a:solidFill>
                <a:latin typeface="Arial" pitchFamily="34" charset="0"/>
                <a:ea typeface="MS PGothic" pitchFamily="34" charset="-128"/>
              </a:defRPr>
            </a:lvl6pPr>
            <a:lvl7pPr marL="2555875" defTabSz="304800" eaLnBrk="0" fontAlgn="base" hangingPunct="0">
              <a:spcBef>
                <a:spcPct val="0"/>
              </a:spcBef>
              <a:spcAft>
                <a:spcPct val="0"/>
              </a:spcAft>
              <a:defRPr sz="2400">
                <a:solidFill>
                  <a:schemeClr val="tx1"/>
                </a:solidFill>
                <a:latin typeface="Arial" pitchFamily="34" charset="0"/>
                <a:ea typeface="MS PGothic" pitchFamily="34" charset="-128"/>
              </a:defRPr>
            </a:lvl7pPr>
            <a:lvl8pPr marL="3013075" defTabSz="304800" eaLnBrk="0" fontAlgn="base" hangingPunct="0">
              <a:spcBef>
                <a:spcPct val="0"/>
              </a:spcBef>
              <a:spcAft>
                <a:spcPct val="0"/>
              </a:spcAft>
              <a:defRPr sz="2400">
                <a:solidFill>
                  <a:schemeClr val="tx1"/>
                </a:solidFill>
                <a:latin typeface="Arial" pitchFamily="34" charset="0"/>
                <a:ea typeface="MS PGothic" pitchFamily="34" charset="-128"/>
              </a:defRPr>
            </a:lvl8pPr>
            <a:lvl9pPr marL="3470275" defTabSz="304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发布</a:t>
            </a:r>
            <a:endParaRPr lang="zh-CN" altLang="en-US" sz="1300" kern="0" dirty="0">
              <a:solidFill>
                <a:srgbClr val="000000"/>
              </a:solidFill>
              <a:latin typeface="华文细黑" pitchFamily="2" charset="-122"/>
              <a:ea typeface="华文细黑" pitchFamily="2" charset="-122"/>
            </a:endParaRPr>
          </a:p>
        </p:txBody>
      </p:sp>
      <p:sp>
        <p:nvSpPr>
          <p:cNvPr id="127" name="Text Box 7"/>
          <p:cNvSpPr txBox="1">
            <a:spLocks noChangeArrowheads="1"/>
          </p:cNvSpPr>
          <p:nvPr/>
        </p:nvSpPr>
        <p:spPr bwMode="auto">
          <a:xfrm>
            <a:off x="2460869" y="1798237"/>
            <a:ext cx="377781" cy="21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04800" eaLnBrk="0" hangingPunct="0">
              <a:defRPr sz="2400">
                <a:solidFill>
                  <a:schemeClr val="tx1"/>
                </a:solidFill>
                <a:latin typeface="Arial" pitchFamily="34" charset="0"/>
                <a:ea typeface="MS PGothic" pitchFamily="34" charset="-128"/>
              </a:defRPr>
            </a:lvl1pPr>
            <a:lvl2pPr marL="268288" indent="142875" defTabSz="304800" eaLnBrk="0" hangingPunct="0">
              <a:defRPr sz="2400">
                <a:solidFill>
                  <a:schemeClr val="tx1"/>
                </a:solidFill>
                <a:latin typeface="Arial" pitchFamily="34" charset="0"/>
                <a:ea typeface="MS PGothic" pitchFamily="34" charset="-128"/>
              </a:defRPr>
            </a:lvl2pPr>
            <a:lvl3pPr marL="536575" indent="282575" defTabSz="304800" eaLnBrk="0" hangingPunct="0">
              <a:defRPr sz="2400">
                <a:solidFill>
                  <a:schemeClr val="tx1"/>
                </a:solidFill>
                <a:latin typeface="Arial" pitchFamily="34" charset="0"/>
                <a:ea typeface="MS PGothic" pitchFamily="34" charset="-128"/>
              </a:defRPr>
            </a:lvl3pPr>
            <a:lvl4pPr marL="1230313" defTabSz="304800" eaLnBrk="0" hangingPunct="0">
              <a:defRPr sz="2400">
                <a:solidFill>
                  <a:schemeClr val="tx1"/>
                </a:solidFill>
                <a:latin typeface="Arial" pitchFamily="34" charset="0"/>
                <a:ea typeface="MS PGothic" pitchFamily="34" charset="-128"/>
              </a:defRPr>
            </a:lvl4pPr>
            <a:lvl5pPr marL="1641475" defTabSz="304800" eaLnBrk="0" hangingPunct="0">
              <a:defRPr sz="2400">
                <a:solidFill>
                  <a:schemeClr val="tx1"/>
                </a:solidFill>
                <a:latin typeface="Arial" pitchFamily="34" charset="0"/>
                <a:ea typeface="MS PGothic" pitchFamily="34" charset="-128"/>
              </a:defRPr>
            </a:lvl5pPr>
            <a:lvl6pPr marL="2098675" defTabSz="304800" eaLnBrk="0" fontAlgn="base" hangingPunct="0">
              <a:spcBef>
                <a:spcPct val="0"/>
              </a:spcBef>
              <a:spcAft>
                <a:spcPct val="0"/>
              </a:spcAft>
              <a:defRPr sz="2400">
                <a:solidFill>
                  <a:schemeClr val="tx1"/>
                </a:solidFill>
                <a:latin typeface="Arial" pitchFamily="34" charset="0"/>
                <a:ea typeface="MS PGothic" pitchFamily="34" charset="-128"/>
              </a:defRPr>
            </a:lvl6pPr>
            <a:lvl7pPr marL="2555875" defTabSz="304800" eaLnBrk="0" fontAlgn="base" hangingPunct="0">
              <a:spcBef>
                <a:spcPct val="0"/>
              </a:spcBef>
              <a:spcAft>
                <a:spcPct val="0"/>
              </a:spcAft>
              <a:defRPr sz="2400">
                <a:solidFill>
                  <a:schemeClr val="tx1"/>
                </a:solidFill>
                <a:latin typeface="Arial" pitchFamily="34" charset="0"/>
                <a:ea typeface="MS PGothic" pitchFamily="34" charset="-128"/>
              </a:defRPr>
            </a:lvl7pPr>
            <a:lvl8pPr marL="3013075" defTabSz="304800" eaLnBrk="0" fontAlgn="base" hangingPunct="0">
              <a:spcBef>
                <a:spcPct val="0"/>
              </a:spcBef>
              <a:spcAft>
                <a:spcPct val="0"/>
              </a:spcAft>
              <a:defRPr sz="2400">
                <a:solidFill>
                  <a:schemeClr val="tx1"/>
                </a:solidFill>
                <a:latin typeface="Arial" pitchFamily="34" charset="0"/>
                <a:ea typeface="MS PGothic" pitchFamily="34" charset="-128"/>
              </a:defRPr>
            </a:lvl8pPr>
            <a:lvl9pPr marL="3470275" defTabSz="304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验证</a:t>
            </a:r>
            <a:endParaRPr lang="zh-CN" altLang="en-US" sz="1300" kern="0" dirty="0">
              <a:solidFill>
                <a:srgbClr val="000000"/>
              </a:solidFill>
              <a:latin typeface="华文细黑" pitchFamily="2" charset="-122"/>
              <a:ea typeface="华文细黑" pitchFamily="2" charset="-122"/>
            </a:endParaRPr>
          </a:p>
        </p:txBody>
      </p:sp>
      <p:sp>
        <p:nvSpPr>
          <p:cNvPr id="128" name="Text Box 8"/>
          <p:cNvSpPr txBox="1">
            <a:spLocks noChangeArrowheads="1"/>
          </p:cNvSpPr>
          <p:nvPr/>
        </p:nvSpPr>
        <p:spPr bwMode="auto">
          <a:xfrm>
            <a:off x="1882113" y="1818847"/>
            <a:ext cx="503708" cy="19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04800" eaLnBrk="0" hangingPunct="0">
              <a:defRPr sz="2400">
                <a:solidFill>
                  <a:schemeClr val="tx1"/>
                </a:solidFill>
                <a:latin typeface="Arial" pitchFamily="34" charset="0"/>
                <a:ea typeface="MS PGothic" pitchFamily="34" charset="-128"/>
              </a:defRPr>
            </a:lvl1pPr>
            <a:lvl2pPr marL="268288" indent="142875" defTabSz="304800" eaLnBrk="0" hangingPunct="0">
              <a:defRPr sz="2400">
                <a:solidFill>
                  <a:schemeClr val="tx1"/>
                </a:solidFill>
                <a:latin typeface="Arial" pitchFamily="34" charset="0"/>
                <a:ea typeface="MS PGothic" pitchFamily="34" charset="-128"/>
              </a:defRPr>
            </a:lvl2pPr>
            <a:lvl3pPr marL="536575" indent="282575" defTabSz="304800" eaLnBrk="0" hangingPunct="0">
              <a:defRPr sz="2400">
                <a:solidFill>
                  <a:schemeClr val="tx1"/>
                </a:solidFill>
                <a:latin typeface="Arial" pitchFamily="34" charset="0"/>
                <a:ea typeface="MS PGothic" pitchFamily="34" charset="-128"/>
              </a:defRPr>
            </a:lvl3pPr>
            <a:lvl4pPr marL="1230313" defTabSz="304800" eaLnBrk="0" hangingPunct="0">
              <a:defRPr sz="2400">
                <a:solidFill>
                  <a:schemeClr val="tx1"/>
                </a:solidFill>
                <a:latin typeface="Arial" pitchFamily="34" charset="0"/>
                <a:ea typeface="MS PGothic" pitchFamily="34" charset="-128"/>
              </a:defRPr>
            </a:lvl4pPr>
            <a:lvl5pPr marL="1641475" defTabSz="304800" eaLnBrk="0" hangingPunct="0">
              <a:defRPr sz="2400">
                <a:solidFill>
                  <a:schemeClr val="tx1"/>
                </a:solidFill>
                <a:latin typeface="Arial" pitchFamily="34" charset="0"/>
                <a:ea typeface="MS PGothic" pitchFamily="34" charset="-128"/>
              </a:defRPr>
            </a:lvl5pPr>
            <a:lvl6pPr marL="2098675" defTabSz="304800" eaLnBrk="0" fontAlgn="base" hangingPunct="0">
              <a:spcBef>
                <a:spcPct val="0"/>
              </a:spcBef>
              <a:spcAft>
                <a:spcPct val="0"/>
              </a:spcAft>
              <a:defRPr sz="2400">
                <a:solidFill>
                  <a:schemeClr val="tx1"/>
                </a:solidFill>
                <a:latin typeface="Arial" pitchFamily="34" charset="0"/>
                <a:ea typeface="MS PGothic" pitchFamily="34" charset="-128"/>
              </a:defRPr>
            </a:lvl6pPr>
            <a:lvl7pPr marL="2555875" defTabSz="304800" eaLnBrk="0" fontAlgn="base" hangingPunct="0">
              <a:spcBef>
                <a:spcPct val="0"/>
              </a:spcBef>
              <a:spcAft>
                <a:spcPct val="0"/>
              </a:spcAft>
              <a:defRPr sz="2400">
                <a:solidFill>
                  <a:schemeClr val="tx1"/>
                </a:solidFill>
                <a:latin typeface="Arial" pitchFamily="34" charset="0"/>
                <a:ea typeface="MS PGothic" pitchFamily="34" charset="-128"/>
              </a:defRPr>
            </a:lvl7pPr>
            <a:lvl8pPr marL="3013075" defTabSz="304800" eaLnBrk="0" fontAlgn="base" hangingPunct="0">
              <a:spcBef>
                <a:spcPct val="0"/>
              </a:spcBef>
              <a:spcAft>
                <a:spcPct val="0"/>
              </a:spcAft>
              <a:defRPr sz="2400">
                <a:solidFill>
                  <a:schemeClr val="tx1"/>
                </a:solidFill>
                <a:latin typeface="Arial" pitchFamily="34" charset="0"/>
                <a:ea typeface="MS PGothic" pitchFamily="34" charset="-128"/>
              </a:defRPr>
            </a:lvl8pPr>
            <a:lvl9pPr marL="3470275" defTabSz="304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开发</a:t>
            </a:r>
            <a:endParaRPr lang="zh-CN" altLang="en-US" sz="1300" kern="0" dirty="0">
              <a:solidFill>
                <a:srgbClr val="000000"/>
              </a:solidFill>
              <a:latin typeface="华文细黑" pitchFamily="2" charset="-122"/>
              <a:ea typeface="华文细黑" pitchFamily="2" charset="-122"/>
            </a:endParaRPr>
          </a:p>
        </p:txBody>
      </p:sp>
      <p:sp>
        <p:nvSpPr>
          <p:cNvPr id="129" name="Text Box 9"/>
          <p:cNvSpPr txBox="1">
            <a:spLocks noChangeArrowheads="1"/>
          </p:cNvSpPr>
          <p:nvPr/>
        </p:nvSpPr>
        <p:spPr bwMode="auto">
          <a:xfrm>
            <a:off x="1618811" y="1693899"/>
            <a:ext cx="211151" cy="41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04800" eaLnBrk="0" hangingPunct="0">
              <a:defRPr sz="2400">
                <a:solidFill>
                  <a:schemeClr val="tx1"/>
                </a:solidFill>
                <a:latin typeface="Arial" pitchFamily="34" charset="0"/>
                <a:ea typeface="MS PGothic" pitchFamily="34" charset="-128"/>
              </a:defRPr>
            </a:lvl1pPr>
            <a:lvl2pPr marL="268288" indent="142875" defTabSz="304800" eaLnBrk="0" hangingPunct="0">
              <a:defRPr sz="2400">
                <a:solidFill>
                  <a:schemeClr val="tx1"/>
                </a:solidFill>
                <a:latin typeface="Arial" pitchFamily="34" charset="0"/>
                <a:ea typeface="MS PGothic" pitchFamily="34" charset="-128"/>
              </a:defRPr>
            </a:lvl2pPr>
            <a:lvl3pPr marL="536575" indent="282575" defTabSz="304800" eaLnBrk="0" hangingPunct="0">
              <a:defRPr sz="2400">
                <a:solidFill>
                  <a:schemeClr val="tx1"/>
                </a:solidFill>
                <a:latin typeface="Arial" pitchFamily="34" charset="0"/>
                <a:ea typeface="MS PGothic" pitchFamily="34" charset="-128"/>
              </a:defRPr>
            </a:lvl3pPr>
            <a:lvl4pPr marL="1230313" defTabSz="304800" eaLnBrk="0" hangingPunct="0">
              <a:defRPr sz="2400">
                <a:solidFill>
                  <a:schemeClr val="tx1"/>
                </a:solidFill>
                <a:latin typeface="Arial" pitchFamily="34" charset="0"/>
                <a:ea typeface="MS PGothic" pitchFamily="34" charset="-128"/>
              </a:defRPr>
            </a:lvl4pPr>
            <a:lvl5pPr marL="1641475" defTabSz="304800" eaLnBrk="0" hangingPunct="0">
              <a:defRPr sz="2400">
                <a:solidFill>
                  <a:schemeClr val="tx1"/>
                </a:solidFill>
                <a:latin typeface="Arial" pitchFamily="34" charset="0"/>
                <a:ea typeface="MS PGothic" pitchFamily="34" charset="-128"/>
              </a:defRPr>
            </a:lvl5pPr>
            <a:lvl6pPr marL="2098675" defTabSz="304800" eaLnBrk="0" fontAlgn="base" hangingPunct="0">
              <a:spcBef>
                <a:spcPct val="0"/>
              </a:spcBef>
              <a:spcAft>
                <a:spcPct val="0"/>
              </a:spcAft>
              <a:defRPr sz="2400">
                <a:solidFill>
                  <a:schemeClr val="tx1"/>
                </a:solidFill>
                <a:latin typeface="Arial" pitchFamily="34" charset="0"/>
                <a:ea typeface="MS PGothic" pitchFamily="34" charset="-128"/>
              </a:defRPr>
            </a:lvl6pPr>
            <a:lvl7pPr marL="2555875" defTabSz="304800" eaLnBrk="0" fontAlgn="base" hangingPunct="0">
              <a:spcBef>
                <a:spcPct val="0"/>
              </a:spcBef>
              <a:spcAft>
                <a:spcPct val="0"/>
              </a:spcAft>
              <a:defRPr sz="2400">
                <a:solidFill>
                  <a:schemeClr val="tx1"/>
                </a:solidFill>
                <a:latin typeface="Arial" pitchFamily="34" charset="0"/>
                <a:ea typeface="MS PGothic" pitchFamily="34" charset="-128"/>
              </a:defRPr>
            </a:lvl7pPr>
            <a:lvl8pPr marL="3013075" defTabSz="304800" eaLnBrk="0" fontAlgn="base" hangingPunct="0">
              <a:spcBef>
                <a:spcPct val="0"/>
              </a:spcBef>
              <a:spcAft>
                <a:spcPct val="0"/>
              </a:spcAft>
              <a:defRPr sz="2400">
                <a:solidFill>
                  <a:schemeClr val="tx1"/>
                </a:solidFill>
                <a:latin typeface="Arial" pitchFamily="34" charset="0"/>
                <a:ea typeface="MS PGothic" pitchFamily="34" charset="-128"/>
              </a:defRPr>
            </a:lvl8pPr>
            <a:lvl9pPr marL="3470275" defTabSz="304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计</a:t>
            </a:r>
          </a:p>
          <a:p>
            <a:pPr algn="ct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划</a:t>
            </a:r>
            <a:endParaRPr lang="zh-CN" altLang="en-US" sz="1300" kern="0" dirty="0">
              <a:solidFill>
                <a:srgbClr val="000000"/>
              </a:solidFill>
              <a:latin typeface="华文细黑" pitchFamily="2" charset="-122"/>
              <a:ea typeface="华文细黑" pitchFamily="2" charset="-122"/>
            </a:endParaRPr>
          </a:p>
        </p:txBody>
      </p:sp>
      <p:sp>
        <p:nvSpPr>
          <p:cNvPr id="130" name="Text Box 10"/>
          <p:cNvSpPr txBox="1">
            <a:spLocks noChangeArrowheads="1"/>
          </p:cNvSpPr>
          <p:nvPr/>
        </p:nvSpPr>
        <p:spPr bwMode="auto">
          <a:xfrm>
            <a:off x="1243573" y="1704204"/>
            <a:ext cx="158999" cy="4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04800" eaLnBrk="0" hangingPunct="0">
              <a:defRPr sz="2400">
                <a:solidFill>
                  <a:schemeClr val="tx1"/>
                </a:solidFill>
                <a:latin typeface="Arial" pitchFamily="34" charset="0"/>
                <a:ea typeface="MS PGothic" pitchFamily="34" charset="-128"/>
              </a:defRPr>
            </a:lvl1pPr>
            <a:lvl2pPr marL="268288" indent="142875" defTabSz="304800" eaLnBrk="0" hangingPunct="0">
              <a:defRPr sz="2400">
                <a:solidFill>
                  <a:schemeClr val="tx1"/>
                </a:solidFill>
                <a:latin typeface="Arial" pitchFamily="34" charset="0"/>
                <a:ea typeface="MS PGothic" pitchFamily="34" charset="-128"/>
              </a:defRPr>
            </a:lvl2pPr>
            <a:lvl3pPr marL="536575" indent="282575" defTabSz="304800" eaLnBrk="0" hangingPunct="0">
              <a:defRPr sz="2400">
                <a:solidFill>
                  <a:schemeClr val="tx1"/>
                </a:solidFill>
                <a:latin typeface="Arial" pitchFamily="34" charset="0"/>
                <a:ea typeface="MS PGothic" pitchFamily="34" charset="-128"/>
              </a:defRPr>
            </a:lvl3pPr>
            <a:lvl4pPr marL="1230313" defTabSz="304800" eaLnBrk="0" hangingPunct="0">
              <a:defRPr sz="2400">
                <a:solidFill>
                  <a:schemeClr val="tx1"/>
                </a:solidFill>
                <a:latin typeface="Arial" pitchFamily="34" charset="0"/>
                <a:ea typeface="MS PGothic" pitchFamily="34" charset="-128"/>
              </a:defRPr>
            </a:lvl4pPr>
            <a:lvl5pPr marL="1641475" defTabSz="304800" eaLnBrk="0" hangingPunct="0">
              <a:defRPr sz="2400">
                <a:solidFill>
                  <a:schemeClr val="tx1"/>
                </a:solidFill>
                <a:latin typeface="Arial" pitchFamily="34" charset="0"/>
                <a:ea typeface="MS PGothic" pitchFamily="34" charset="-128"/>
              </a:defRPr>
            </a:lvl5pPr>
            <a:lvl6pPr marL="2098675" defTabSz="304800" eaLnBrk="0" fontAlgn="base" hangingPunct="0">
              <a:spcBef>
                <a:spcPct val="0"/>
              </a:spcBef>
              <a:spcAft>
                <a:spcPct val="0"/>
              </a:spcAft>
              <a:defRPr sz="2400">
                <a:solidFill>
                  <a:schemeClr val="tx1"/>
                </a:solidFill>
                <a:latin typeface="Arial" pitchFamily="34" charset="0"/>
                <a:ea typeface="MS PGothic" pitchFamily="34" charset="-128"/>
              </a:defRPr>
            </a:lvl6pPr>
            <a:lvl7pPr marL="2555875" defTabSz="304800" eaLnBrk="0" fontAlgn="base" hangingPunct="0">
              <a:spcBef>
                <a:spcPct val="0"/>
              </a:spcBef>
              <a:spcAft>
                <a:spcPct val="0"/>
              </a:spcAft>
              <a:defRPr sz="2400">
                <a:solidFill>
                  <a:schemeClr val="tx1"/>
                </a:solidFill>
                <a:latin typeface="Arial" pitchFamily="34" charset="0"/>
                <a:ea typeface="MS PGothic" pitchFamily="34" charset="-128"/>
              </a:defRPr>
            </a:lvl7pPr>
            <a:lvl8pPr marL="3013075" defTabSz="304800" eaLnBrk="0" fontAlgn="base" hangingPunct="0">
              <a:spcBef>
                <a:spcPct val="0"/>
              </a:spcBef>
              <a:spcAft>
                <a:spcPct val="0"/>
              </a:spcAft>
              <a:defRPr sz="2400">
                <a:solidFill>
                  <a:schemeClr val="tx1"/>
                </a:solidFill>
                <a:latin typeface="Arial" pitchFamily="34" charset="0"/>
                <a:ea typeface="MS PGothic" pitchFamily="34" charset="-128"/>
              </a:defRPr>
            </a:lvl8pPr>
            <a:lvl9pPr marL="3470275" defTabSz="304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概</a:t>
            </a:r>
          </a:p>
          <a:p>
            <a:pPr defTabSz="267157" eaLnBrk="1" fontAlgn="base" hangingPunct="1">
              <a:spcBef>
                <a:spcPct val="0"/>
              </a:spcBef>
              <a:spcAft>
                <a:spcPct val="0"/>
              </a:spcAft>
              <a:buClr>
                <a:srgbClr val="006000"/>
              </a:buClr>
              <a:buSzPct val="90000"/>
              <a:defRPr/>
            </a:pPr>
            <a:r>
              <a:rPr lang="zh-CN" altLang="en-US" sz="1300" b="1" kern="0" dirty="0">
                <a:solidFill>
                  <a:srgbClr val="000000"/>
                </a:solidFill>
                <a:latin typeface="华文细黑" pitchFamily="2" charset="-122"/>
                <a:ea typeface="华文细黑" pitchFamily="2" charset="-122"/>
              </a:rPr>
              <a:t>念</a:t>
            </a:r>
            <a:endParaRPr lang="zh-CN" altLang="en-US" sz="1300" kern="0" dirty="0">
              <a:solidFill>
                <a:srgbClr val="000000"/>
              </a:solidFill>
              <a:latin typeface="华文细黑" pitchFamily="2" charset="-122"/>
              <a:ea typeface="华文细黑" pitchFamily="2" charset="-122"/>
            </a:endParaRPr>
          </a:p>
        </p:txBody>
      </p:sp>
      <p:sp>
        <p:nvSpPr>
          <p:cNvPr id="131" name="Line 11"/>
          <p:cNvSpPr>
            <a:spLocks noChangeShapeType="1"/>
          </p:cNvSpPr>
          <p:nvPr/>
        </p:nvSpPr>
        <p:spPr bwMode="auto">
          <a:xfrm flipV="1">
            <a:off x="1887201" y="1746712"/>
            <a:ext cx="1272" cy="310438"/>
          </a:xfrm>
          <a:prstGeom prst="line">
            <a:avLst/>
          </a:prstGeom>
          <a:noFill/>
          <a:ln w="1889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32" name="Line 12"/>
          <p:cNvSpPr>
            <a:spLocks noChangeShapeType="1"/>
          </p:cNvSpPr>
          <p:nvPr/>
        </p:nvSpPr>
        <p:spPr bwMode="auto">
          <a:xfrm>
            <a:off x="3374157" y="1766034"/>
            <a:ext cx="1272" cy="310438"/>
          </a:xfrm>
          <a:prstGeom prst="line">
            <a:avLst/>
          </a:prstGeom>
          <a:noFill/>
          <a:ln w="1889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33" name="AutoShape 13"/>
          <p:cNvSpPr>
            <a:spLocks noChangeArrowheads="1"/>
          </p:cNvSpPr>
          <p:nvPr/>
        </p:nvSpPr>
        <p:spPr bwMode="auto">
          <a:xfrm flipV="1">
            <a:off x="1842682" y="1610171"/>
            <a:ext cx="321656" cy="527597"/>
          </a:xfrm>
          <a:prstGeom prst="triangle">
            <a:avLst>
              <a:gd name="adj" fmla="val 50000"/>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spAutoFit/>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34" name="Text Box 14"/>
          <p:cNvSpPr txBox="1">
            <a:spLocks noChangeArrowheads="1"/>
          </p:cNvSpPr>
          <p:nvPr/>
        </p:nvSpPr>
        <p:spPr bwMode="auto">
          <a:xfrm>
            <a:off x="1644251" y="1290809"/>
            <a:ext cx="533112" cy="24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684" tIns="36342" rIns="72684" bIns="36342">
            <a:spAutoFit/>
          </a:bodyPr>
          <a:lstStyle>
            <a:lvl1pPr defTabSz="828675" eaLnBrk="0" hangingPunct="0">
              <a:defRPr sz="2400">
                <a:solidFill>
                  <a:schemeClr val="tx1"/>
                </a:solidFill>
                <a:latin typeface="Arial" pitchFamily="34" charset="0"/>
                <a:ea typeface="MS PGothic" pitchFamily="34" charset="-128"/>
              </a:defRPr>
            </a:lvl1pPr>
            <a:lvl2pPr marL="414338" defTabSz="828675" eaLnBrk="0" hangingPunct="0">
              <a:defRPr sz="2400">
                <a:solidFill>
                  <a:schemeClr val="tx1"/>
                </a:solidFill>
                <a:latin typeface="Arial" pitchFamily="34" charset="0"/>
                <a:ea typeface="MS PGothic" pitchFamily="34" charset="-128"/>
              </a:defRPr>
            </a:lvl2pPr>
            <a:lvl3pPr marL="828675" defTabSz="828675" eaLnBrk="0" hangingPunct="0">
              <a:defRPr sz="2400">
                <a:solidFill>
                  <a:schemeClr val="tx1"/>
                </a:solidFill>
                <a:latin typeface="Arial" pitchFamily="34" charset="0"/>
                <a:ea typeface="MS PGothic" pitchFamily="34" charset="-128"/>
              </a:defRPr>
            </a:lvl3pPr>
            <a:lvl4pPr marL="1244600" defTabSz="828675" eaLnBrk="0" hangingPunct="0">
              <a:defRPr sz="2400">
                <a:solidFill>
                  <a:schemeClr val="tx1"/>
                </a:solidFill>
                <a:latin typeface="Arial" pitchFamily="34" charset="0"/>
                <a:ea typeface="MS PGothic" pitchFamily="34" charset="-128"/>
              </a:defRPr>
            </a:lvl4pPr>
            <a:lvl5pPr marL="1658938" defTabSz="828675" eaLnBrk="0" hangingPunct="0">
              <a:defRPr sz="2400">
                <a:solidFill>
                  <a:schemeClr val="tx1"/>
                </a:solidFill>
                <a:latin typeface="Arial" pitchFamily="34" charset="0"/>
                <a:ea typeface="MS PGothic" pitchFamily="34" charset="-128"/>
              </a:defRPr>
            </a:lvl5pPr>
            <a:lvl6pPr marL="2116138" defTabSz="828675" eaLnBrk="0" fontAlgn="base" hangingPunct="0">
              <a:spcBef>
                <a:spcPct val="0"/>
              </a:spcBef>
              <a:spcAft>
                <a:spcPct val="0"/>
              </a:spcAft>
              <a:defRPr sz="2400">
                <a:solidFill>
                  <a:schemeClr val="tx1"/>
                </a:solidFill>
                <a:latin typeface="Arial" pitchFamily="34" charset="0"/>
                <a:ea typeface="MS PGothic" pitchFamily="34" charset="-128"/>
              </a:defRPr>
            </a:lvl6pPr>
            <a:lvl7pPr marL="2573338" defTabSz="828675" eaLnBrk="0" fontAlgn="base" hangingPunct="0">
              <a:spcBef>
                <a:spcPct val="0"/>
              </a:spcBef>
              <a:spcAft>
                <a:spcPct val="0"/>
              </a:spcAft>
              <a:defRPr sz="2400">
                <a:solidFill>
                  <a:schemeClr val="tx1"/>
                </a:solidFill>
                <a:latin typeface="Arial" pitchFamily="34" charset="0"/>
                <a:ea typeface="MS PGothic" pitchFamily="34" charset="-128"/>
              </a:defRPr>
            </a:lvl7pPr>
            <a:lvl8pPr marL="3030538" defTabSz="828675" eaLnBrk="0" fontAlgn="base" hangingPunct="0">
              <a:spcBef>
                <a:spcPct val="0"/>
              </a:spcBef>
              <a:spcAft>
                <a:spcPct val="0"/>
              </a:spcAft>
              <a:defRPr sz="2400">
                <a:solidFill>
                  <a:schemeClr val="tx1"/>
                </a:solidFill>
                <a:latin typeface="Arial" pitchFamily="34" charset="0"/>
                <a:ea typeface="MS PGothic" pitchFamily="34" charset="-128"/>
              </a:defRPr>
            </a:lvl8pPr>
            <a:lvl9pPr marL="3487738" defTabSz="828675"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726334" eaLnBrk="1" fontAlgn="base" hangingPunct="1">
              <a:spcBef>
                <a:spcPct val="50000"/>
              </a:spcBef>
              <a:spcAft>
                <a:spcPct val="0"/>
              </a:spcAft>
              <a:defRPr/>
            </a:pPr>
            <a:r>
              <a:rPr lang="en-US" altLang="zh-CN" sz="1100" kern="0" dirty="0">
                <a:solidFill>
                  <a:srgbClr val="000000"/>
                </a:solidFill>
                <a:latin typeface="华文细黑" pitchFamily="2" charset="-122"/>
                <a:ea typeface="华文细黑" pitchFamily="2" charset="-122"/>
              </a:rPr>
              <a:t>PDCP</a:t>
            </a:r>
          </a:p>
        </p:txBody>
      </p:sp>
      <p:sp>
        <p:nvSpPr>
          <p:cNvPr id="135" name="AutoShape 15"/>
          <p:cNvSpPr>
            <a:spLocks noChangeArrowheads="1"/>
          </p:cNvSpPr>
          <p:nvPr/>
        </p:nvSpPr>
        <p:spPr bwMode="auto">
          <a:xfrm flipV="1">
            <a:off x="2800473" y="1610171"/>
            <a:ext cx="321656" cy="527597"/>
          </a:xfrm>
          <a:prstGeom prst="triangle">
            <a:avLst>
              <a:gd name="adj" fmla="val 50000"/>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spAutoFit/>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36" name="Text Box 16"/>
          <p:cNvSpPr txBox="1">
            <a:spLocks noChangeArrowheads="1"/>
          </p:cNvSpPr>
          <p:nvPr/>
        </p:nvSpPr>
        <p:spPr bwMode="auto">
          <a:xfrm>
            <a:off x="5792210" y="1096428"/>
            <a:ext cx="2019095" cy="50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684" tIns="36342" rIns="72684" bIns="36342">
            <a:spAutoFit/>
          </a:bodyPr>
          <a:lstStyle>
            <a:lvl1pPr defTabSz="828675" eaLnBrk="0" hangingPunct="0">
              <a:defRPr sz="2400">
                <a:solidFill>
                  <a:schemeClr val="tx1"/>
                </a:solidFill>
                <a:latin typeface="Arial" pitchFamily="34" charset="0"/>
                <a:ea typeface="MS PGothic" pitchFamily="34" charset="-128"/>
              </a:defRPr>
            </a:lvl1pPr>
            <a:lvl2pPr marL="414338" defTabSz="828675" eaLnBrk="0" hangingPunct="0">
              <a:defRPr sz="2400">
                <a:solidFill>
                  <a:schemeClr val="tx1"/>
                </a:solidFill>
                <a:latin typeface="Arial" pitchFamily="34" charset="0"/>
                <a:ea typeface="MS PGothic" pitchFamily="34" charset="-128"/>
              </a:defRPr>
            </a:lvl2pPr>
            <a:lvl3pPr marL="828675" defTabSz="828675" eaLnBrk="0" hangingPunct="0">
              <a:defRPr sz="2400">
                <a:solidFill>
                  <a:schemeClr val="tx1"/>
                </a:solidFill>
                <a:latin typeface="Arial" pitchFamily="34" charset="0"/>
                <a:ea typeface="MS PGothic" pitchFamily="34" charset="-128"/>
              </a:defRPr>
            </a:lvl3pPr>
            <a:lvl4pPr marL="1244600" defTabSz="828675" eaLnBrk="0" hangingPunct="0">
              <a:defRPr sz="2400">
                <a:solidFill>
                  <a:schemeClr val="tx1"/>
                </a:solidFill>
                <a:latin typeface="Arial" pitchFamily="34" charset="0"/>
                <a:ea typeface="MS PGothic" pitchFamily="34" charset="-128"/>
              </a:defRPr>
            </a:lvl4pPr>
            <a:lvl5pPr marL="1658938" defTabSz="828675" eaLnBrk="0" hangingPunct="0">
              <a:defRPr sz="2400">
                <a:solidFill>
                  <a:schemeClr val="tx1"/>
                </a:solidFill>
                <a:latin typeface="Arial" pitchFamily="34" charset="0"/>
                <a:ea typeface="MS PGothic" pitchFamily="34" charset="-128"/>
              </a:defRPr>
            </a:lvl5pPr>
            <a:lvl6pPr marL="2116138" defTabSz="828675" eaLnBrk="0" fontAlgn="base" hangingPunct="0">
              <a:spcBef>
                <a:spcPct val="0"/>
              </a:spcBef>
              <a:spcAft>
                <a:spcPct val="0"/>
              </a:spcAft>
              <a:defRPr sz="2400">
                <a:solidFill>
                  <a:schemeClr val="tx1"/>
                </a:solidFill>
                <a:latin typeface="Arial" pitchFamily="34" charset="0"/>
                <a:ea typeface="MS PGothic" pitchFamily="34" charset="-128"/>
              </a:defRPr>
            </a:lvl6pPr>
            <a:lvl7pPr marL="2573338" defTabSz="828675" eaLnBrk="0" fontAlgn="base" hangingPunct="0">
              <a:spcBef>
                <a:spcPct val="0"/>
              </a:spcBef>
              <a:spcAft>
                <a:spcPct val="0"/>
              </a:spcAft>
              <a:defRPr sz="2400">
                <a:solidFill>
                  <a:schemeClr val="tx1"/>
                </a:solidFill>
                <a:latin typeface="Arial" pitchFamily="34" charset="0"/>
                <a:ea typeface="MS PGothic" pitchFamily="34" charset="-128"/>
              </a:defRPr>
            </a:lvl7pPr>
            <a:lvl8pPr marL="3030538" defTabSz="828675" eaLnBrk="0" fontAlgn="base" hangingPunct="0">
              <a:spcBef>
                <a:spcPct val="0"/>
              </a:spcBef>
              <a:spcAft>
                <a:spcPct val="0"/>
              </a:spcAft>
              <a:defRPr sz="2400">
                <a:solidFill>
                  <a:schemeClr val="tx1"/>
                </a:solidFill>
                <a:latin typeface="Arial" pitchFamily="34" charset="0"/>
                <a:ea typeface="MS PGothic" pitchFamily="34" charset="-128"/>
              </a:defRPr>
            </a:lvl8pPr>
            <a:lvl9pPr marL="3487738" defTabSz="828675"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726334" eaLnBrk="1" fontAlgn="base" hangingPunct="1">
              <a:spcBef>
                <a:spcPct val="0"/>
              </a:spcBef>
              <a:spcAft>
                <a:spcPct val="0"/>
              </a:spcAft>
              <a:defRPr/>
            </a:pPr>
            <a:r>
              <a:rPr lang="en-US" altLang="zh-CN" sz="1400" kern="0" dirty="0">
                <a:solidFill>
                  <a:srgbClr val="000000"/>
                </a:solidFill>
                <a:latin typeface="华文细黑" pitchFamily="2" charset="-122"/>
                <a:ea typeface="华文细黑" pitchFamily="2" charset="-122"/>
              </a:rPr>
              <a:t>EOM  EOP              EOS</a:t>
            </a:r>
          </a:p>
          <a:p>
            <a:pPr defTabSz="726334" eaLnBrk="1" fontAlgn="base" hangingPunct="1">
              <a:spcBef>
                <a:spcPct val="0"/>
              </a:spcBef>
              <a:spcAft>
                <a:spcPct val="0"/>
              </a:spcAft>
              <a:defRPr/>
            </a:pPr>
            <a:r>
              <a:rPr lang="en-US" altLang="zh-CN" sz="1400" kern="0" dirty="0">
                <a:solidFill>
                  <a:srgbClr val="000000"/>
                </a:solidFill>
                <a:latin typeface="华文细黑" pitchFamily="2" charset="-122"/>
                <a:ea typeface="华文细黑" pitchFamily="2" charset="-122"/>
              </a:rPr>
              <a:t>DCP   </a:t>
            </a:r>
            <a:r>
              <a:rPr lang="en-US" altLang="zh-CN" sz="1400" kern="0" dirty="0" err="1">
                <a:solidFill>
                  <a:srgbClr val="000000"/>
                </a:solidFill>
                <a:latin typeface="华文细黑" pitchFamily="2" charset="-122"/>
                <a:ea typeface="华文细黑" pitchFamily="2" charset="-122"/>
              </a:rPr>
              <a:t>DCP</a:t>
            </a:r>
            <a:r>
              <a:rPr lang="en-US" altLang="zh-CN" sz="1400" kern="0" dirty="0">
                <a:solidFill>
                  <a:srgbClr val="000000"/>
                </a:solidFill>
                <a:latin typeface="华文细黑" pitchFamily="2" charset="-122"/>
                <a:ea typeface="华文细黑" pitchFamily="2" charset="-122"/>
              </a:rPr>
              <a:t>             </a:t>
            </a:r>
            <a:r>
              <a:rPr lang="en-US" altLang="zh-CN" sz="1400" kern="0" dirty="0" err="1">
                <a:solidFill>
                  <a:srgbClr val="000000"/>
                </a:solidFill>
                <a:latin typeface="华文细黑" pitchFamily="2" charset="-122"/>
                <a:ea typeface="华文细黑" pitchFamily="2" charset="-122"/>
              </a:rPr>
              <a:t>DCP</a:t>
            </a:r>
            <a:endParaRPr lang="en-US" altLang="zh-CN" sz="1400" kern="0" dirty="0">
              <a:solidFill>
                <a:srgbClr val="000000"/>
              </a:solidFill>
              <a:latin typeface="华文细黑" pitchFamily="2" charset="-122"/>
              <a:ea typeface="华文细黑" pitchFamily="2" charset="-122"/>
            </a:endParaRPr>
          </a:p>
        </p:txBody>
      </p:sp>
      <p:sp>
        <p:nvSpPr>
          <p:cNvPr id="137" name="AutoShape 17"/>
          <p:cNvSpPr>
            <a:spLocks noChangeArrowheads="1"/>
          </p:cNvSpPr>
          <p:nvPr/>
        </p:nvSpPr>
        <p:spPr bwMode="auto">
          <a:xfrm flipV="1">
            <a:off x="6026257" y="1558865"/>
            <a:ext cx="321656" cy="527597"/>
          </a:xfrm>
          <a:prstGeom prst="triangle">
            <a:avLst>
              <a:gd name="adj" fmla="val 50000"/>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spAutoFit/>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38" name="AutoShape 18"/>
          <p:cNvSpPr>
            <a:spLocks noChangeArrowheads="1"/>
          </p:cNvSpPr>
          <p:nvPr/>
        </p:nvSpPr>
        <p:spPr bwMode="auto">
          <a:xfrm flipV="1">
            <a:off x="6432021" y="1553712"/>
            <a:ext cx="321656" cy="527597"/>
          </a:xfrm>
          <a:prstGeom prst="triangle">
            <a:avLst>
              <a:gd name="adj" fmla="val 50000"/>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spAutoFit/>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39" name="AutoShape 19"/>
          <p:cNvSpPr>
            <a:spLocks noChangeArrowheads="1"/>
          </p:cNvSpPr>
          <p:nvPr/>
        </p:nvSpPr>
        <p:spPr bwMode="auto">
          <a:xfrm flipV="1">
            <a:off x="7392373" y="1551137"/>
            <a:ext cx="321656" cy="527597"/>
          </a:xfrm>
          <a:prstGeom prst="triangle">
            <a:avLst>
              <a:gd name="adj" fmla="val 50000"/>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spAutoFit/>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40" name="AutoShape 20"/>
          <p:cNvSpPr>
            <a:spLocks noChangeArrowheads="1"/>
          </p:cNvSpPr>
          <p:nvPr/>
        </p:nvSpPr>
        <p:spPr bwMode="auto">
          <a:xfrm flipV="1">
            <a:off x="1478892" y="1539324"/>
            <a:ext cx="321656" cy="527597"/>
          </a:xfrm>
          <a:prstGeom prst="triangle">
            <a:avLst>
              <a:gd name="adj" fmla="val 50000"/>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spAutoFit/>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41" name="Text Box 21"/>
          <p:cNvSpPr txBox="1">
            <a:spLocks noChangeArrowheads="1"/>
          </p:cNvSpPr>
          <p:nvPr/>
        </p:nvSpPr>
        <p:spPr bwMode="auto">
          <a:xfrm>
            <a:off x="1233398" y="1146026"/>
            <a:ext cx="565172" cy="24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684" tIns="36342" rIns="72684" bIns="36342">
            <a:spAutoFit/>
          </a:bodyPr>
          <a:lstStyle>
            <a:lvl1pPr defTabSz="828675" eaLnBrk="0" hangingPunct="0">
              <a:defRPr sz="2400">
                <a:solidFill>
                  <a:schemeClr val="tx1"/>
                </a:solidFill>
                <a:latin typeface="Arial" pitchFamily="34" charset="0"/>
                <a:ea typeface="MS PGothic" pitchFamily="34" charset="-128"/>
              </a:defRPr>
            </a:lvl1pPr>
            <a:lvl2pPr marL="414338" defTabSz="828675" eaLnBrk="0" hangingPunct="0">
              <a:defRPr sz="2400">
                <a:solidFill>
                  <a:schemeClr val="tx1"/>
                </a:solidFill>
                <a:latin typeface="Arial" pitchFamily="34" charset="0"/>
                <a:ea typeface="MS PGothic" pitchFamily="34" charset="-128"/>
              </a:defRPr>
            </a:lvl2pPr>
            <a:lvl3pPr marL="828675" defTabSz="828675" eaLnBrk="0" hangingPunct="0">
              <a:defRPr sz="2400">
                <a:solidFill>
                  <a:schemeClr val="tx1"/>
                </a:solidFill>
                <a:latin typeface="Arial" pitchFamily="34" charset="0"/>
                <a:ea typeface="MS PGothic" pitchFamily="34" charset="-128"/>
              </a:defRPr>
            </a:lvl3pPr>
            <a:lvl4pPr marL="1244600" defTabSz="828675" eaLnBrk="0" hangingPunct="0">
              <a:defRPr sz="2400">
                <a:solidFill>
                  <a:schemeClr val="tx1"/>
                </a:solidFill>
                <a:latin typeface="Arial" pitchFamily="34" charset="0"/>
                <a:ea typeface="MS PGothic" pitchFamily="34" charset="-128"/>
              </a:defRPr>
            </a:lvl4pPr>
            <a:lvl5pPr marL="1658938" defTabSz="828675" eaLnBrk="0" hangingPunct="0">
              <a:defRPr sz="2400">
                <a:solidFill>
                  <a:schemeClr val="tx1"/>
                </a:solidFill>
                <a:latin typeface="Arial" pitchFamily="34" charset="0"/>
                <a:ea typeface="MS PGothic" pitchFamily="34" charset="-128"/>
              </a:defRPr>
            </a:lvl5pPr>
            <a:lvl6pPr marL="2116138" defTabSz="828675" eaLnBrk="0" fontAlgn="base" hangingPunct="0">
              <a:spcBef>
                <a:spcPct val="0"/>
              </a:spcBef>
              <a:spcAft>
                <a:spcPct val="0"/>
              </a:spcAft>
              <a:defRPr sz="2400">
                <a:solidFill>
                  <a:schemeClr val="tx1"/>
                </a:solidFill>
                <a:latin typeface="Arial" pitchFamily="34" charset="0"/>
                <a:ea typeface="MS PGothic" pitchFamily="34" charset="-128"/>
              </a:defRPr>
            </a:lvl6pPr>
            <a:lvl7pPr marL="2573338" defTabSz="828675" eaLnBrk="0" fontAlgn="base" hangingPunct="0">
              <a:spcBef>
                <a:spcPct val="0"/>
              </a:spcBef>
              <a:spcAft>
                <a:spcPct val="0"/>
              </a:spcAft>
              <a:defRPr sz="2400">
                <a:solidFill>
                  <a:schemeClr val="tx1"/>
                </a:solidFill>
                <a:latin typeface="Arial" pitchFamily="34" charset="0"/>
                <a:ea typeface="MS PGothic" pitchFamily="34" charset="-128"/>
              </a:defRPr>
            </a:lvl7pPr>
            <a:lvl8pPr marL="3030538" defTabSz="828675" eaLnBrk="0" fontAlgn="base" hangingPunct="0">
              <a:spcBef>
                <a:spcPct val="0"/>
              </a:spcBef>
              <a:spcAft>
                <a:spcPct val="0"/>
              </a:spcAft>
              <a:defRPr sz="2400">
                <a:solidFill>
                  <a:schemeClr val="tx1"/>
                </a:solidFill>
                <a:latin typeface="Arial" pitchFamily="34" charset="0"/>
                <a:ea typeface="MS PGothic" pitchFamily="34" charset="-128"/>
              </a:defRPr>
            </a:lvl8pPr>
            <a:lvl9pPr marL="3487738" defTabSz="828675"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726334" eaLnBrk="1" fontAlgn="base" hangingPunct="1">
              <a:spcBef>
                <a:spcPct val="50000"/>
              </a:spcBef>
              <a:spcAft>
                <a:spcPct val="0"/>
              </a:spcAft>
              <a:defRPr/>
            </a:pPr>
            <a:r>
              <a:rPr lang="en-US" altLang="zh-CN" sz="1100" kern="0" dirty="0">
                <a:solidFill>
                  <a:srgbClr val="000000"/>
                </a:solidFill>
                <a:latin typeface="华文细黑" pitchFamily="2" charset="-122"/>
                <a:ea typeface="华文细黑" pitchFamily="2" charset="-122"/>
              </a:rPr>
              <a:t>CDCP</a:t>
            </a:r>
          </a:p>
        </p:txBody>
      </p:sp>
      <p:sp>
        <p:nvSpPr>
          <p:cNvPr id="142" name="Text Box 22"/>
          <p:cNvSpPr txBox="1">
            <a:spLocks noChangeArrowheads="1"/>
          </p:cNvSpPr>
          <p:nvPr/>
        </p:nvSpPr>
        <p:spPr bwMode="auto">
          <a:xfrm>
            <a:off x="2489025" y="1355123"/>
            <a:ext cx="553950" cy="24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684" tIns="36342" rIns="72684" bIns="36342">
            <a:spAutoFit/>
          </a:bodyPr>
          <a:lstStyle>
            <a:lvl1pPr defTabSz="828675" eaLnBrk="0" hangingPunct="0">
              <a:defRPr sz="2400">
                <a:solidFill>
                  <a:schemeClr val="tx1"/>
                </a:solidFill>
                <a:latin typeface="Arial" pitchFamily="34" charset="0"/>
                <a:ea typeface="MS PGothic" pitchFamily="34" charset="-128"/>
              </a:defRPr>
            </a:lvl1pPr>
            <a:lvl2pPr marL="414338" defTabSz="828675" eaLnBrk="0" hangingPunct="0">
              <a:defRPr sz="2400">
                <a:solidFill>
                  <a:schemeClr val="tx1"/>
                </a:solidFill>
                <a:latin typeface="Arial" pitchFamily="34" charset="0"/>
                <a:ea typeface="MS PGothic" pitchFamily="34" charset="-128"/>
              </a:defRPr>
            </a:lvl2pPr>
            <a:lvl3pPr marL="828675" defTabSz="828675" eaLnBrk="0" hangingPunct="0">
              <a:defRPr sz="2400">
                <a:solidFill>
                  <a:schemeClr val="tx1"/>
                </a:solidFill>
                <a:latin typeface="Arial" pitchFamily="34" charset="0"/>
                <a:ea typeface="MS PGothic" pitchFamily="34" charset="-128"/>
              </a:defRPr>
            </a:lvl3pPr>
            <a:lvl4pPr marL="1244600" defTabSz="828675" eaLnBrk="0" hangingPunct="0">
              <a:defRPr sz="2400">
                <a:solidFill>
                  <a:schemeClr val="tx1"/>
                </a:solidFill>
                <a:latin typeface="Arial" pitchFamily="34" charset="0"/>
                <a:ea typeface="MS PGothic" pitchFamily="34" charset="-128"/>
              </a:defRPr>
            </a:lvl4pPr>
            <a:lvl5pPr marL="1658938" defTabSz="828675" eaLnBrk="0" hangingPunct="0">
              <a:defRPr sz="2400">
                <a:solidFill>
                  <a:schemeClr val="tx1"/>
                </a:solidFill>
                <a:latin typeface="Arial" pitchFamily="34" charset="0"/>
                <a:ea typeface="MS PGothic" pitchFamily="34" charset="-128"/>
              </a:defRPr>
            </a:lvl5pPr>
            <a:lvl6pPr marL="2116138" defTabSz="828675" eaLnBrk="0" fontAlgn="base" hangingPunct="0">
              <a:spcBef>
                <a:spcPct val="0"/>
              </a:spcBef>
              <a:spcAft>
                <a:spcPct val="0"/>
              </a:spcAft>
              <a:defRPr sz="2400">
                <a:solidFill>
                  <a:schemeClr val="tx1"/>
                </a:solidFill>
                <a:latin typeface="Arial" pitchFamily="34" charset="0"/>
                <a:ea typeface="MS PGothic" pitchFamily="34" charset="-128"/>
              </a:defRPr>
            </a:lvl6pPr>
            <a:lvl7pPr marL="2573338" defTabSz="828675" eaLnBrk="0" fontAlgn="base" hangingPunct="0">
              <a:spcBef>
                <a:spcPct val="0"/>
              </a:spcBef>
              <a:spcAft>
                <a:spcPct val="0"/>
              </a:spcAft>
              <a:defRPr sz="2400">
                <a:solidFill>
                  <a:schemeClr val="tx1"/>
                </a:solidFill>
                <a:latin typeface="Arial" pitchFamily="34" charset="0"/>
                <a:ea typeface="MS PGothic" pitchFamily="34" charset="-128"/>
              </a:defRPr>
            </a:lvl7pPr>
            <a:lvl8pPr marL="3030538" defTabSz="828675" eaLnBrk="0" fontAlgn="base" hangingPunct="0">
              <a:spcBef>
                <a:spcPct val="0"/>
              </a:spcBef>
              <a:spcAft>
                <a:spcPct val="0"/>
              </a:spcAft>
              <a:defRPr sz="2400">
                <a:solidFill>
                  <a:schemeClr val="tx1"/>
                </a:solidFill>
                <a:latin typeface="Arial" pitchFamily="34" charset="0"/>
                <a:ea typeface="MS PGothic" pitchFamily="34" charset="-128"/>
              </a:defRPr>
            </a:lvl8pPr>
            <a:lvl9pPr marL="3487738" defTabSz="828675"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726334" eaLnBrk="1" fontAlgn="base" hangingPunct="1">
              <a:spcBef>
                <a:spcPct val="50000"/>
              </a:spcBef>
              <a:spcAft>
                <a:spcPct val="0"/>
              </a:spcAft>
              <a:defRPr/>
            </a:pPr>
            <a:r>
              <a:rPr lang="en-US" altLang="zh-CN" sz="1100" kern="0" dirty="0">
                <a:solidFill>
                  <a:srgbClr val="000000"/>
                </a:solidFill>
                <a:latin typeface="华文细黑" pitchFamily="2" charset="-122"/>
                <a:ea typeface="华文细黑" pitchFamily="2" charset="-122"/>
              </a:rPr>
              <a:t>ADCP</a:t>
            </a:r>
          </a:p>
        </p:txBody>
      </p:sp>
      <p:sp>
        <p:nvSpPr>
          <p:cNvPr id="143" name="Line 23"/>
          <p:cNvSpPr>
            <a:spLocks noChangeShapeType="1"/>
          </p:cNvSpPr>
          <p:nvPr/>
        </p:nvSpPr>
        <p:spPr bwMode="auto">
          <a:xfrm>
            <a:off x="1509419" y="1683594"/>
            <a:ext cx="0" cy="392878"/>
          </a:xfrm>
          <a:prstGeom prst="line">
            <a:avLst/>
          </a:prstGeom>
          <a:noFill/>
          <a:ln w="1889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44" name="Line 24"/>
          <p:cNvSpPr>
            <a:spLocks noChangeShapeType="1"/>
          </p:cNvSpPr>
          <p:nvPr/>
        </p:nvSpPr>
        <p:spPr bwMode="auto">
          <a:xfrm flipV="1">
            <a:off x="2361653" y="1735119"/>
            <a:ext cx="1272" cy="310438"/>
          </a:xfrm>
          <a:prstGeom prst="line">
            <a:avLst/>
          </a:prstGeom>
          <a:noFill/>
          <a:ln w="1889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45" name="Line 25"/>
          <p:cNvSpPr>
            <a:spLocks noChangeShapeType="1"/>
          </p:cNvSpPr>
          <p:nvPr/>
        </p:nvSpPr>
        <p:spPr bwMode="auto">
          <a:xfrm flipV="1">
            <a:off x="2842465" y="1735119"/>
            <a:ext cx="1272" cy="310438"/>
          </a:xfrm>
          <a:prstGeom prst="line">
            <a:avLst/>
          </a:prstGeom>
          <a:noFill/>
          <a:ln w="1889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grpSp>
        <p:nvGrpSpPr>
          <p:cNvPr id="2" name="Group 26"/>
          <p:cNvGrpSpPr>
            <a:grpSpLocks/>
          </p:cNvGrpSpPr>
          <p:nvPr/>
        </p:nvGrpSpPr>
        <p:grpSpPr bwMode="auto">
          <a:xfrm>
            <a:off x="2387834" y="2036715"/>
            <a:ext cx="4901299" cy="376218"/>
            <a:chOff x="1218" y="1129"/>
            <a:chExt cx="3850" cy="292"/>
          </a:xfrm>
        </p:grpSpPr>
        <p:sp>
          <p:nvSpPr>
            <p:cNvPr id="121" name="Text Box 27"/>
            <p:cNvSpPr txBox="1">
              <a:spLocks noChangeArrowheads="1"/>
            </p:cNvSpPr>
            <p:nvPr/>
          </p:nvSpPr>
          <p:spPr bwMode="auto">
            <a:xfrm>
              <a:off x="1218" y="1129"/>
              <a:ext cx="47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lIns="82936" tIns="41468" rIns="82936" bIns="41468">
              <a:spAutoFit/>
            </a:bodyPr>
            <a:lstStyle>
              <a:lvl1pPr defTabSz="874713" eaLnBrk="0" hangingPunct="0">
                <a:defRPr sz="2400">
                  <a:solidFill>
                    <a:schemeClr val="tx1"/>
                  </a:solidFill>
                  <a:latin typeface="Arial" pitchFamily="34" charset="0"/>
                  <a:ea typeface="MS PGothic" pitchFamily="34" charset="-128"/>
                </a:defRPr>
              </a:lvl1pPr>
              <a:lvl2pPr marL="414338" defTabSz="874713" eaLnBrk="0" hangingPunct="0">
                <a:defRPr sz="2400">
                  <a:solidFill>
                    <a:schemeClr val="tx1"/>
                  </a:solidFill>
                  <a:latin typeface="Arial" pitchFamily="34" charset="0"/>
                  <a:ea typeface="MS PGothic" pitchFamily="34" charset="-128"/>
                </a:defRPr>
              </a:lvl2pPr>
              <a:lvl3pPr marL="828675" defTabSz="874713" eaLnBrk="0" hangingPunct="0">
                <a:defRPr sz="2400">
                  <a:solidFill>
                    <a:schemeClr val="tx1"/>
                  </a:solidFill>
                  <a:latin typeface="Arial" pitchFamily="34" charset="0"/>
                  <a:ea typeface="MS PGothic" pitchFamily="34" charset="-128"/>
                </a:defRPr>
              </a:lvl3pPr>
              <a:lvl4pPr marL="1244600" defTabSz="874713" eaLnBrk="0" hangingPunct="0">
                <a:defRPr sz="2400">
                  <a:solidFill>
                    <a:schemeClr val="tx1"/>
                  </a:solidFill>
                  <a:latin typeface="Arial" pitchFamily="34" charset="0"/>
                  <a:ea typeface="MS PGothic" pitchFamily="34" charset="-128"/>
                </a:defRPr>
              </a:lvl4pPr>
              <a:lvl5pPr marL="1658938" defTabSz="874713" eaLnBrk="0" hangingPunct="0">
                <a:defRPr sz="2400">
                  <a:solidFill>
                    <a:schemeClr val="tx1"/>
                  </a:solidFill>
                  <a:latin typeface="Arial" pitchFamily="34" charset="0"/>
                  <a:ea typeface="MS PGothic" pitchFamily="34" charset="-128"/>
                </a:defRPr>
              </a:lvl5pPr>
              <a:lvl6pPr marL="2116138" defTabSz="874713" eaLnBrk="0" fontAlgn="base" hangingPunct="0">
                <a:spcBef>
                  <a:spcPct val="0"/>
                </a:spcBef>
                <a:spcAft>
                  <a:spcPct val="0"/>
                </a:spcAft>
                <a:defRPr sz="2400">
                  <a:solidFill>
                    <a:schemeClr val="tx1"/>
                  </a:solidFill>
                  <a:latin typeface="Arial" pitchFamily="34" charset="0"/>
                  <a:ea typeface="MS PGothic" pitchFamily="34" charset="-128"/>
                </a:defRPr>
              </a:lvl6pPr>
              <a:lvl7pPr marL="2573338" defTabSz="874713" eaLnBrk="0" fontAlgn="base" hangingPunct="0">
                <a:spcBef>
                  <a:spcPct val="0"/>
                </a:spcBef>
                <a:spcAft>
                  <a:spcPct val="0"/>
                </a:spcAft>
                <a:defRPr sz="2400">
                  <a:solidFill>
                    <a:schemeClr val="tx1"/>
                  </a:solidFill>
                  <a:latin typeface="Arial" pitchFamily="34" charset="0"/>
                  <a:ea typeface="MS PGothic" pitchFamily="34" charset="-128"/>
                </a:defRPr>
              </a:lvl7pPr>
              <a:lvl8pPr marL="3030538" defTabSz="874713" eaLnBrk="0" fontAlgn="base" hangingPunct="0">
                <a:spcBef>
                  <a:spcPct val="0"/>
                </a:spcBef>
                <a:spcAft>
                  <a:spcPct val="0"/>
                </a:spcAft>
                <a:defRPr sz="2400">
                  <a:solidFill>
                    <a:schemeClr val="tx1"/>
                  </a:solidFill>
                  <a:latin typeface="Arial" pitchFamily="34" charset="0"/>
                  <a:ea typeface="MS PGothic" pitchFamily="34" charset="-128"/>
                </a:defRPr>
              </a:lvl8pPr>
              <a:lvl9pPr marL="3487738" defTabSz="874713"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766686" eaLnBrk="1" fontAlgn="base" hangingPunct="1">
                <a:spcBef>
                  <a:spcPct val="0"/>
                </a:spcBef>
                <a:spcAft>
                  <a:spcPct val="0"/>
                </a:spcAft>
                <a:defRPr/>
              </a:pPr>
              <a:r>
                <a:rPr lang="zh-CN" altLang="en-US" sz="1700" b="1" kern="0" dirty="0">
                  <a:solidFill>
                    <a:srgbClr val="0000FF"/>
                  </a:solidFill>
                  <a:latin typeface="华文细黑" pitchFamily="2" charset="-122"/>
                  <a:ea typeface="华文细黑" pitchFamily="2" charset="-122"/>
                </a:rPr>
                <a:t>交付</a:t>
              </a:r>
            </a:p>
          </p:txBody>
        </p:sp>
        <p:sp>
          <p:nvSpPr>
            <p:cNvPr id="122" name="Text Box 28"/>
            <p:cNvSpPr txBox="1">
              <a:spLocks noChangeArrowheads="1"/>
            </p:cNvSpPr>
            <p:nvPr/>
          </p:nvSpPr>
          <p:spPr bwMode="auto">
            <a:xfrm>
              <a:off x="4257" y="1156"/>
              <a:ext cx="811"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90" tIns="39595" rIns="79190" bIns="39595">
              <a:spAutoFit/>
            </a:bodyPr>
            <a:lstStyle>
              <a:lvl1pPr defTabSz="801688" eaLnBrk="0" hangingPunct="0">
                <a:defRPr sz="2400">
                  <a:solidFill>
                    <a:schemeClr val="tx1"/>
                  </a:solidFill>
                  <a:latin typeface="Arial" pitchFamily="34" charset="0"/>
                  <a:ea typeface="MS PGothic" pitchFamily="34" charset="-128"/>
                </a:defRPr>
              </a:lvl1pPr>
              <a:lvl2pPr defTabSz="801688" eaLnBrk="0" hangingPunct="0">
                <a:defRPr sz="2400">
                  <a:solidFill>
                    <a:schemeClr val="tx1"/>
                  </a:solidFill>
                  <a:latin typeface="Arial" pitchFamily="34" charset="0"/>
                  <a:ea typeface="MS PGothic" pitchFamily="34" charset="-128"/>
                </a:defRPr>
              </a:lvl2pPr>
              <a:lvl3pPr defTabSz="801688" eaLnBrk="0" hangingPunct="0">
                <a:defRPr sz="2400">
                  <a:solidFill>
                    <a:schemeClr val="tx1"/>
                  </a:solidFill>
                  <a:latin typeface="Arial" pitchFamily="34" charset="0"/>
                  <a:ea typeface="MS PGothic" pitchFamily="34" charset="-128"/>
                </a:defRPr>
              </a:lvl3pPr>
              <a:lvl4pPr marL="1370013" defTabSz="801688" eaLnBrk="0" hangingPunct="0">
                <a:defRPr sz="2400">
                  <a:solidFill>
                    <a:schemeClr val="tx1"/>
                  </a:solidFill>
                  <a:latin typeface="Arial" pitchFamily="34" charset="0"/>
                  <a:ea typeface="MS PGothic" pitchFamily="34" charset="-128"/>
                </a:defRPr>
              </a:lvl4pPr>
              <a:lvl5pPr defTabSz="801688" eaLnBrk="0" hangingPunct="0">
                <a:defRPr sz="2400">
                  <a:solidFill>
                    <a:schemeClr val="tx1"/>
                  </a:solidFill>
                  <a:latin typeface="Arial" pitchFamily="34" charset="0"/>
                  <a:ea typeface="MS PGothic" pitchFamily="34" charset="-128"/>
                </a:defRPr>
              </a:lvl5pPr>
              <a:lvl6pPr defTabSz="801688" eaLnBrk="0" fontAlgn="base" hangingPunct="0">
                <a:spcBef>
                  <a:spcPct val="0"/>
                </a:spcBef>
                <a:spcAft>
                  <a:spcPct val="0"/>
                </a:spcAft>
                <a:defRPr sz="2400">
                  <a:solidFill>
                    <a:schemeClr val="tx1"/>
                  </a:solidFill>
                  <a:latin typeface="Arial" pitchFamily="34" charset="0"/>
                  <a:ea typeface="MS PGothic" pitchFamily="34" charset="-128"/>
                </a:defRPr>
              </a:lvl6pPr>
              <a:lvl7pPr defTabSz="801688" eaLnBrk="0" fontAlgn="base" hangingPunct="0">
                <a:spcBef>
                  <a:spcPct val="0"/>
                </a:spcBef>
                <a:spcAft>
                  <a:spcPct val="0"/>
                </a:spcAft>
                <a:defRPr sz="2400">
                  <a:solidFill>
                    <a:schemeClr val="tx1"/>
                  </a:solidFill>
                  <a:latin typeface="Arial" pitchFamily="34" charset="0"/>
                  <a:ea typeface="MS PGothic" pitchFamily="34" charset="-128"/>
                </a:defRPr>
              </a:lvl7pPr>
              <a:lvl8pPr defTabSz="801688" eaLnBrk="0" fontAlgn="base" hangingPunct="0">
                <a:spcBef>
                  <a:spcPct val="0"/>
                </a:spcBef>
                <a:spcAft>
                  <a:spcPct val="0"/>
                </a:spcAft>
                <a:defRPr sz="2400">
                  <a:solidFill>
                    <a:schemeClr val="tx1"/>
                  </a:solidFill>
                  <a:latin typeface="Arial" pitchFamily="34" charset="0"/>
                  <a:ea typeface="MS PGothic" pitchFamily="34" charset="-128"/>
                </a:defRPr>
              </a:lvl8pPr>
              <a:lvl9pPr defTabSz="8016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702680" eaLnBrk="1" fontAlgn="base" hangingPunct="1">
                <a:spcBef>
                  <a:spcPct val="0"/>
                </a:spcBef>
                <a:spcAft>
                  <a:spcPct val="0"/>
                </a:spcAft>
                <a:defRPr/>
              </a:pPr>
              <a:r>
                <a:rPr lang="zh-CN" altLang="en-US" sz="1700" b="1" kern="0" dirty="0">
                  <a:solidFill>
                    <a:srgbClr val="0000FF"/>
                  </a:solidFill>
                  <a:latin typeface="FrutigerNext LT Regular" charset="0"/>
                  <a:ea typeface="华文细黑" pitchFamily="2" charset="-122"/>
                </a:rPr>
                <a:t>终止管理</a:t>
              </a:r>
            </a:p>
          </p:txBody>
        </p:sp>
        <p:sp>
          <p:nvSpPr>
            <p:cNvPr id="123" name="Text Box 29"/>
            <p:cNvSpPr txBox="1">
              <a:spLocks noChangeArrowheads="1"/>
            </p:cNvSpPr>
            <p:nvPr/>
          </p:nvSpPr>
          <p:spPr bwMode="auto">
            <a:xfrm>
              <a:off x="2258" y="1148"/>
              <a:ext cx="1667"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90" tIns="39595" rIns="79190" bIns="39595">
              <a:spAutoFit/>
            </a:bodyPr>
            <a:lstStyle>
              <a:lvl1pPr defTabSz="801688" eaLnBrk="0" hangingPunct="0">
                <a:defRPr sz="2400">
                  <a:solidFill>
                    <a:schemeClr val="tx1"/>
                  </a:solidFill>
                  <a:latin typeface="Arial" pitchFamily="34" charset="0"/>
                  <a:ea typeface="MS PGothic" pitchFamily="34" charset="-128"/>
                </a:defRPr>
              </a:lvl1pPr>
              <a:lvl2pPr defTabSz="801688" eaLnBrk="0" hangingPunct="0">
                <a:defRPr sz="2400">
                  <a:solidFill>
                    <a:schemeClr val="tx1"/>
                  </a:solidFill>
                  <a:latin typeface="Arial" pitchFamily="34" charset="0"/>
                  <a:ea typeface="MS PGothic" pitchFamily="34" charset="-128"/>
                </a:defRPr>
              </a:lvl2pPr>
              <a:lvl3pPr defTabSz="801688" eaLnBrk="0" hangingPunct="0">
                <a:defRPr sz="2400">
                  <a:solidFill>
                    <a:schemeClr val="tx1"/>
                  </a:solidFill>
                  <a:latin typeface="Arial" pitchFamily="34" charset="0"/>
                  <a:ea typeface="MS PGothic" pitchFamily="34" charset="-128"/>
                </a:defRPr>
              </a:lvl3pPr>
              <a:lvl4pPr marL="1370013" defTabSz="801688" eaLnBrk="0" hangingPunct="0">
                <a:defRPr sz="2400">
                  <a:solidFill>
                    <a:schemeClr val="tx1"/>
                  </a:solidFill>
                  <a:latin typeface="Arial" pitchFamily="34" charset="0"/>
                  <a:ea typeface="MS PGothic" pitchFamily="34" charset="-128"/>
                </a:defRPr>
              </a:lvl4pPr>
              <a:lvl5pPr defTabSz="801688" eaLnBrk="0" hangingPunct="0">
                <a:defRPr sz="2400">
                  <a:solidFill>
                    <a:schemeClr val="tx1"/>
                  </a:solidFill>
                  <a:latin typeface="Arial" pitchFamily="34" charset="0"/>
                  <a:ea typeface="MS PGothic" pitchFamily="34" charset="-128"/>
                </a:defRPr>
              </a:lvl5pPr>
              <a:lvl6pPr defTabSz="801688" eaLnBrk="0" fontAlgn="base" hangingPunct="0">
                <a:spcBef>
                  <a:spcPct val="0"/>
                </a:spcBef>
                <a:spcAft>
                  <a:spcPct val="0"/>
                </a:spcAft>
                <a:defRPr sz="2400">
                  <a:solidFill>
                    <a:schemeClr val="tx1"/>
                  </a:solidFill>
                  <a:latin typeface="Arial" pitchFamily="34" charset="0"/>
                  <a:ea typeface="MS PGothic" pitchFamily="34" charset="-128"/>
                </a:defRPr>
              </a:lvl6pPr>
              <a:lvl7pPr defTabSz="801688" eaLnBrk="0" fontAlgn="base" hangingPunct="0">
                <a:spcBef>
                  <a:spcPct val="0"/>
                </a:spcBef>
                <a:spcAft>
                  <a:spcPct val="0"/>
                </a:spcAft>
                <a:defRPr sz="2400">
                  <a:solidFill>
                    <a:schemeClr val="tx1"/>
                  </a:solidFill>
                  <a:latin typeface="Arial" pitchFamily="34" charset="0"/>
                  <a:ea typeface="MS PGothic" pitchFamily="34" charset="-128"/>
                </a:defRPr>
              </a:lvl7pPr>
              <a:lvl8pPr defTabSz="801688" eaLnBrk="0" fontAlgn="base" hangingPunct="0">
                <a:spcBef>
                  <a:spcPct val="0"/>
                </a:spcBef>
                <a:spcAft>
                  <a:spcPct val="0"/>
                </a:spcAft>
                <a:defRPr sz="2400">
                  <a:solidFill>
                    <a:schemeClr val="tx1"/>
                  </a:solidFill>
                  <a:latin typeface="Arial" pitchFamily="34" charset="0"/>
                  <a:ea typeface="MS PGothic" pitchFamily="34" charset="-128"/>
                </a:defRPr>
              </a:lvl8pPr>
              <a:lvl9pPr defTabSz="8016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702680" eaLnBrk="1" fontAlgn="base" hangingPunct="1">
                <a:spcBef>
                  <a:spcPct val="0"/>
                </a:spcBef>
                <a:spcAft>
                  <a:spcPct val="0"/>
                </a:spcAft>
                <a:defRPr/>
              </a:pPr>
              <a:r>
                <a:rPr lang="zh-CN" altLang="en-US" sz="1700" b="1" kern="0" dirty="0">
                  <a:solidFill>
                    <a:srgbClr val="0000FF"/>
                  </a:solidFill>
                  <a:latin typeface="FrutigerNext LT Regular" charset="0"/>
                  <a:ea typeface="华文细黑" pitchFamily="2" charset="-122"/>
                </a:rPr>
                <a:t>持续审视监控与优化</a:t>
              </a:r>
            </a:p>
          </p:txBody>
        </p:sp>
      </p:grpSp>
      <p:sp>
        <p:nvSpPr>
          <p:cNvPr id="101" name="Rectangle 31"/>
          <p:cNvSpPr>
            <a:spLocks noChangeArrowheads="1"/>
          </p:cNvSpPr>
          <p:nvPr/>
        </p:nvSpPr>
        <p:spPr bwMode="auto">
          <a:xfrm>
            <a:off x="1869275" y="4324642"/>
            <a:ext cx="4593720" cy="391152"/>
          </a:xfrm>
          <a:prstGeom prst="rect">
            <a:avLst/>
          </a:prstGeom>
          <a:solidFill>
            <a:srgbClr val="BFE8F8">
              <a:alpha val="12941"/>
            </a:srgbClr>
          </a:solidFill>
          <a:ln w="12700" algn="ctr">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693" tIns="36347" rIns="72693" bIns="36347" anchor="ctr"/>
          <a:lstStyle/>
          <a:p>
            <a:pPr defTabSz="726334"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 采购计划</a:t>
            </a:r>
          </a:p>
        </p:txBody>
      </p:sp>
      <p:sp>
        <p:nvSpPr>
          <p:cNvPr id="102" name="Rectangle 32"/>
          <p:cNvSpPr>
            <a:spLocks noChangeArrowheads="1"/>
          </p:cNvSpPr>
          <p:nvPr/>
        </p:nvSpPr>
        <p:spPr bwMode="auto">
          <a:xfrm>
            <a:off x="1869275" y="2850062"/>
            <a:ext cx="5594185" cy="397360"/>
          </a:xfrm>
          <a:prstGeom prst="rect">
            <a:avLst/>
          </a:prstGeom>
          <a:solidFill>
            <a:srgbClr val="BFE8F8">
              <a:alpha val="12941"/>
            </a:srgbClr>
          </a:solidFill>
          <a:ln w="12700" algn="ctr">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693" tIns="36347" rIns="72693" bIns="36347" anchor="ctr"/>
          <a:lstStyle/>
          <a:p>
            <a:pPr defTabSz="726334"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生命周期计划</a:t>
            </a:r>
          </a:p>
        </p:txBody>
      </p:sp>
      <p:sp>
        <p:nvSpPr>
          <p:cNvPr id="103" name="Rectangle 33"/>
          <p:cNvSpPr>
            <a:spLocks noChangeArrowheads="1"/>
          </p:cNvSpPr>
          <p:nvPr/>
        </p:nvSpPr>
        <p:spPr bwMode="auto">
          <a:xfrm>
            <a:off x="1869275" y="2370434"/>
            <a:ext cx="5594185" cy="374078"/>
          </a:xfrm>
          <a:prstGeom prst="rect">
            <a:avLst/>
          </a:prstGeom>
          <a:solidFill>
            <a:srgbClr val="BFE8F8">
              <a:alpha val="12941"/>
            </a:srgbClr>
          </a:solidFill>
          <a:ln w="12700" algn="ctr">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693" tIns="36347" rIns="72693" bIns="36347" anchor="ctr"/>
          <a:lstStyle/>
          <a:p>
            <a:pPr defTabSz="726334"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运营绩效目标</a:t>
            </a:r>
          </a:p>
        </p:txBody>
      </p:sp>
      <p:sp>
        <p:nvSpPr>
          <p:cNvPr id="104" name="Rectangle 34"/>
          <p:cNvSpPr>
            <a:spLocks noChangeArrowheads="1"/>
          </p:cNvSpPr>
          <p:nvPr/>
        </p:nvSpPr>
        <p:spPr bwMode="auto">
          <a:xfrm>
            <a:off x="1869276" y="3363836"/>
            <a:ext cx="4168815" cy="366317"/>
          </a:xfrm>
          <a:prstGeom prst="rect">
            <a:avLst/>
          </a:prstGeom>
          <a:solidFill>
            <a:srgbClr val="BFE8F8">
              <a:alpha val="12941"/>
            </a:srgbClr>
          </a:solidFill>
          <a:ln w="12700" algn="ctr">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693" tIns="36347" rIns="72693" bIns="36347" anchor="ctr"/>
          <a:lstStyle/>
          <a:p>
            <a:pPr defTabSz="726334"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营 销 计 划</a:t>
            </a:r>
          </a:p>
        </p:txBody>
      </p:sp>
      <p:sp>
        <p:nvSpPr>
          <p:cNvPr id="105" name="Rectangle 35"/>
          <p:cNvSpPr>
            <a:spLocks noChangeArrowheads="1"/>
          </p:cNvSpPr>
          <p:nvPr/>
        </p:nvSpPr>
        <p:spPr bwMode="auto">
          <a:xfrm>
            <a:off x="1869275" y="3834150"/>
            <a:ext cx="4593720" cy="392704"/>
          </a:xfrm>
          <a:prstGeom prst="rect">
            <a:avLst/>
          </a:prstGeom>
          <a:solidFill>
            <a:srgbClr val="BFE8F8">
              <a:alpha val="12941"/>
            </a:srgbClr>
          </a:solidFill>
          <a:ln w="12700" algn="ctr">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693" tIns="36347" rIns="72693" bIns="36347" anchor="ctr"/>
          <a:lstStyle/>
          <a:p>
            <a:pPr defTabSz="726334"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制造策略和计划</a:t>
            </a:r>
          </a:p>
        </p:txBody>
      </p:sp>
      <p:sp>
        <p:nvSpPr>
          <p:cNvPr id="107" name="Rectangle 37"/>
          <p:cNvSpPr>
            <a:spLocks noChangeArrowheads="1"/>
          </p:cNvSpPr>
          <p:nvPr/>
        </p:nvSpPr>
        <p:spPr bwMode="auto">
          <a:xfrm>
            <a:off x="6604169" y="3970907"/>
            <a:ext cx="777839" cy="723760"/>
          </a:xfrm>
          <a:prstGeom prst="star8">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wrap="square" lIns="14310" tIns="36347" rIns="14310" bIns="36347" anchor="ctr">
            <a:spAutoFit/>
          </a:bodyPr>
          <a:lstStyle/>
          <a:p>
            <a:pPr algn="ctr" defTabSz="726334">
              <a:defRPr/>
            </a:pPr>
            <a:r>
              <a:rPr lang="zh-CN" altLang="en-US" sz="1400" b="1" kern="0" dirty="0">
                <a:solidFill>
                  <a:schemeClr val="bg1"/>
                </a:solidFill>
                <a:latin typeface="华文细黑" pitchFamily="2" charset="-122"/>
                <a:ea typeface="华文细黑" pitchFamily="2" charset="-122"/>
              </a:rPr>
              <a:t>终止</a:t>
            </a:r>
          </a:p>
          <a:p>
            <a:pPr algn="ctr" defTabSz="726334">
              <a:defRPr/>
            </a:pPr>
            <a:r>
              <a:rPr lang="zh-CN" altLang="en-US" sz="1400" b="1" kern="0" dirty="0">
                <a:solidFill>
                  <a:schemeClr val="bg1"/>
                </a:solidFill>
                <a:latin typeface="华文细黑" pitchFamily="2" charset="-122"/>
                <a:ea typeface="华文细黑" pitchFamily="2" charset="-122"/>
              </a:rPr>
              <a:t>生产</a:t>
            </a:r>
          </a:p>
        </p:txBody>
      </p:sp>
      <p:sp>
        <p:nvSpPr>
          <p:cNvPr id="108" name="Rectangle 38"/>
          <p:cNvSpPr>
            <a:spLocks noChangeArrowheads="1"/>
          </p:cNvSpPr>
          <p:nvPr/>
        </p:nvSpPr>
        <p:spPr bwMode="auto">
          <a:xfrm>
            <a:off x="3427653" y="3356076"/>
            <a:ext cx="2610439" cy="366317"/>
          </a:xfrm>
          <a:prstGeom prst="rect">
            <a:avLst/>
          </a:prstGeom>
          <a:solidFill>
            <a:srgbClr val="F6E3E2">
              <a:alpha val="43922"/>
            </a:srgbClr>
          </a:solidFill>
          <a:ln w="12700" algn="ctr">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10" tIns="36347" rIns="14310" bIns="36347" anchor="ctr"/>
          <a:lstStyle/>
          <a:p>
            <a:pPr algn="ctr" defTabSz="726334" fontAlgn="base">
              <a:spcBef>
                <a:spcPct val="0"/>
              </a:spcBef>
              <a:spcAft>
                <a:spcPct val="0"/>
              </a:spcAft>
              <a:defRPr/>
            </a:pPr>
            <a:r>
              <a:rPr lang="zh-CN" altLang="en-US" sz="1600" b="1" kern="0" dirty="0">
                <a:solidFill>
                  <a:srgbClr val="000000"/>
                </a:solidFill>
                <a:latin typeface="华文细黑" pitchFamily="2" charset="-122"/>
                <a:ea typeface="华文细黑" pitchFamily="2" charset="-122"/>
              </a:rPr>
              <a:t>管理市场绩效</a:t>
            </a:r>
          </a:p>
        </p:txBody>
      </p:sp>
      <p:sp>
        <p:nvSpPr>
          <p:cNvPr id="109" name="Rectangle 39"/>
          <p:cNvSpPr>
            <a:spLocks noChangeArrowheads="1"/>
          </p:cNvSpPr>
          <p:nvPr/>
        </p:nvSpPr>
        <p:spPr bwMode="auto">
          <a:xfrm>
            <a:off x="3433095" y="3817762"/>
            <a:ext cx="3032606" cy="907110"/>
          </a:xfrm>
          <a:prstGeom prst="rect">
            <a:avLst/>
          </a:prstGeom>
          <a:solidFill>
            <a:srgbClr val="F6E3E2">
              <a:alpha val="43922"/>
            </a:srgbClr>
          </a:solidFill>
          <a:ln w="12700" algn="ctr">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10" tIns="36347" rIns="14310" bIns="36347" anchor="ctr"/>
          <a:lstStyle/>
          <a:p>
            <a:pPr algn="ctr" defTabSz="726334" fontAlgn="base">
              <a:spcBef>
                <a:spcPct val="0"/>
              </a:spcBef>
              <a:spcAft>
                <a:spcPct val="0"/>
              </a:spcAft>
              <a:defRPr/>
            </a:pPr>
            <a:r>
              <a:rPr lang="zh-CN" altLang="en-US" sz="1600" b="1" kern="0" dirty="0">
                <a:solidFill>
                  <a:srgbClr val="000000"/>
                </a:solidFill>
                <a:latin typeface="华文细黑" pitchFamily="2" charset="-122"/>
                <a:ea typeface="华文细黑" pitchFamily="2" charset="-122"/>
              </a:rPr>
              <a:t>管理生产绩效</a:t>
            </a:r>
          </a:p>
        </p:txBody>
      </p:sp>
      <p:sp>
        <p:nvSpPr>
          <p:cNvPr id="110" name="Rectangle 40"/>
          <p:cNvSpPr>
            <a:spLocks noChangeArrowheads="1"/>
          </p:cNvSpPr>
          <p:nvPr/>
        </p:nvSpPr>
        <p:spPr bwMode="auto">
          <a:xfrm>
            <a:off x="1863846" y="4819790"/>
            <a:ext cx="5637624" cy="350795"/>
          </a:xfrm>
          <a:prstGeom prst="rect">
            <a:avLst/>
          </a:prstGeom>
          <a:solidFill>
            <a:srgbClr val="BFE8F8">
              <a:alpha val="12941"/>
            </a:srgbClr>
          </a:solidFill>
          <a:ln w="12700" algn="ctr">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693" tIns="36347" rIns="72693" bIns="36347" anchor="ctr"/>
          <a:lstStyle/>
          <a:p>
            <a:pPr defTabSz="726334"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研发维护</a:t>
            </a:r>
            <a:endParaRPr lang="en-US" altLang="zh-CN" sz="1400" b="1" kern="0" dirty="0">
              <a:solidFill>
                <a:srgbClr val="000000"/>
              </a:solidFill>
              <a:latin typeface="华文细黑" pitchFamily="2" charset="-122"/>
              <a:ea typeface="华文细黑" pitchFamily="2" charset="-122"/>
            </a:endParaRPr>
          </a:p>
        </p:txBody>
      </p:sp>
      <p:sp>
        <p:nvSpPr>
          <p:cNvPr id="111" name="Rectangle 41"/>
          <p:cNvSpPr>
            <a:spLocks noChangeArrowheads="1"/>
          </p:cNvSpPr>
          <p:nvPr/>
        </p:nvSpPr>
        <p:spPr bwMode="auto">
          <a:xfrm>
            <a:off x="3429021" y="4819790"/>
            <a:ext cx="4075162" cy="350795"/>
          </a:xfrm>
          <a:prstGeom prst="rect">
            <a:avLst/>
          </a:prstGeom>
          <a:solidFill>
            <a:srgbClr val="F6E3E2">
              <a:alpha val="43922"/>
            </a:srgbClr>
          </a:solidFill>
          <a:ln w="12700" algn="ctr">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10" tIns="36347" rIns="14310" bIns="36347" anchor="ctr"/>
          <a:lstStyle/>
          <a:p>
            <a:pPr algn="ctr" defTabSz="726334" fontAlgn="base">
              <a:spcBef>
                <a:spcPct val="0"/>
              </a:spcBef>
              <a:spcAft>
                <a:spcPct val="0"/>
              </a:spcAft>
              <a:defRPr/>
            </a:pPr>
            <a:r>
              <a:rPr lang="zh-CN" altLang="en-US" sz="1600" b="1" kern="0" dirty="0">
                <a:solidFill>
                  <a:srgbClr val="000000"/>
                </a:solidFill>
                <a:latin typeface="华文细黑" pitchFamily="2" charset="-122"/>
                <a:ea typeface="华文细黑" pitchFamily="2" charset="-122"/>
              </a:rPr>
              <a:t>维护支持</a:t>
            </a:r>
          </a:p>
        </p:txBody>
      </p:sp>
      <p:sp>
        <p:nvSpPr>
          <p:cNvPr id="112" name="Rectangle 42"/>
          <p:cNvSpPr>
            <a:spLocks noChangeArrowheads="1"/>
          </p:cNvSpPr>
          <p:nvPr/>
        </p:nvSpPr>
        <p:spPr bwMode="auto">
          <a:xfrm>
            <a:off x="1869276" y="5257508"/>
            <a:ext cx="5632194" cy="374078"/>
          </a:xfrm>
          <a:prstGeom prst="rect">
            <a:avLst/>
          </a:prstGeom>
          <a:solidFill>
            <a:srgbClr val="BFE8F8">
              <a:alpha val="12941"/>
            </a:srgbClr>
          </a:solidFill>
          <a:ln w="12700" algn="ctr">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693" tIns="36347" rIns="72693" bIns="36347" anchor="ctr"/>
          <a:lstStyle/>
          <a:p>
            <a:pPr defTabSz="726334" fontAlgn="base">
              <a:spcBef>
                <a:spcPct val="0"/>
              </a:spcBef>
              <a:spcAft>
                <a:spcPct val="0"/>
              </a:spcAft>
              <a:defRPr/>
            </a:pPr>
            <a:r>
              <a:rPr lang="zh-CN" altLang="en-US" sz="1400" b="1" kern="0" dirty="0">
                <a:solidFill>
                  <a:srgbClr val="000000"/>
                </a:solidFill>
                <a:latin typeface="华文细黑" pitchFamily="2" charset="-122"/>
                <a:ea typeface="华文细黑" pitchFamily="2" charset="-122"/>
              </a:rPr>
              <a:t>服务策略和计划</a:t>
            </a:r>
          </a:p>
        </p:txBody>
      </p:sp>
      <p:sp>
        <p:nvSpPr>
          <p:cNvPr id="113" name="Rectangle 44"/>
          <p:cNvSpPr>
            <a:spLocks noChangeArrowheads="1"/>
          </p:cNvSpPr>
          <p:nvPr/>
        </p:nvSpPr>
        <p:spPr bwMode="auto">
          <a:xfrm>
            <a:off x="3435809" y="5257508"/>
            <a:ext cx="4068374" cy="366317"/>
          </a:xfrm>
          <a:prstGeom prst="rect">
            <a:avLst/>
          </a:prstGeom>
          <a:solidFill>
            <a:srgbClr val="F6E3E2">
              <a:alpha val="43922"/>
            </a:srgbClr>
          </a:solidFill>
          <a:ln w="12700" algn="ctr">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10" tIns="36347" rIns="14310" bIns="36347" anchor="ctr"/>
          <a:lstStyle/>
          <a:p>
            <a:pPr algn="ctr" defTabSz="726334" fontAlgn="base">
              <a:spcBef>
                <a:spcPct val="0"/>
              </a:spcBef>
              <a:spcAft>
                <a:spcPct val="0"/>
              </a:spcAft>
              <a:defRPr/>
            </a:pPr>
            <a:r>
              <a:rPr lang="zh-CN" altLang="en-US" sz="1600" b="1" kern="0" dirty="0">
                <a:solidFill>
                  <a:srgbClr val="000000"/>
                </a:solidFill>
                <a:latin typeface="华文细黑" pitchFamily="2" charset="-122"/>
                <a:ea typeface="华文细黑" pitchFamily="2" charset="-122"/>
              </a:rPr>
              <a:t>管理服务与支持绩效</a:t>
            </a:r>
          </a:p>
        </p:txBody>
      </p:sp>
      <p:grpSp>
        <p:nvGrpSpPr>
          <p:cNvPr id="3" name="Group 45"/>
          <p:cNvGrpSpPr>
            <a:grpSpLocks/>
          </p:cNvGrpSpPr>
          <p:nvPr/>
        </p:nvGrpSpPr>
        <p:grpSpPr bwMode="auto">
          <a:xfrm>
            <a:off x="3562043" y="2910651"/>
            <a:ext cx="2537135" cy="2941399"/>
            <a:chOff x="2393" y="1984"/>
            <a:chExt cx="1915" cy="2268"/>
          </a:xfrm>
        </p:grpSpPr>
        <p:sp>
          <p:nvSpPr>
            <p:cNvPr id="118" name="AutoShape 46"/>
            <p:cNvSpPr>
              <a:spLocks noChangeArrowheads="1"/>
            </p:cNvSpPr>
            <p:nvPr/>
          </p:nvSpPr>
          <p:spPr bwMode="auto">
            <a:xfrm rot="-5530415" flipH="1" flipV="1">
              <a:off x="2982" y="1395"/>
              <a:ext cx="499" cy="1677"/>
            </a:xfrm>
            <a:prstGeom prst="curvedRightArrow">
              <a:avLst>
                <a:gd name="adj1" fmla="val 67214"/>
                <a:gd name="adj2" fmla="val 134429"/>
                <a:gd name="adj3" fmla="val 34523"/>
              </a:avLst>
            </a:prstGeom>
            <a:gradFill rotWithShape="1">
              <a:gsLst>
                <a:gs pos="0">
                  <a:srgbClr val="006699">
                    <a:alpha val="0"/>
                  </a:srgbClr>
                </a:gs>
                <a:gs pos="100000">
                  <a:srgbClr val="A9E8FF"/>
                </a:gs>
              </a:gsLst>
              <a:lin ang="2700000" scaled="1"/>
            </a:gradFill>
            <a:ln w="12700">
              <a:solidFill>
                <a:srgbClr val="153A6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19" name="AutoShape 47"/>
            <p:cNvSpPr>
              <a:spLocks noChangeArrowheads="1"/>
            </p:cNvSpPr>
            <p:nvPr/>
          </p:nvSpPr>
          <p:spPr bwMode="auto">
            <a:xfrm rot="-1903752">
              <a:off x="2429" y="2888"/>
              <a:ext cx="465" cy="1364"/>
            </a:xfrm>
            <a:prstGeom prst="curvedRightArrow">
              <a:avLst>
                <a:gd name="adj1" fmla="val 58667"/>
                <a:gd name="adj2" fmla="val 117333"/>
                <a:gd name="adj3" fmla="val 34523"/>
              </a:avLst>
            </a:prstGeom>
            <a:gradFill rotWithShape="1">
              <a:gsLst>
                <a:gs pos="0">
                  <a:srgbClr val="006699">
                    <a:alpha val="0"/>
                  </a:srgbClr>
                </a:gs>
                <a:gs pos="100000">
                  <a:srgbClr val="A9E8FF"/>
                </a:gs>
              </a:gsLst>
              <a:lin ang="2700000" scaled="1"/>
            </a:gradFill>
            <a:ln w="12700">
              <a:solidFill>
                <a:srgbClr val="153A6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20" name="AutoShape 48"/>
            <p:cNvSpPr>
              <a:spLocks noChangeArrowheads="1"/>
            </p:cNvSpPr>
            <p:nvPr/>
          </p:nvSpPr>
          <p:spPr bwMode="auto">
            <a:xfrm rot="1931605" flipH="1" flipV="1">
              <a:off x="3790" y="2756"/>
              <a:ext cx="518" cy="1485"/>
            </a:xfrm>
            <a:prstGeom prst="curvedRightArrow">
              <a:avLst>
                <a:gd name="adj1" fmla="val 57336"/>
                <a:gd name="adj2" fmla="val 114672"/>
                <a:gd name="adj3" fmla="val 34523"/>
              </a:avLst>
            </a:prstGeom>
            <a:gradFill rotWithShape="1">
              <a:gsLst>
                <a:gs pos="0">
                  <a:srgbClr val="006699">
                    <a:alpha val="0"/>
                  </a:srgbClr>
                </a:gs>
                <a:gs pos="100000">
                  <a:srgbClr val="A9E8FF"/>
                </a:gs>
              </a:gsLst>
              <a:lin ang="2700000" scaled="1"/>
            </a:gradFill>
            <a:ln w="12700">
              <a:solidFill>
                <a:srgbClr val="153A6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grpSp>
      <p:sp>
        <p:nvSpPr>
          <p:cNvPr id="115" name="Line 49"/>
          <p:cNvSpPr>
            <a:spLocks noChangeShapeType="1"/>
          </p:cNvSpPr>
          <p:nvPr/>
        </p:nvSpPr>
        <p:spPr bwMode="auto">
          <a:xfrm>
            <a:off x="3411345" y="2072414"/>
            <a:ext cx="0" cy="3624363"/>
          </a:xfrm>
          <a:prstGeom prst="line">
            <a:avLst/>
          </a:prstGeom>
          <a:noFill/>
          <a:ln w="12700">
            <a:solidFill>
              <a:srgbClr val="5F5F5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80147" tIns="40074" rIns="80147" bIns="40074">
            <a:spAutoFit/>
          </a:bodyPr>
          <a:lstStyle/>
          <a:p>
            <a:pPr defTabSz="801472" fontAlgn="base">
              <a:spcBef>
                <a:spcPct val="0"/>
              </a:spcBef>
              <a:spcAft>
                <a:spcPct val="0"/>
              </a:spcAft>
              <a:defRPr/>
            </a:pPr>
            <a:endParaRPr lang="zh-CN" altLang="en-US" sz="1200" kern="0" dirty="0">
              <a:solidFill>
                <a:srgbClr val="FFFFFF"/>
              </a:solidFill>
              <a:latin typeface="FrutigerNext LT Regular" charset="0"/>
              <a:ea typeface="MS PGothic" pitchFamily="34" charset="-128"/>
            </a:endParaRPr>
          </a:p>
        </p:txBody>
      </p:sp>
      <p:sp>
        <p:nvSpPr>
          <p:cNvPr id="116" name="Line 50"/>
          <p:cNvSpPr>
            <a:spLocks noChangeShapeType="1"/>
          </p:cNvSpPr>
          <p:nvPr/>
        </p:nvSpPr>
        <p:spPr bwMode="auto">
          <a:xfrm>
            <a:off x="6038091" y="2030506"/>
            <a:ext cx="0" cy="3666272"/>
          </a:xfrm>
          <a:prstGeom prst="line">
            <a:avLst/>
          </a:prstGeom>
          <a:noFill/>
          <a:ln w="12700">
            <a:solidFill>
              <a:srgbClr val="5F5F5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80147" tIns="40074" rIns="80147" bIns="40074">
            <a:spAutoFit/>
          </a:bodyPr>
          <a:lstStyle/>
          <a:p>
            <a:pPr defTabSz="801472">
              <a:defRPr/>
            </a:pPr>
            <a:endParaRPr lang="zh-CN" altLang="en-US" sz="1200" kern="0" dirty="0">
              <a:solidFill>
                <a:srgbClr val="FFFFFF"/>
              </a:solidFill>
              <a:latin typeface="FrutigerNext LT Regular" charset="0"/>
              <a:ea typeface="MS PGothic" pitchFamily="34" charset="-128"/>
            </a:endParaRPr>
          </a:p>
        </p:txBody>
      </p:sp>
      <p:sp>
        <p:nvSpPr>
          <p:cNvPr id="117" name="Rectangle 43"/>
          <p:cNvSpPr>
            <a:spLocks noChangeArrowheads="1"/>
          </p:cNvSpPr>
          <p:nvPr/>
        </p:nvSpPr>
        <p:spPr bwMode="auto">
          <a:xfrm>
            <a:off x="7504183" y="4854460"/>
            <a:ext cx="722183" cy="750034"/>
          </a:xfrm>
          <a:prstGeom prst="star8">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wrap="square" lIns="14310" tIns="36347" rIns="14310" bIns="36347" anchor="ctr">
            <a:spAutoFit/>
          </a:bodyPr>
          <a:lstStyle/>
          <a:p>
            <a:pPr algn="ctr" defTabSz="726334">
              <a:defRPr/>
            </a:pPr>
            <a:r>
              <a:rPr lang="zh-CN" altLang="en-US" sz="1400" b="1" kern="0" dirty="0">
                <a:solidFill>
                  <a:schemeClr val="bg1"/>
                </a:solidFill>
                <a:latin typeface="华文细黑" pitchFamily="2" charset="-122"/>
                <a:ea typeface="华文细黑" pitchFamily="2" charset="-122"/>
              </a:rPr>
              <a:t>终止服务</a:t>
            </a:r>
          </a:p>
        </p:txBody>
      </p:sp>
      <p:sp>
        <p:nvSpPr>
          <p:cNvPr id="52" name="Text Box 22"/>
          <p:cNvSpPr txBox="1">
            <a:spLocks noChangeArrowheads="1"/>
          </p:cNvSpPr>
          <p:nvPr/>
        </p:nvSpPr>
        <p:spPr bwMode="auto">
          <a:xfrm>
            <a:off x="3166996" y="1357382"/>
            <a:ext cx="374414" cy="24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684" tIns="36342" rIns="72684" bIns="36342">
            <a:spAutoFit/>
          </a:bodyPr>
          <a:lstStyle>
            <a:lvl1pPr defTabSz="828675" eaLnBrk="0" hangingPunct="0">
              <a:defRPr sz="2400">
                <a:solidFill>
                  <a:schemeClr val="tx1"/>
                </a:solidFill>
                <a:latin typeface="Arial" pitchFamily="34" charset="0"/>
                <a:ea typeface="MS PGothic" pitchFamily="34" charset="-128"/>
              </a:defRPr>
            </a:lvl1pPr>
            <a:lvl2pPr marL="414338" defTabSz="828675" eaLnBrk="0" hangingPunct="0">
              <a:defRPr sz="2400">
                <a:solidFill>
                  <a:schemeClr val="tx1"/>
                </a:solidFill>
                <a:latin typeface="Arial" pitchFamily="34" charset="0"/>
                <a:ea typeface="MS PGothic" pitchFamily="34" charset="-128"/>
              </a:defRPr>
            </a:lvl2pPr>
            <a:lvl3pPr marL="828675" defTabSz="828675" eaLnBrk="0" hangingPunct="0">
              <a:defRPr sz="2400">
                <a:solidFill>
                  <a:schemeClr val="tx1"/>
                </a:solidFill>
                <a:latin typeface="Arial" pitchFamily="34" charset="0"/>
                <a:ea typeface="MS PGothic" pitchFamily="34" charset="-128"/>
              </a:defRPr>
            </a:lvl3pPr>
            <a:lvl4pPr marL="1244600" defTabSz="828675" eaLnBrk="0" hangingPunct="0">
              <a:defRPr sz="2400">
                <a:solidFill>
                  <a:schemeClr val="tx1"/>
                </a:solidFill>
                <a:latin typeface="Arial" pitchFamily="34" charset="0"/>
                <a:ea typeface="MS PGothic" pitchFamily="34" charset="-128"/>
              </a:defRPr>
            </a:lvl4pPr>
            <a:lvl5pPr marL="1658938" defTabSz="828675" eaLnBrk="0" hangingPunct="0">
              <a:defRPr sz="2400">
                <a:solidFill>
                  <a:schemeClr val="tx1"/>
                </a:solidFill>
                <a:latin typeface="Arial" pitchFamily="34" charset="0"/>
                <a:ea typeface="MS PGothic" pitchFamily="34" charset="-128"/>
              </a:defRPr>
            </a:lvl5pPr>
            <a:lvl6pPr marL="2116138" defTabSz="828675" eaLnBrk="0" fontAlgn="base" hangingPunct="0">
              <a:spcBef>
                <a:spcPct val="0"/>
              </a:spcBef>
              <a:spcAft>
                <a:spcPct val="0"/>
              </a:spcAft>
              <a:defRPr sz="2400">
                <a:solidFill>
                  <a:schemeClr val="tx1"/>
                </a:solidFill>
                <a:latin typeface="Arial" pitchFamily="34" charset="0"/>
                <a:ea typeface="MS PGothic" pitchFamily="34" charset="-128"/>
              </a:defRPr>
            </a:lvl6pPr>
            <a:lvl7pPr marL="2573338" defTabSz="828675" eaLnBrk="0" fontAlgn="base" hangingPunct="0">
              <a:spcBef>
                <a:spcPct val="0"/>
              </a:spcBef>
              <a:spcAft>
                <a:spcPct val="0"/>
              </a:spcAft>
              <a:defRPr sz="2400">
                <a:solidFill>
                  <a:schemeClr val="tx1"/>
                </a:solidFill>
                <a:latin typeface="Arial" pitchFamily="34" charset="0"/>
                <a:ea typeface="MS PGothic" pitchFamily="34" charset="-128"/>
              </a:defRPr>
            </a:lvl7pPr>
            <a:lvl8pPr marL="3030538" defTabSz="828675" eaLnBrk="0" fontAlgn="base" hangingPunct="0">
              <a:spcBef>
                <a:spcPct val="0"/>
              </a:spcBef>
              <a:spcAft>
                <a:spcPct val="0"/>
              </a:spcAft>
              <a:defRPr sz="2400">
                <a:solidFill>
                  <a:schemeClr val="tx1"/>
                </a:solidFill>
                <a:latin typeface="Arial" pitchFamily="34" charset="0"/>
                <a:ea typeface="MS PGothic" pitchFamily="34" charset="-128"/>
              </a:defRPr>
            </a:lvl8pPr>
            <a:lvl9pPr marL="3487738" defTabSz="828675"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726334" eaLnBrk="1" fontAlgn="base" hangingPunct="1">
              <a:spcBef>
                <a:spcPct val="50000"/>
              </a:spcBef>
              <a:spcAft>
                <a:spcPct val="0"/>
              </a:spcAft>
              <a:defRPr/>
            </a:pPr>
            <a:r>
              <a:rPr lang="en-US" altLang="zh-CN" sz="1100" kern="0" dirty="0">
                <a:solidFill>
                  <a:srgbClr val="000000"/>
                </a:solidFill>
                <a:latin typeface="华文细黑" pitchFamily="2" charset="-122"/>
                <a:ea typeface="华文细黑" pitchFamily="2" charset="-122"/>
              </a:rPr>
              <a:t>GA</a:t>
            </a:r>
          </a:p>
        </p:txBody>
      </p:sp>
      <p:sp>
        <p:nvSpPr>
          <p:cNvPr id="53" name="椭圆 52"/>
          <p:cNvSpPr/>
          <p:nvPr/>
        </p:nvSpPr>
        <p:spPr>
          <a:xfrm>
            <a:off x="3350258" y="1549984"/>
            <a:ext cx="61087" cy="194381"/>
          </a:xfrm>
          <a:prstGeom prst="ellipse">
            <a:avLst/>
          </a:prstGeom>
          <a:ln/>
          <a:effectLst/>
        </p:spPr>
        <p:style>
          <a:lnRef idx="1">
            <a:schemeClr val="accent4"/>
          </a:lnRef>
          <a:fillRef idx="3">
            <a:schemeClr val="accent4"/>
          </a:fillRef>
          <a:effectRef idx="2">
            <a:schemeClr val="accent4"/>
          </a:effectRef>
          <a:fontRef idx="minor">
            <a:schemeClr val="lt1"/>
          </a:fontRef>
        </p:style>
        <p:txBody>
          <a:bodyPr wrap="square" lIns="80147" tIns="40074" rIns="80147" bIns="40074" rtlCol="0" anchor="ctr">
            <a:noAutofit/>
          </a:bodyPr>
          <a:lstStyle/>
          <a:p>
            <a:pPr algn="ctr"/>
            <a:endParaRPr lang="zh-CN" altLang="en-US" sz="2100" b="1" dirty="0"/>
          </a:p>
        </p:txBody>
      </p:sp>
      <p:sp>
        <p:nvSpPr>
          <p:cNvPr id="106" name="Rectangle 36"/>
          <p:cNvSpPr>
            <a:spLocks noChangeArrowheads="1"/>
          </p:cNvSpPr>
          <p:nvPr/>
        </p:nvSpPr>
        <p:spPr bwMode="auto">
          <a:xfrm>
            <a:off x="6038092" y="3040238"/>
            <a:ext cx="792772" cy="723760"/>
          </a:xfrm>
          <a:prstGeom prst="star8">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wrap="square" lIns="14310" tIns="36347" rIns="14310" bIns="36347" anchor="ctr">
            <a:spAutoFit/>
          </a:bodyPr>
          <a:lstStyle/>
          <a:p>
            <a:pPr algn="ctr" defTabSz="726334" fontAlgn="base">
              <a:spcBef>
                <a:spcPct val="0"/>
              </a:spcBef>
              <a:spcAft>
                <a:spcPct val="0"/>
              </a:spcAft>
              <a:defRPr/>
            </a:pPr>
            <a:r>
              <a:rPr lang="zh-CN" altLang="en-US" sz="1400" b="1" kern="0" dirty="0">
                <a:solidFill>
                  <a:schemeClr val="bg1"/>
                </a:solidFill>
                <a:latin typeface="华文细黑" pitchFamily="2" charset="-122"/>
                <a:ea typeface="华文细黑" pitchFamily="2" charset="-122"/>
              </a:rPr>
              <a:t>终止</a:t>
            </a:r>
          </a:p>
          <a:p>
            <a:pPr algn="ctr" defTabSz="726334" fontAlgn="base">
              <a:spcBef>
                <a:spcPct val="0"/>
              </a:spcBef>
              <a:spcAft>
                <a:spcPct val="0"/>
              </a:spcAft>
              <a:defRPr/>
            </a:pPr>
            <a:r>
              <a:rPr lang="zh-CN" altLang="en-US" sz="1400" b="1" kern="0" dirty="0">
                <a:solidFill>
                  <a:schemeClr val="bg1"/>
                </a:solidFill>
                <a:latin typeface="华文细黑" pitchFamily="2" charset="-122"/>
                <a:ea typeface="华文细黑" pitchFamily="2" charset="-122"/>
              </a:rPr>
              <a:t>销售</a:t>
            </a:r>
          </a:p>
        </p:txBody>
      </p:sp>
      <p:sp>
        <p:nvSpPr>
          <p:cNvPr id="54" name="Text Box 59"/>
          <p:cNvSpPr txBox="1">
            <a:spLocks noChangeArrowheads="1"/>
          </p:cNvSpPr>
          <p:nvPr/>
        </p:nvSpPr>
        <p:spPr bwMode="auto">
          <a:xfrm>
            <a:off x="-9534" y="5953076"/>
            <a:ext cx="2945562" cy="623349"/>
          </a:xfrm>
          <a:prstGeom prst="rect">
            <a:avLst/>
          </a:prstGeom>
          <a:noFill/>
          <a:ln w="9525">
            <a:noFill/>
            <a:miter lim="800000"/>
            <a:headEnd/>
            <a:tailEnd/>
          </a:ln>
          <a:effectLst/>
        </p:spPr>
        <p:txBody>
          <a:bodyPr wrap="none" lIns="68681" tIns="34340" rIns="68681" bIns="34340">
            <a:spAutoFit/>
          </a:bodyPr>
          <a:lstStyle/>
          <a:p>
            <a:pPr defTabSz="687373" eaLnBrk="0" fontAlgn="base" hangingPunct="0">
              <a:spcBef>
                <a:spcPct val="0"/>
              </a:spcBef>
              <a:spcAft>
                <a:spcPct val="0"/>
              </a:spcAft>
            </a:pPr>
            <a:r>
              <a:rPr lang="en-US" altLang="zh-CN" sz="1200" dirty="0">
                <a:solidFill>
                  <a:srgbClr val="000000"/>
                </a:solidFill>
                <a:latin typeface="华文细黑" pitchFamily="2" charset="-122"/>
                <a:ea typeface="华文细黑" pitchFamily="2" charset="-122"/>
              </a:rPr>
              <a:t>EOM</a:t>
            </a:r>
            <a:r>
              <a:rPr lang="zh-CN" altLang="en-US" sz="1200" dirty="0">
                <a:solidFill>
                  <a:srgbClr val="000000"/>
                </a:solidFill>
                <a:latin typeface="华文细黑" pitchFamily="2" charset="-122"/>
                <a:ea typeface="华文细黑" pitchFamily="2" charset="-122"/>
              </a:rPr>
              <a:t>：</a:t>
            </a:r>
            <a:r>
              <a:rPr lang="en-US" altLang="zh-CN" sz="1200" dirty="0">
                <a:solidFill>
                  <a:srgbClr val="000000"/>
                </a:solidFill>
                <a:latin typeface="华文细黑" pitchFamily="2" charset="-122"/>
                <a:ea typeface="华文细黑" pitchFamily="2" charset="-122"/>
              </a:rPr>
              <a:t>End of Marketing</a:t>
            </a:r>
            <a:r>
              <a:rPr lang="zh-CN" altLang="en-US" sz="1200" dirty="0">
                <a:solidFill>
                  <a:srgbClr val="000000"/>
                </a:solidFill>
                <a:latin typeface="华文细黑" pitchFamily="2" charset="-122"/>
                <a:ea typeface="华文细黑" pitchFamily="2" charset="-122"/>
              </a:rPr>
              <a:t>停止销售</a:t>
            </a:r>
          </a:p>
          <a:p>
            <a:pPr defTabSz="687373" eaLnBrk="0" fontAlgn="base" hangingPunct="0">
              <a:spcBef>
                <a:spcPct val="0"/>
              </a:spcBef>
              <a:spcAft>
                <a:spcPct val="0"/>
              </a:spcAft>
            </a:pPr>
            <a:r>
              <a:rPr lang="en-US" altLang="zh-CN" sz="1200" dirty="0">
                <a:solidFill>
                  <a:srgbClr val="000000"/>
                </a:solidFill>
                <a:latin typeface="华文细黑" pitchFamily="2" charset="-122"/>
                <a:ea typeface="华文细黑" pitchFamily="2" charset="-122"/>
              </a:rPr>
              <a:t>EOP</a:t>
            </a:r>
            <a:r>
              <a:rPr lang="zh-CN" altLang="en-US" sz="1200" dirty="0">
                <a:solidFill>
                  <a:srgbClr val="000000"/>
                </a:solidFill>
                <a:latin typeface="华文细黑" pitchFamily="2" charset="-122"/>
                <a:ea typeface="华文细黑" pitchFamily="2" charset="-122"/>
              </a:rPr>
              <a:t>：</a:t>
            </a:r>
            <a:r>
              <a:rPr lang="en-US" altLang="zh-CN" sz="1200" dirty="0">
                <a:solidFill>
                  <a:srgbClr val="000000"/>
                </a:solidFill>
                <a:latin typeface="华文细黑" pitchFamily="2" charset="-122"/>
                <a:ea typeface="华文细黑" pitchFamily="2" charset="-122"/>
              </a:rPr>
              <a:t>End of Production</a:t>
            </a:r>
            <a:r>
              <a:rPr lang="zh-CN" altLang="en-US" sz="1200" dirty="0">
                <a:solidFill>
                  <a:srgbClr val="000000"/>
                </a:solidFill>
                <a:latin typeface="华文细黑" pitchFamily="2" charset="-122"/>
                <a:ea typeface="华文细黑" pitchFamily="2" charset="-122"/>
              </a:rPr>
              <a:t>停止生产</a:t>
            </a:r>
          </a:p>
          <a:p>
            <a:pPr defTabSz="687373" eaLnBrk="0" fontAlgn="base" hangingPunct="0">
              <a:spcBef>
                <a:spcPct val="0"/>
              </a:spcBef>
              <a:spcAft>
                <a:spcPct val="0"/>
              </a:spcAft>
            </a:pPr>
            <a:r>
              <a:rPr lang="en-US" altLang="zh-CN" sz="1200" dirty="0">
                <a:solidFill>
                  <a:srgbClr val="000000"/>
                </a:solidFill>
                <a:latin typeface="华文细黑" pitchFamily="2" charset="-122"/>
                <a:ea typeface="华文细黑" pitchFamily="2" charset="-122"/>
              </a:rPr>
              <a:t>EOS: End of Service &amp; Support</a:t>
            </a:r>
            <a:r>
              <a:rPr lang="zh-CN" altLang="en-US" sz="1200" dirty="0">
                <a:solidFill>
                  <a:srgbClr val="000000"/>
                </a:solidFill>
                <a:latin typeface="华文细黑" pitchFamily="2" charset="-122"/>
                <a:ea typeface="华文细黑" pitchFamily="2" charset="-122"/>
              </a:rPr>
              <a:t>停止服务</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灯片编号占位符 50"/>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84</a:t>
            </a:fld>
            <a:endParaRPr lang="zh-CN" altLang="en-US"/>
          </a:p>
        </p:txBody>
      </p:sp>
      <p:sp>
        <p:nvSpPr>
          <p:cNvPr id="29697" name="Rectangle 2"/>
          <p:cNvSpPr>
            <a:spLocks noGrp="1" noChangeArrowheads="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案例分享</a:t>
            </a:r>
          </a:p>
        </p:txBody>
      </p:sp>
      <p:sp>
        <p:nvSpPr>
          <p:cNvPr id="318465" name="Rectangle 1"/>
          <p:cNvSpPr>
            <a:spLocks noChangeArrowheads="1"/>
          </p:cNvSpPr>
          <p:nvPr/>
        </p:nvSpPr>
        <p:spPr bwMode="auto">
          <a:xfrm>
            <a:off x="1090034" y="2651476"/>
            <a:ext cx="7076572" cy="404096"/>
          </a:xfrm>
          <a:prstGeom prst="rect">
            <a:avLst/>
          </a:prstGeom>
          <a:noFill/>
          <a:ln w="9525">
            <a:noFill/>
            <a:miter lim="800000"/>
            <a:headEnd/>
            <a:tailEnd/>
          </a:ln>
          <a:effectLst/>
        </p:spPr>
        <p:txBody>
          <a:bodyPr vert="horz" wrap="square" lIns="80147" tIns="40074" rIns="80147" bIns="40074" numCol="1" anchor="ctr" anchorCtr="0" compatLnSpc="1">
            <a:prstTxWarp prst="textNoShape">
              <a:avLst/>
            </a:prstTxWarp>
            <a:spAutoFit/>
          </a:bodyPr>
          <a:lstStyle/>
          <a:p>
            <a:pPr defTabSz="801472" fontAlgn="base">
              <a:spcBef>
                <a:spcPct val="0"/>
              </a:spcBef>
              <a:spcAft>
                <a:spcPct val="0"/>
              </a:spcAft>
            </a:pPr>
            <a:r>
              <a:rPr lang="zh-CN" altLang="zh-CN" sz="2100" dirty="0">
                <a:latin typeface="Arial" pitchFamily="34" charset="0"/>
                <a:ea typeface="宋体" pitchFamily="2" charset="-122"/>
                <a:cs typeface="Arial" pitchFamily="34" charset="0"/>
              </a:rPr>
              <a:t>【</a:t>
            </a:r>
            <a:r>
              <a:rPr lang="zh-CN" altLang="en-US" sz="2100" dirty="0">
                <a:latin typeface="Arial" pitchFamily="34" charset="0"/>
                <a:ea typeface="宋体" pitchFamily="2" charset="-122"/>
                <a:cs typeface="Arial" pitchFamily="34" charset="0"/>
              </a:rPr>
              <a:t>案例</a:t>
            </a:r>
            <a:r>
              <a:rPr lang="en-US" altLang="zh-CN" sz="2100" dirty="0">
                <a:latin typeface="Arial" pitchFamily="34" charset="0"/>
                <a:ea typeface="宋体" pitchFamily="2" charset="-122"/>
                <a:cs typeface="Arial" pitchFamily="34" charset="0"/>
              </a:rPr>
              <a:t>6】SWATCH</a:t>
            </a:r>
            <a:r>
              <a:rPr lang="zh-CN" altLang="en-US" sz="2100" dirty="0">
                <a:latin typeface="Arial" pitchFamily="34" charset="0"/>
                <a:ea typeface="宋体" pitchFamily="2" charset="-122"/>
                <a:cs typeface="Arial" pitchFamily="34" charset="0"/>
              </a:rPr>
              <a:t>研发与生产、市场完美结合的产品开发</a:t>
            </a:r>
            <a:endParaRPr lang="zh-CN" altLang="en-US" sz="2100" dirty="0">
              <a:latin typeface="Arial" pitchFamily="34" charset="0"/>
              <a:ea typeface="宋体" pitchFamily="2" charset="-122"/>
              <a:cs typeface="宋体"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16"/>
          <p:cNvSpPr>
            <a:spLocks noChangeArrowheads="1"/>
          </p:cNvSpPr>
          <p:nvPr/>
        </p:nvSpPr>
        <p:spPr bwMode="gray">
          <a:xfrm>
            <a:off x="1110353" y="1161222"/>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产品开发流程有什么特点，目的是什么？</a:t>
            </a:r>
            <a:endParaRPr lang="en-US" altLang="zh-CN" sz="2100" kern="0" dirty="0">
              <a:solidFill>
                <a:prstClr val="black"/>
              </a:solidFill>
              <a:latin typeface="Calibri"/>
              <a:ea typeface="宋体"/>
            </a:endParaRP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85</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本章回顾</a:t>
            </a:r>
          </a:p>
        </p:txBody>
      </p:sp>
      <p:sp>
        <p:nvSpPr>
          <p:cNvPr id="84" name="AutoShape 13"/>
          <p:cNvSpPr>
            <a:spLocks noChangeArrowheads="1"/>
          </p:cNvSpPr>
          <p:nvPr/>
        </p:nvSpPr>
        <p:spPr bwMode="gray">
          <a:xfrm>
            <a:off x="1110353" y="1910669"/>
            <a:ext cx="7004700"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有哪几个阶段，每解决主要达成什么目的？</a:t>
            </a:r>
            <a:endParaRPr lang="en-US" altLang="zh-CN" sz="2100" kern="0" dirty="0">
              <a:solidFill>
                <a:prstClr val="black"/>
              </a:solidFill>
              <a:latin typeface="Calibri"/>
              <a:ea typeface="宋体"/>
            </a:endParaRPr>
          </a:p>
        </p:txBody>
      </p:sp>
      <p:sp>
        <p:nvSpPr>
          <p:cNvPr id="96" name="AutoShape 16"/>
          <p:cNvSpPr>
            <a:spLocks noChangeArrowheads="1"/>
          </p:cNvSpPr>
          <p:nvPr/>
        </p:nvSpPr>
        <p:spPr bwMode="gray">
          <a:xfrm>
            <a:off x="1110353" y="2634194"/>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决策评审在哪些阶段，主要关注什么？</a:t>
            </a:r>
            <a:endParaRPr lang="en-US" altLang="zh-CN" sz="2100" kern="0" dirty="0">
              <a:solidFill>
                <a:prstClr val="black"/>
              </a:solidFill>
              <a:latin typeface="Calibri"/>
              <a:ea typeface="宋体"/>
            </a:endParaRPr>
          </a:p>
        </p:txBody>
      </p:sp>
      <p:sp>
        <p:nvSpPr>
          <p:cNvPr id="98" name="AutoShape 13"/>
          <p:cNvSpPr>
            <a:spLocks noChangeArrowheads="1"/>
          </p:cNvSpPr>
          <p:nvPr/>
        </p:nvSpPr>
        <p:spPr bwMode="gray">
          <a:xfrm>
            <a:off x="1110353" y="3383641"/>
            <a:ext cx="7004700"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技术平评审有哪些，主要评审什么？</a:t>
            </a:r>
            <a:endParaRPr lang="en-US" altLang="zh-CN" sz="2100" kern="0" dirty="0">
              <a:solidFill>
                <a:prstClr val="black"/>
              </a:solidFill>
              <a:latin typeface="Calibri"/>
              <a:ea typeface="宋体"/>
            </a:endParaRPr>
          </a:p>
        </p:txBody>
      </p:sp>
      <p:sp>
        <p:nvSpPr>
          <p:cNvPr id="100" name="AutoShape 16"/>
          <p:cNvSpPr>
            <a:spLocks noChangeArrowheads="1"/>
          </p:cNvSpPr>
          <p:nvPr/>
        </p:nvSpPr>
        <p:spPr bwMode="gray">
          <a:xfrm>
            <a:off x="1110353" y="4107167"/>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产品开发怎么体现</a:t>
            </a: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的核心思想？</a:t>
            </a:r>
            <a:endParaRPr lang="en-US" altLang="zh-CN" sz="2100" kern="0" dirty="0">
              <a:solidFill>
                <a:prstClr val="black"/>
              </a:solidFill>
              <a:latin typeface="Calibri"/>
              <a:ea typeface="宋体"/>
            </a:endParaRPr>
          </a:p>
        </p:txBody>
      </p:sp>
      <p:sp>
        <p:nvSpPr>
          <p:cNvPr id="11" name="AutoShape 16"/>
          <p:cNvSpPr>
            <a:spLocks noChangeArrowheads="1"/>
          </p:cNvSpPr>
          <p:nvPr/>
        </p:nvSpPr>
        <p:spPr bwMode="gray">
          <a:xfrm>
            <a:off x="1110353" y="4856614"/>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生命周期管理的目的是什么？</a:t>
            </a:r>
            <a:endParaRPr lang="en-US" altLang="zh-CN" sz="2100" kern="0" dirty="0">
              <a:solidFill>
                <a:prstClr val="black"/>
              </a:solidFill>
              <a:latin typeface="Calibri"/>
              <a:ea typeface="宋体"/>
            </a:endParaRPr>
          </a:p>
        </p:txBody>
      </p:sp>
      <p:sp>
        <p:nvSpPr>
          <p:cNvPr id="13" name="AutoShape 16"/>
          <p:cNvSpPr>
            <a:spLocks noChangeArrowheads="1"/>
          </p:cNvSpPr>
          <p:nvPr/>
        </p:nvSpPr>
        <p:spPr bwMode="gray">
          <a:xfrm>
            <a:off x="1110353" y="5606061"/>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产品开发团队的特点是什么？</a:t>
            </a:r>
            <a:endParaRPr lang="en-US" altLang="zh-CN" sz="2100" kern="0" dirty="0">
              <a:solidFill>
                <a:prstClr val="black"/>
              </a:solidFill>
              <a:latin typeface="Calibri"/>
              <a:ea typeface="宋体"/>
            </a:endParaRPr>
          </a:p>
        </p:txBody>
      </p:sp>
    </p:spTree>
    <p:extLst>
      <p:ext uri="{BB962C8B-B14F-4D97-AF65-F5344CB8AC3E}">
        <p14:creationId xmlns:p14="http://schemas.microsoft.com/office/powerpoint/2010/main" val="22234887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86</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目录</a:t>
            </a:r>
          </a:p>
        </p:txBody>
      </p:sp>
      <p:sp>
        <p:nvSpPr>
          <p:cNvPr id="15" name="矩形 14"/>
          <p:cNvSpPr/>
          <p:nvPr/>
        </p:nvSpPr>
        <p:spPr>
          <a:xfrm>
            <a:off x="3228083" y="1226015"/>
            <a:ext cx="5009144" cy="3563651"/>
          </a:xfrm>
          <a:prstGeom prst="rect">
            <a:avLst/>
          </a:prstGeom>
          <a:solidFill>
            <a:srgbClr val="00B050">
              <a:alpha val="23137"/>
            </a:srgbClr>
          </a:solidFill>
          <a:ln>
            <a:noFill/>
          </a:ln>
        </p:spPr>
        <p:txBody>
          <a:bodyPr wrap="square" lIns="80147" tIns="40074" rIns="80147" bIns="40074">
            <a:noAutofit/>
          </a:bodyPr>
          <a:lstStyle/>
          <a:p>
            <a:pPr marL="315540" lvl="1" indent="-315540">
              <a:lnSpc>
                <a:spcPct val="120000"/>
              </a:lnSpc>
              <a:spcBef>
                <a:spcPts val="526"/>
              </a:spcBef>
              <a:buFont typeface="+mj-lt"/>
              <a:buAutoNum type="romanUcPeriod"/>
            </a:pPr>
            <a:r>
              <a:rPr lang="zh-CN" altLang="en-US" sz="2100" dirty="0"/>
              <a:t>决策评审的意义、指导思想</a:t>
            </a:r>
            <a:endParaRPr lang="en-US" altLang="zh-CN" sz="2100" dirty="0"/>
          </a:p>
          <a:p>
            <a:pPr marL="315540" lvl="1" indent="-315540">
              <a:lnSpc>
                <a:spcPct val="120000"/>
              </a:lnSpc>
              <a:spcBef>
                <a:spcPts val="526"/>
              </a:spcBef>
              <a:buFont typeface="+mj-lt"/>
              <a:buAutoNum type="romanUcPeriod"/>
            </a:pPr>
            <a:r>
              <a:rPr lang="zh-CN" altLang="en-US" sz="2100" dirty="0"/>
              <a:t>重要决策评审点</a:t>
            </a:r>
            <a:endParaRPr lang="en-US" altLang="zh-CN" sz="2100" dirty="0"/>
          </a:p>
          <a:p>
            <a:pPr marL="315540" lvl="1" indent="-315540">
              <a:lnSpc>
                <a:spcPct val="120000"/>
              </a:lnSpc>
              <a:spcBef>
                <a:spcPts val="526"/>
              </a:spcBef>
              <a:buFont typeface="+mj-lt"/>
              <a:buAutoNum type="romanUcPeriod"/>
            </a:pPr>
            <a:r>
              <a:rPr lang="zh-CN" altLang="en-US" sz="2100" dirty="0"/>
              <a:t>谁决策？</a:t>
            </a:r>
            <a:endParaRPr lang="en-US" altLang="zh-CN" sz="2100" dirty="0"/>
          </a:p>
          <a:p>
            <a:pPr marL="315540" lvl="1" indent="-315540">
              <a:lnSpc>
                <a:spcPct val="120000"/>
              </a:lnSpc>
              <a:spcBef>
                <a:spcPts val="526"/>
              </a:spcBef>
              <a:buFont typeface="+mj-lt"/>
              <a:buAutoNum type="romanUcPeriod"/>
            </a:pPr>
            <a:r>
              <a:rPr lang="zh-CN" altLang="en-US" sz="2100" dirty="0"/>
              <a:t>决策什么？</a:t>
            </a:r>
            <a:endParaRPr lang="en-US" altLang="zh-CN" sz="2100" dirty="0"/>
          </a:p>
          <a:p>
            <a:pPr marL="315540" lvl="1" indent="-315540">
              <a:lnSpc>
                <a:spcPct val="120000"/>
              </a:lnSpc>
              <a:spcBef>
                <a:spcPts val="526"/>
              </a:spcBef>
              <a:buFont typeface="+mj-lt"/>
              <a:buAutoNum type="romanUcPeriod"/>
            </a:pPr>
            <a:r>
              <a:rPr lang="zh-CN" altLang="en-US" sz="2100" dirty="0"/>
              <a:t>下什么结论？</a:t>
            </a:r>
            <a:endParaRPr lang="en-US" altLang="zh-CN" sz="2100" dirty="0"/>
          </a:p>
          <a:p>
            <a:pPr marL="315540" lvl="1" indent="-315540">
              <a:lnSpc>
                <a:spcPct val="120000"/>
              </a:lnSpc>
              <a:spcBef>
                <a:spcPts val="526"/>
              </a:spcBef>
              <a:buFont typeface="+mj-lt"/>
              <a:buAutoNum type="romanUcPeriod"/>
            </a:pPr>
            <a:r>
              <a:rPr lang="zh-CN" altLang="en-US" sz="2100" dirty="0"/>
              <a:t>决策评审流程</a:t>
            </a:r>
            <a:endParaRPr lang="en-US" altLang="zh-CN" sz="2100" dirty="0"/>
          </a:p>
          <a:p>
            <a:pPr marL="315540" lvl="1" indent="-315540">
              <a:lnSpc>
                <a:spcPct val="120000"/>
              </a:lnSpc>
              <a:spcBef>
                <a:spcPts val="526"/>
              </a:spcBef>
              <a:buFont typeface="+mj-lt"/>
              <a:buAutoNum type="romanUcPeriod"/>
            </a:pPr>
            <a:r>
              <a:rPr lang="zh-CN" altLang="en-US" sz="2100" dirty="0"/>
              <a:t>几个重要规则</a:t>
            </a:r>
            <a:endParaRPr lang="en-US" altLang="zh-CN" sz="2100" dirty="0"/>
          </a:p>
          <a:p>
            <a:pPr marL="315540" lvl="1" indent="-315540">
              <a:lnSpc>
                <a:spcPct val="120000"/>
              </a:lnSpc>
              <a:spcBef>
                <a:spcPts val="526"/>
              </a:spcBef>
              <a:buFont typeface="+mj-lt"/>
              <a:buAutoNum type="romanUcPeriod"/>
            </a:pPr>
            <a:endParaRPr lang="zh-CN" altLang="en-US" sz="2100" dirty="0">
              <a:ea typeface="黑体" pitchFamily="49" charset="-122"/>
              <a:cs typeface="Arial" pitchFamily="34" charset="0"/>
            </a:endParaRPr>
          </a:p>
        </p:txBody>
      </p:sp>
      <p:sp>
        <p:nvSpPr>
          <p:cNvPr id="17" name="Text Box 7"/>
          <p:cNvSpPr txBox="1">
            <a:spLocks noChangeArrowheads="1"/>
          </p:cNvSpPr>
          <p:nvPr/>
        </p:nvSpPr>
        <p:spPr bwMode="auto">
          <a:xfrm>
            <a:off x="967860" y="1161222"/>
            <a:ext cx="2138049" cy="4989111"/>
          </a:xfrm>
          <a:prstGeom prst="rect">
            <a:avLst/>
          </a:prstGeom>
          <a:solidFill>
            <a:srgbClr val="DCE6F2">
              <a:alpha val="14118"/>
            </a:srgbClr>
          </a:solidFill>
          <a:ln w="9525" cap="flat" cmpd="sng" algn="ctr">
            <a:solidFill>
              <a:srgbClr val="4F81BD">
                <a:lumMod val="40000"/>
                <a:lumOff val="60000"/>
              </a:srgbClr>
            </a:solidFill>
            <a:prstDash val="solid"/>
          </a:ln>
          <a:effectLst/>
          <a:extLst>
            <a:ext uri="{AF507438-7753-43E0-B8FC-AC1667EBCBE1}">
              <a14:hiddenEffects xmlns:a14="http://schemas.microsoft.com/office/drawing/2010/main">
                <a:effectLst>
                  <a:outerShdw dist="35921" dir="2700000" algn="ctr" rotWithShape="0">
                    <a:schemeClr val="bg2">
                      <a:alpha val="71999"/>
                    </a:schemeClr>
                  </a:outerShdw>
                </a:effectLst>
              </a14:hiddenEffects>
            </a:ext>
          </a:extLst>
        </p:spPr>
        <p:txBody>
          <a:bodyPr wrap="square" lIns="80147" tIns="40074" rIns="80147" bIns="40074">
            <a:noAutofit/>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defTabSz="1042988" eaLnBrk="0" fontAlgn="base" hangingPunct="0">
              <a:spcBef>
                <a:spcPct val="0"/>
              </a:spcBef>
              <a:spcAft>
                <a:spcPct val="0"/>
              </a:spcAft>
              <a:defRPr sz="2100">
                <a:solidFill>
                  <a:schemeClr val="tx1"/>
                </a:solidFill>
                <a:latin typeface="Arial" pitchFamily="34" charset="0"/>
                <a:ea typeface="宋体" pitchFamily="2" charset="-122"/>
              </a:defRPr>
            </a:lvl9pPr>
          </a:lstStyle>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前言</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en-US" altLang="zh-CN" kern="0" dirty="0">
                <a:solidFill>
                  <a:prstClr val="black"/>
                </a:solidFill>
                <a:latin typeface="黑体" pitchFamily="49" charset="-122"/>
                <a:ea typeface="黑体" pitchFamily="49" charset="-122"/>
              </a:rPr>
              <a:t>IPD</a:t>
            </a:r>
            <a:r>
              <a:rPr lang="zh-CN" altLang="en-US" kern="0" dirty="0">
                <a:solidFill>
                  <a:prstClr val="black"/>
                </a:solidFill>
                <a:latin typeface="黑体" pitchFamily="49" charset="-122"/>
                <a:ea typeface="黑体" pitchFamily="49" charset="-122"/>
              </a:rPr>
              <a:t>概要</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战略管理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产品开发</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决策评审</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需求管理</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技术实现</a:t>
            </a:r>
            <a:endParaRPr lang="en-US" altLang="zh-CN" kern="0" dirty="0">
              <a:solidFill>
                <a:prstClr val="black"/>
              </a:solidFill>
              <a:latin typeface="黑体" pitchFamily="49" charset="-122"/>
              <a:ea typeface="黑体" pitchFamily="49" charset="-122"/>
            </a:endParaRPr>
          </a:p>
          <a:p>
            <a:pPr marL="400736" indent="-400736" defTabSz="801472">
              <a:lnSpc>
                <a:spcPct val="150000"/>
              </a:lnSpc>
              <a:buFont typeface="+mj-lt"/>
              <a:buAutoNum type="arabicPeriod"/>
              <a:defRPr/>
            </a:pPr>
            <a:r>
              <a:rPr lang="zh-CN" altLang="en-US" kern="0" dirty="0">
                <a:solidFill>
                  <a:prstClr val="black"/>
                </a:solidFill>
                <a:latin typeface="黑体" pitchFamily="49" charset="-122"/>
                <a:ea typeface="黑体" pitchFamily="49" charset="-122"/>
              </a:rPr>
              <a:t>总结与答疑</a:t>
            </a:r>
            <a:endParaRPr lang="en-US" altLang="zh-CN" kern="0" dirty="0">
              <a:solidFill>
                <a:prstClr val="black"/>
              </a:solidFill>
              <a:latin typeface="黑体" pitchFamily="49" charset="-122"/>
              <a:ea typeface="黑体" pitchFamily="49" charset="-122"/>
            </a:endParaRPr>
          </a:p>
        </p:txBody>
      </p:sp>
      <p:sp>
        <p:nvSpPr>
          <p:cNvPr id="18" name="矩形 17"/>
          <p:cNvSpPr/>
          <p:nvPr/>
        </p:nvSpPr>
        <p:spPr>
          <a:xfrm>
            <a:off x="479162" y="3068960"/>
            <a:ext cx="2748921" cy="518349"/>
          </a:xfrm>
          <a:prstGeom prst="rect">
            <a:avLst/>
          </a:prstGeom>
          <a:solidFill>
            <a:srgbClr val="00B050">
              <a:alpha val="23137"/>
            </a:srgbClr>
          </a:solidFill>
          <a:ln>
            <a:noFill/>
          </a:ln>
        </p:spPr>
        <p:txBody>
          <a:bodyPr wrap="square" lIns="80147" tIns="40074" rIns="80147" bIns="40074" anchor="ctr">
            <a:noAutofit/>
          </a:bodyPr>
          <a:lstStyle/>
          <a:p>
            <a:pPr marL="0" lvl="1">
              <a:spcBef>
                <a:spcPts val="526"/>
              </a:spcBef>
            </a:pPr>
            <a:r>
              <a:rPr lang="en-US" altLang="zh-CN" sz="2100" dirty="0">
                <a:solidFill>
                  <a:srgbClr val="FF0000"/>
                </a:solidFill>
                <a:ea typeface="黑体" pitchFamily="49" charset="-122"/>
                <a:cs typeface="Arial" pitchFamily="34" charset="0"/>
              </a:rPr>
              <a:t>★</a:t>
            </a:r>
            <a:endParaRPr lang="zh-CN" altLang="en-US" sz="2100" dirty="0">
              <a:solidFill>
                <a:srgbClr val="FF0000"/>
              </a:solidFill>
              <a:ea typeface="黑体" pitchFamily="49" charset="-122"/>
              <a:cs typeface="Arial" pitchFamily="34" charset="0"/>
            </a:endParaRPr>
          </a:p>
        </p:txBody>
      </p:sp>
    </p:spTree>
    <p:extLst>
      <p:ext uri="{BB962C8B-B14F-4D97-AF65-F5344CB8AC3E}">
        <p14:creationId xmlns:p14="http://schemas.microsoft.com/office/powerpoint/2010/main" val="22234887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87</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决策评审的意义和指导思想</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87</a:t>
            </a:fld>
            <a:endParaRPr lang="en-US" altLang="zh-CN" sz="1200" dirty="0">
              <a:solidFill>
                <a:schemeClr val="bg1"/>
              </a:solidFill>
              <a:latin typeface="Calibri" pitchFamily="34" charset="0"/>
            </a:endParaRPr>
          </a:p>
        </p:txBody>
      </p:sp>
      <p:grpSp>
        <p:nvGrpSpPr>
          <p:cNvPr id="3" name="Group 6"/>
          <p:cNvGrpSpPr>
            <a:grpSpLocks/>
          </p:cNvGrpSpPr>
          <p:nvPr/>
        </p:nvGrpSpPr>
        <p:grpSpPr bwMode="auto">
          <a:xfrm>
            <a:off x="784598" y="3752968"/>
            <a:ext cx="1962920" cy="1879016"/>
            <a:chOff x="471" y="272"/>
            <a:chExt cx="1161" cy="1539"/>
          </a:xfrm>
        </p:grpSpPr>
        <p:sp>
          <p:nvSpPr>
            <p:cNvPr id="36" name="Oval 7"/>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pPr defTabSz="801472">
                <a:defRPr/>
              </a:pPr>
              <a:endParaRPr lang="zh-CN" altLang="en-US" sz="1600" kern="0" dirty="0">
                <a:solidFill>
                  <a:sysClr val="windowText" lastClr="000000"/>
                </a:solidFill>
              </a:endParaRPr>
            </a:p>
          </p:txBody>
        </p:sp>
        <p:sp>
          <p:nvSpPr>
            <p:cNvPr id="37" name="AutoShape 8"/>
            <p:cNvSpPr>
              <a:spLocks noChangeArrowheads="1"/>
            </p:cNvSpPr>
            <p:nvPr/>
          </p:nvSpPr>
          <p:spPr bwMode="gray">
            <a:xfrm>
              <a:off x="473" y="272"/>
              <a:ext cx="1159" cy="1539"/>
            </a:xfrm>
            <a:prstGeom prst="can">
              <a:avLst>
                <a:gd name="adj" fmla="val 33197"/>
              </a:avLst>
            </a:prstGeom>
            <a:gradFill rotWithShape="1">
              <a:gsLst>
                <a:gs pos="0">
                  <a:srgbClr val="99CC00">
                    <a:gamma/>
                    <a:shade val="46275"/>
                    <a:invGamma/>
                  </a:srgbClr>
                </a:gs>
                <a:gs pos="50000">
                  <a:srgbClr val="99CC00">
                    <a:alpha val="50000"/>
                  </a:srgbClr>
                </a:gs>
                <a:gs pos="100000">
                  <a:srgbClr val="99CC00">
                    <a:gamma/>
                    <a:shade val="46275"/>
                    <a:invGamma/>
                  </a:srgbClr>
                </a:gs>
              </a:gsLst>
              <a:lin ang="0" scaled="1"/>
            </a:gradFill>
            <a:ln w="9525">
              <a:noFill/>
              <a:round/>
              <a:headEnd/>
              <a:tailEnd/>
            </a:ln>
            <a:effectLst/>
          </p:spPr>
          <p:txBody>
            <a:bodyPr wrap="none" anchor="ctr"/>
            <a:lstStyle/>
            <a:p>
              <a:pPr defTabSz="801472">
                <a:defRPr/>
              </a:pPr>
              <a:endParaRPr lang="zh-CN" altLang="en-US" sz="1600" kern="0" dirty="0">
                <a:solidFill>
                  <a:sysClr val="windowText" lastClr="000000"/>
                </a:solidFill>
              </a:endParaRPr>
            </a:p>
          </p:txBody>
        </p:sp>
      </p:grpSp>
      <p:sp>
        <p:nvSpPr>
          <p:cNvPr id="44" name="Text Box 15"/>
          <p:cNvSpPr txBox="1">
            <a:spLocks noChangeArrowheads="1"/>
          </p:cNvSpPr>
          <p:nvPr/>
        </p:nvSpPr>
        <p:spPr bwMode="white">
          <a:xfrm>
            <a:off x="840229" y="4530492"/>
            <a:ext cx="1820384" cy="658012"/>
          </a:xfrm>
          <a:prstGeom prst="rect">
            <a:avLst/>
          </a:prstGeom>
          <a:noFill/>
          <a:ln w="9525" algn="ctr">
            <a:noFill/>
            <a:miter lim="800000"/>
            <a:headEnd/>
            <a:tailEnd/>
          </a:ln>
          <a:effectLst/>
        </p:spPr>
        <p:txBody>
          <a:bodyPr wrap="square" lIns="80147" tIns="40074" rIns="80147" bIns="40074">
            <a:spAutoFit/>
          </a:bodyPr>
          <a:lstStyle/>
          <a:p>
            <a:pPr marL="400736" indent="-400736" algn="ctr" defTabSz="801472" eaLnBrk="0" hangingPunct="0">
              <a:lnSpc>
                <a:spcPct val="150000"/>
              </a:lnSpc>
              <a:defRPr/>
            </a:pPr>
            <a:r>
              <a:rPr lang="zh-CN" altLang="en-US" sz="2500" kern="0" dirty="0">
                <a:solidFill>
                  <a:schemeClr val="bg1"/>
                </a:solidFill>
                <a:latin typeface="黑体" pitchFamily="49" charset="-122"/>
                <a:ea typeface="黑体" pitchFamily="49" charset="-122"/>
              </a:rPr>
              <a:t>指思想导</a:t>
            </a:r>
            <a:endParaRPr lang="en-US" altLang="zh-CN" sz="2500" kern="0" dirty="0">
              <a:solidFill>
                <a:schemeClr val="bg1"/>
              </a:solidFill>
              <a:latin typeface="黑体" pitchFamily="49" charset="-122"/>
              <a:ea typeface="黑体" pitchFamily="49" charset="-122"/>
            </a:endParaRPr>
          </a:p>
        </p:txBody>
      </p:sp>
      <p:sp>
        <p:nvSpPr>
          <p:cNvPr id="45" name="AutoShape 17"/>
          <p:cNvSpPr>
            <a:spLocks noChangeArrowheads="1"/>
          </p:cNvSpPr>
          <p:nvPr/>
        </p:nvSpPr>
        <p:spPr bwMode="gray">
          <a:xfrm>
            <a:off x="2738015" y="4177224"/>
            <a:ext cx="5615931" cy="1260379"/>
          </a:xfrm>
          <a:prstGeom prst="roundRect">
            <a:avLst>
              <a:gd name="adj" fmla="val 11505"/>
            </a:avLst>
          </a:prstGeom>
          <a:gradFill rotWithShape="1">
            <a:gsLst>
              <a:gs pos="0">
                <a:srgbClr val="99CC00"/>
              </a:gs>
              <a:gs pos="100000">
                <a:srgbClr val="FFFFFF"/>
              </a:gs>
            </a:gsLst>
            <a:lin ang="0" scaled="1"/>
          </a:gradFill>
          <a:ln w="6350" algn="ctr">
            <a:noFill/>
            <a:prstDash val="sysDot"/>
            <a:round/>
            <a:headEnd/>
            <a:tailEnd/>
          </a:ln>
          <a:effectLst/>
        </p:spPr>
        <p:txBody>
          <a:bodyPr wrap="none" lIns="80147" tIns="40074" rIns="80147" bIns="40074" anchor="ctr"/>
          <a:lstStyle/>
          <a:p>
            <a:pPr defTabSz="801472">
              <a:defRPr/>
            </a:pPr>
            <a:endParaRPr lang="zh-CN" altLang="en-US" sz="1600" kern="0" dirty="0">
              <a:solidFill>
                <a:sysClr val="windowText" lastClr="000000"/>
              </a:solidFill>
            </a:endParaRPr>
          </a:p>
        </p:txBody>
      </p:sp>
      <p:sp>
        <p:nvSpPr>
          <p:cNvPr id="46" name="Text Box 18"/>
          <p:cNvSpPr txBox="1">
            <a:spLocks noChangeArrowheads="1"/>
          </p:cNvSpPr>
          <p:nvPr/>
        </p:nvSpPr>
        <p:spPr bwMode="gray">
          <a:xfrm>
            <a:off x="3242998" y="4465698"/>
            <a:ext cx="4927686" cy="773428"/>
          </a:xfrm>
          <a:prstGeom prst="rect">
            <a:avLst/>
          </a:prstGeom>
          <a:noFill/>
          <a:ln w="9525" algn="ctr">
            <a:noFill/>
            <a:miter lim="800000"/>
            <a:headEnd/>
            <a:tailEnd/>
          </a:ln>
          <a:effectLst/>
        </p:spPr>
        <p:txBody>
          <a:bodyPr wrap="square" lIns="80147" tIns="40074" rIns="80147" bIns="40074">
            <a:spAutoFit/>
          </a:bodyPr>
          <a:lstStyle/>
          <a:p>
            <a:pPr>
              <a:spcBef>
                <a:spcPct val="50000"/>
              </a:spcBef>
              <a:buFont typeface="Wingdings" pitchFamily="2" charset="2"/>
              <a:buChar char="l"/>
            </a:pPr>
            <a:r>
              <a:rPr lang="zh-CN" altLang="en-US" b="1" dirty="0">
                <a:solidFill>
                  <a:srgbClr val="000000"/>
                </a:solidFill>
                <a:cs typeface="Arial" pitchFamily="34" charset="0"/>
              </a:rPr>
              <a:t>   基于数据和事实的决策</a:t>
            </a:r>
          </a:p>
          <a:p>
            <a:pPr>
              <a:spcBef>
                <a:spcPct val="50000"/>
              </a:spcBef>
              <a:buFont typeface="Wingdings" pitchFamily="2" charset="2"/>
              <a:buChar char="l"/>
            </a:pPr>
            <a:r>
              <a:rPr lang="zh-CN" altLang="en-US" b="1" dirty="0">
                <a:solidFill>
                  <a:srgbClr val="000000"/>
                </a:solidFill>
                <a:cs typeface="Arial" pitchFamily="34" charset="0"/>
              </a:rPr>
              <a:t>   团队决策</a:t>
            </a:r>
          </a:p>
        </p:txBody>
      </p:sp>
      <p:grpSp>
        <p:nvGrpSpPr>
          <p:cNvPr id="4" name="Group 9"/>
          <p:cNvGrpSpPr>
            <a:grpSpLocks/>
          </p:cNvGrpSpPr>
          <p:nvPr/>
        </p:nvGrpSpPr>
        <p:grpSpPr bwMode="auto">
          <a:xfrm>
            <a:off x="790054" y="1607587"/>
            <a:ext cx="1962919" cy="1691825"/>
            <a:chOff x="471" y="272"/>
            <a:chExt cx="1161" cy="1539"/>
          </a:xfrm>
        </p:grpSpPr>
        <p:sp>
          <p:nvSpPr>
            <p:cNvPr id="39" name="Oval 1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pPr defTabSz="801472">
                <a:defRPr/>
              </a:pPr>
              <a:endParaRPr lang="zh-CN" altLang="en-US" sz="2100" kern="0" dirty="0">
                <a:solidFill>
                  <a:sysClr val="windowText" lastClr="000000"/>
                </a:solidFill>
              </a:endParaRPr>
            </a:p>
          </p:txBody>
        </p:sp>
        <p:sp>
          <p:nvSpPr>
            <p:cNvPr id="40" name="AutoShape 11"/>
            <p:cNvSpPr>
              <a:spLocks noChangeArrowheads="1"/>
            </p:cNvSpPr>
            <p:nvPr/>
          </p:nvSpPr>
          <p:spPr bwMode="ltGray">
            <a:xfrm>
              <a:off x="473" y="272"/>
              <a:ext cx="1159" cy="1539"/>
            </a:xfrm>
            <a:prstGeom prst="can">
              <a:avLst>
                <a:gd name="adj" fmla="val 33197"/>
              </a:avLst>
            </a:prstGeom>
            <a:gradFill rotWithShape="1">
              <a:gsLst>
                <a:gs pos="0">
                  <a:srgbClr val="333399">
                    <a:gamma/>
                    <a:shade val="46275"/>
                    <a:invGamma/>
                  </a:srgbClr>
                </a:gs>
                <a:gs pos="50000">
                  <a:srgbClr val="333399">
                    <a:alpha val="50000"/>
                  </a:srgbClr>
                </a:gs>
                <a:gs pos="100000">
                  <a:srgbClr val="333399">
                    <a:gamma/>
                    <a:shade val="46275"/>
                    <a:invGamma/>
                  </a:srgbClr>
                </a:gs>
              </a:gsLst>
              <a:lin ang="0" scaled="1"/>
            </a:gradFill>
            <a:ln w="9525">
              <a:noFill/>
              <a:round/>
              <a:headEnd/>
              <a:tailEnd/>
            </a:ln>
            <a:effectLst/>
          </p:spPr>
          <p:txBody>
            <a:bodyPr wrap="none" anchor="ctr"/>
            <a:lstStyle/>
            <a:p>
              <a:pPr defTabSz="801472">
                <a:defRPr/>
              </a:pPr>
              <a:endParaRPr lang="zh-CN" altLang="en-US" sz="2100" kern="0" dirty="0">
                <a:solidFill>
                  <a:sysClr val="windowText" lastClr="000000"/>
                </a:solidFill>
              </a:endParaRPr>
            </a:p>
          </p:txBody>
        </p:sp>
      </p:grpSp>
      <p:sp>
        <p:nvSpPr>
          <p:cNvPr id="41" name="AutoShape 12"/>
          <p:cNvSpPr>
            <a:spLocks noChangeArrowheads="1"/>
          </p:cNvSpPr>
          <p:nvPr/>
        </p:nvSpPr>
        <p:spPr bwMode="ltGray">
          <a:xfrm>
            <a:off x="2746186" y="1937959"/>
            <a:ext cx="5735390" cy="1129195"/>
          </a:xfrm>
          <a:prstGeom prst="roundRect">
            <a:avLst>
              <a:gd name="adj" fmla="val 11505"/>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6350" algn="ctr">
            <a:noFill/>
            <a:prstDash val="sysDot"/>
            <a:round/>
            <a:headEnd/>
            <a:tailEnd/>
          </a:ln>
          <a:effectLst/>
        </p:spPr>
        <p:txBody>
          <a:bodyPr wrap="none" lIns="80147" tIns="40074" rIns="80147" bIns="40074" anchor="ctr"/>
          <a:lstStyle/>
          <a:p>
            <a:pPr defTabSz="801472">
              <a:defRPr/>
            </a:pPr>
            <a:endParaRPr lang="zh-CN" altLang="en-US" sz="1600" kern="0" dirty="0">
              <a:solidFill>
                <a:sysClr val="windowText" lastClr="000000"/>
              </a:solidFill>
            </a:endParaRPr>
          </a:p>
        </p:txBody>
      </p:sp>
      <p:sp>
        <p:nvSpPr>
          <p:cNvPr id="42" name="Text Box 13"/>
          <p:cNvSpPr txBox="1">
            <a:spLocks noChangeArrowheads="1"/>
          </p:cNvSpPr>
          <p:nvPr/>
        </p:nvSpPr>
        <p:spPr bwMode="white">
          <a:xfrm>
            <a:off x="860643" y="2385111"/>
            <a:ext cx="1820384" cy="465651"/>
          </a:xfrm>
          <a:prstGeom prst="rect">
            <a:avLst/>
          </a:prstGeom>
          <a:noFill/>
          <a:ln w="9525" algn="ctr">
            <a:noFill/>
            <a:miter lim="800000"/>
            <a:headEnd/>
            <a:tailEnd/>
          </a:ln>
          <a:effectLst/>
        </p:spPr>
        <p:txBody>
          <a:bodyPr lIns="80147" tIns="40074" rIns="80147" bIns="40074">
            <a:spAutoFit/>
          </a:bodyPr>
          <a:lstStyle/>
          <a:p>
            <a:pPr algn="ctr">
              <a:spcBef>
                <a:spcPct val="50000"/>
              </a:spcBef>
            </a:pPr>
            <a:r>
              <a:rPr lang="zh-CN" altLang="en-US" sz="2500" b="1" dirty="0">
                <a:solidFill>
                  <a:srgbClr val="FFFFFF"/>
                </a:solidFill>
                <a:cs typeface="Arial" pitchFamily="34" charset="0"/>
              </a:rPr>
              <a:t>意义</a:t>
            </a:r>
          </a:p>
        </p:txBody>
      </p:sp>
      <p:sp>
        <p:nvSpPr>
          <p:cNvPr id="43" name="Text Box 14"/>
          <p:cNvSpPr txBox="1">
            <a:spLocks noChangeArrowheads="1"/>
          </p:cNvSpPr>
          <p:nvPr/>
        </p:nvSpPr>
        <p:spPr bwMode="gray">
          <a:xfrm>
            <a:off x="3186036" y="2047056"/>
            <a:ext cx="5178822" cy="911927"/>
          </a:xfrm>
          <a:prstGeom prst="rect">
            <a:avLst/>
          </a:prstGeom>
          <a:noFill/>
          <a:ln w="9525" algn="ctr">
            <a:noFill/>
            <a:miter lim="800000"/>
            <a:headEnd/>
            <a:tailEnd/>
          </a:ln>
          <a:effectLst/>
        </p:spPr>
        <p:txBody>
          <a:bodyPr wrap="square" lIns="80147" tIns="40074" rIns="80147" bIns="40074">
            <a:spAutoFit/>
          </a:bodyPr>
          <a:lstStyle/>
          <a:p>
            <a:pPr marL="400736" indent="-400736" defTabSz="801472" eaLnBrk="0" hangingPunct="0">
              <a:lnSpc>
                <a:spcPct val="150000"/>
              </a:lnSpc>
              <a:buFont typeface="Wingdings" pitchFamily="2" charset="2"/>
              <a:buChar char="l"/>
              <a:defRPr/>
            </a:pPr>
            <a:r>
              <a:rPr lang="zh-CN" altLang="en-US" kern="0" dirty="0">
                <a:latin typeface="黑体" pitchFamily="49" charset="-122"/>
                <a:ea typeface="黑体" pitchFamily="49" charset="-122"/>
              </a:rPr>
              <a:t>是把产品开发当作投资进行管理的重要活动</a:t>
            </a:r>
            <a:endParaRPr lang="en-US" altLang="zh-CN" kern="0" dirty="0">
              <a:latin typeface="黑体" pitchFamily="49" charset="-122"/>
              <a:ea typeface="黑体" pitchFamily="49" charset="-122"/>
            </a:endParaRPr>
          </a:p>
          <a:p>
            <a:pPr marL="400736" indent="-400736" defTabSz="801472" eaLnBrk="0" hangingPunct="0">
              <a:lnSpc>
                <a:spcPct val="150000"/>
              </a:lnSpc>
              <a:buFont typeface="Wingdings" pitchFamily="2" charset="2"/>
              <a:buChar char="l"/>
              <a:defRPr/>
            </a:pPr>
            <a:r>
              <a:rPr lang="zh-CN" altLang="en-US" kern="0" dirty="0">
                <a:latin typeface="黑体" pitchFamily="49" charset="-122"/>
                <a:ea typeface="黑体" pitchFamily="49" charset="-122"/>
              </a:rPr>
              <a:t>是项目的重要里程碑，树立紧迫感的重要方式</a:t>
            </a:r>
            <a:endParaRPr lang="en-US" altLang="zh-CN" kern="0" dirty="0">
              <a:latin typeface="黑体" pitchFamily="49" charset="-122"/>
              <a:ea typeface="黑体" pitchFamily="49" charset="-122"/>
            </a:endParaRPr>
          </a:p>
        </p:txBody>
      </p:sp>
      <p:sp>
        <p:nvSpPr>
          <p:cNvPr id="47" name="AutoShape 21"/>
          <p:cNvSpPr>
            <a:spLocks noChangeArrowheads="1"/>
          </p:cNvSpPr>
          <p:nvPr/>
        </p:nvSpPr>
        <p:spPr bwMode="gray">
          <a:xfrm>
            <a:off x="2746186" y="2301736"/>
            <a:ext cx="456114" cy="472137"/>
          </a:xfrm>
          <a:prstGeom prst="rightArrow">
            <a:avLst>
              <a:gd name="adj1" fmla="val 50000"/>
              <a:gd name="adj2" fmla="val 58333"/>
            </a:avLst>
          </a:prstGeom>
          <a:solidFill>
            <a:srgbClr val="FFFFFF"/>
          </a:solidFill>
          <a:ln w="9525">
            <a:noFill/>
            <a:miter lim="800000"/>
            <a:headEnd/>
            <a:tailEnd/>
          </a:ln>
          <a:effectLst/>
        </p:spPr>
        <p:txBody>
          <a:bodyPr wrap="none" lIns="80147" tIns="40074" rIns="80147" bIns="40074" anchor="ctr"/>
          <a:lstStyle/>
          <a:p>
            <a:pPr defTabSz="801472">
              <a:defRPr/>
            </a:pPr>
            <a:endParaRPr lang="zh-CN" altLang="en-US" sz="1600" kern="0" dirty="0">
              <a:solidFill>
                <a:sysClr val="windowText" lastClr="000000"/>
              </a:solidFill>
            </a:endParaRPr>
          </a:p>
        </p:txBody>
      </p:sp>
      <p:sp>
        <p:nvSpPr>
          <p:cNvPr id="48" name="AutoShape 22"/>
          <p:cNvSpPr>
            <a:spLocks noChangeArrowheads="1"/>
          </p:cNvSpPr>
          <p:nvPr/>
        </p:nvSpPr>
        <p:spPr bwMode="gray">
          <a:xfrm>
            <a:off x="2747517" y="4521854"/>
            <a:ext cx="456114" cy="526987"/>
          </a:xfrm>
          <a:prstGeom prst="rightArrow">
            <a:avLst>
              <a:gd name="adj1" fmla="val 50000"/>
              <a:gd name="adj2" fmla="val 58333"/>
            </a:avLst>
          </a:prstGeom>
          <a:solidFill>
            <a:srgbClr val="FFFFFF"/>
          </a:solidFill>
          <a:ln w="9525">
            <a:noFill/>
            <a:miter lim="800000"/>
            <a:headEnd/>
            <a:tailEnd/>
          </a:ln>
          <a:effectLst/>
        </p:spPr>
        <p:txBody>
          <a:bodyPr wrap="none" lIns="80147" tIns="40074" rIns="80147" bIns="40074" anchor="ctr"/>
          <a:lstStyle/>
          <a:p>
            <a:pPr defTabSz="801472">
              <a:defRPr/>
            </a:pPr>
            <a:endParaRPr lang="zh-CN" altLang="en-US" sz="1600" kern="0" dirty="0">
              <a:solidFill>
                <a:sysClr val="windowText" lastClr="000000"/>
              </a:solidFill>
            </a:endParaRPr>
          </a:p>
        </p:txBody>
      </p:sp>
    </p:spTree>
    <p:extLst>
      <p:ext uri="{BB962C8B-B14F-4D97-AF65-F5344CB8AC3E}">
        <p14:creationId xmlns:p14="http://schemas.microsoft.com/office/powerpoint/2010/main" val="323639280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88</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各决策评审点</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88</a:t>
            </a:fld>
            <a:endParaRPr lang="en-US" altLang="zh-CN" sz="1200" dirty="0">
              <a:solidFill>
                <a:schemeClr val="bg1"/>
              </a:solidFill>
              <a:latin typeface="Calibri" pitchFamily="34" charset="0"/>
            </a:endParaRPr>
          </a:p>
        </p:txBody>
      </p:sp>
      <p:graphicFrame>
        <p:nvGraphicFramePr>
          <p:cNvPr id="10" name="Group 92"/>
          <p:cNvGraphicFramePr>
            <a:graphicFrameLocks/>
          </p:cNvGraphicFramePr>
          <p:nvPr>
            <p:extLst>
              <p:ext uri="{D42A27DB-BD31-4B8C-83A1-F6EECF244321}">
                <p14:modId xmlns:p14="http://schemas.microsoft.com/office/powerpoint/2010/main" val="1660165219"/>
              </p:ext>
            </p:extLst>
          </p:nvPr>
        </p:nvGraphicFramePr>
        <p:xfrm>
          <a:off x="418076" y="1031635"/>
          <a:ext cx="8307849" cy="5227481"/>
        </p:xfrm>
        <a:graphic>
          <a:graphicData uri="http://schemas.openxmlformats.org/drawingml/2006/table">
            <a:tbl>
              <a:tblPr/>
              <a:tblGrid>
                <a:gridCol w="1038481">
                  <a:extLst>
                    <a:ext uri="{9D8B030D-6E8A-4147-A177-3AD203B41FA5}">
                      <a16:colId xmlns:a16="http://schemas.microsoft.com/office/drawing/2014/main" val="20000"/>
                    </a:ext>
                  </a:extLst>
                </a:gridCol>
                <a:gridCol w="1649352">
                  <a:extLst>
                    <a:ext uri="{9D8B030D-6E8A-4147-A177-3AD203B41FA5}">
                      <a16:colId xmlns:a16="http://schemas.microsoft.com/office/drawing/2014/main" val="20001"/>
                    </a:ext>
                  </a:extLst>
                </a:gridCol>
                <a:gridCol w="5620016">
                  <a:extLst>
                    <a:ext uri="{9D8B030D-6E8A-4147-A177-3AD203B41FA5}">
                      <a16:colId xmlns:a16="http://schemas.microsoft.com/office/drawing/2014/main" val="20002"/>
                    </a:ext>
                  </a:extLst>
                </a:gridCol>
              </a:tblGrid>
              <a:tr h="469912">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华文细黑" pitchFamily="2" charset="-122"/>
                          <a:ea typeface="华文细黑" pitchFamily="2" charset="-122"/>
                        </a:rPr>
                        <a:t>决策点</a:t>
                      </a:r>
                      <a:endParaRPr kumimoji="0" lang="en-US" altLang="zh-CN" sz="1800" b="1"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华文细黑" pitchFamily="2" charset="-122"/>
                          <a:ea typeface="华文细黑" pitchFamily="2" charset="-122"/>
                        </a:rPr>
                        <a:t>所在流程</a:t>
                      </a:r>
                      <a:endParaRPr kumimoji="0" lang="en-US" altLang="zh-CN" sz="1800" b="1"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华文细黑" pitchFamily="2" charset="-122"/>
                          <a:ea typeface="华文细黑" pitchFamily="2" charset="-122"/>
                        </a:rPr>
                        <a:t>决策意义</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9537">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SP</a:t>
                      </a: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产品规划</a:t>
                      </a:r>
                      <a:endParaRPr kumimoji="0" lang="en-US" altLang="zh-CN" sz="1600" b="0"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批准产品线的年度商业计划（</a:t>
                      </a: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BP</a:t>
                      </a: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），以及同意为该年度计划的执行投入资源</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62583">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Charter</a:t>
                      </a: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任务书开发流程</a:t>
                      </a:r>
                      <a:endParaRPr kumimoji="0" lang="en-US" altLang="zh-CN" sz="1600" b="0"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同意立项，以及概念阶段的资源投入</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31209">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CDCP</a:t>
                      </a: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产品开发流程</a:t>
                      </a:r>
                      <a:endParaRPr kumimoji="0" lang="en-US" altLang="zh-CN" sz="1600" b="0"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同意</a:t>
                      </a: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计划阶段的资源投入。</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79537">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PDCP</a:t>
                      </a: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产品开发流程</a:t>
                      </a:r>
                      <a:endParaRPr kumimoji="0" lang="en-US" altLang="zh-CN" sz="1600" b="0"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同意</a:t>
                      </a: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开发验证阶段的资源投入；意味着</a:t>
                      </a: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按照签署的合同要求开发并交付产品包。</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79537">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EDCP</a:t>
                      </a: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产品开发流程</a:t>
                      </a:r>
                      <a:endParaRPr kumimoji="0" lang="en-US" altLang="zh-CN" sz="1600" b="0"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意味着产品包达到足够的质量要求，</a:t>
                      </a: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IRB/IPMT</a:t>
                      </a: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同意针对某一特定的机会提前销售该产品包。</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62583">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ADCP</a:t>
                      </a: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产品开发流程</a:t>
                      </a:r>
                      <a:endParaRPr kumimoji="0" lang="en-US" altLang="zh-CN" sz="1600" b="0"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同意</a:t>
                      </a: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PDT</a:t>
                      </a: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发布阶段的资源投入；产品可大批量上市。</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62583">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en-US" altLang="zh-CN" sz="1600" b="0" i="0" u="none" strike="noStrike" cap="none" normalizeH="0" baseline="0">
                          <a:ln>
                            <a:noFill/>
                          </a:ln>
                          <a:solidFill>
                            <a:schemeClr val="tx1"/>
                          </a:solidFill>
                          <a:effectLst/>
                          <a:latin typeface="华文细黑" pitchFamily="2" charset="-122"/>
                          <a:ea typeface="华文细黑" pitchFamily="2" charset="-122"/>
                        </a:rPr>
                        <a:t>EOXDCP</a:t>
                      </a:r>
                    </a:p>
                  </a:txBody>
                  <a:tcPr marL="78152" marR="78152" marT="41440" marB="4144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生命周期管理</a:t>
                      </a:r>
                      <a:endParaRPr kumimoji="0" lang="en-US" altLang="zh-CN" sz="1600" b="0" i="0" u="none" strike="noStrike" cap="none" normalizeH="0" baseline="0">
                        <a:ln>
                          <a:noFill/>
                        </a:ln>
                        <a:solidFill>
                          <a:schemeClr val="tx1"/>
                        </a:solidFill>
                        <a:effectLst/>
                        <a:latin typeface="华文细黑" pitchFamily="2" charset="-122"/>
                        <a:ea typeface="华文细黑" pitchFamily="2" charset="-122"/>
                      </a:endParaRPr>
                    </a:p>
                  </a:txBody>
                  <a:tcPr marL="78152" marR="78152" marT="41440" marB="4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1688" rtl="0" eaLnBrk="1" fontAlgn="base" latinLnBrk="0" hangingPunct="1">
                        <a:lnSpc>
                          <a:spcPct val="140000"/>
                        </a:lnSpc>
                        <a:spcBef>
                          <a:spcPct val="0"/>
                        </a:spcBef>
                        <a:spcAft>
                          <a:spcPct val="0"/>
                        </a:spcAft>
                        <a:buClr>
                          <a:schemeClr val="bg2"/>
                        </a:buClr>
                        <a:buSzPct val="60000"/>
                        <a:buFont typeface="Wingdings" pitchFamily="2" charset="2"/>
                        <a:buNone/>
                        <a:tabLst/>
                      </a:pPr>
                      <a:r>
                        <a:rPr kumimoji="0" lang="zh-CN" altLang="en-US" sz="1600" b="0" i="0" u="none" strike="noStrike" cap="none" normalizeH="0" baseline="0">
                          <a:ln>
                            <a:noFill/>
                          </a:ln>
                          <a:solidFill>
                            <a:schemeClr val="tx1"/>
                          </a:solidFill>
                          <a:effectLst/>
                          <a:latin typeface="华文细黑" pitchFamily="2" charset="-122"/>
                          <a:ea typeface="华文细黑" pitchFamily="2" charset="-122"/>
                        </a:rPr>
                        <a:t>同意该产品的退市计划，并承诺为退市而投入相应的资源</a:t>
                      </a:r>
                    </a:p>
                  </a:txBody>
                  <a:tcPr marL="78152" marR="78152" marT="41440" marB="4144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6" name="Text Box 5"/>
          <p:cNvSpPr txBox="1">
            <a:spLocks noChangeArrowheads="1"/>
          </p:cNvSpPr>
          <p:nvPr/>
        </p:nvSpPr>
        <p:spPr bwMode="auto">
          <a:xfrm rot="19624453">
            <a:off x="6401508" y="2747246"/>
            <a:ext cx="1816311" cy="61954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gradFill rotWithShape="0">
                  <a:gsLst>
                    <a:gs pos="0">
                      <a:srgbClr val="800000"/>
                    </a:gs>
                    <a:gs pos="100000">
                      <a:srgbClr val="FFFFFF">
                        <a:alpha val="17000"/>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0147" tIns="40074" rIns="80147" bIns="40074">
            <a:spAutoFit/>
          </a:bodyPr>
          <a:lstStyle/>
          <a:p>
            <a:pPr fontAlgn="base">
              <a:spcBef>
                <a:spcPct val="50000"/>
              </a:spcBef>
              <a:spcAft>
                <a:spcPct val="0"/>
              </a:spcAft>
              <a:defRPr/>
            </a:pPr>
            <a:r>
              <a:rPr kumimoji="1" lang="en-US" altLang="zh-CN" sz="3500" dirty="0">
                <a:solidFill>
                  <a:srgbClr val="FF0000"/>
                </a:solidFill>
                <a:latin typeface="Calibri" charset="0"/>
                <a:ea typeface="方正舒体" charset="0"/>
                <a:cs typeface="方正舒体" charset="0"/>
              </a:rPr>
              <a:t>Sample</a:t>
            </a:r>
          </a:p>
        </p:txBody>
      </p:sp>
    </p:spTree>
    <p:extLst>
      <p:ext uri="{BB962C8B-B14F-4D97-AF65-F5344CB8AC3E}">
        <p14:creationId xmlns:p14="http://schemas.microsoft.com/office/powerpoint/2010/main" val="323639280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89</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谁来决策</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89</a:t>
            </a:fld>
            <a:endParaRPr lang="en-US" altLang="zh-CN" sz="1200" dirty="0">
              <a:solidFill>
                <a:schemeClr val="bg1"/>
              </a:solidFill>
              <a:latin typeface="Calibri" pitchFamily="34" charset="0"/>
            </a:endParaRPr>
          </a:p>
        </p:txBody>
      </p:sp>
      <p:sp>
        <p:nvSpPr>
          <p:cNvPr id="5" name="矩形 4"/>
          <p:cNvSpPr/>
          <p:nvPr/>
        </p:nvSpPr>
        <p:spPr>
          <a:xfrm>
            <a:off x="4999610" y="1031634"/>
            <a:ext cx="2993269" cy="777524"/>
          </a:xfrm>
          <a:prstGeom prst="rect">
            <a:avLst/>
          </a:prstGeom>
          <a:noFill/>
          <a:ln>
            <a:noFill/>
          </a:ln>
        </p:spPr>
        <p:txBody>
          <a:bodyPr wrap="square" lIns="80147" tIns="40074" rIns="80147" bIns="40074" rtlCol="0" anchor="ctr">
            <a:noAutofit/>
          </a:bodyPr>
          <a:lstStyle/>
          <a:p>
            <a:pPr algn="ctr"/>
            <a:r>
              <a:rPr lang="zh-CN" altLang="en-US" sz="2100" b="1" dirty="0"/>
              <a:t>投资管理团队（</a:t>
            </a:r>
            <a:r>
              <a:rPr lang="en-US" altLang="zh-CN" sz="2100" b="1" dirty="0"/>
              <a:t>IRB</a:t>
            </a:r>
            <a:r>
              <a:rPr lang="zh-CN" altLang="en-US" sz="2100" b="1" dirty="0"/>
              <a:t>）</a:t>
            </a:r>
          </a:p>
        </p:txBody>
      </p:sp>
      <p:sp>
        <p:nvSpPr>
          <p:cNvPr id="6" name="矩形 5"/>
          <p:cNvSpPr/>
          <p:nvPr/>
        </p:nvSpPr>
        <p:spPr>
          <a:xfrm>
            <a:off x="723511" y="1679571"/>
            <a:ext cx="3237618" cy="777524"/>
          </a:xfrm>
          <a:prstGeom prst="rect">
            <a:avLst/>
          </a:prstGeom>
          <a:noFill/>
          <a:ln>
            <a:noFill/>
          </a:ln>
        </p:spPr>
        <p:txBody>
          <a:bodyPr wrap="square" lIns="80147" tIns="40074" rIns="80147" bIns="40074" rtlCol="0" anchor="ctr">
            <a:noAutofit/>
          </a:bodyPr>
          <a:lstStyle/>
          <a:p>
            <a:pPr algn="ctr"/>
            <a:r>
              <a:rPr lang="zh-CN" altLang="en-US" sz="2100" b="1" dirty="0"/>
              <a:t>集成组合管理团队（</a:t>
            </a:r>
            <a:r>
              <a:rPr lang="en-US" altLang="zh-CN" sz="2100" b="1" dirty="0"/>
              <a:t>IPMT</a:t>
            </a:r>
            <a:r>
              <a:rPr lang="zh-CN" altLang="en-US" sz="2100" b="1" dirty="0"/>
              <a:t>）</a:t>
            </a:r>
          </a:p>
        </p:txBody>
      </p:sp>
      <p:pic>
        <p:nvPicPr>
          <p:cNvPr id="145410" name="Picture 2"/>
          <p:cNvPicPr>
            <a:picLocks noChangeAspect="1" noChangeArrowheads="1"/>
          </p:cNvPicPr>
          <p:nvPr/>
        </p:nvPicPr>
        <p:blipFill>
          <a:blip r:embed="rId2"/>
          <a:srcRect/>
          <a:stretch>
            <a:fillRect/>
          </a:stretch>
        </p:blipFill>
        <p:spPr bwMode="auto">
          <a:xfrm>
            <a:off x="5243959" y="1873952"/>
            <a:ext cx="2196741" cy="907111"/>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a:stretch>
            <a:fillRect/>
          </a:stretch>
        </p:blipFill>
        <p:spPr bwMode="auto">
          <a:xfrm>
            <a:off x="1273296" y="2716269"/>
            <a:ext cx="2196741" cy="907111"/>
          </a:xfrm>
          <a:prstGeom prst="rect">
            <a:avLst/>
          </a:prstGeom>
          <a:noFill/>
          <a:ln w="9525">
            <a:noFill/>
            <a:miter lim="800000"/>
            <a:headEnd/>
            <a:tailEnd/>
          </a:ln>
          <a:effectLst/>
        </p:spPr>
      </p:pic>
      <p:sp>
        <p:nvSpPr>
          <p:cNvPr id="9" name="矩形 8"/>
          <p:cNvSpPr/>
          <p:nvPr/>
        </p:nvSpPr>
        <p:spPr>
          <a:xfrm>
            <a:off x="723511" y="3817761"/>
            <a:ext cx="3359792" cy="2267778"/>
          </a:xfrm>
          <a:prstGeom prst="rect">
            <a:avLst/>
          </a:prstGeom>
          <a:noFill/>
          <a:ln>
            <a:noFill/>
          </a:ln>
        </p:spPr>
        <p:txBody>
          <a:bodyPr wrap="square" lIns="80147" tIns="40074" rIns="80147" bIns="40074" rtlCol="0" anchor="t">
            <a:noAutofit/>
          </a:bodyPr>
          <a:lstStyle/>
          <a:p>
            <a:r>
              <a:rPr lang="zh-CN" altLang="en-US" sz="2100" dirty="0"/>
              <a:t>负责某个事业部或者产品线的基本单位</a:t>
            </a:r>
            <a:endParaRPr lang="en-US" altLang="zh-CN" sz="2100" dirty="0"/>
          </a:p>
          <a:p>
            <a:endParaRPr lang="en-US" altLang="zh-CN" sz="2100" dirty="0"/>
          </a:p>
          <a:p>
            <a:r>
              <a:rPr lang="zh-CN" altLang="en-US" sz="2100" dirty="0"/>
              <a:t>跨部门高层团队</a:t>
            </a:r>
            <a:endParaRPr lang="en-US" altLang="zh-CN" sz="2100" dirty="0"/>
          </a:p>
          <a:p>
            <a:endParaRPr lang="en-US" altLang="zh-CN" sz="2100" dirty="0"/>
          </a:p>
          <a:p>
            <a:r>
              <a:rPr lang="zh-CN" altLang="en-US" sz="2100" dirty="0"/>
              <a:t>管理产品组合</a:t>
            </a:r>
            <a:endParaRPr lang="en-US" altLang="zh-CN" sz="2100" dirty="0"/>
          </a:p>
        </p:txBody>
      </p:sp>
      <p:sp>
        <p:nvSpPr>
          <p:cNvPr id="10" name="矩形 9"/>
          <p:cNvSpPr/>
          <p:nvPr/>
        </p:nvSpPr>
        <p:spPr>
          <a:xfrm>
            <a:off x="4877436" y="3299412"/>
            <a:ext cx="3848489" cy="2138190"/>
          </a:xfrm>
          <a:prstGeom prst="rect">
            <a:avLst/>
          </a:prstGeom>
          <a:noFill/>
          <a:ln>
            <a:noFill/>
          </a:ln>
        </p:spPr>
        <p:txBody>
          <a:bodyPr wrap="square" lIns="80147" tIns="40074" rIns="80147" bIns="40074" rtlCol="0" anchor="t">
            <a:noAutofit/>
          </a:bodyPr>
          <a:lstStyle/>
          <a:p>
            <a:r>
              <a:rPr lang="zh-CN" altLang="en-US" sz="2100" dirty="0"/>
              <a:t>多个</a:t>
            </a:r>
            <a:r>
              <a:rPr lang="en-US" altLang="zh-CN" sz="2100" dirty="0"/>
              <a:t>IPMT</a:t>
            </a:r>
            <a:r>
              <a:rPr lang="zh-CN" altLang="en-US" sz="2100" dirty="0"/>
              <a:t>需要这样的一个团队</a:t>
            </a:r>
            <a:endParaRPr lang="en-US" altLang="zh-CN" sz="2100" dirty="0"/>
          </a:p>
          <a:p>
            <a:endParaRPr lang="en-US" altLang="zh-CN" sz="2100" dirty="0"/>
          </a:p>
          <a:p>
            <a:r>
              <a:rPr lang="zh-CN" altLang="en-US" sz="2100" dirty="0"/>
              <a:t>跨部门高层团队</a:t>
            </a:r>
            <a:endParaRPr lang="en-US" altLang="zh-CN" sz="2100" dirty="0"/>
          </a:p>
          <a:p>
            <a:endParaRPr lang="en-US" altLang="zh-CN" sz="2100" dirty="0"/>
          </a:p>
          <a:p>
            <a:r>
              <a:rPr lang="zh-CN" altLang="en-US" sz="2100" dirty="0"/>
              <a:t>负责</a:t>
            </a:r>
            <a:r>
              <a:rPr lang="en-US" altLang="zh-CN" sz="2100" dirty="0"/>
              <a:t>IPMT</a:t>
            </a:r>
            <a:r>
              <a:rPr lang="zh-CN" altLang="en-US" sz="2100" dirty="0"/>
              <a:t>的战略和投资管理</a:t>
            </a:r>
          </a:p>
        </p:txBody>
      </p:sp>
    </p:spTree>
    <p:extLst>
      <p:ext uri="{BB962C8B-B14F-4D97-AF65-F5344CB8AC3E}">
        <p14:creationId xmlns:p14="http://schemas.microsoft.com/office/powerpoint/2010/main" val="32363928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a:t>
            </a:fld>
            <a:endParaRPr lang="zh-CN" altLang="en-US"/>
          </a:p>
        </p:txBody>
      </p:sp>
      <p:sp>
        <p:nvSpPr>
          <p:cNvPr id="2" name="标题 1"/>
          <p:cNvSpPr>
            <a:spLocks noGrp="1"/>
          </p:cNvSpPr>
          <p:nvPr>
            <p:ph type="title" idx="4294967295"/>
          </p:nvPr>
        </p:nvSpPr>
        <p:spPr>
          <a:xfrm>
            <a:off x="179512"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从</a:t>
            </a:r>
            <a:r>
              <a:rPr lang="en-US" altLang="zh-CN" sz="2800">
                <a:solidFill>
                  <a:schemeClr val="tx1"/>
                </a:solidFill>
                <a:latin typeface="微软雅黑" pitchFamily="34" charset="-122"/>
                <a:ea typeface="微软雅黑" pitchFamily="34" charset="-122"/>
              </a:rPr>
              <a:t>5</a:t>
            </a:r>
            <a:r>
              <a:rPr lang="zh-CN" altLang="en-US" sz="2800">
                <a:solidFill>
                  <a:schemeClr val="tx1"/>
                </a:solidFill>
                <a:latin typeface="微软雅黑" pitchFamily="34" charset="-122"/>
                <a:ea typeface="微软雅黑" pitchFamily="34" charset="-122"/>
              </a:rPr>
              <a:t>个方面了解各级别的特点</a:t>
            </a:r>
          </a:p>
        </p:txBody>
      </p:sp>
      <p:graphicFrame>
        <p:nvGraphicFramePr>
          <p:cNvPr id="38" name="Group 3"/>
          <p:cNvGraphicFramePr>
            <a:graphicFrameLocks noGrp="1"/>
          </p:cNvGraphicFramePr>
          <p:nvPr/>
        </p:nvGraphicFramePr>
        <p:xfrm>
          <a:off x="295901" y="1113133"/>
          <a:ext cx="8469360" cy="5144441"/>
        </p:xfrm>
        <a:graphic>
          <a:graphicData uri="http://schemas.openxmlformats.org/drawingml/2006/table">
            <a:tbl>
              <a:tblPr/>
              <a:tblGrid>
                <a:gridCol w="1436061">
                  <a:extLst>
                    <a:ext uri="{9D8B030D-6E8A-4147-A177-3AD203B41FA5}">
                      <a16:colId xmlns:a16="http://schemas.microsoft.com/office/drawing/2014/main" val="20000"/>
                    </a:ext>
                  </a:extLst>
                </a:gridCol>
                <a:gridCol w="1250364">
                  <a:extLst>
                    <a:ext uri="{9D8B030D-6E8A-4147-A177-3AD203B41FA5}">
                      <a16:colId xmlns:a16="http://schemas.microsoft.com/office/drawing/2014/main" val="20001"/>
                    </a:ext>
                  </a:extLst>
                </a:gridCol>
                <a:gridCol w="1289051">
                  <a:extLst>
                    <a:ext uri="{9D8B030D-6E8A-4147-A177-3AD203B41FA5}">
                      <a16:colId xmlns:a16="http://schemas.microsoft.com/office/drawing/2014/main" val="20002"/>
                    </a:ext>
                  </a:extLst>
                </a:gridCol>
                <a:gridCol w="1425229">
                  <a:extLst>
                    <a:ext uri="{9D8B030D-6E8A-4147-A177-3AD203B41FA5}">
                      <a16:colId xmlns:a16="http://schemas.microsoft.com/office/drawing/2014/main" val="20003"/>
                    </a:ext>
                  </a:extLst>
                </a:gridCol>
                <a:gridCol w="1437610">
                  <a:extLst>
                    <a:ext uri="{9D8B030D-6E8A-4147-A177-3AD203B41FA5}">
                      <a16:colId xmlns:a16="http://schemas.microsoft.com/office/drawing/2014/main" val="20004"/>
                    </a:ext>
                  </a:extLst>
                </a:gridCol>
                <a:gridCol w="1631045">
                  <a:extLst>
                    <a:ext uri="{9D8B030D-6E8A-4147-A177-3AD203B41FA5}">
                      <a16:colId xmlns:a16="http://schemas.microsoft.com/office/drawing/2014/main" val="20005"/>
                    </a:ext>
                  </a:extLst>
                </a:gridCol>
              </a:tblGrid>
              <a:tr h="610018">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charset="0"/>
                        <a:ea typeface="宋体" charset="-122"/>
                      </a:endParaRPr>
                    </a:p>
                  </a:txBody>
                  <a:tcPr marL="78191" marR="78191" marT="41468" marB="4146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级别</a:t>
                      </a:r>
                      <a:r>
                        <a:rPr kumimoji="0" lang="en-US" altLang="zh-CN" sz="1800" b="1" i="0" u="none" strike="noStrike" cap="none" normalizeH="0" baseline="0">
                          <a:ln>
                            <a:noFill/>
                          </a:ln>
                          <a:solidFill>
                            <a:schemeClr val="tx1"/>
                          </a:solidFill>
                          <a:effectLst/>
                          <a:latin typeface="Arial" charset="0"/>
                          <a:ea typeface="宋体" charset="-122"/>
                        </a:rPr>
                        <a:t>1</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级别</a:t>
                      </a:r>
                      <a:r>
                        <a:rPr kumimoji="0" lang="en-US" altLang="zh-CN" sz="1800" b="1" i="0" u="none" strike="noStrike" cap="none" normalizeH="0" baseline="0">
                          <a:ln>
                            <a:noFill/>
                          </a:ln>
                          <a:solidFill>
                            <a:schemeClr val="tx1"/>
                          </a:solidFill>
                          <a:effectLst/>
                          <a:latin typeface="Arial" charset="0"/>
                          <a:ea typeface="宋体" charset="-122"/>
                        </a:rPr>
                        <a:t>2</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级别</a:t>
                      </a:r>
                      <a:r>
                        <a:rPr kumimoji="0" lang="en-US" altLang="zh-CN" sz="1800" b="1" i="0" u="none" strike="noStrike" cap="none" normalizeH="0" baseline="0">
                          <a:ln>
                            <a:noFill/>
                          </a:ln>
                          <a:solidFill>
                            <a:schemeClr val="tx1"/>
                          </a:solidFill>
                          <a:effectLst/>
                          <a:latin typeface="Arial" charset="0"/>
                          <a:ea typeface="宋体" charset="-122"/>
                        </a:rPr>
                        <a:t>3</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级别</a:t>
                      </a:r>
                      <a:r>
                        <a:rPr kumimoji="0" lang="en-US" altLang="zh-CN" sz="1800" b="1" i="0" u="none" strike="noStrike" cap="none" normalizeH="0" baseline="0">
                          <a:ln>
                            <a:noFill/>
                          </a:ln>
                          <a:solidFill>
                            <a:schemeClr val="tx1"/>
                          </a:solidFill>
                          <a:effectLst/>
                          <a:latin typeface="Arial" charset="0"/>
                          <a:ea typeface="宋体" charset="-122"/>
                        </a:rPr>
                        <a:t>4</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级别</a:t>
                      </a:r>
                      <a:r>
                        <a:rPr kumimoji="0" lang="en-US" altLang="zh-CN" sz="1800" b="1" i="0" u="none" strike="noStrike" cap="none" normalizeH="0" baseline="0">
                          <a:ln>
                            <a:noFill/>
                          </a:ln>
                          <a:solidFill>
                            <a:schemeClr val="tx1"/>
                          </a:solidFill>
                          <a:effectLst/>
                          <a:latin typeface="Arial" charset="0"/>
                          <a:ea typeface="宋体" charset="-122"/>
                        </a:rPr>
                        <a:t>5</a:t>
                      </a:r>
                    </a:p>
                  </a:txBody>
                  <a:tcPr marL="78191" marR="78191" marT="41468" marB="4146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2288">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成功标准</a:t>
                      </a:r>
                      <a:r>
                        <a:rPr kumimoji="0" lang="en-US" altLang="zh-CN" sz="1800" b="1" i="0" u="none" strike="noStrike" cap="none" normalizeH="0" baseline="0">
                          <a:ln>
                            <a:noFill/>
                          </a:ln>
                          <a:solidFill>
                            <a:schemeClr val="tx1"/>
                          </a:solidFill>
                          <a:effectLst/>
                          <a:latin typeface="Arial" charset="0"/>
                          <a:ea typeface="宋体" charset="-122"/>
                        </a:rPr>
                        <a:t>/</a:t>
                      </a:r>
                      <a:r>
                        <a:rPr kumimoji="0" lang="zh-CN" altLang="en-US" sz="1800" b="1" i="0" u="none" strike="noStrike" cap="none" normalizeH="0" baseline="0">
                          <a:ln>
                            <a:noFill/>
                          </a:ln>
                          <a:solidFill>
                            <a:schemeClr val="tx1"/>
                          </a:solidFill>
                          <a:effectLst/>
                          <a:latin typeface="Arial" charset="0"/>
                          <a:ea typeface="宋体" charset="-122"/>
                        </a:rPr>
                        <a:t>关注点</a:t>
                      </a:r>
                    </a:p>
                  </a:txBody>
                  <a:tcPr marL="78191" marR="78191" marT="41468" marB="4146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不明确的目标</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不一致的</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目标</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产品取得市场成功</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以平台推动产品持续成功</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行业价值链的</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领导地位</a:t>
                      </a:r>
                    </a:p>
                  </a:txBody>
                  <a:tcPr marL="78191" marR="78191" marT="41468" marB="4146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854">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结构</a:t>
                      </a:r>
                    </a:p>
                  </a:txBody>
                  <a:tcPr marL="78191" marR="78191" marT="41468" marB="4146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不明确</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不清晰</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职能化</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跨部门团队</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异步开发的组织平台</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跨企业的组织</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及团队</a:t>
                      </a:r>
                    </a:p>
                  </a:txBody>
                  <a:tcPr marL="78191" marR="78191" marT="41468" marB="4146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660">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流程</a:t>
                      </a:r>
                    </a:p>
                  </a:txBody>
                  <a:tcPr marL="78191" marR="78191" marT="41468" marB="4146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无纪律</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状态</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各职能的</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工作流程</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统一的</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跨部门流程</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流程成为</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战略优势</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内外集成的研发链</a:t>
                      </a:r>
                    </a:p>
                  </a:txBody>
                  <a:tcPr marL="78191" marR="78191" marT="41468" marB="4146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3462">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项目管理</a:t>
                      </a:r>
                    </a:p>
                  </a:txBody>
                  <a:tcPr marL="78191" marR="78191" marT="41468" marB="4146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无原则性</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协调不畅</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高效协作</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管道平衡、高效</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跨地域、虚拟的项目管理</a:t>
                      </a:r>
                    </a:p>
                  </a:txBody>
                  <a:tcPr marL="78191" marR="78191" marT="41468" marB="4146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8159">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charset="0"/>
                          <a:ea typeface="宋体" charset="-122"/>
                        </a:rPr>
                        <a:t>产品战略及规划</a:t>
                      </a:r>
                    </a:p>
                  </a:txBody>
                  <a:tcPr marL="78191" marR="78191" marT="41468" marB="4146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无</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无原则性</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流于形式</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有效引导</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产品开发</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杠杆利用</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产品平台</a:t>
                      </a:r>
                    </a:p>
                  </a:txBody>
                  <a:tcPr marL="78191" marR="78191" marT="41468" marB="414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1043056" rtl="0" eaLnBrk="1" latinLnBrk="0" hangingPunct="1">
                        <a:defRPr sz="2100" kern="1200">
                          <a:solidFill>
                            <a:schemeClr val="tx1"/>
                          </a:solidFill>
                          <a:latin typeface="Arial"/>
                          <a:ea typeface="宋体"/>
                        </a:defRPr>
                      </a:lvl1pPr>
                      <a:lvl2pPr marL="521528" algn="l" defTabSz="1043056" rtl="0" eaLnBrk="1" latinLnBrk="0" hangingPunct="1">
                        <a:defRPr sz="2100" kern="1200">
                          <a:solidFill>
                            <a:schemeClr val="tx1"/>
                          </a:solidFill>
                          <a:latin typeface="Arial"/>
                          <a:ea typeface="宋体"/>
                        </a:defRPr>
                      </a:lvl2pPr>
                      <a:lvl3pPr marL="1043056" algn="l" defTabSz="1043056" rtl="0" eaLnBrk="1" latinLnBrk="0" hangingPunct="1">
                        <a:defRPr sz="2100" kern="1200">
                          <a:solidFill>
                            <a:schemeClr val="tx1"/>
                          </a:solidFill>
                          <a:latin typeface="Arial"/>
                          <a:ea typeface="宋体"/>
                        </a:defRPr>
                      </a:lvl3pPr>
                      <a:lvl4pPr marL="1564584" algn="l" defTabSz="1043056" rtl="0" eaLnBrk="1" latinLnBrk="0" hangingPunct="1">
                        <a:defRPr sz="2100" kern="1200">
                          <a:solidFill>
                            <a:schemeClr val="tx1"/>
                          </a:solidFill>
                          <a:latin typeface="Arial"/>
                          <a:ea typeface="宋体"/>
                        </a:defRPr>
                      </a:lvl4pPr>
                      <a:lvl5pPr marL="2086112" algn="l" defTabSz="1043056" rtl="0" eaLnBrk="1" latinLnBrk="0" hangingPunct="1">
                        <a:defRPr sz="2100" kern="1200">
                          <a:solidFill>
                            <a:schemeClr val="tx1"/>
                          </a:solidFill>
                          <a:latin typeface="Arial"/>
                          <a:ea typeface="宋体"/>
                        </a:defRPr>
                      </a:lvl5pPr>
                      <a:lvl6pPr marL="2607640" algn="l" defTabSz="1043056" rtl="0" eaLnBrk="1" latinLnBrk="0" hangingPunct="1">
                        <a:defRPr sz="2100" kern="1200">
                          <a:solidFill>
                            <a:schemeClr val="tx1"/>
                          </a:solidFill>
                          <a:latin typeface="Arial"/>
                          <a:ea typeface="宋体"/>
                        </a:defRPr>
                      </a:lvl6pPr>
                      <a:lvl7pPr marL="3129168" algn="l" defTabSz="1043056" rtl="0" eaLnBrk="1" latinLnBrk="0" hangingPunct="1">
                        <a:defRPr sz="2100" kern="1200">
                          <a:solidFill>
                            <a:schemeClr val="tx1"/>
                          </a:solidFill>
                          <a:latin typeface="Arial"/>
                          <a:ea typeface="宋体"/>
                        </a:defRPr>
                      </a:lvl7pPr>
                      <a:lvl8pPr marL="3650696" algn="l" defTabSz="1043056" rtl="0" eaLnBrk="1" latinLnBrk="0" hangingPunct="1">
                        <a:defRPr sz="2100" kern="1200">
                          <a:solidFill>
                            <a:schemeClr val="tx1"/>
                          </a:solidFill>
                          <a:latin typeface="Arial"/>
                          <a:ea typeface="宋体"/>
                        </a:defRPr>
                      </a:lvl8pPr>
                      <a:lvl9pPr marL="4172224" algn="l" defTabSz="1043056" rtl="0" eaLnBrk="1" latinLnBrk="0" hangingPunct="1">
                        <a:defRPr sz="2100" kern="1200">
                          <a:solidFill>
                            <a:schemeClr val="tx1"/>
                          </a:solidFill>
                          <a:latin typeface="Arial"/>
                          <a:ea typeface="宋体"/>
                        </a:defRPr>
                      </a:lvl9p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charset="-122"/>
                        </a:rPr>
                        <a:t>行业价值链创新战略、产品</a:t>
                      </a:r>
                      <a:r>
                        <a:rPr kumimoji="0" lang="en-US" altLang="zh-CN" sz="1800" b="0" i="0" u="none" strike="noStrike" cap="none" normalizeH="0" baseline="0">
                          <a:ln>
                            <a:noFill/>
                          </a:ln>
                          <a:solidFill>
                            <a:schemeClr val="tx1"/>
                          </a:solidFill>
                          <a:effectLst/>
                          <a:latin typeface="Arial" charset="0"/>
                          <a:ea typeface="宋体" charset="-122"/>
                        </a:rPr>
                        <a:t>/</a:t>
                      </a:r>
                      <a:r>
                        <a:rPr kumimoji="0" lang="zh-CN" altLang="en-US" sz="1800" b="0" i="0" u="none" strike="noStrike" cap="none" normalizeH="0" baseline="0">
                          <a:ln>
                            <a:noFill/>
                          </a:ln>
                          <a:solidFill>
                            <a:schemeClr val="tx1"/>
                          </a:solidFill>
                          <a:effectLst/>
                          <a:latin typeface="Arial" charset="0"/>
                          <a:ea typeface="宋体" charset="-122"/>
                        </a:rPr>
                        <a:t>技术创新突破</a:t>
                      </a:r>
                    </a:p>
                  </a:txBody>
                  <a:tcPr marL="78191" marR="78191" marT="41468" marB="41468"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23488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90</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IPMT</a:t>
            </a:r>
            <a:r>
              <a:rPr lang="zh-CN" altLang="en-US" sz="2800">
                <a:solidFill>
                  <a:schemeClr val="tx1"/>
                </a:solidFill>
                <a:latin typeface="微软雅黑" pitchFamily="34" charset="-122"/>
                <a:ea typeface="微软雅黑" pitchFamily="34" charset="-122"/>
              </a:rPr>
              <a:t>的组成及职责</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90</a:t>
            </a:fld>
            <a:endParaRPr lang="en-US" altLang="zh-CN" sz="1200" dirty="0">
              <a:solidFill>
                <a:schemeClr val="bg1"/>
              </a:solidFill>
              <a:latin typeface="Calibri" pitchFamily="34" charset="0"/>
            </a:endParaRPr>
          </a:p>
        </p:txBody>
      </p:sp>
      <p:grpSp>
        <p:nvGrpSpPr>
          <p:cNvPr id="3" name="Group 3"/>
          <p:cNvGrpSpPr>
            <a:grpSpLocks/>
          </p:cNvGrpSpPr>
          <p:nvPr/>
        </p:nvGrpSpPr>
        <p:grpSpPr bwMode="auto">
          <a:xfrm>
            <a:off x="342024" y="1441977"/>
            <a:ext cx="3313669" cy="2375784"/>
            <a:chOff x="144" y="1008"/>
            <a:chExt cx="1968" cy="1152"/>
          </a:xfrm>
        </p:grpSpPr>
        <p:sp>
          <p:nvSpPr>
            <p:cNvPr id="12" name="Rectangle 4"/>
            <p:cNvSpPr>
              <a:spLocks noChangeArrowheads="1"/>
            </p:cNvSpPr>
            <p:nvPr/>
          </p:nvSpPr>
          <p:spPr bwMode="auto">
            <a:xfrm>
              <a:off x="816" y="1488"/>
              <a:ext cx="672" cy="192"/>
            </a:xfrm>
            <a:prstGeom prst="rect">
              <a:avLst/>
            </a:prstGeom>
            <a:solidFill>
              <a:srgbClr val="DDDDDD"/>
            </a:solidFill>
            <a:ln w="9525" algn="ctr">
              <a:noFill/>
              <a:miter lim="800000"/>
              <a:headEnd/>
              <a:tailEnd/>
            </a:ln>
            <a:effectLst/>
          </p:spPr>
          <p:txBody>
            <a:bodyPr wrap="none" anchor="ctr"/>
            <a:lstStyle/>
            <a:p>
              <a:r>
                <a:rPr kumimoji="1" lang="en-US" altLang="zh-CN" dirty="0">
                  <a:latin typeface="宋体" charset="-122"/>
                </a:rPr>
                <a:t>IPMT</a:t>
              </a:r>
              <a:r>
                <a:rPr kumimoji="1" lang="zh-CN" altLang="en-US" dirty="0">
                  <a:latin typeface="宋体" charset="-122"/>
                </a:rPr>
                <a:t>主席</a:t>
              </a:r>
            </a:p>
          </p:txBody>
        </p:sp>
        <p:sp>
          <p:nvSpPr>
            <p:cNvPr id="13" name="Oval 5"/>
            <p:cNvSpPr>
              <a:spLocks noChangeArrowheads="1"/>
            </p:cNvSpPr>
            <p:nvPr/>
          </p:nvSpPr>
          <p:spPr bwMode="auto">
            <a:xfrm>
              <a:off x="864" y="1008"/>
              <a:ext cx="480" cy="240"/>
            </a:xfrm>
            <a:prstGeom prst="ellipse">
              <a:avLst/>
            </a:prstGeom>
            <a:solidFill>
              <a:srgbClr val="DDDDDD"/>
            </a:solidFill>
            <a:ln w="9525" algn="ctr">
              <a:noFill/>
              <a:round/>
              <a:headEnd/>
              <a:tailEnd/>
            </a:ln>
            <a:effectLst/>
          </p:spPr>
          <p:txBody>
            <a:bodyPr wrap="none" anchor="ctr"/>
            <a:lstStyle/>
            <a:p>
              <a:r>
                <a:rPr kumimoji="1" lang="zh-CN" altLang="en-US" dirty="0">
                  <a:latin typeface="宋体" charset="-122"/>
                </a:rPr>
                <a:t>开发</a:t>
              </a:r>
            </a:p>
          </p:txBody>
        </p:sp>
        <p:sp>
          <p:nvSpPr>
            <p:cNvPr id="14" name="Oval 6"/>
            <p:cNvSpPr>
              <a:spLocks noChangeArrowheads="1"/>
            </p:cNvSpPr>
            <p:nvPr/>
          </p:nvSpPr>
          <p:spPr bwMode="auto">
            <a:xfrm>
              <a:off x="192" y="1200"/>
              <a:ext cx="480" cy="240"/>
            </a:xfrm>
            <a:prstGeom prst="ellipse">
              <a:avLst/>
            </a:prstGeom>
            <a:solidFill>
              <a:srgbClr val="DDDDDD"/>
            </a:solidFill>
            <a:ln w="9525">
              <a:noFill/>
              <a:round/>
              <a:headEnd/>
              <a:tailEnd/>
            </a:ln>
            <a:effectLst/>
          </p:spPr>
          <p:txBody>
            <a:bodyPr wrap="none" anchor="ctr"/>
            <a:lstStyle/>
            <a:p>
              <a:r>
                <a:rPr kumimoji="1" lang="zh-CN" altLang="en-US" dirty="0">
                  <a:latin typeface="宋体" charset="-122"/>
                </a:rPr>
                <a:t>市场</a:t>
              </a:r>
            </a:p>
          </p:txBody>
        </p:sp>
        <p:sp>
          <p:nvSpPr>
            <p:cNvPr id="15" name="Oval 7"/>
            <p:cNvSpPr>
              <a:spLocks noChangeArrowheads="1"/>
            </p:cNvSpPr>
            <p:nvPr/>
          </p:nvSpPr>
          <p:spPr bwMode="auto">
            <a:xfrm>
              <a:off x="144" y="1728"/>
              <a:ext cx="517" cy="338"/>
            </a:xfrm>
            <a:prstGeom prst="ellipse">
              <a:avLst/>
            </a:prstGeom>
            <a:solidFill>
              <a:srgbClr val="DDDDDD"/>
            </a:solidFill>
            <a:ln w="9525" algn="ctr">
              <a:noFill/>
              <a:round/>
              <a:headEnd/>
              <a:tailEnd/>
            </a:ln>
            <a:effectLst/>
          </p:spPr>
          <p:txBody>
            <a:bodyPr wrap="none" anchor="ctr"/>
            <a:lstStyle/>
            <a:p>
              <a:r>
                <a:rPr kumimoji="1" lang="zh-CN" altLang="en-US" dirty="0">
                  <a:latin typeface="宋体" charset="-122"/>
                </a:rPr>
                <a:t>技术</a:t>
              </a:r>
              <a:endParaRPr kumimoji="1" lang="en-US" altLang="zh-CN" dirty="0">
                <a:latin typeface="宋体" charset="-122"/>
              </a:endParaRPr>
            </a:p>
            <a:p>
              <a:r>
                <a:rPr kumimoji="1" lang="zh-CN" altLang="en-US" dirty="0">
                  <a:latin typeface="宋体" charset="-122"/>
                </a:rPr>
                <a:t>支持</a:t>
              </a:r>
            </a:p>
          </p:txBody>
        </p:sp>
        <p:sp>
          <p:nvSpPr>
            <p:cNvPr id="16" name="Oval 8"/>
            <p:cNvSpPr>
              <a:spLocks noChangeArrowheads="1"/>
            </p:cNvSpPr>
            <p:nvPr/>
          </p:nvSpPr>
          <p:spPr bwMode="auto">
            <a:xfrm>
              <a:off x="864" y="1920"/>
              <a:ext cx="480" cy="240"/>
            </a:xfrm>
            <a:prstGeom prst="ellipse">
              <a:avLst/>
            </a:prstGeom>
            <a:solidFill>
              <a:srgbClr val="DDDDDD"/>
            </a:solidFill>
            <a:ln w="9525" algn="ctr">
              <a:noFill/>
              <a:round/>
              <a:headEnd/>
              <a:tailEnd/>
            </a:ln>
            <a:effectLst/>
          </p:spPr>
          <p:txBody>
            <a:bodyPr wrap="none" anchor="ctr"/>
            <a:lstStyle/>
            <a:p>
              <a:r>
                <a:rPr kumimoji="1" lang="zh-CN" altLang="en-US" dirty="0">
                  <a:latin typeface="宋体" charset="-122"/>
                </a:rPr>
                <a:t>制造</a:t>
              </a:r>
            </a:p>
          </p:txBody>
        </p:sp>
        <p:sp>
          <p:nvSpPr>
            <p:cNvPr id="17" name="Oval 9"/>
            <p:cNvSpPr>
              <a:spLocks noChangeArrowheads="1"/>
            </p:cNvSpPr>
            <p:nvPr/>
          </p:nvSpPr>
          <p:spPr bwMode="auto">
            <a:xfrm>
              <a:off x="1584" y="1776"/>
              <a:ext cx="480" cy="240"/>
            </a:xfrm>
            <a:prstGeom prst="ellipse">
              <a:avLst/>
            </a:prstGeom>
            <a:solidFill>
              <a:srgbClr val="DDDDDD"/>
            </a:solidFill>
            <a:ln w="9525" algn="ctr">
              <a:noFill/>
              <a:round/>
              <a:headEnd/>
              <a:tailEnd/>
            </a:ln>
            <a:effectLst/>
          </p:spPr>
          <p:txBody>
            <a:bodyPr wrap="none" anchor="ctr"/>
            <a:lstStyle/>
            <a:p>
              <a:r>
                <a:rPr kumimoji="1" lang="zh-CN" altLang="en-US" dirty="0">
                  <a:latin typeface="宋体" charset="-122"/>
                </a:rPr>
                <a:t>财务</a:t>
              </a:r>
            </a:p>
          </p:txBody>
        </p:sp>
        <p:sp>
          <p:nvSpPr>
            <p:cNvPr id="18" name="Oval 10"/>
            <p:cNvSpPr>
              <a:spLocks noChangeArrowheads="1"/>
            </p:cNvSpPr>
            <p:nvPr/>
          </p:nvSpPr>
          <p:spPr bwMode="auto">
            <a:xfrm>
              <a:off x="1632" y="1200"/>
              <a:ext cx="480" cy="240"/>
            </a:xfrm>
            <a:prstGeom prst="ellipse">
              <a:avLst/>
            </a:prstGeom>
            <a:solidFill>
              <a:srgbClr val="DDDDDD"/>
            </a:solidFill>
            <a:ln w="9525" algn="ctr">
              <a:noFill/>
              <a:round/>
              <a:headEnd/>
              <a:tailEnd/>
            </a:ln>
            <a:effectLst/>
          </p:spPr>
          <p:txBody>
            <a:bodyPr wrap="none" anchor="ctr"/>
            <a:lstStyle/>
            <a:p>
              <a:r>
                <a:rPr kumimoji="1" lang="zh-CN" altLang="en-US" dirty="0">
                  <a:latin typeface="宋体" charset="-122"/>
                </a:rPr>
                <a:t>采购</a:t>
              </a:r>
            </a:p>
          </p:txBody>
        </p:sp>
        <p:sp>
          <p:nvSpPr>
            <p:cNvPr id="19" name="AutoShape 11"/>
            <p:cNvSpPr>
              <a:spLocks noChangeArrowheads="1"/>
            </p:cNvSpPr>
            <p:nvPr/>
          </p:nvSpPr>
          <p:spPr bwMode="auto">
            <a:xfrm>
              <a:off x="1056" y="1296"/>
              <a:ext cx="96" cy="144"/>
            </a:xfrm>
            <a:prstGeom prst="upDownArrow">
              <a:avLst>
                <a:gd name="adj1" fmla="val 50000"/>
                <a:gd name="adj2" fmla="val 30000"/>
              </a:avLst>
            </a:prstGeom>
            <a:noFill/>
            <a:ln w="9525">
              <a:solidFill>
                <a:srgbClr val="0033CC"/>
              </a:solidFill>
              <a:miter lim="800000"/>
              <a:headEnd/>
              <a:tailEnd/>
            </a:ln>
            <a:effectLst/>
          </p:spPr>
          <p:txBody>
            <a:bodyPr wrap="none" anchor="ctr"/>
            <a:lstStyle/>
            <a:p>
              <a:endParaRPr lang="zh-CN" altLang="en-US" sz="2800" dirty="0"/>
            </a:p>
          </p:txBody>
        </p:sp>
        <p:sp>
          <p:nvSpPr>
            <p:cNvPr id="20" name="AutoShape 12"/>
            <p:cNvSpPr>
              <a:spLocks noChangeArrowheads="1"/>
            </p:cNvSpPr>
            <p:nvPr/>
          </p:nvSpPr>
          <p:spPr bwMode="auto">
            <a:xfrm>
              <a:off x="1056" y="1728"/>
              <a:ext cx="96" cy="144"/>
            </a:xfrm>
            <a:prstGeom prst="upDownArrow">
              <a:avLst>
                <a:gd name="adj1" fmla="val 50000"/>
                <a:gd name="adj2" fmla="val 30000"/>
              </a:avLst>
            </a:prstGeom>
            <a:noFill/>
            <a:ln w="9525">
              <a:solidFill>
                <a:srgbClr val="0033CC"/>
              </a:solidFill>
              <a:miter lim="800000"/>
              <a:headEnd/>
              <a:tailEnd/>
            </a:ln>
            <a:effectLst/>
          </p:spPr>
          <p:txBody>
            <a:bodyPr wrap="none" anchor="ctr"/>
            <a:lstStyle/>
            <a:p>
              <a:endParaRPr lang="zh-CN" altLang="en-US" sz="2800" dirty="0"/>
            </a:p>
          </p:txBody>
        </p:sp>
        <p:sp>
          <p:nvSpPr>
            <p:cNvPr id="21" name="AutoShape 13"/>
            <p:cNvSpPr>
              <a:spLocks noChangeArrowheads="1"/>
            </p:cNvSpPr>
            <p:nvPr/>
          </p:nvSpPr>
          <p:spPr bwMode="auto">
            <a:xfrm rot="-2817417">
              <a:off x="672" y="1344"/>
              <a:ext cx="96" cy="144"/>
            </a:xfrm>
            <a:prstGeom prst="upDownArrow">
              <a:avLst>
                <a:gd name="adj1" fmla="val 50000"/>
                <a:gd name="adj2" fmla="val 30000"/>
              </a:avLst>
            </a:prstGeom>
            <a:noFill/>
            <a:ln w="9525">
              <a:solidFill>
                <a:srgbClr val="0033CC"/>
              </a:solidFill>
              <a:miter lim="800000"/>
              <a:headEnd/>
              <a:tailEnd/>
            </a:ln>
            <a:effectLst/>
          </p:spPr>
          <p:txBody>
            <a:bodyPr wrap="none" anchor="ctr"/>
            <a:lstStyle/>
            <a:p>
              <a:endParaRPr lang="zh-CN" altLang="en-US" sz="2800" dirty="0"/>
            </a:p>
          </p:txBody>
        </p:sp>
        <p:sp>
          <p:nvSpPr>
            <p:cNvPr id="22" name="AutoShape 14"/>
            <p:cNvSpPr>
              <a:spLocks noChangeArrowheads="1"/>
            </p:cNvSpPr>
            <p:nvPr/>
          </p:nvSpPr>
          <p:spPr bwMode="auto">
            <a:xfrm rot="-2817417">
              <a:off x="1512" y="1656"/>
              <a:ext cx="96" cy="144"/>
            </a:xfrm>
            <a:prstGeom prst="upDownArrow">
              <a:avLst>
                <a:gd name="adj1" fmla="val 50000"/>
                <a:gd name="adj2" fmla="val 30000"/>
              </a:avLst>
            </a:prstGeom>
            <a:noFill/>
            <a:ln w="9525">
              <a:solidFill>
                <a:srgbClr val="0033CC"/>
              </a:solidFill>
              <a:miter lim="800000"/>
              <a:headEnd/>
              <a:tailEnd/>
            </a:ln>
            <a:effectLst/>
          </p:spPr>
          <p:txBody>
            <a:bodyPr wrap="none" anchor="ctr"/>
            <a:lstStyle/>
            <a:p>
              <a:endParaRPr lang="zh-CN" altLang="en-US" sz="2800" dirty="0"/>
            </a:p>
          </p:txBody>
        </p:sp>
        <p:sp>
          <p:nvSpPr>
            <p:cNvPr id="23" name="AutoShape 15"/>
            <p:cNvSpPr>
              <a:spLocks noChangeArrowheads="1"/>
            </p:cNvSpPr>
            <p:nvPr/>
          </p:nvSpPr>
          <p:spPr bwMode="auto">
            <a:xfrm rot="2778117">
              <a:off x="1536" y="1368"/>
              <a:ext cx="96" cy="144"/>
            </a:xfrm>
            <a:prstGeom prst="upDownArrow">
              <a:avLst>
                <a:gd name="adj1" fmla="val 50000"/>
                <a:gd name="adj2" fmla="val 30000"/>
              </a:avLst>
            </a:prstGeom>
            <a:noFill/>
            <a:ln w="9525">
              <a:solidFill>
                <a:srgbClr val="0033CC"/>
              </a:solidFill>
              <a:miter lim="800000"/>
              <a:headEnd/>
              <a:tailEnd/>
            </a:ln>
            <a:effectLst/>
          </p:spPr>
          <p:txBody>
            <a:bodyPr wrap="none" anchor="ctr"/>
            <a:lstStyle/>
            <a:p>
              <a:endParaRPr lang="zh-CN" altLang="en-US" sz="2800" dirty="0"/>
            </a:p>
          </p:txBody>
        </p:sp>
        <p:sp>
          <p:nvSpPr>
            <p:cNvPr id="24" name="AutoShape 16"/>
            <p:cNvSpPr>
              <a:spLocks noChangeArrowheads="1"/>
            </p:cNvSpPr>
            <p:nvPr/>
          </p:nvSpPr>
          <p:spPr bwMode="auto">
            <a:xfrm rot="2778117">
              <a:off x="696" y="1656"/>
              <a:ext cx="96" cy="144"/>
            </a:xfrm>
            <a:prstGeom prst="upDownArrow">
              <a:avLst>
                <a:gd name="adj1" fmla="val 50000"/>
                <a:gd name="adj2" fmla="val 30000"/>
              </a:avLst>
            </a:prstGeom>
            <a:noFill/>
            <a:ln w="9525">
              <a:solidFill>
                <a:srgbClr val="0033CC"/>
              </a:solidFill>
              <a:miter lim="800000"/>
              <a:headEnd/>
              <a:tailEnd/>
            </a:ln>
            <a:effectLst/>
          </p:spPr>
          <p:txBody>
            <a:bodyPr wrap="none" anchor="ctr"/>
            <a:lstStyle/>
            <a:p>
              <a:endParaRPr lang="zh-CN" altLang="en-US" sz="2800" dirty="0"/>
            </a:p>
          </p:txBody>
        </p:sp>
      </p:grpSp>
      <p:sp>
        <p:nvSpPr>
          <p:cNvPr id="26" name="Rectangle 18"/>
          <p:cNvSpPr>
            <a:spLocks noChangeArrowheads="1"/>
          </p:cNvSpPr>
          <p:nvPr/>
        </p:nvSpPr>
        <p:spPr bwMode="auto">
          <a:xfrm>
            <a:off x="4083303" y="902048"/>
            <a:ext cx="4886970" cy="5813269"/>
          </a:xfrm>
          <a:prstGeom prst="rect">
            <a:avLst/>
          </a:prstGeom>
          <a:noFill/>
          <a:ln w="9525">
            <a:noFill/>
            <a:miter lim="800000"/>
            <a:headEnd/>
            <a:tailEnd/>
          </a:ln>
          <a:effectLst/>
        </p:spPr>
        <p:txBody>
          <a:bodyPr wrap="square" lIns="80147" tIns="40074" rIns="80147" bIns="40074">
            <a:spAutoFit/>
          </a:bodyPr>
          <a:lstStyle/>
          <a:p>
            <a:pPr algn="l">
              <a:lnSpc>
                <a:spcPct val="110000"/>
              </a:lnSpc>
              <a:spcBef>
                <a:spcPct val="50000"/>
              </a:spcBef>
            </a:pPr>
            <a:r>
              <a:rPr lang="en-US" altLang="zh-CN" sz="2100" dirty="0">
                <a:solidFill>
                  <a:srgbClr val="000000"/>
                </a:solidFill>
                <a:latin typeface="宋体" charset="-122"/>
              </a:rPr>
              <a:t>PL_IPMT</a:t>
            </a:r>
            <a:r>
              <a:rPr lang="zh-CN" altLang="en-US" sz="2100" dirty="0">
                <a:solidFill>
                  <a:srgbClr val="000000"/>
                </a:solidFill>
                <a:latin typeface="宋体" charset="-122"/>
              </a:rPr>
              <a:t>的职责：</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由事业部总经理领导，对整个产品或产品线负损益责任</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明确业务使命、愿景、目标、战略方向和投资组合优先顺序</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选择或</a:t>
            </a:r>
            <a:r>
              <a:rPr lang="zh-CN" altLang="en-US" dirty="0">
                <a:solidFill>
                  <a:srgbClr val="000000"/>
                </a:solidFill>
                <a:latin typeface="宋体" charset="-122"/>
              </a:rPr>
              <a:t>取消</a:t>
            </a:r>
            <a:r>
              <a:rPr lang="zh-CN" altLang="en-US" sz="1600" dirty="0">
                <a:solidFill>
                  <a:srgbClr val="000000"/>
                </a:solidFill>
                <a:latin typeface="宋体" charset="-122"/>
              </a:rPr>
              <a:t>细分市场</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建立产品投资标准并管理投资</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批准产品线商业计划、产品商业计划</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授权</a:t>
            </a:r>
            <a:r>
              <a:rPr lang="en-US" altLang="zh-CN" sz="1600" dirty="0">
                <a:solidFill>
                  <a:srgbClr val="000000"/>
                </a:solidFill>
                <a:latin typeface="宋体" charset="-122"/>
              </a:rPr>
              <a:t>PDT</a:t>
            </a:r>
            <a:r>
              <a:rPr lang="zh-CN" altLang="en-US" sz="1600" dirty="0">
                <a:solidFill>
                  <a:srgbClr val="000000"/>
                </a:solidFill>
                <a:latin typeface="宋体" charset="-122"/>
              </a:rPr>
              <a:t>执行决策评审的结果</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对</a:t>
            </a:r>
            <a:r>
              <a:rPr lang="en-US" altLang="zh-CN" sz="1600" dirty="0">
                <a:solidFill>
                  <a:srgbClr val="000000"/>
                </a:solidFill>
                <a:latin typeface="宋体" charset="-122"/>
              </a:rPr>
              <a:t>PDT</a:t>
            </a:r>
            <a:r>
              <a:rPr lang="zh-CN" altLang="en-US" sz="1600" dirty="0">
                <a:solidFill>
                  <a:srgbClr val="000000"/>
                </a:solidFill>
                <a:latin typeface="宋体" charset="-122"/>
              </a:rPr>
              <a:t>成员代表的功能领域提供指导</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承诺和提供资源和资金，以确保功能部门的产出</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在跨项目间安排资源管道的优先分配顺序</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在公司内部处理从功能领域或外围团队上报的问题</a:t>
            </a:r>
          </a:p>
          <a:p>
            <a:pPr algn="l">
              <a:lnSpc>
                <a:spcPct val="110000"/>
              </a:lnSpc>
              <a:spcBef>
                <a:spcPct val="50000"/>
              </a:spcBef>
              <a:buFont typeface="Wingdings" pitchFamily="2" charset="2"/>
              <a:buChar char="q"/>
            </a:pPr>
            <a:r>
              <a:rPr lang="zh-CN" altLang="en-US" sz="1600" dirty="0">
                <a:solidFill>
                  <a:srgbClr val="000000"/>
                </a:solidFill>
                <a:latin typeface="宋体" charset="-122"/>
              </a:rPr>
              <a:t> 支持产品开发流程改进</a:t>
            </a:r>
          </a:p>
        </p:txBody>
      </p:sp>
      <p:sp>
        <p:nvSpPr>
          <p:cNvPr id="27" name="矩形 26"/>
          <p:cNvSpPr/>
          <p:nvPr/>
        </p:nvSpPr>
        <p:spPr>
          <a:xfrm>
            <a:off x="1255972" y="4271317"/>
            <a:ext cx="1519603" cy="436413"/>
          </a:xfrm>
          <a:prstGeom prst="rect">
            <a:avLst/>
          </a:prstGeom>
        </p:spPr>
        <p:txBody>
          <a:bodyPr wrap="none" lIns="80147" tIns="40074" rIns="80147" bIns="40074">
            <a:spAutoFit/>
          </a:bodyPr>
          <a:lstStyle/>
          <a:p>
            <a:pPr>
              <a:lnSpc>
                <a:spcPct val="110000"/>
              </a:lnSpc>
              <a:spcBef>
                <a:spcPct val="50000"/>
              </a:spcBef>
            </a:pPr>
            <a:r>
              <a:rPr lang="en-US" altLang="zh-CN" sz="2100" b="1" dirty="0">
                <a:solidFill>
                  <a:srgbClr val="000000"/>
                </a:solidFill>
                <a:latin typeface="宋体" charset="-122"/>
              </a:rPr>
              <a:t>IPMT</a:t>
            </a:r>
            <a:r>
              <a:rPr lang="zh-CN" altLang="en-US" sz="2100" b="1" dirty="0">
                <a:solidFill>
                  <a:srgbClr val="000000"/>
                </a:solidFill>
                <a:latin typeface="宋体" charset="-122"/>
              </a:rPr>
              <a:t>的组成</a:t>
            </a:r>
          </a:p>
        </p:txBody>
      </p:sp>
    </p:spTree>
    <p:extLst>
      <p:ext uri="{BB962C8B-B14F-4D97-AF65-F5344CB8AC3E}">
        <p14:creationId xmlns:p14="http://schemas.microsoft.com/office/powerpoint/2010/main" val="323639280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91</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概念决策评审（</a:t>
            </a:r>
            <a:r>
              <a:rPr lang="en-US" altLang="zh-CN" sz="2800">
                <a:solidFill>
                  <a:schemeClr val="tx1"/>
                </a:solidFill>
                <a:latin typeface="微软雅黑" pitchFamily="34" charset="-122"/>
                <a:ea typeface="微软雅黑" pitchFamily="34" charset="-122"/>
              </a:rPr>
              <a:t>CDCP</a:t>
            </a:r>
            <a:r>
              <a:rPr lang="zh-CN" altLang="en-US" sz="2800">
                <a:solidFill>
                  <a:schemeClr val="tx1"/>
                </a:solidFill>
                <a:latin typeface="微软雅黑" pitchFamily="34" charset="-122"/>
                <a:ea typeface="微软雅黑" pitchFamily="34" charset="-122"/>
              </a:rPr>
              <a:t>）</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91</a:t>
            </a:fld>
            <a:endParaRPr lang="en-US" altLang="zh-CN" sz="1200" dirty="0">
              <a:solidFill>
                <a:schemeClr val="bg1"/>
              </a:solidFill>
              <a:latin typeface="Calibri" pitchFamily="34" charset="0"/>
            </a:endParaRPr>
          </a:p>
        </p:txBody>
      </p:sp>
      <p:sp>
        <p:nvSpPr>
          <p:cNvPr id="25" name="desk1"/>
          <p:cNvSpPr>
            <a:spLocks noEditPoints="1" noChangeArrowheads="1"/>
          </p:cNvSpPr>
          <p:nvPr/>
        </p:nvSpPr>
        <p:spPr bwMode="auto">
          <a:xfrm>
            <a:off x="1028947" y="2845857"/>
            <a:ext cx="677383" cy="593199"/>
          </a:xfrm>
          <a:custGeom>
            <a:avLst/>
            <a:gdLst>
              <a:gd name="T0" fmla="*/ 0 w 21600"/>
              <a:gd name="T1" fmla="*/ 0 h 21600"/>
              <a:gd name="T2" fmla="*/ 792162 w 21600"/>
              <a:gd name="T3" fmla="*/ 0 h 21600"/>
              <a:gd name="T4" fmla="*/ 792162 w 21600"/>
              <a:gd name="T5" fmla="*/ 576263 h 21600"/>
              <a:gd name="T6" fmla="*/ 0 w 21600"/>
              <a:gd name="T7" fmla="*/ 576263 h 21600"/>
              <a:gd name="T8" fmla="*/ 396081 w 21600"/>
              <a:gd name="T9" fmla="*/ 0 h 21600"/>
              <a:gd name="T10" fmla="*/ 792162 w 21600"/>
              <a:gd name="T11" fmla="*/ 288132 h 21600"/>
              <a:gd name="T12" fmla="*/ 396081 w 21600"/>
              <a:gd name="T13" fmla="*/ 576263 h 21600"/>
              <a:gd name="T14" fmla="*/ 0 w 21600"/>
              <a:gd name="T15" fmla="*/ 288132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目标</a:t>
            </a:r>
          </a:p>
        </p:txBody>
      </p:sp>
      <p:sp>
        <p:nvSpPr>
          <p:cNvPr id="28" name="Rectangle 4"/>
          <p:cNvSpPr>
            <a:spLocks noChangeArrowheads="1"/>
          </p:cNvSpPr>
          <p:nvPr/>
        </p:nvSpPr>
        <p:spPr bwMode="auto">
          <a:xfrm>
            <a:off x="1704973" y="2845857"/>
            <a:ext cx="6593342" cy="587458"/>
          </a:xfrm>
          <a:prstGeom prst="rect">
            <a:avLst/>
          </a:prstGeom>
          <a:noFill/>
          <a:ln w="12700" algn="ctr">
            <a:solidFill>
              <a:srgbClr val="0070C0"/>
            </a:solidFill>
            <a:prstDash val="sysDot"/>
            <a:miter lim="800000"/>
            <a:headEnd/>
            <a:tailEnd/>
          </a:ln>
          <a:effectLst/>
        </p:spPr>
        <p:txBody>
          <a:bodyPr lIns="80147" tIns="40074" rIns="80147" bIns="40074" anchor="ctr"/>
          <a:lstStyle/>
          <a:p>
            <a:pPr algn="l">
              <a:lnSpc>
                <a:spcPct val="120000"/>
              </a:lnSpc>
            </a:pPr>
            <a:r>
              <a:rPr lang="zh-CN" altLang="en-US" sz="1600" dirty="0">
                <a:latin typeface="+mn-ea"/>
              </a:rPr>
              <a:t>   快速地决策继续项目或是终止项目</a:t>
            </a:r>
          </a:p>
        </p:txBody>
      </p:sp>
      <p:sp>
        <p:nvSpPr>
          <p:cNvPr id="29" name="desk1"/>
          <p:cNvSpPr>
            <a:spLocks noEditPoints="1" noChangeArrowheads="1"/>
          </p:cNvSpPr>
          <p:nvPr/>
        </p:nvSpPr>
        <p:spPr bwMode="auto">
          <a:xfrm>
            <a:off x="1028947" y="3619078"/>
            <a:ext cx="677383" cy="1300176"/>
          </a:xfrm>
          <a:custGeom>
            <a:avLst/>
            <a:gdLst>
              <a:gd name="T0" fmla="*/ 0 w 21600"/>
              <a:gd name="T1" fmla="*/ 0 h 21600"/>
              <a:gd name="T2" fmla="*/ 792162 w 21600"/>
              <a:gd name="T3" fmla="*/ 0 h 21600"/>
              <a:gd name="T4" fmla="*/ 792162 w 21600"/>
              <a:gd name="T5" fmla="*/ 1370013 h 21600"/>
              <a:gd name="T6" fmla="*/ 0 w 21600"/>
              <a:gd name="T7" fmla="*/ 1370013 h 21600"/>
              <a:gd name="T8" fmla="*/ 396081 w 21600"/>
              <a:gd name="T9" fmla="*/ 0 h 21600"/>
              <a:gd name="T10" fmla="*/ 792162 w 21600"/>
              <a:gd name="T11" fmla="*/ 685007 h 21600"/>
              <a:gd name="T12" fmla="*/ 396081 w 21600"/>
              <a:gd name="T13" fmla="*/ 1370013 h 21600"/>
              <a:gd name="T14" fmla="*/ 0 w 21600"/>
              <a:gd name="T15" fmla="*/ 68500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描述</a:t>
            </a:r>
          </a:p>
        </p:txBody>
      </p:sp>
      <p:sp>
        <p:nvSpPr>
          <p:cNvPr id="30" name="Rectangle 6"/>
          <p:cNvSpPr>
            <a:spLocks noChangeArrowheads="1"/>
          </p:cNvSpPr>
          <p:nvPr/>
        </p:nvSpPr>
        <p:spPr bwMode="auto">
          <a:xfrm>
            <a:off x="1704973" y="3619078"/>
            <a:ext cx="6593342" cy="1307383"/>
          </a:xfrm>
          <a:prstGeom prst="rect">
            <a:avLst/>
          </a:prstGeom>
          <a:noFill/>
          <a:ln w="12700" algn="ctr">
            <a:solidFill>
              <a:srgbClr val="0070C0"/>
            </a:solidFill>
            <a:prstDash val="sysDot"/>
            <a:miter lim="800000"/>
            <a:headEnd/>
            <a:tailEnd/>
          </a:ln>
          <a:effectLst/>
        </p:spPr>
        <p:txBody>
          <a:bodyPr lIns="80147" tIns="40074" rIns="80147" bIns="40074" anchor="ctr"/>
          <a:lstStyle/>
          <a:p>
            <a:pPr algn="l">
              <a:lnSpc>
                <a:spcPct val="120000"/>
              </a:lnSpc>
            </a:pPr>
            <a:r>
              <a:rPr lang="zh-CN" altLang="en-US" sz="1600" dirty="0">
                <a:latin typeface="+mn-ea"/>
              </a:rPr>
              <a:t>    在概念阶段结束时要召开一个概念决策评审会上，</a:t>
            </a:r>
            <a:r>
              <a:rPr lang="en-US" altLang="zh-CN" sz="1600" dirty="0">
                <a:latin typeface="+mn-ea"/>
              </a:rPr>
              <a:t>PDT</a:t>
            </a:r>
            <a:r>
              <a:rPr lang="zh-CN" altLang="en-US" sz="1600" dirty="0">
                <a:latin typeface="+mn-ea"/>
              </a:rPr>
              <a:t>正式向</a:t>
            </a:r>
            <a:r>
              <a:rPr lang="en-US" altLang="zh-CN" sz="1600" dirty="0">
                <a:latin typeface="+mn-ea"/>
              </a:rPr>
              <a:t>IPMT</a:t>
            </a:r>
            <a:r>
              <a:rPr lang="zh-CN" altLang="en-US" sz="1600" dirty="0">
                <a:latin typeface="+mn-ea"/>
              </a:rPr>
              <a:t>报告初始的商业计划，由</a:t>
            </a:r>
            <a:r>
              <a:rPr lang="en-US" altLang="zh-CN" sz="1600" dirty="0">
                <a:latin typeface="+mn-ea"/>
              </a:rPr>
              <a:t>IPMT</a:t>
            </a:r>
            <a:r>
              <a:rPr lang="zh-CN" altLang="en-US" sz="1600" dirty="0">
                <a:latin typeface="+mn-ea"/>
              </a:rPr>
              <a:t>来决定项目是继续还是终止。若初始的商业计划得到批准，</a:t>
            </a:r>
            <a:r>
              <a:rPr lang="en-US" altLang="zh-CN" sz="1600" dirty="0">
                <a:latin typeface="+mn-ea"/>
              </a:rPr>
              <a:t>IPMT</a:t>
            </a:r>
            <a:r>
              <a:rPr lang="zh-CN" altLang="en-US" sz="1600" dirty="0">
                <a:latin typeface="+mn-ea"/>
              </a:rPr>
              <a:t>会将作出下一阶段开始前所需的承诺，项目进入计划阶段。</a:t>
            </a:r>
          </a:p>
        </p:txBody>
      </p:sp>
      <p:sp>
        <p:nvSpPr>
          <p:cNvPr id="31" name="desk1"/>
          <p:cNvSpPr>
            <a:spLocks noEditPoints="1" noChangeArrowheads="1"/>
          </p:cNvSpPr>
          <p:nvPr/>
        </p:nvSpPr>
        <p:spPr bwMode="auto">
          <a:xfrm>
            <a:off x="1028947" y="5067572"/>
            <a:ext cx="677383" cy="1406729"/>
          </a:xfrm>
          <a:custGeom>
            <a:avLst/>
            <a:gdLst>
              <a:gd name="T0" fmla="*/ 0 w 21600"/>
              <a:gd name="T1" fmla="*/ 0 h 21600"/>
              <a:gd name="T2" fmla="*/ 792162 w 21600"/>
              <a:gd name="T3" fmla="*/ 0 h 21600"/>
              <a:gd name="T4" fmla="*/ 792162 w 21600"/>
              <a:gd name="T5" fmla="*/ 1295400 h 21600"/>
              <a:gd name="T6" fmla="*/ 0 w 21600"/>
              <a:gd name="T7" fmla="*/ 1295400 h 21600"/>
              <a:gd name="T8" fmla="*/ 396081 w 21600"/>
              <a:gd name="T9" fmla="*/ 0 h 21600"/>
              <a:gd name="T10" fmla="*/ 792162 w 21600"/>
              <a:gd name="T11" fmla="*/ 647700 h 21600"/>
              <a:gd name="T12" fmla="*/ 396081 w 21600"/>
              <a:gd name="T13" fmla="*/ 1295400 h 21600"/>
              <a:gd name="T14" fmla="*/ 0 w 21600"/>
              <a:gd name="T15" fmla="*/ 6477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关注</a:t>
            </a:r>
          </a:p>
        </p:txBody>
      </p:sp>
      <p:sp>
        <p:nvSpPr>
          <p:cNvPr id="32" name="Rectangle 8"/>
          <p:cNvSpPr>
            <a:spLocks noChangeArrowheads="1"/>
          </p:cNvSpPr>
          <p:nvPr/>
        </p:nvSpPr>
        <p:spPr bwMode="auto">
          <a:xfrm>
            <a:off x="1704973" y="5086290"/>
            <a:ext cx="6593342" cy="1558258"/>
          </a:xfrm>
          <a:prstGeom prst="rect">
            <a:avLst/>
          </a:prstGeom>
          <a:noFill/>
          <a:ln w="12700" algn="ctr">
            <a:solidFill>
              <a:srgbClr val="0070C0"/>
            </a:solidFill>
            <a:prstDash val="sysDot"/>
            <a:miter lim="800000"/>
            <a:headEnd/>
            <a:tailEnd/>
          </a:ln>
          <a:effectLst/>
        </p:spPr>
        <p:txBody>
          <a:bodyPr wrap="square" lIns="80147" tIns="40074" rIns="80147" bIns="40074" anchor="ctr">
            <a:spAutoFit/>
          </a:bodyPr>
          <a:lstStyle/>
          <a:p>
            <a:pPr algn="l">
              <a:lnSpc>
                <a:spcPct val="90000"/>
              </a:lnSpc>
              <a:spcBef>
                <a:spcPct val="50000"/>
              </a:spcBef>
            </a:pPr>
            <a:r>
              <a:rPr lang="zh-CN" altLang="en-US" sz="1600" dirty="0">
                <a:latin typeface="+mn-ea"/>
              </a:rPr>
              <a:t>商业计划描述的产品是否有足够的业务员发展潜力？（相对其他项目而言）</a:t>
            </a:r>
          </a:p>
          <a:p>
            <a:pPr algn="l">
              <a:lnSpc>
                <a:spcPct val="90000"/>
              </a:lnSpc>
              <a:spcBef>
                <a:spcPct val="50000"/>
              </a:spcBef>
            </a:pPr>
            <a:r>
              <a:rPr lang="zh-CN" altLang="en-US" sz="1600" dirty="0">
                <a:latin typeface="+mn-ea"/>
              </a:rPr>
              <a:t>    ★市场了解是否充分   </a:t>
            </a:r>
          </a:p>
          <a:p>
            <a:pPr algn="l">
              <a:lnSpc>
                <a:spcPct val="90000"/>
              </a:lnSpc>
              <a:spcBef>
                <a:spcPct val="50000"/>
              </a:spcBef>
            </a:pPr>
            <a:r>
              <a:rPr lang="zh-CN" altLang="en-US" sz="1600" dirty="0">
                <a:latin typeface="+mn-ea"/>
              </a:rPr>
              <a:t>    ★产品                  ★业务潜力       </a:t>
            </a:r>
          </a:p>
          <a:p>
            <a:pPr algn="l">
              <a:lnSpc>
                <a:spcPct val="90000"/>
              </a:lnSpc>
              <a:spcBef>
                <a:spcPct val="50000"/>
              </a:spcBef>
            </a:pPr>
            <a:r>
              <a:rPr lang="zh-CN" altLang="en-US" sz="1600" dirty="0">
                <a:latin typeface="+mn-ea"/>
              </a:rPr>
              <a:t>    ★开发计划           ★销售渠道</a:t>
            </a:r>
          </a:p>
        </p:txBody>
      </p:sp>
      <p:sp>
        <p:nvSpPr>
          <p:cNvPr id="60" name="Rectangle 6"/>
          <p:cNvSpPr>
            <a:spLocks noChangeArrowheads="1"/>
          </p:cNvSpPr>
          <p:nvPr/>
        </p:nvSpPr>
        <p:spPr bwMode="auto">
          <a:xfrm>
            <a:off x="2814015" y="902048"/>
            <a:ext cx="282129" cy="153888"/>
          </a:xfrm>
          <a:prstGeom prst="rect">
            <a:avLst/>
          </a:prstGeom>
          <a:noFill/>
          <a:ln w="9525">
            <a:noFill/>
            <a:miter lim="800000"/>
            <a:headEnd/>
            <a:tailEnd/>
          </a:ln>
        </p:spPr>
        <p:txBody>
          <a:bodyPr wrap="none" lIns="0" tIns="0" rIns="0" bIns="0">
            <a:spAutoFit/>
          </a:bodyPr>
          <a:lstStyle/>
          <a:p>
            <a:r>
              <a:rPr lang="en-US" altLang="zh-CN" sz="1000" dirty="0"/>
              <a:t>CDCP</a:t>
            </a:r>
            <a:endParaRPr lang="en-US" altLang="zh-CN" dirty="0"/>
          </a:p>
        </p:txBody>
      </p:sp>
      <p:sp>
        <p:nvSpPr>
          <p:cNvPr id="62" name="Rectangle 8"/>
          <p:cNvSpPr>
            <a:spLocks noChangeArrowheads="1"/>
          </p:cNvSpPr>
          <p:nvPr/>
        </p:nvSpPr>
        <p:spPr bwMode="auto">
          <a:xfrm>
            <a:off x="3552491" y="1126666"/>
            <a:ext cx="278923" cy="153888"/>
          </a:xfrm>
          <a:prstGeom prst="rect">
            <a:avLst/>
          </a:prstGeom>
          <a:noFill/>
          <a:ln w="9525">
            <a:noFill/>
            <a:miter lim="800000"/>
            <a:headEnd/>
            <a:tailEnd/>
          </a:ln>
        </p:spPr>
        <p:txBody>
          <a:bodyPr wrap="none" lIns="0" tIns="0" rIns="0" bIns="0">
            <a:spAutoFit/>
          </a:bodyPr>
          <a:lstStyle/>
          <a:p>
            <a:r>
              <a:rPr lang="en-US" altLang="zh-CN" sz="1000" dirty="0"/>
              <a:t>PDCP</a:t>
            </a:r>
            <a:endParaRPr lang="en-US" altLang="zh-CN" dirty="0"/>
          </a:p>
        </p:txBody>
      </p:sp>
      <p:sp>
        <p:nvSpPr>
          <p:cNvPr id="68" name="未知"/>
          <p:cNvSpPr>
            <a:spLocks/>
          </p:cNvSpPr>
          <p:nvPr/>
        </p:nvSpPr>
        <p:spPr bwMode="auto">
          <a:xfrm>
            <a:off x="5872455" y="1286489"/>
            <a:ext cx="242990" cy="355643"/>
          </a:xfrm>
          <a:custGeom>
            <a:avLst/>
            <a:gdLst>
              <a:gd name="T0" fmla="*/ 0 w 537"/>
              <a:gd name="T1" fmla="*/ 0 h 740"/>
              <a:gd name="T2" fmla="*/ 284163 w 537"/>
              <a:gd name="T3" fmla="*/ 0 h 740"/>
              <a:gd name="T4" fmla="*/ 141817 w 537"/>
              <a:gd name="T5" fmla="*/ 392113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69" name="Rectangle 15"/>
          <p:cNvSpPr>
            <a:spLocks noChangeArrowheads="1"/>
          </p:cNvSpPr>
          <p:nvPr/>
        </p:nvSpPr>
        <p:spPr bwMode="auto">
          <a:xfrm>
            <a:off x="5807295" y="1135305"/>
            <a:ext cx="286938" cy="153888"/>
          </a:xfrm>
          <a:prstGeom prst="rect">
            <a:avLst/>
          </a:prstGeom>
          <a:noFill/>
          <a:ln w="9525">
            <a:noFill/>
            <a:miter lim="800000"/>
            <a:headEnd/>
            <a:tailEnd/>
          </a:ln>
        </p:spPr>
        <p:txBody>
          <a:bodyPr wrap="none" lIns="0" tIns="0" rIns="0" bIns="0">
            <a:spAutoFit/>
          </a:bodyPr>
          <a:lstStyle/>
          <a:p>
            <a:r>
              <a:rPr lang="en-US" altLang="zh-CN" sz="1000" dirty="0"/>
              <a:t>ADCP</a:t>
            </a:r>
            <a:endParaRPr lang="en-US" altLang="zh-CN" dirty="0"/>
          </a:p>
        </p:txBody>
      </p:sp>
      <p:sp>
        <p:nvSpPr>
          <p:cNvPr id="70" name="未知"/>
          <p:cNvSpPr>
            <a:spLocks/>
          </p:cNvSpPr>
          <p:nvPr/>
        </p:nvSpPr>
        <p:spPr bwMode="auto">
          <a:xfrm>
            <a:off x="2875102" y="1093548"/>
            <a:ext cx="244347" cy="354203"/>
          </a:xfrm>
          <a:custGeom>
            <a:avLst/>
            <a:gdLst>
              <a:gd name="T0" fmla="*/ 0 w 537"/>
              <a:gd name="T1" fmla="*/ 0 h 740"/>
              <a:gd name="T2" fmla="*/ 285750 w 537"/>
              <a:gd name="T3" fmla="*/ 0 h 740"/>
              <a:gd name="T4" fmla="*/ 142609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rgbClr val="CC0033"/>
          </a:solidFill>
          <a:ln w="7938" cmpd="sng">
            <a:solidFill>
              <a:srgbClr val="000000"/>
            </a:solidFill>
            <a:round/>
            <a:headEnd/>
            <a:tailEnd/>
          </a:ln>
        </p:spPr>
        <p:txBody>
          <a:bodyPr lIns="80147" tIns="40074" rIns="80147" bIns="40074"/>
          <a:lstStyle/>
          <a:p>
            <a:endParaRPr lang="zh-CN" altLang="en-US"/>
          </a:p>
        </p:txBody>
      </p:sp>
      <p:sp>
        <p:nvSpPr>
          <p:cNvPr id="73" name="未知"/>
          <p:cNvSpPr>
            <a:spLocks/>
          </p:cNvSpPr>
          <p:nvPr/>
        </p:nvSpPr>
        <p:spPr bwMode="auto">
          <a:xfrm>
            <a:off x="3582356" y="12879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4" name="未知"/>
          <p:cNvSpPr>
            <a:spLocks/>
          </p:cNvSpPr>
          <p:nvPr/>
        </p:nvSpPr>
        <p:spPr bwMode="auto">
          <a:xfrm>
            <a:off x="7126766" y="12879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5" name="Rectangle 21"/>
          <p:cNvSpPr>
            <a:spLocks noChangeArrowheads="1"/>
          </p:cNvSpPr>
          <p:nvPr/>
        </p:nvSpPr>
        <p:spPr bwMode="auto">
          <a:xfrm>
            <a:off x="7096902" y="1102188"/>
            <a:ext cx="428002" cy="153888"/>
          </a:xfrm>
          <a:prstGeom prst="rect">
            <a:avLst/>
          </a:prstGeom>
          <a:noFill/>
          <a:ln w="9525">
            <a:noFill/>
            <a:miter lim="800000"/>
            <a:headEnd/>
            <a:tailEnd/>
          </a:ln>
        </p:spPr>
        <p:txBody>
          <a:bodyPr wrap="none" lIns="0" tIns="0" rIns="0" bIns="0">
            <a:spAutoFit/>
          </a:bodyPr>
          <a:lstStyle/>
          <a:p>
            <a:r>
              <a:rPr lang="en-US" altLang="zh-CN" sz="1000" dirty="0"/>
              <a:t>EOXDCP</a:t>
            </a:r>
            <a:endParaRPr lang="en-US" altLang="zh-CN" dirty="0"/>
          </a:p>
        </p:txBody>
      </p:sp>
      <p:sp>
        <p:nvSpPr>
          <p:cNvPr id="76" name="Oval 22"/>
          <p:cNvSpPr>
            <a:spLocks noChangeArrowheads="1"/>
          </p:cNvSpPr>
          <p:nvPr/>
        </p:nvSpPr>
        <p:spPr bwMode="auto">
          <a:xfrm>
            <a:off x="6420867" y="1420395"/>
            <a:ext cx="93667" cy="168462"/>
          </a:xfrm>
          <a:prstGeom prst="ellipse">
            <a:avLst/>
          </a:prstGeom>
          <a:solidFill>
            <a:schemeClr val="bg2"/>
          </a:solidFill>
          <a:ln w="8001">
            <a:solidFill>
              <a:srgbClr val="000000"/>
            </a:solidFill>
            <a:round/>
            <a:headEnd/>
            <a:tailEnd/>
          </a:ln>
        </p:spPr>
        <p:txBody>
          <a:bodyPr lIns="80147" tIns="40074" rIns="80147" bIns="40074"/>
          <a:lstStyle/>
          <a:p>
            <a:endParaRPr lang="zh-CN" altLang="en-US"/>
          </a:p>
        </p:txBody>
      </p:sp>
      <p:sp>
        <p:nvSpPr>
          <p:cNvPr id="77" name="Rectangle 23"/>
          <p:cNvSpPr>
            <a:spLocks noChangeArrowheads="1"/>
          </p:cNvSpPr>
          <p:nvPr/>
        </p:nvSpPr>
        <p:spPr bwMode="auto">
          <a:xfrm>
            <a:off x="6392362" y="1250493"/>
            <a:ext cx="206788" cy="153888"/>
          </a:xfrm>
          <a:prstGeom prst="rect">
            <a:avLst/>
          </a:prstGeom>
          <a:noFill/>
          <a:ln w="9525">
            <a:noFill/>
            <a:miter lim="800000"/>
            <a:headEnd/>
            <a:tailEnd/>
          </a:ln>
        </p:spPr>
        <p:txBody>
          <a:bodyPr wrap="none" lIns="0" tIns="0" rIns="0" bIns="0">
            <a:spAutoFit/>
          </a:bodyPr>
          <a:lstStyle/>
          <a:p>
            <a:r>
              <a:rPr lang="en-US" altLang="zh-CN" sz="1000" dirty="0">
                <a:latin typeface="华文细黑" pitchFamily="2" charset="-122"/>
                <a:ea typeface="华文细黑" pitchFamily="2" charset="-122"/>
              </a:rPr>
              <a:t>GA</a:t>
            </a:r>
            <a:endParaRPr lang="en-US" altLang="zh-CN" dirty="0">
              <a:latin typeface="华文细黑" pitchFamily="2" charset="-122"/>
              <a:ea typeface="华文细黑" pitchFamily="2" charset="-122"/>
            </a:endParaRPr>
          </a:p>
        </p:txBody>
      </p:sp>
      <p:graphicFrame>
        <p:nvGraphicFramePr>
          <p:cNvPr id="78" name="Object 24"/>
          <p:cNvGraphicFramePr>
            <a:graphicFrameLocks noGrp="1" noChangeAspect="1"/>
          </p:cNvGraphicFramePr>
          <p:nvPr/>
        </p:nvGraphicFramePr>
        <p:xfrm>
          <a:off x="2250689" y="1188576"/>
          <a:ext cx="5057979" cy="1510402"/>
        </p:xfrm>
        <a:graphic>
          <a:graphicData uri="http://schemas.openxmlformats.org/presentationml/2006/ole">
            <mc:AlternateContent xmlns:mc="http://schemas.openxmlformats.org/markup-compatibility/2006">
              <mc:Choice xmlns:v="urn:schemas-microsoft-com:vml" Requires="v">
                <p:oleObj name="Visio" r:id="rId2" imgW="3964752" imgH="1115523" progId="Visio.Drawing.11">
                  <p:embed/>
                </p:oleObj>
              </mc:Choice>
              <mc:Fallback>
                <p:oleObj name="Visio" r:id="rId2" imgW="3964752" imgH="1115523" progId="Visio.Drawing.11">
                  <p:embed/>
                  <p:pic>
                    <p:nvPicPr>
                      <p:cNvPr id="0" name="Pictur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689" y="1188576"/>
                        <a:ext cx="5057979" cy="151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3639280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ct 24"/>
          <p:cNvGraphicFramePr>
            <a:graphicFrameLocks noGrp="1" noChangeAspect="1"/>
          </p:cNvGraphicFramePr>
          <p:nvPr/>
        </p:nvGraphicFramePr>
        <p:xfrm>
          <a:off x="2250689" y="1188576"/>
          <a:ext cx="5057979" cy="1510402"/>
        </p:xfrm>
        <a:graphic>
          <a:graphicData uri="http://schemas.openxmlformats.org/presentationml/2006/ole">
            <mc:AlternateContent xmlns:mc="http://schemas.openxmlformats.org/markup-compatibility/2006">
              <mc:Choice xmlns:v="urn:schemas-microsoft-com:vml" Requires="v">
                <p:oleObj name="Visio" r:id="rId2" imgW="3964752" imgH="1115523" progId="Visio.Drawing.11">
                  <p:embed/>
                </p:oleObj>
              </mc:Choice>
              <mc:Fallback>
                <p:oleObj name="Visio" r:id="rId2" imgW="3964752" imgH="1115523" progId="Visio.Drawing.11">
                  <p:embed/>
                  <p:pic>
                    <p:nvPicPr>
                      <p:cNvPr id="0" name="Pictur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689" y="1188576"/>
                        <a:ext cx="5057979" cy="151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92</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计划决策评审（</a:t>
            </a:r>
            <a:r>
              <a:rPr lang="en-US" altLang="zh-CN" sz="2800">
                <a:solidFill>
                  <a:schemeClr val="tx1"/>
                </a:solidFill>
                <a:latin typeface="微软雅黑" pitchFamily="34" charset="-122"/>
                <a:ea typeface="微软雅黑" pitchFamily="34" charset="-122"/>
              </a:rPr>
              <a:t>PDCP</a:t>
            </a:r>
            <a:r>
              <a:rPr lang="zh-CN" altLang="en-US" sz="2800">
                <a:solidFill>
                  <a:schemeClr val="tx1"/>
                </a:solidFill>
                <a:latin typeface="微软雅黑" pitchFamily="34" charset="-122"/>
                <a:ea typeface="微软雅黑" pitchFamily="34" charset="-122"/>
              </a:rPr>
              <a:t>）</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92</a:t>
            </a:fld>
            <a:endParaRPr lang="en-US" altLang="zh-CN" sz="1200" dirty="0">
              <a:solidFill>
                <a:schemeClr val="bg1"/>
              </a:solidFill>
              <a:latin typeface="Calibri" pitchFamily="34" charset="0"/>
            </a:endParaRPr>
          </a:p>
        </p:txBody>
      </p:sp>
      <p:sp>
        <p:nvSpPr>
          <p:cNvPr id="25" name="desk1"/>
          <p:cNvSpPr>
            <a:spLocks noEditPoints="1" noChangeArrowheads="1"/>
          </p:cNvSpPr>
          <p:nvPr/>
        </p:nvSpPr>
        <p:spPr bwMode="auto">
          <a:xfrm>
            <a:off x="1028947" y="2845857"/>
            <a:ext cx="677383" cy="593199"/>
          </a:xfrm>
          <a:custGeom>
            <a:avLst/>
            <a:gdLst>
              <a:gd name="T0" fmla="*/ 0 w 21600"/>
              <a:gd name="T1" fmla="*/ 0 h 21600"/>
              <a:gd name="T2" fmla="*/ 792162 w 21600"/>
              <a:gd name="T3" fmla="*/ 0 h 21600"/>
              <a:gd name="T4" fmla="*/ 792162 w 21600"/>
              <a:gd name="T5" fmla="*/ 576263 h 21600"/>
              <a:gd name="T6" fmla="*/ 0 w 21600"/>
              <a:gd name="T7" fmla="*/ 576263 h 21600"/>
              <a:gd name="T8" fmla="*/ 396081 w 21600"/>
              <a:gd name="T9" fmla="*/ 0 h 21600"/>
              <a:gd name="T10" fmla="*/ 792162 w 21600"/>
              <a:gd name="T11" fmla="*/ 288132 h 21600"/>
              <a:gd name="T12" fmla="*/ 396081 w 21600"/>
              <a:gd name="T13" fmla="*/ 576263 h 21600"/>
              <a:gd name="T14" fmla="*/ 0 w 21600"/>
              <a:gd name="T15" fmla="*/ 288132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目标</a:t>
            </a:r>
          </a:p>
        </p:txBody>
      </p:sp>
      <p:sp>
        <p:nvSpPr>
          <p:cNvPr id="28" name="Rectangle 4"/>
          <p:cNvSpPr>
            <a:spLocks noChangeArrowheads="1"/>
          </p:cNvSpPr>
          <p:nvPr/>
        </p:nvSpPr>
        <p:spPr bwMode="auto">
          <a:xfrm>
            <a:off x="1704973" y="2845857"/>
            <a:ext cx="6593342" cy="587458"/>
          </a:xfrm>
          <a:prstGeom prst="rect">
            <a:avLst/>
          </a:prstGeom>
          <a:noFill/>
          <a:ln w="12700" algn="ctr">
            <a:solidFill>
              <a:srgbClr val="0070C0"/>
            </a:solidFill>
            <a:prstDash val="sysDot"/>
            <a:miter lim="800000"/>
            <a:headEnd/>
            <a:tailEnd/>
          </a:ln>
          <a:effectLst/>
        </p:spPr>
        <p:txBody>
          <a:bodyPr lIns="80147" tIns="40074" rIns="80147" bIns="40074" anchor="ctr"/>
          <a:lstStyle/>
          <a:p>
            <a:pPr>
              <a:lnSpc>
                <a:spcPct val="120000"/>
              </a:lnSpc>
            </a:pPr>
            <a:r>
              <a:rPr lang="zh-CN" altLang="en-US" sz="1600" dirty="0">
                <a:latin typeface="+mn-ea"/>
              </a:rPr>
              <a:t> 决策开发项目或是终止项目</a:t>
            </a:r>
          </a:p>
        </p:txBody>
      </p:sp>
      <p:sp>
        <p:nvSpPr>
          <p:cNvPr id="29" name="desk1"/>
          <p:cNvSpPr>
            <a:spLocks noEditPoints="1" noChangeArrowheads="1"/>
          </p:cNvSpPr>
          <p:nvPr/>
        </p:nvSpPr>
        <p:spPr bwMode="auto">
          <a:xfrm>
            <a:off x="1028947" y="3493793"/>
            <a:ext cx="677383" cy="1494557"/>
          </a:xfrm>
          <a:custGeom>
            <a:avLst/>
            <a:gdLst>
              <a:gd name="T0" fmla="*/ 0 w 21600"/>
              <a:gd name="T1" fmla="*/ 0 h 21600"/>
              <a:gd name="T2" fmla="*/ 792162 w 21600"/>
              <a:gd name="T3" fmla="*/ 0 h 21600"/>
              <a:gd name="T4" fmla="*/ 792162 w 21600"/>
              <a:gd name="T5" fmla="*/ 1370013 h 21600"/>
              <a:gd name="T6" fmla="*/ 0 w 21600"/>
              <a:gd name="T7" fmla="*/ 1370013 h 21600"/>
              <a:gd name="T8" fmla="*/ 396081 w 21600"/>
              <a:gd name="T9" fmla="*/ 0 h 21600"/>
              <a:gd name="T10" fmla="*/ 792162 w 21600"/>
              <a:gd name="T11" fmla="*/ 685007 h 21600"/>
              <a:gd name="T12" fmla="*/ 396081 w 21600"/>
              <a:gd name="T13" fmla="*/ 1370013 h 21600"/>
              <a:gd name="T14" fmla="*/ 0 w 21600"/>
              <a:gd name="T15" fmla="*/ 68500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描述</a:t>
            </a:r>
          </a:p>
        </p:txBody>
      </p:sp>
      <p:sp>
        <p:nvSpPr>
          <p:cNvPr id="30" name="Rectangle 6"/>
          <p:cNvSpPr>
            <a:spLocks noChangeArrowheads="1"/>
          </p:cNvSpPr>
          <p:nvPr/>
        </p:nvSpPr>
        <p:spPr bwMode="auto">
          <a:xfrm>
            <a:off x="1704973" y="3493793"/>
            <a:ext cx="6593342" cy="1494557"/>
          </a:xfrm>
          <a:prstGeom prst="rect">
            <a:avLst/>
          </a:prstGeom>
          <a:noFill/>
          <a:ln w="12700" algn="ctr">
            <a:solidFill>
              <a:srgbClr val="0070C0"/>
            </a:solidFill>
            <a:prstDash val="sysDot"/>
            <a:miter lim="800000"/>
            <a:headEnd/>
            <a:tailEnd/>
          </a:ln>
          <a:effectLst/>
        </p:spPr>
        <p:txBody>
          <a:bodyPr lIns="80147" tIns="40074" rIns="80147" bIns="40074" anchor="ctr"/>
          <a:lstStyle/>
          <a:p>
            <a:pPr>
              <a:lnSpc>
                <a:spcPct val="120000"/>
              </a:lnSpc>
            </a:pPr>
            <a:r>
              <a:rPr lang="zh-CN" altLang="en-US" sz="1600" dirty="0">
                <a:latin typeface="+mn-ea"/>
              </a:rPr>
              <a:t> </a:t>
            </a:r>
            <a:r>
              <a:rPr lang="en-US" altLang="zh-CN" sz="1600" dirty="0">
                <a:latin typeface="+mn-ea"/>
              </a:rPr>
              <a:t>PDT</a:t>
            </a:r>
            <a:r>
              <a:rPr lang="zh-CN" altLang="en-US" sz="1600" dirty="0">
                <a:latin typeface="+mn-ea"/>
              </a:rPr>
              <a:t>向</a:t>
            </a:r>
            <a:r>
              <a:rPr lang="en-US" altLang="zh-CN" sz="1600" dirty="0">
                <a:latin typeface="+mn-ea"/>
              </a:rPr>
              <a:t>IPMT</a:t>
            </a:r>
            <a:r>
              <a:rPr lang="zh-CN" altLang="en-US" sz="1600" dirty="0">
                <a:latin typeface="+mn-ea"/>
              </a:rPr>
              <a:t>展示最终的商业计划和产品开发合同书，由</a:t>
            </a:r>
            <a:r>
              <a:rPr lang="en-US" altLang="zh-CN" sz="1600" dirty="0">
                <a:latin typeface="+mn-ea"/>
              </a:rPr>
              <a:t>IPMT</a:t>
            </a:r>
            <a:r>
              <a:rPr lang="zh-CN" altLang="en-US" sz="1600" dirty="0">
                <a:latin typeface="+mn-ea"/>
              </a:rPr>
              <a:t>做出继续</a:t>
            </a:r>
            <a:r>
              <a:rPr lang="en-US" altLang="zh-CN" sz="1600" dirty="0">
                <a:latin typeface="+mn-ea"/>
              </a:rPr>
              <a:t>/</a:t>
            </a:r>
            <a:r>
              <a:rPr lang="zh-CN" altLang="en-US" sz="1600" dirty="0">
                <a:latin typeface="+mn-ea"/>
              </a:rPr>
              <a:t>终止的决策。若商业计划获得批准，则</a:t>
            </a:r>
            <a:r>
              <a:rPr lang="en-US" altLang="zh-CN" sz="1600" dirty="0">
                <a:latin typeface="+mn-ea"/>
              </a:rPr>
              <a:t>PDT</a:t>
            </a:r>
            <a:r>
              <a:rPr lang="zh-CN" altLang="en-US" sz="1600" dirty="0">
                <a:latin typeface="+mn-ea"/>
              </a:rPr>
              <a:t>与</a:t>
            </a:r>
            <a:r>
              <a:rPr lang="en-US" altLang="zh-CN" sz="1600" dirty="0">
                <a:latin typeface="+mn-ea"/>
              </a:rPr>
              <a:t>IPMT</a:t>
            </a:r>
            <a:r>
              <a:rPr lang="zh-CN" altLang="en-US" sz="1600" dirty="0">
                <a:latin typeface="+mn-ea"/>
              </a:rPr>
              <a:t>签订合同，合同中列出允许的偏差，项目进入开发阶段。合同代表了</a:t>
            </a:r>
            <a:r>
              <a:rPr lang="en-US" altLang="zh-CN" sz="1600" dirty="0">
                <a:latin typeface="+mn-ea"/>
              </a:rPr>
              <a:t>IPMT</a:t>
            </a:r>
            <a:r>
              <a:rPr lang="zh-CN" altLang="en-US" sz="1600" dirty="0">
                <a:latin typeface="+mn-ea"/>
              </a:rPr>
              <a:t>做出的坚实承诺，即每个主要部门都将支持项目以及给</a:t>
            </a:r>
            <a:r>
              <a:rPr lang="en-US" altLang="zh-CN" sz="1600" dirty="0">
                <a:latin typeface="+mn-ea"/>
              </a:rPr>
              <a:t>PDT</a:t>
            </a:r>
            <a:r>
              <a:rPr lang="zh-CN" altLang="en-US" sz="1600" dirty="0">
                <a:latin typeface="+mn-ea"/>
              </a:rPr>
              <a:t>必要的资源。另一方面，</a:t>
            </a:r>
            <a:r>
              <a:rPr lang="en-US" altLang="zh-CN" sz="1600" dirty="0">
                <a:latin typeface="+mn-ea"/>
              </a:rPr>
              <a:t>PDT</a:t>
            </a:r>
            <a:r>
              <a:rPr lang="zh-CN" altLang="en-US" sz="1600" dirty="0">
                <a:latin typeface="+mn-ea"/>
              </a:rPr>
              <a:t>将承诺按合同要求完成项目的交付目标。</a:t>
            </a:r>
          </a:p>
        </p:txBody>
      </p:sp>
      <p:sp>
        <p:nvSpPr>
          <p:cNvPr id="31" name="desk1"/>
          <p:cNvSpPr>
            <a:spLocks noEditPoints="1" noChangeArrowheads="1"/>
          </p:cNvSpPr>
          <p:nvPr/>
        </p:nvSpPr>
        <p:spPr bwMode="auto">
          <a:xfrm>
            <a:off x="1028947" y="5053144"/>
            <a:ext cx="677383" cy="1406729"/>
          </a:xfrm>
          <a:custGeom>
            <a:avLst/>
            <a:gdLst>
              <a:gd name="T0" fmla="*/ 0 w 21600"/>
              <a:gd name="T1" fmla="*/ 0 h 21600"/>
              <a:gd name="T2" fmla="*/ 792162 w 21600"/>
              <a:gd name="T3" fmla="*/ 0 h 21600"/>
              <a:gd name="T4" fmla="*/ 792162 w 21600"/>
              <a:gd name="T5" fmla="*/ 1295400 h 21600"/>
              <a:gd name="T6" fmla="*/ 0 w 21600"/>
              <a:gd name="T7" fmla="*/ 1295400 h 21600"/>
              <a:gd name="T8" fmla="*/ 396081 w 21600"/>
              <a:gd name="T9" fmla="*/ 0 h 21600"/>
              <a:gd name="T10" fmla="*/ 792162 w 21600"/>
              <a:gd name="T11" fmla="*/ 647700 h 21600"/>
              <a:gd name="T12" fmla="*/ 396081 w 21600"/>
              <a:gd name="T13" fmla="*/ 1295400 h 21600"/>
              <a:gd name="T14" fmla="*/ 0 w 21600"/>
              <a:gd name="T15" fmla="*/ 6477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关注</a:t>
            </a:r>
          </a:p>
        </p:txBody>
      </p:sp>
      <p:sp>
        <p:nvSpPr>
          <p:cNvPr id="32" name="Rectangle 8"/>
          <p:cNvSpPr>
            <a:spLocks noChangeArrowheads="1"/>
          </p:cNvSpPr>
          <p:nvPr/>
        </p:nvSpPr>
        <p:spPr bwMode="auto">
          <a:xfrm>
            <a:off x="1704973" y="5071862"/>
            <a:ext cx="6593342" cy="1379748"/>
          </a:xfrm>
          <a:prstGeom prst="rect">
            <a:avLst/>
          </a:prstGeom>
          <a:noFill/>
          <a:ln w="12700" algn="ctr">
            <a:solidFill>
              <a:srgbClr val="0070C0"/>
            </a:solidFill>
            <a:prstDash val="sysDot"/>
            <a:miter lim="800000"/>
            <a:headEnd/>
            <a:tailEnd/>
          </a:ln>
          <a:effectLst/>
        </p:spPr>
        <p:txBody>
          <a:bodyPr wrap="square" lIns="80147" tIns="40074" rIns="80147" bIns="40074" anchor="ctr">
            <a:spAutoFit/>
          </a:bodyPr>
          <a:lstStyle/>
          <a:p>
            <a:pPr>
              <a:lnSpc>
                <a:spcPct val="90000"/>
              </a:lnSpc>
              <a:spcBef>
                <a:spcPct val="50000"/>
              </a:spcBef>
            </a:pPr>
            <a:r>
              <a:rPr lang="zh-CN" altLang="en-US" sz="1600" dirty="0">
                <a:latin typeface="+mn-ea"/>
              </a:rPr>
              <a:t> 建议的产品能否被及时推向市场并赢利？</a:t>
            </a:r>
          </a:p>
          <a:p>
            <a:pPr>
              <a:lnSpc>
                <a:spcPct val="90000"/>
              </a:lnSpc>
              <a:spcBef>
                <a:spcPct val="50000"/>
              </a:spcBef>
            </a:pPr>
            <a:r>
              <a:rPr lang="zh-CN" altLang="en-US" sz="1600" dirty="0">
                <a:latin typeface="+mn-ea"/>
              </a:rPr>
              <a:t>    ★具有竞争力的产品（分销渠道和客户）</a:t>
            </a:r>
          </a:p>
          <a:p>
            <a:pPr>
              <a:lnSpc>
                <a:spcPct val="90000"/>
              </a:lnSpc>
              <a:spcBef>
                <a:spcPct val="50000"/>
              </a:spcBef>
            </a:pPr>
            <a:r>
              <a:rPr lang="zh-CN" altLang="en-US" sz="1600" dirty="0">
                <a:latin typeface="+mn-ea"/>
              </a:rPr>
              <a:t>    ★业务潜力􀂾  ★开发计划􀂾</a:t>
            </a:r>
          </a:p>
          <a:p>
            <a:pPr>
              <a:lnSpc>
                <a:spcPct val="90000"/>
              </a:lnSpc>
              <a:spcBef>
                <a:spcPct val="50000"/>
              </a:spcBef>
            </a:pPr>
            <a:r>
              <a:rPr lang="zh-CN" altLang="en-US" sz="1600" dirty="0">
                <a:latin typeface="+mn-ea"/>
              </a:rPr>
              <a:t>    ★分销渠道􀂾  ★风险管理</a:t>
            </a:r>
          </a:p>
        </p:txBody>
      </p:sp>
      <p:sp>
        <p:nvSpPr>
          <p:cNvPr id="60" name="Rectangle 6"/>
          <p:cNvSpPr>
            <a:spLocks noChangeArrowheads="1"/>
          </p:cNvSpPr>
          <p:nvPr/>
        </p:nvSpPr>
        <p:spPr bwMode="auto">
          <a:xfrm>
            <a:off x="2814015" y="902048"/>
            <a:ext cx="282129" cy="153888"/>
          </a:xfrm>
          <a:prstGeom prst="rect">
            <a:avLst/>
          </a:prstGeom>
          <a:noFill/>
          <a:ln w="9525">
            <a:noFill/>
            <a:miter lim="800000"/>
            <a:headEnd/>
            <a:tailEnd/>
          </a:ln>
        </p:spPr>
        <p:txBody>
          <a:bodyPr wrap="none" lIns="0" tIns="0" rIns="0" bIns="0">
            <a:spAutoFit/>
          </a:bodyPr>
          <a:lstStyle/>
          <a:p>
            <a:r>
              <a:rPr lang="en-US" altLang="zh-CN" sz="1000" dirty="0"/>
              <a:t>CDCP</a:t>
            </a:r>
            <a:endParaRPr lang="en-US" altLang="zh-CN" dirty="0"/>
          </a:p>
        </p:txBody>
      </p:sp>
      <p:sp>
        <p:nvSpPr>
          <p:cNvPr id="62" name="Rectangle 8"/>
          <p:cNvSpPr>
            <a:spLocks noChangeArrowheads="1"/>
          </p:cNvSpPr>
          <p:nvPr/>
        </p:nvSpPr>
        <p:spPr bwMode="auto">
          <a:xfrm>
            <a:off x="3552491" y="1126666"/>
            <a:ext cx="278923" cy="153888"/>
          </a:xfrm>
          <a:prstGeom prst="rect">
            <a:avLst/>
          </a:prstGeom>
          <a:noFill/>
          <a:ln w="9525">
            <a:noFill/>
            <a:miter lim="800000"/>
            <a:headEnd/>
            <a:tailEnd/>
          </a:ln>
        </p:spPr>
        <p:txBody>
          <a:bodyPr wrap="none" lIns="0" tIns="0" rIns="0" bIns="0">
            <a:spAutoFit/>
          </a:bodyPr>
          <a:lstStyle/>
          <a:p>
            <a:r>
              <a:rPr lang="en-US" altLang="zh-CN" sz="1000" dirty="0"/>
              <a:t>PDCP</a:t>
            </a:r>
            <a:endParaRPr lang="en-US" altLang="zh-CN" dirty="0"/>
          </a:p>
        </p:txBody>
      </p:sp>
      <p:sp>
        <p:nvSpPr>
          <p:cNvPr id="68" name="未知"/>
          <p:cNvSpPr>
            <a:spLocks/>
          </p:cNvSpPr>
          <p:nvPr/>
        </p:nvSpPr>
        <p:spPr bwMode="auto">
          <a:xfrm>
            <a:off x="5872455" y="1286489"/>
            <a:ext cx="242990" cy="355643"/>
          </a:xfrm>
          <a:custGeom>
            <a:avLst/>
            <a:gdLst>
              <a:gd name="T0" fmla="*/ 0 w 537"/>
              <a:gd name="T1" fmla="*/ 0 h 740"/>
              <a:gd name="T2" fmla="*/ 284163 w 537"/>
              <a:gd name="T3" fmla="*/ 0 h 740"/>
              <a:gd name="T4" fmla="*/ 141817 w 537"/>
              <a:gd name="T5" fmla="*/ 392113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69" name="Rectangle 15"/>
          <p:cNvSpPr>
            <a:spLocks noChangeArrowheads="1"/>
          </p:cNvSpPr>
          <p:nvPr/>
        </p:nvSpPr>
        <p:spPr bwMode="auto">
          <a:xfrm>
            <a:off x="5807295" y="1135305"/>
            <a:ext cx="286938" cy="153888"/>
          </a:xfrm>
          <a:prstGeom prst="rect">
            <a:avLst/>
          </a:prstGeom>
          <a:noFill/>
          <a:ln w="9525">
            <a:noFill/>
            <a:miter lim="800000"/>
            <a:headEnd/>
            <a:tailEnd/>
          </a:ln>
        </p:spPr>
        <p:txBody>
          <a:bodyPr wrap="none" lIns="0" tIns="0" rIns="0" bIns="0">
            <a:spAutoFit/>
          </a:bodyPr>
          <a:lstStyle/>
          <a:p>
            <a:r>
              <a:rPr lang="en-US" altLang="zh-CN" sz="1000" dirty="0"/>
              <a:t>ADCP</a:t>
            </a:r>
            <a:endParaRPr lang="en-US" altLang="zh-CN" dirty="0"/>
          </a:p>
        </p:txBody>
      </p:sp>
      <p:sp>
        <p:nvSpPr>
          <p:cNvPr id="70" name="未知"/>
          <p:cNvSpPr>
            <a:spLocks/>
          </p:cNvSpPr>
          <p:nvPr/>
        </p:nvSpPr>
        <p:spPr bwMode="auto">
          <a:xfrm>
            <a:off x="3594606" y="1290810"/>
            <a:ext cx="244347" cy="354203"/>
          </a:xfrm>
          <a:custGeom>
            <a:avLst/>
            <a:gdLst>
              <a:gd name="T0" fmla="*/ 0 w 537"/>
              <a:gd name="T1" fmla="*/ 0 h 740"/>
              <a:gd name="T2" fmla="*/ 285750 w 537"/>
              <a:gd name="T3" fmla="*/ 0 h 740"/>
              <a:gd name="T4" fmla="*/ 142609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rgbClr val="CC0033"/>
          </a:solidFill>
          <a:ln w="7938" cmpd="sng">
            <a:solidFill>
              <a:srgbClr val="000000"/>
            </a:solidFill>
            <a:round/>
            <a:headEnd/>
            <a:tailEnd/>
          </a:ln>
        </p:spPr>
        <p:txBody>
          <a:bodyPr lIns="80147" tIns="40074" rIns="80147" bIns="40074"/>
          <a:lstStyle/>
          <a:p>
            <a:endParaRPr lang="zh-CN" altLang="en-US"/>
          </a:p>
        </p:txBody>
      </p:sp>
      <p:sp>
        <p:nvSpPr>
          <p:cNvPr id="73" name="未知"/>
          <p:cNvSpPr>
            <a:spLocks/>
          </p:cNvSpPr>
          <p:nvPr/>
        </p:nvSpPr>
        <p:spPr bwMode="auto">
          <a:xfrm>
            <a:off x="2861560" y="10964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4" name="未知"/>
          <p:cNvSpPr>
            <a:spLocks/>
          </p:cNvSpPr>
          <p:nvPr/>
        </p:nvSpPr>
        <p:spPr bwMode="auto">
          <a:xfrm>
            <a:off x="7126766" y="12879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5" name="Rectangle 21"/>
          <p:cNvSpPr>
            <a:spLocks noChangeArrowheads="1"/>
          </p:cNvSpPr>
          <p:nvPr/>
        </p:nvSpPr>
        <p:spPr bwMode="auto">
          <a:xfrm>
            <a:off x="7096902" y="1102188"/>
            <a:ext cx="428002" cy="153888"/>
          </a:xfrm>
          <a:prstGeom prst="rect">
            <a:avLst/>
          </a:prstGeom>
          <a:noFill/>
          <a:ln w="9525">
            <a:noFill/>
            <a:miter lim="800000"/>
            <a:headEnd/>
            <a:tailEnd/>
          </a:ln>
        </p:spPr>
        <p:txBody>
          <a:bodyPr wrap="none" lIns="0" tIns="0" rIns="0" bIns="0">
            <a:spAutoFit/>
          </a:bodyPr>
          <a:lstStyle/>
          <a:p>
            <a:r>
              <a:rPr lang="en-US" altLang="zh-CN" sz="1000" dirty="0"/>
              <a:t>EOXDCP</a:t>
            </a:r>
            <a:endParaRPr lang="en-US" altLang="zh-CN" dirty="0"/>
          </a:p>
        </p:txBody>
      </p:sp>
      <p:sp>
        <p:nvSpPr>
          <p:cNvPr id="76" name="Oval 22"/>
          <p:cNvSpPr>
            <a:spLocks noChangeArrowheads="1"/>
          </p:cNvSpPr>
          <p:nvPr/>
        </p:nvSpPr>
        <p:spPr bwMode="auto">
          <a:xfrm>
            <a:off x="6420867" y="1420395"/>
            <a:ext cx="93667" cy="168462"/>
          </a:xfrm>
          <a:prstGeom prst="ellipse">
            <a:avLst/>
          </a:prstGeom>
          <a:solidFill>
            <a:schemeClr val="bg2"/>
          </a:solidFill>
          <a:ln w="8001">
            <a:solidFill>
              <a:srgbClr val="000000"/>
            </a:solidFill>
            <a:round/>
            <a:headEnd/>
            <a:tailEnd/>
          </a:ln>
        </p:spPr>
        <p:txBody>
          <a:bodyPr lIns="80147" tIns="40074" rIns="80147" bIns="40074"/>
          <a:lstStyle/>
          <a:p>
            <a:endParaRPr lang="zh-CN" altLang="en-US"/>
          </a:p>
        </p:txBody>
      </p:sp>
      <p:sp>
        <p:nvSpPr>
          <p:cNvPr id="77" name="Rectangle 23"/>
          <p:cNvSpPr>
            <a:spLocks noChangeArrowheads="1"/>
          </p:cNvSpPr>
          <p:nvPr/>
        </p:nvSpPr>
        <p:spPr bwMode="auto">
          <a:xfrm>
            <a:off x="6392362" y="1250493"/>
            <a:ext cx="206788" cy="153888"/>
          </a:xfrm>
          <a:prstGeom prst="rect">
            <a:avLst/>
          </a:prstGeom>
          <a:noFill/>
          <a:ln w="9525">
            <a:noFill/>
            <a:miter lim="800000"/>
            <a:headEnd/>
            <a:tailEnd/>
          </a:ln>
        </p:spPr>
        <p:txBody>
          <a:bodyPr wrap="none" lIns="0" tIns="0" rIns="0" bIns="0">
            <a:spAutoFit/>
          </a:bodyPr>
          <a:lstStyle/>
          <a:p>
            <a:r>
              <a:rPr lang="en-US" altLang="zh-CN" sz="1000" dirty="0">
                <a:latin typeface="华文细黑" pitchFamily="2" charset="-122"/>
                <a:ea typeface="华文细黑" pitchFamily="2" charset="-122"/>
              </a:rPr>
              <a:t>GA</a:t>
            </a:r>
            <a:endParaRPr lang="en-US" altLang="zh-CN" dirty="0">
              <a:latin typeface="华文细黑" pitchFamily="2" charset="-122"/>
              <a:ea typeface="华文细黑" pitchFamily="2" charset="-122"/>
            </a:endParaRPr>
          </a:p>
        </p:txBody>
      </p:sp>
    </p:spTree>
    <p:extLst>
      <p:ext uri="{BB962C8B-B14F-4D97-AF65-F5344CB8AC3E}">
        <p14:creationId xmlns:p14="http://schemas.microsoft.com/office/powerpoint/2010/main" val="323639280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ct 24"/>
          <p:cNvGraphicFramePr>
            <a:graphicFrameLocks noGrp="1" noChangeAspect="1"/>
          </p:cNvGraphicFramePr>
          <p:nvPr/>
        </p:nvGraphicFramePr>
        <p:xfrm>
          <a:off x="2250689" y="1188576"/>
          <a:ext cx="5057979" cy="1510402"/>
        </p:xfrm>
        <a:graphic>
          <a:graphicData uri="http://schemas.openxmlformats.org/presentationml/2006/ole">
            <mc:AlternateContent xmlns:mc="http://schemas.openxmlformats.org/markup-compatibility/2006">
              <mc:Choice xmlns:v="urn:schemas-microsoft-com:vml" Requires="v">
                <p:oleObj name="Visio" r:id="rId2" imgW="3964752" imgH="1115523" progId="Visio.Drawing.11">
                  <p:embed/>
                </p:oleObj>
              </mc:Choice>
              <mc:Fallback>
                <p:oleObj name="Visio" r:id="rId2" imgW="3964752" imgH="1115523" progId="Visio.Drawing.11">
                  <p:embed/>
                  <p:pic>
                    <p:nvPicPr>
                      <p:cNvPr id="0" name="Pictur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689" y="1188576"/>
                        <a:ext cx="5057979" cy="151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93</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可获得性决策评审（</a:t>
            </a:r>
            <a:r>
              <a:rPr lang="en-US" altLang="zh-CN" sz="2800">
                <a:solidFill>
                  <a:schemeClr val="tx1"/>
                </a:solidFill>
                <a:latin typeface="微软雅黑" pitchFamily="34" charset="-122"/>
                <a:ea typeface="微软雅黑" pitchFamily="34" charset="-122"/>
              </a:rPr>
              <a:t>ADCP</a:t>
            </a:r>
            <a:r>
              <a:rPr lang="zh-CN" altLang="en-US" sz="2800">
                <a:solidFill>
                  <a:schemeClr val="tx1"/>
                </a:solidFill>
                <a:latin typeface="微软雅黑" pitchFamily="34" charset="-122"/>
                <a:ea typeface="微软雅黑" pitchFamily="34" charset="-122"/>
              </a:rPr>
              <a:t>）</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93</a:t>
            </a:fld>
            <a:endParaRPr lang="en-US" altLang="zh-CN" sz="1200" dirty="0">
              <a:solidFill>
                <a:schemeClr val="bg1"/>
              </a:solidFill>
              <a:latin typeface="Calibri" pitchFamily="34" charset="0"/>
            </a:endParaRPr>
          </a:p>
        </p:txBody>
      </p:sp>
      <p:sp>
        <p:nvSpPr>
          <p:cNvPr id="25" name="desk1"/>
          <p:cNvSpPr>
            <a:spLocks noEditPoints="1" noChangeArrowheads="1"/>
          </p:cNvSpPr>
          <p:nvPr/>
        </p:nvSpPr>
        <p:spPr bwMode="auto">
          <a:xfrm>
            <a:off x="1028947" y="2771008"/>
            <a:ext cx="677383" cy="593199"/>
          </a:xfrm>
          <a:custGeom>
            <a:avLst/>
            <a:gdLst>
              <a:gd name="T0" fmla="*/ 0 w 21600"/>
              <a:gd name="T1" fmla="*/ 0 h 21600"/>
              <a:gd name="T2" fmla="*/ 792162 w 21600"/>
              <a:gd name="T3" fmla="*/ 0 h 21600"/>
              <a:gd name="T4" fmla="*/ 792162 w 21600"/>
              <a:gd name="T5" fmla="*/ 576263 h 21600"/>
              <a:gd name="T6" fmla="*/ 0 w 21600"/>
              <a:gd name="T7" fmla="*/ 576263 h 21600"/>
              <a:gd name="T8" fmla="*/ 396081 w 21600"/>
              <a:gd name="T9" fmla="*/ 0 h 21600"/>
              <a:gd name="T10" fmla="*/ 792162 w 21600"/>
              <a:gd name="T11" fmla="*/ 288132 h 21600"/>
              <a:gd name="T12" fmla="*/ 396081 w 21600"/>
              <a:gd name="T13" fmla="*/ 576263 h 21600"/>
              <a:gd name="T14" fmla="*/ 0 w 21600"/>
              <a:gd name="T15" fmla="*/ 288132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目标</a:t>
            </a:r>
          </a:p>
        </p:txBody>
      </p:sp>
      <p:sp>
        <p:nvSpPr>
          <p:cNvPr id="28" name="Rectangle 4"/>
          <p:cNvSpPr>
            <a:spLocks noChangeArrowheads="1"/>
          </p:cNvSpPr>
          <p:nvPr/>
        </p:nvSpPr>
        <p:spPr bwMode="auto">
          <a:xfrm>
            <a:off x="1704973" y="2771007"/>
            <a:ext cx="6593342" cy="587458"/>
          </a:xfrm>
          <a:prstGeom prst="rect">
            <a:avLst/>
          </a:prstGeom>
          <a:noFill/>
          <a:ln w="12700" algn="ctr">
            <a:solidFill>
              <a:srgbClr val="0070C0"/>
            </a:solidFill>
            <a:prstDash val="sysDot"/>
            <a:miter lim="800000"/>
            <a:headEnd/>
            <a:tailEnd/>
          </a:ln>
          <a:effectLst/>
        </p:spPr>
        <p:txBody>
          <a:bodyPr lIns="80147" tIns="40074" rIns="80147" bIns="40074" anchor="ctr"/>
          <a:lstStyle/>
          <a:p>
            <a:pPr>
              <a:lnSpc>
                <a:spcPct val="120000"/>
              </a:lnSpc>
            </a:pPr>
            <a:r>
              <a:rPr lang="zh-CN" altLang="en-US" sz="1600" dirty="0">
                <a:solidFill>
                  <a:srgbClr val="5F5F5F"/>
                </a:solidFill>
                <a:latin typeface="黑体" pitchFamily="49" charset="-122"/>
                <a:ea typeface="黑体" pitchFamily="49" charset="-122"/>
              </a:rPr>
              <a:t> 决策产品是否投放市场</a:t>
            </a:r>
            <a:endParaRPr lang="zh-CN" altLang="en-US" sz="1600" dirty="0">
              <a:latin typeface="+mn-ea"/>
            </a:endParaRPr>
          </a:p>
        </p:txBody>
      </p:sp>
      <p:sp>
        <p:nvSpPr>
          <p:cNvPr id="29" name="desk1"/>
          <p:cNvSpPr>
            <a:spLocks noEditPoints="1" noChangeArrowheads="1"/>
          </p:cNvSpPr>
          <p:nvPr/>
        </p:nvSpPr>
        <p:spPr bwMode="auto">
          <a:xfrm>
            <a:off x="1028947" y="3489490"/>
            <a:ext cx="677383" cy="1818525"/>
          </a:xfrm>
          <a:custGeom>
            <a:avLst/>
            <a:gdLst>
              <a:gd name="T0" fmla="*/ 0 w 21600"/>
              <a:gd name="T1" fmla="*/ 0 h 21600"/>
              <a:gd name="T2" fmla="*/ 792162 w 21600"/>
              <a:gd name="T3" fmla="*/ 0 h 21600"/>
              <a:gd name="T4" fmla="*/ 792162 w 21600"/>
              <a:gd name="T5" fmla="*/ 1370013 h 21600"/>
              <a:gd name="T6" fmla="*/ 0 w 21600"/>
              <a:gd name="T7" fmla="*/ 1370013 h 21600"/>
              <a:gd name="T8" fmla="*/ 396081 w 21600"/>
              <a:gd name="T9" fmla="*/ 0 h 21600"/>
              <a:gd name="T10" fmla="*/ 792162 w 21600"/>
              <a:gd name="T11" fmla="*/ 685007 h 21600"/>
              <a:gd name="T12" fmla="*/ 396081 w 21600"/>
              <a:gd name="T13" fmla="*/ 1370013 h 21600"/>
              <a:gd name="T14" fmla="*/ 0 w 21600"/>
              <a:gd name="T15" fmla="*/ 68500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描述</a:t>
            </a:r>
          </a:p>
        </p:txBody>
      </p:sp>
      <p:sp>
        <p:nvSpPr>
          <p:cNvPr id="30" name="Rectangle 6"/>
          <p:cNvSpPr>
            <a:spLocks noChangeArrowheads="1"/>
          </p:cNvSpPr>
          <p:nvPr/>
        </p:nvSpPr>
        <p:spPr bwMode="auto">
          <a:xfrm>
            <a:off x="1704973" y="3489490"/>
            <a:ext cx="6593342" cy="1818525"/>
          </a:xfrm>
          <a:prstGeom prst="rect">
            <a:avLst/>
          </a:prstGeom>
          <a:noFill/>
          <a:ln w="12700" algn="ctr">
            <a:solidFill>
              <a:srgbClr val="0070C0"/>
            </a:solidFill>
            <a:prstDash val="sysDot"/>
            <a:miter lim="800000"/>
            <a:headEnd/>
            <a:tailEnd/>
          </a:ln>
          <a:effectLst/>
        </p:spPr>
        <p:txBody>
          <a:bodyPr lIns="80147" tIns="40074" rIns="80147" bIns="40074" anchor="ctr"/>
          <a:lstStyle/>
          <a:p>
            <a:pPr>
              <a:lnSpc>
                <a:spcPct val="120000"/>
              </a:lnSpc>
            </a:pPr>
            <a:r>
              <a:rPr lang="en-US" altLang="zh-CN" sz="1600" b="1" dirty="0">
                <a:solidFill>
                  <a:srgbClr val="4D4D4D"/>
                </a:solidFill>
                <a:latin typeface="黑体" pitchFamily="49" charset="-122"/>
                <a:ea typeface="黑体" pitchFamily="49" charset="-122"/>
              </a:rPr>
              <a:t> </a:t>
            </a:r>
            <a:r>
              <a:rPr lang="en-US" altLang="en-US" sz="1600" dirty="0" err="1">
                <a:solidFill>
                  <a:srgbClr val="4D4D4D"/>
                </a:solidFill>
                <a:latin typeface="黑体" pitchFamily="49" charset="-122"/>
                <a:ea typeface="黑体" pitchFamily="49" charset="-122"/>
              </a:rPr>
              <a:t>产品正式公开发布及推向市场前的决策评审，需要IPMT明确做出继续</a:t>
            </a:r>
            <a:r>
              <a:rPr lang="en-US" altLang="en-US" sz="1600" dirty="0">
                <a:solidFill>
                  <a:srgbClr val="4D4D4D"/>
                </a:solidFill>
                <a:latin typeface="黑体" pitchFamily="49" charset="-122"/>
                <a:ea typeface="黑体" pitchFamily="49" charset="-122"/>
              </a:rPr>
              <a:t>/</a:t>
            </a:r>
            <a:r>
              <a:rPr lang="en-US" altLang="en-US" sz="1600" dirty="0" err="1">
                <a:solidFill>
                  <a:srgbClr val="4D4D4D"/>
                </a:solidFill>
                <a:latin typeface="黑体" pitchFamily="49" charset="-122"/>
                <a:ea typeface="黑体" pitchFamily="49" charset="-122"/>
              </a:rPr>
              <a:t>终止决策</a:t>
            </a:r>
            <a:r>
              <a:rPr lang="en-US" altLang="en-US" sz="1600" dirty="0">
                <a:solidFill>
                  <a:srgbClr val="4D4D4D"/>
                </a:solidFill>
                <a:latin typeface="黑体" pitchFamily="49" charset="-122"/>
                <a:ea typeface="黑体" pitchFamily="49" charset="-122"/>
              </a:rPr>
              <a:t>。</a:t>
            </a:r>
            <a:r>
              <a:rPr lang="en-US" altLang="en-US" sz="1600" dirty="0" err="1">
                <a:solidFill>
                  <a:srgbClr val="4D4D4D"/>
                </a:solidFill>
                <a:latin typeface="黑体" pitchFamily="49" charset="-122"/>
                <a:ea typeface="黑体" pitchFamily="49" charset="-122"/>
              </a:rPr>
              <a:t>ADCP应在任何主要的发布费用投入之前进行</a:t>
            </a:r>
            <a:r>
              <a:rPr lang="en-US" altLang="en-US" sz="1600" dirty="0">
                <a:solidFill>
                  <a:srgbClr val="4D4D4D"/>
                </a:solidFill>
                <a:latin typeface="黑体" pitchFamily="49" charset="-122"/>
                <a:ea typeface="黑体" pitchFamily="49" charset="-122"/>
              </a:rPr>
              <a:t>。</a:t>
            </a:r>
            <a:r>
              <a:rPr lang="en-US" altLang="en-US" sz="1600" dirty="0" err="1">
                <a:solidFill>
                  <a:srgbClr val="4D4D4D"/>
                </a:solidFill>
                <a:latin typeface="黑体" pitchFamily="49" charset="-122"/>
                <a:ea typeface="黑体" pitchFamily="49" charset="-122"/>
              </a:rPr>
              <a:t>ADCP评审的目的是证实在计划阶段制定的</a:t>
            </a:r>
            <a:r>
              <a:rPr lang="zh-CN" altLang="en-US" sz="1600" dirty="0">
                <a:solidFill>
                  <a:srgbClr val="4D4D4D"/>
                </a:solidFill>
                <a:latin typeface="黑体" pitchFamily="49" charset="-122"/>
                <a:ea typeface="黑体" pitchFamily="49" charset="-122"/>
              </a:rPr>
              <a:t>商业计划</a:t>
            </a:r>
            <a:r>
              <a:rPr lang="en-US" altLang="en-US" sz="1600" dirty="0" err="1">
                <a:solidFill>
                  <a:srgbClr val="4D4D4D"/>
                </a:solidFill>
                <a:latin typeface="黑体" pitchFamily="49" charset="-122"/>
                <a:ea typeface="黑体" pitchFamily="49" charset="-122"/>
              </a:rPr>
              <a:t>中的估计和假设，并评估产品发布前公司的准备情况</a:t>
            </a:r>
            <a:r>
              <a:rPr lang="en-US" altLang="en-US" sz="1600" dirty="0">
                <a:solidFill>
                  <a:srgbClr val="4D4D4D"/>
                </a:solidFill>
                <a:latin typeface="黑体" pitchFamily="49" charset="-122"/>
                <a:ea typeface="黑体" pitchFamily="49" charset="-122"/>
              </a:rPr>
              <a:t>。</a:t>
            </a:r>
            <a:r>
              <a:rPr lang="en-US" altLang="en-US" sz="1600" dirty="0" err="1">
                <a:solidFill>
                  <a:srgbClr val="4D4D4D"/>
                </a:solidFill>
                <a:latin typeface="黑体" pitchFamily="49" charset="-122"/>
                <a:ea typeface="黑体" pitchFamily="49" charset="-122"/>
              </a:rPr>
              <a:t>与其它决策评审一样，PDT向IPMT提供是否将该产品推向市场或取消项目的建议</a:t>
            </a:r>
            <a:r>
              <a:rPr lang="en-US" altLang="en-US" sz="1600" dirty="0">
                <a:solidFill>
                  <a:srgbClr val="4D4D4D"/>
                </a:solidFill>
                <a:latin typeface="黑体" pitchFamily="49" charset="-122"/>
                <a:ea typeface="黑体" pitchFamily="49" charset="-122"/>
              </a:rPr>
              <a:t>。</a:t>
            </a:r>
            <a:r>
              <a:rPr lang="en-US" altLang="en-US" sz="1600" dirty="0" err="1">
                <a:solidFill>
                  <a:srgbClr val="4D4D4D"/>
                </a:solidFill>
                <a:latin typeface="黑体" pitchFamily="49" charset="-122"/>
                <a:ea typeface="黑体" pitchFamily="49" charset="-122"/>
              </a:rPr>
              <a:t>若产品获得批准，则由IPMT分配资金，项目进入发布阶段</a:t>
            </a:r>
            <a:r>
              <a:rPr lang="en-US" altLang="zh-CN" sz="1600" dirty="0">
                <a:solidFill>
                  <a:srgbClr val="4D4D4D"/>
                </a:solidFill>
                <a:latin typeface="黑体" pitchFamily="49" charset="-122"/>
                <a:ea typeface="黑体" pitchFamily="49" charset="-122"/>
              </a:rPr>
              <a:t>。</a:t>
            </a:r>
            <a:endParaRPr lang="zh-CN" altLang="en-US" sz="1600" dirty="0">
              <a:latin typeface="+mn-ea"/>
            </a:endParaRPr>
          </a:p>
        </p:txBody>
      </p:sp>
      <p:sp>
        <p:nvSpPr>
          <p:cNvPr id="31" name="desk1"/>
          <p:cNvSpPr>
            <a:spLocks noEditPoints="1" noChangeArrowheads="1"/>
          </p:cNvSpPr>
          <p:nvPr/>
        </p:nvSpPr>
        <p:spPr bwMode="auto">
          <a:xfrm>
            <a:off x="1028947" y="5456334"/>
            <a:ext cx="677383" cy="1082761"/>
          </a:xfrm>
          <a:custGeom>
            <a:avLst/>
            <a:gdLst>
              <a:gd name="T0" fmla="*/ 0 w 21600"/>
              <a:gd name="T1" fmla="*/ 0 h 21600"/>
              <a:gd name="T2" fmla="*/ 792162 w 21600"/>
              <a:gd name="T3" fmla="*/ 0 h 21600"/>
              <a:gd name="T4" fmla="*/ 792162 w 21600"/>
              <a:gd name="T5" fmla="*/ 1295400 h 21600"/>
              <a:gd name="T6" fmla="*/ 0 w 21600"/>
              <a:gd name="T7" fmla="*/ 1295400 h 21600"/>
              <a:gd name="T8" fmla="*/ 396081 w 21600"/>
              <a:gd name="T9" fmla="*/ 0 h 21600"/>
              <a:gd name="T10" fmla="*/ 792162 w 21600"/>
              <a:gd name="T11" fmla="*/ 647700 h 21600"/>
              <a:gd name="T12" fmla="*/ 396081 w 21600"/>
              <a:gd name="T13" fmla="*/ 1295400 h 21600"/>
              <a:gd name="T14" fmla="*/ 0 w 21600"/>
              <a:gd name="T15" fmla="*/ 6477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关注</a:t>
            </a:r>
          </a:p>
        </p:txBody>
      </p:sp>
      <p:sp>
        <p:nvSpPr>
          <p:cNvPr id="32" name="Rectangle 8"/>
          <p:cNvSpPr>
            <a:spLocks noChangeArrowheads="1"/>
          </p:cNvSpPr>
          <p:nvPr/>
        </p:nvSpPr>
        <p:spPr bwMode="auto">
          <a:xfrm>
            <a:off x="1704973" y="5475052"/>
            <a:ext cx="6593342" cy="991949"/>
          </a:xfrm>
          <a:prstGeom prst="rect">
            <a:avLst/>
          </a:prstGeom>
          <a:noFill/>
          <a:ln w="12700" algn="ctr">
            <a:solidFill>
              <a:srgbClr val="0070C0"/>
            </a:solidFill>
            <a:prstDash val="sysDot"/>
            <a:miter lim="800000"/>
            <a:headEnd/>
            <a:tailEnd/>
          </a:ln>
          <a:effectLst/>
        </p:spPr>
        <p:txBody>
          <a:bodyPr wrap="square" lIns="80147" tIns="40074" rIns="80147" bIns="40074" anchor="ctr">
            <a:spAutoFit/>
          </a:bodyPr>
          <a:lstStyle/>
          <a:p>
            <a:pPr>
              <a:lnSpc>
                <a:spcPct val="90000"/>
              </a:lnSpc>
              <a:spcBef>
                <a:spcPct val="50000"/>
              </a:spcBef>
            </a:pPr>
            <a:r>
              <a:rPr lang="zh-CN" altLang="en-US" sz="1600" dirty="0">
                <a:solidFill>
                  <a:srgbClr val="5F5F5F"/>
                </a:solidFill>
                <a:ea typeface="黑体" pitchFamily="49" charset="-122"/>
              </a:rPr>
              <a:t> 产品是否准备好发货和发布？</a:t>
            </a:r>
          </a:p>
          <a:p>
            <a:pPr>
              <a:lnSpc>
                <a:spcPct val="90000"/>
              </a:lnSpc>
              <a:spcBef>
                <a:spcPct val="50000"/>
              </a:spcBef>
            </a:pPr>
            <a:r>
              <a:rPr lang="zh-CN" altLang="en-US" sz="1600" dirty="0">
                <a:solidFill>
                  <a:srgbClr val="5F5F5F"/>
                </a:solidFill>
                <a:ea typeface="黑体" pitchFamily="49" charset="-122"/>
              </a:rPr>
              <a:t>    ★发布与宣传推广计划    ★业务展望     ★发货质量</a:t>
            </a:r>
          </a:p>
          <a:p>
            <a:pPr>
              <a:lnSpc>
                <a:spcPct val="90000"/>
              </a:lnSpc>
              <a:spcBef>
                <a:spcPct val="50000"/>
              </a:spcBef>
            </a:pPr>
            <a:r>
              <a:rPr lang="zh-CN" altLang="en-US" sz="1600" dirty="0">
                <a:solidFill>
                  <a:srgbClr val="5F5F5F"/>
                </a:solidFill>
                <a:ea typeface="黑体" pitchFamily="49" charset="-122"/>
              </a:rPr>
              <a:t>    ★渠道搭建    ★服务架构      ★风险 </a:t>
            </a:r>
            <a:endParaRPr lang="zh-CN" altLang="en-US" sz="1600" dirty="0">
              <a:latin typeface="+mn-ea"/>
            </a:endParaRPr>
          </a:p>
        </p:txBody>
      </p:sp>
      <p:sp>
        <p:nvSpPr>
          <p:cNvPr id="60" name="Rectangle 6"/>
          <p:cNvSpPr>
            <a:spLocks noChangeArrowheads="1"/>
          </p:cNvSpPr>
          <p:nvPr/>
        </p:nvSpPr>
        <p:spPr bwMode="auto">
          <a:xfrm>
            <a:off x="2814015" y="902048"/>
            <a:ext cx="282129" cy="153888"/>
          </a:xfrm>
          <a:prstGeom prst="rect">
            <a:avLst/>
          </a:prstGeom>
          <a:noFill/>
          <a:ln w="9525">
            <a:noFill/>
            <a:miter lim="800000"/>
            <a:headEnd/>
            <a:tailEnd/>
          </a:ln>
        </p:spPr>
        <p:txBody>
          <a:bodyPr wrap="none" lIns="0" tIns="0" rIns="0" bIns="0">
            <a:spAutoFit/>
          </a:bodyPr>
          <a:lstStyle/>
          <a:p>
            <a:r>
              <a:rPr lang="en-US" altLang="zh-CN" sz="1000" dirty="0"/>
              <a:t>CDCP</a:t>
            </a:r>
            <a:endParaRPr lang="en-US" altLang="zh-CN" dirty="0"/>
          </a:p>
        </p:txBody>
      </p:sp>
      <p:sp>
        <p:nvSpPr>
          <p:cNvPr id="62" name="Rectangle 8"/>
          <p:cNvSpPr>
            <a:spLocks noChangeArrowheads="1"/>
          </p:cNvSpPr>
          <p:nvPr/>
        </p:nvSpPr>
        <p:spPr bwMode="auto">
          <a:xfrm>
            <a:off x="3552491" y="1126666"/>
            <a:ext cx="278923" cy="153888"/>
          </a:xfrm>
          <a:prstGeom prst="rect">
            <a:avLst/>
          </a:prstGeom>
          <a:noFill/>
          <a:ln w="9525">
            <a:noFill/>
            <a:miter lim="800000"/>
            <a:headEnd/>
            <a:tailEnd/>
          </a:ln>
        </p:spPr>
        <p:txBody>
          <a:bodyPr wrap="none" lIns="0" tIns="0" rIns="0" bIns="0">
            <a:spAutoFit/>
          </a:bodyPr>
          <a:lstStyle/>
          <a:p>
            <a:r>
              <a:rPr lang="en-US" altLang="zh-CN" sz="1000" dirty="0"/>
              <a:t>PDCP</a:t>
            </a:r>
            <a:endParaRPr lang="en-US" altLang="zh-CN" dirty="0"/>
          </a:p>
        </p:txBody>
      </p:sp>
      <p:sp>
        <p:nvSpPr>
          <p:cNvPr id="68" name="未知"/>
          <p:cNvSpPr>
            <a:spLocks/>
          </p:cNvSpPr>
          <p:nvPr/>
        </p:nvSpPr>
        <p:spPr bwMode="auto">
          <a:xfrm>
            <a:off x="5872455" y="1286489"/>
            <a:ext cx="242990" cy="355643"/>
          </a:xfrm>
          <a:custGeom>
            <a:avLst/>
            <a:gdLst>
              <a:gd name="T0" fmla="*/ 0 w 537"/>
              <a:gd name="T1" fmla="*/ 0 h 740"/>
              <a:gd name="T2" fmla="*/ 284163 w 537"/>
              <a:gd name="T3" fmla="*/ 0 h 740"/>
              <a:gd name="T4" fmla="*/ 141817 w 537"/>
              <a:gd name="T5" fmla="*/ 392113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rgbClr val="CC0033"/>
          </a:solidFill>
          <a:ln w="7938" cmpd="sng">
            <a:solidFill>
              <a:srgbClr val="000000"/>
            </a:solidFill>
            <a:round/>
            <a:headEnd/>
            <a:tailEnd/>
          </a:ln>
        </p:spPr>
        <p:txBody>
          <a:bodyPr lIns="80147" tIns="40074" rIns="80147" bIns="40074"/>
          <a:lstStyle/>
          <a:p>
            <a:endParaRPr lang="zh-CN" altLang="en-US"/>
          </a:p>
        </p:txBody>
      </p:sp>
      <p:sp>
        <p:nvSpPr>
          <p:cNvPr id="69" name="Rectangle 15"/>
          <p:cNvSpPr>
            <a:spLocks noChangeArrowheads="1"/>
          </p:cNvSpPr>
          <p:nvPr/>
        </p:nvSpPr>
        <p:spPr bwMode="auto">
          <a:xfrm>
            <a:off x="5807295" y="1135305"/>
            <a:ext cx="286938" cy="153888"/>
          </a:xfrm>
          <a:prstGeom prst="rect">
            <a:avLst/>
          </a:prstGeom>
          <a:noFill/>
          <a:ln w="9525">
            <a:noFill/>
            <a:miter lim="800000"/>
            <a:headEnd/>
            <a:tailEnd/>
          </a:ln>
        </p:spPr>
        <p:txBody>
          <a:bodyPr wrap="none" lIns="0" tIns="0" rIns="0" bIns="0">
            <a:spAutoFit/>
          </a:bodyPr>
          <a:lstStyle/>
          <a:p>
            <a:r>
              <a:rPr lang="en-US" altLang="zh-CN" sz="1000" dirty="0"/>
              <a:t>ADCP</a:t>
            </a:r>
            <a:endParaRPr lang="en-US" altLang="zh-CN" dirty="0"/>
          </a:p>
        </p:txBody>
      </p:sp>
      <p:sp>
        <p:nvSpPr>
          <p:cNvPr id="70" name="未知"/>
          <p:cNvSpPr>
            <a:spLocks/>
          </p:cNvSpPr>
          <p:nvPr/>
        </p:nvSpPr>
        <p:spPr bwMode="auto">
          <a:xfrm>
            <a:off x="3594606" y="1290810"/>
            <a:ext cx="244347" cy="354203"/>
          </a:xfrm>
          <a:custGeom>
            <a:avLst/>
            <a:gdLst>
              <a:gd name="T0" fmla="*/ 0 w 537"/>
              <a:gd name="T1" fmla="*/ 0 h 740"/>
              <a:gd name="T2" fmla="*/ 285750 w 537"/>
              <a:gd name="T3" fmla="*/ 0 h 740"/>
              <a:gd name="T4" fmla="*/ 142609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3" name="未知"/>
          <p:cNvSpPr>
            <a:spLocks/>
          </p:cNvSpPr>
          <p:nvPr/>
        </p:nvSpPr>
        <p:spPr bwMode="auto">
          <a:xfrm>
            <a:off x="2861560" y="10964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4" name="未知"/>
          <p:cNvSpPr>
            <a:spLocks/>
          </p:cNvSpPr>
          <p:nvPr/>
        </p:nvSpPr>
        <p:spPr bwMode="auto">
          <a:xfrm>
            <a:off x="7126766" y="12879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5" name="Rectangle 21"/>
          <p:cNvSpPr>
            <a:spLocks noChangeArrowheads="1"/>
          </p:cNvSpPr>
          <p:nvPr/>
        </p:nvSpPr>
        <p:spPr bwMode="auto">
          <a:xfrm>
            <a:off x="7096902" y="1102188"/>
            <a:ext cx="428002" cy="153888"/>
          </a:xfrm>
          <a:prstGeom prst="rect">
            <a:avLst/>
          </a:prstGeom>
          <a:noFill/>
          <a:ln w="9525">
            <a:noFill/>
            <a:miter lim="800000"/>
            <a:headEnd/>
            <a:tailEnd/>
          </a:ln>
        </p:spPr>
        <p:txBody>
          <a:bodyPr wrap="none" lIns="0" tIns="0" rIns="0" bIns="0">
            <a:spAutoFit/>
          </a:bodyPr>
          <a:lstStyle/>
          <a:p>
            <a:r>
              <a:rPr lang="en-US" altLang="zh-CN" sz="1000" dirty="0"/>
              <a:t>EOXDCP</a:t>
            </a:r>
            <a:endParaRPr lang="en-US" altLang="zh-CN" dirty="0"/>
          </a:p>
        </p:txBody>
      </p:sp>
      <p:sp>
        <p:nvSpPr>
          <p:cNvPr id="76" name="Oval 22"/>
          <p:cNvSpPr>
            <a:spLocks noChangeArrowheads="1"/>
          </p:cNvSpPr>
          <p:nvPr/>
        </p:nvSpPr>
        <p:spPr bwMode="auto">
          <a:xfrm>
            <a:off x="6420867" y="1420395"/>
            <a:ext cx="93667" cy="168462"/>
          </a:xfrm>
          <a:prstGeom prst="ellipse">
            <a:avLst/>
          </a:prstGeom>
          <a:solidFill>
            <a:schemeClr val="bg2"/>
          </a:solidFill>
          <a:ln w="8001">
            <a:solidFill>
              <a:srgbClr val="000000"/>
            </a:solidFill>
            <a:round/>
            <a:headEnd/>
            <a:tailEnd/>
          </a:ln>
        </p:spPr>
        <p:txBody>
          <a:bodyPr lIns="80147" tIns="40074" rIns="80147" bIns="40074"/>
          <a:lstStyle/>
          <a:p>
            <a:endParaRPr lang="zh-CN" altLang="en-US"/>
          </a:p>
        </p:txBody>
      </p:sp>
      <p:sp>
        <p:nvSpPr>
          <p:cNvPr id="77" name="Rectangle 23"/>
          <p:cNvSpPr>
            <a:spLocks noChangeArrowheads="1"/>
          </p:cNvSpPr>
          <p:nvPr/>
        </p:nvSpPr>
        <p:spPr bwMode="auto">
          <a:xfrm>
            <a:off x="6392362" y="1250493"/>
            <a:ext cx="206788" cy="153888"/>
          </a:xfrm>
          <a:prstGeom prst="rect">
            <a:avLst/>
          </a:prstGeom>
          <a:noFill/>
          <a:ln w="9525">
            <a:noFill/>
            <a:miter lim="800000"/>
            <a:headEnd/>
            <a:tailEnd/>
          </a:ln>
        </p:spPr>
        <p:txBody>
          <a:bodyPr wrap="none" lIns="0" tIns="0" rIns="0" bIns="0">
            <a:spAutoFit/>
          </a:bodyPr>
          <a:lstStyle/>
          <a:p>
            <a:r>
              <a:rPr lang="en-US" altLang="zh-CN" sz="1000" dirty="0">
                <a:latin typeface="华文细黑" pitchFamily="2" charset="-122"/>
                <a:ea typeface="华文细黑" pitchFamily="2" charset="-122"/>
              </a:rPr>
              <a:t>GA</a:t>
            </a:r>
            <a:endParaRPr lang="en-US" altLang="zh-CN" dirty="0">
              <a:latin typeface="华文细黑" pitchFamily="2" charset="-122"/>
              <a:ea typeface="华文细黑" pitchFamily="2" charset="-122"/>
            </a:endParaRPr>
          </a:p>
        </p:txBody>
      </p:sp>
    </p:spTree>
    <p:extLst>
      <p:ext uri="{BB962C8B-B14F-4D97-AF65-F5344CB8AC3E}">
        <p14:creationId xmlns:p14="http://schemas.microsoft.com/office/powerpoint/2010/main" val="323639280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ct 24"/>
          <p:cNvGraphicFramePr>
            <a:graphicFrameLocks noGrp="1" noChangeAspect="1"/>
          </p:cNvGraphicFramePr>
          <p:nvPr/>
        </p:nvGraphicFramePr>
        <p:xfrm>
          <a:off x="2250689" y="1188576"/>
          <a:ext cx="5057979" cy="1510402"/>
        </p:xfrm>
        <a:graphic>
          <a:graphicData uri="http://schemas.openxmlformats.org/presentationml/2006/ole">
            <mc:AlternateContent xmlns:mc="http://schemas.openxmlformats.org/markup-compatibility/2006">
              <mc:Choice xmlns:v="urn:schemas-microsoft-com:vml" Requires="v">
                <p:oleObj name="Visio" r:id="rId2" imgW="3964752" imgH="1115523" progId="Visio.Drawing.11">
                  <p:embed/>
                </p:oleObj>
              </mc:Choice>
              <mc:Fallback>
                <p:oleObj name="Visio" r:id="rId2" imgW="3964752" imgH="1115523" progId="Visio.Drawing.11">
                  <p:embed/>
                  <p:pic>
                    <p:nvPicPr>
                      <p:cNvPr id="0" name="Pictur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689" y="1188576"/>
                        <a:ext cx="5057979" cy="151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94</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生命周期终止决策评审（</a:t>
            </a:r>
            <a:r>
              <a:rPr lang="en-US" altLang="zh-CN" sz="2800">
                <a:solidFill>
                  <a:schemeClr val="tx1"/>
                </a:solidFill>
                <a:latin typeface="微软雅黑" pitchFamily="34" charset="-122"/>
                <a:ea typeface="微软雅黑" pitchFamily="34" charset="-122"/>
              </a:rPr>
              <a:t>EOXDCP</a:t>
            </a:r>
            <a:r>
              <a:rPr lang="zh-CN" altLang="en-US" sz="2800">
                <a:solidFill>
                  <a:schemeClr val="tx1"/>
                </a:solidFill>
                <a:latin typeface="微软雅黑" pitchFamily="34" charset="-122"/>
                <a:ea typeface="微软雅黑" pitchFamily="34" charset="-122"/>
              </a:rPr>
              <a:t>）</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94</a:t>
            </a:fld>
            <a:endParaRPr lang="en-US" altLang="zh-CN" sz="1200" dirty="0">
              <a:solidFill>
                <a:schemeClr val="bg1"/>
              </a:solidFill>
              <a:latin typeface="Calibri" pitchFamily="34" charset="0"/>
            </a:endParaRPr>
          </a:p>
        </p:txBody>
      </p:sp>
      <p:sp>
        <p:nvSpPr>
          <p:cNvPr id="25" name="desk1"/>
          <p:cNvSpPr>
            <a:spLocks noEditPoints="1" noChangeArrowheads="1"/>
          </p:cNvSpPr>
          <p:nvPr/>
        </p:nvSpPr>
        <p:spPr bwMode="auto">
          <a:xfrm>
            <a:off x="1028947" y="2845857"/>
            <a:ext cx="677383" cy="593199"/>
          </a:xfrm>
          <a:custGeom>
            <a:avLst/>
            <a:gdLst>
              <a:gd name="T0" fmla="*/ 0 w 21600"/>
              <a:gd name="T1" fmla="*/ 0 h 21600"/>
              <a:gd name="T2" fmla="*/ 792162 w 21600"/>
              <a:gd name="T3" fmla="*/ 0 h 21600"/>
              <a:gd name="T4" fmla="*/ 792162 w 21600"/>
              <a:gd name="T5" fmla="*/ 576263 h 21600"/>
              <a:gd name="T6" fmla="*/ 0 w 21600"/>
              <a:gd name="T7" fmla="*/ 576263 h 21600"/>
              <a:gd name="T8" fmla="*/ 396081 w 21600"/>
              <a:gd name="T9" fmla="*/ 0 h 21600"/>
              <a:gd name="T10" fmla="*/ 792162 w 21600"/>
              <a:gd name="T11" fmla="*/ 288132 h 21600"/>
              <a:gd name="T12" fmla="*/ 396081 w 21600"/>
              <a:gd name="T13" fmla="*/ 576263 h 21600"/>
              <a:gd name="T14" fmla="*/ 0 w 21600"/>
              <a:gd name="T15" fmla="*/ 288132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目标</a:t>
            </a:r>
          </a:p>
        </p:txBody>
      </p:sp>
      <p:sp>
        <p:nvSpPr>
          <p:cNvPr id="28" name="Rectangle 4"/>
          <p:cNvSpPr>
            <a:spLocks noChangeArrowheads="1"/>
          </p:cNvSpPr>
          <p:nvPr/>
        </p:nvSpPr>
        <p:spPr bwMode="auto">
          <a:xfrm>
            <a:off x="1704973" y="2845857"/>
            <a:ext cx="6593342" cy="587458"/>
          </a:xfrm>
          <a:prstGeom prst="rect">
            <a:avLst/>
          </a:prstGeom>
          <a:noFill/>
          <a:ln w="12700" algn="ctr">
            <a:solidFill>
              <a:srgbClr val="0070C0"/>
            </a:solidFill>
            <a:prstDash val="sysDot"/>
            <a:miter lim="800000"/>
            <a:headEnd/>
            <a:tailEnd/>
          </a:ln>
          <a:effectLst/>
        </p:spPr>
        <p:txBody>
          <a:bodyPr lIns="80147" tIns="40074" rIns="80147" bIns="40074" anchor="ctr"/>
          <a:lstStyle/>
          <a:p>
            <a:pPr>
              <a:lnSpc>
                <a:spcPct val="120000"/>
              </a:lnSpc>
            </a:pPr>
            <a:r>
              <a:rPr lang="zh-CN" altLang="en-US" sz="1600" dirty="0">
                <a:latin typeface="+mn-ea"/>
              </a:rPr>
              <a:t> 决策产品是否停止销售</a:t>
            </a:r>
          </a:p>
        </p:txBody>
      </p:sp>
      <p:sp>
        <p:nvSpPr>
          <p:cNvPr id="29" name="desk1"/>
          <p:cNvSpPr>
            <a:spLocks noEditPoints="1" noChangeArrowheads="1"/>
          </p:cNvSpPr>
          <p:nvPr/>
        </p:nvSpPr>
        <p:spPr bwMode="auto">
          <a:xfrm>
            <a:off x="1028947" y="3493793"/>
            <a:ext cx="677383" cy="1494557"/>
          </a:xfrm>
          <a:custGeom>
            <a:avLst/>
            <a:gdLst>
              <a:gd name="T0" fmla="*/ 0 w 21600"/>
              <a:gd name="T1" fmla="*/ 0 h 21600"/>
              <a:gd name="T2" fmla="*/ 792162 w 21600"/>
              <a:gd name="T3" fmla="*/ 0 h 21600"/>
              <a:gd name="T4" fmla="*/ 792162 w 21600"/>
              <a:gd name="T5" fmla="*/ 1370013 h 21600"/>
              <a:gd name="T6" fmla="*/ 0 w 21600"/>
              <a:gd name="T7" fmla="*/ 1370013 h 21600"/>
              <a:gd name="T8" fmla="*/ 396081 w 21600"/>
              <a:gd name="T9" fmla="*/ 0 h 21600"/>
              <a:gd name="T10" fmla="*/ 792162 w 21600"/>
              <a:gd name="T11" fmla="*/ 685007 h 21600"/>
              <a:gd name="T12" fmla="*/ 396081 w 21600"/>
              <a:gd name="T13" fmla="*/ 1370013 h 21600"/>
              <a:gd name="T14" fmla="*/ 0 w 21600"/>
              <a:gd name="T15" fmla="*/ 68500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描述</a:t>
            </a:r>
          </a:p>
        </p:txBody>
      </p:sp>
      <p:sp>
        <p:nvSpPr>
          <p:cNvPr id="30" name="Rectangle 6"/>
          <p:cNvSpPr>
            <a:spLocks noChangeArrowheads="1"/>
          </p:cNvSpPr>
          <p:nvPr/>
        </p:nvSpPr>
        <p:spPr bwMode="auto">
          <a:xfrm>
            <a:off x="1704973" y="3493793"/>
            <a:ext cx="6593342" cy="1494557"/>
          </a:xfrm>
          <a:prstGeom prst="rect">
            <a:avLst/>
          </a:prstGeom>
          <a:noFill/>
          <a:ln w="12700" algn="ctr">
            <a:solidFill>
              <a:srgbClr val="0070C0"/>
            </a:solidFill>
            <a:prstDash val="sysDot"/>
            <a:miter lim="800000"/>
            <a:headEnd/>
            <a:tailEnd/>
          </a:ln>
          <a:effectLst/>
        </p:spPr>
        <p:txBody>
          <a:bodyPr lIns="80147" tIns="40074" rIns="80147" bIns="40074" anchor="ctr"/>
          <a:lstStyle/>
          <a:p>
            <a:pPr>
              <a:lnSpc>
                <a:spcPct val="120000"/>
              </a:lnSpc>
            </a:pPr>
            <a:r>
              <a:rPr lang="zh-CN" altLang="en-US" sz="1600" dirty="0">
                <a:latin typeface="+mn-ea"/>
              </a:rPr>
              <a:t> 在产品生命周期结束时，生命周期管理团体（</a:t>
            </a:r>
            <a:r>
              <a:rPr lang="en-US" altLang="zh-CN" sz="1600" dirty="0">
                <a:latin typeface="+mn-ea"/>
              </a:rPr>
              <a:t>LMT</a:t>
            </a:r>
            <a:r>
              <a:rPr lang="zh-CN" altLang="en-US" sz="1600" dirty="0">
                <a:latin typeface="+mn-ea"/>
              </a:rPr>
              <a:t>）要向</a:t>
            </a:r>
            <a:r>
              <a:rPr lang="en-US" altLang="zh-CN" sz="1600" dirty="0">
                <a:latin typeface="+mn-ea"/>
              </a:rPr>
              <a:t>IPMT</a:t>
            </a:r>
            <a:r>
              <a:rPr lang="zh-CN" altLang="en-US" sz="1600" dirty="0">
                <a:latin typeface="+mn-ea"/>
              </a:rPr>
              <a:t>给出停止销售、停止生产、停止服务等方面日期的建议，由</a:t>
            </a:r>
            <a:r>
              <a:rPr lang="en-US" altLang="zh-CN" sz="1600" dirty="0">
                <a:latin typeface="+mn-ea"/>
              </a:rPr>
              <a:t>IPMT</a:t>
            </a:r>
            <a:r>
              <a:rPr lang="zh-CN" altLang="en-US" sz="1600" dirty="0">
                <a:latin typeface="+mn-ea"/>
              </a:rPr>
              <a:t>做出继续</a:t>
            </a:r>
            <a:r>
              <a:rPr lang="en-US" altLang="zh-CN" sz="1600" dirty="0">
                <a:latin typeface="+mn-ea"/>
              </a:rPr>
              <a:t>/</a:t>
            </a:r>
            <a:r>
              <a:rPr lang="zh-CN" altLang="en-US" sz="1600" dirty="0">
                <a:latin typeface="+mn-ea"/>
              </a:rPr>
              <a:t>终止的决策。</a:t>
            </a:r>
            <a:r>
              <a:rPr lang="en-US" altLang="zh-CN" sz="1600" dirty="0">
                <a:latin typeface="+mn-ea"/>
              </a:rPr>
              <a:t>IPMT</a:t>
            </a:r>
            <a:r>
              <a:rPr lang="zh-CN" altLang="en-US" sz="1600" dirty="0">
                <a:latin typeface="+mn-ea"/>
              </a:rPr>
              <a:t>必须要审核产品生命终止的发布是否与新产品战略保持一致以及是否已很好地考虑了潜在的客户满意度方面的问题。</a:t>
            </a:r>
          </a:p>
        </p:txBody>
      </p:sp>
      <p:sp>
        <p:nvSpPr>
          <p:cNvPr id="31" name="desk1"/>
          <p:cNvSpPr>
            <a:spLocks noEditPoints="1" noChangeArrowheads="1"/>
          </p:cNvSpPr>
          <p:nvPr/>
        </p:nvSpPr>
        <p:spPr bwMode="auto">
          <a:xfrm>
            <a:off x="1028947" y="5053144"/>
            <a:ext cx="677383" cy="1406729"/>
          </a:xfrm>
          <a:custGeom>
            <a:avLst/>
            <a:gdLst>
              <a:gd name="T0" fmla="*/ 0 w 21600"/>
              <a:gd name="T1" fmla="*/ 0 h 21600"/>
              <a:gd name="T2" fmla="*/ 792162 w 21600"/>
              <a:gd name="T3" fmla="*/ 0 h 21600"/>
              <a:gd name="T4" fmla="*/ 792162 w 21600"/>
              <a:gd name="T5" fmla="*/ 1295400 h 21600"/>
              <a:gd name="T6" fmla="*/ 0 w 21600"/>
              <a:gd name="T7" fmla="*/ 1295400 h 21600"/>
              <a:gd name="T8" fmla="*/ 396081 w 21600"/>
              <a:gd name="T9" fmla="*/ 0 h 21600"/>
              <a:gd name="T10" fmla="*/ 792162 w 21600"/>
              <a:gd name="T11" fmla="*/ 647700 h 21600"/>
              <a:gd name="T12" fmla="*/ 396081 w 21600"/>
              <a:gd name="T13" fmla="*/ 1295400 h 21600"/>
              <a:gd name="T14" fmla="*/ 0 w 21600"/>
              <a:gd name="T15" fmla="*/ 6477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0070C0"/>
          </a:solidFill>
          <a:ln w="9525">
            <a:noFill/>
            <a:miter lim="800000"/>
            <a:headEnd/>
            <a:tailEnd/>
          </a:ln>
          <a:effectLst/>
        </p:spPr>
        <p:txBody>
          <a:bodyPr lIns="80147" tIns="40074" rIns="80147" bIns="40074" anchor="ctr"/>
          <a:lstStyle/>
          <a:p>
            <a:pPr algn="ctr"/>
            <a:r>
              <a:rPr lang="zh-CN" altLang="en-US" sz="1600" dirty="0">
                <a:solidFill>
                  <a:schemeClr val="bg1"/>
                </a:solidFill>
                <a:latin typeface="+mn-ea"/>
              </a:rPr>
              <a:t>关注</a:t>
            </a:r>
          </a:p>
        </p:txBody>
      </p:sp>
      <p:sp>
        <p:nvSpPr>
          <p:cNvPr id="32" name="Rectangle 8"/>
          <p:cNvSpPr>
            <a:spLocks noChangeArrowheads="1"/>
          </p:cNvSpPr>
          <p:nvPr/>
        </p:nvSpPr>
        <p:spPr bwMode="auto">
          <a:xfrm>
            <a:off x="1704973" y="5071861"/>
            <a:ext cx="6593342" cy="1213548"/>
          </a:xfrm>
          <a:prstGeom prst="rect">
            <a:avLst/>
          </a:prstGeom>
          <a:noFill/>
          <a:ln w="12700" algn="ctr">
            <a:solidFill>
              <a:srgbClr val="0070C0"/>
            </a:solidFill>
            <a:prstDash val="sysDot"/>
            <a:miter lim="800000"/>
            <a:headEnd/>
            <a:tailEnd/>
          </a:ln>
          <a:effectLst/>
        </p:spPr>
        <p:txBody>
          <a:bodyPr wrap="square" lIns="80147" tIns="40074" rIns="80147" bIns="40074" anchor="ctr">
            <a:spAutoFit/>
          </a:bodyPr>
          <a:lstStyle/>
          <a:p>
            <a:pPr>
              <a:lnSpc>
                <a:spcPct val="90000"/>
              </a:lnSpc>
              <a:spcBef>
                <a:spcPct val="50000"/>
              </a:spcBef>
            </a:pPr>
            <a:r>
              <a:rPr lang="zh-CN" altLang="en-US" sz="1600" dirty="0">
                <a:latin typeface="+mn-ea"/>
              </a:rPr>
              <a:t> 该产品应该继续保留在市场上吗？如果不需要，是否有将策略和费用都考虑进去的详细退出计划？</a:t>
            </a:r>
          </a:p>
          <a:p>
            <a:pPr>
              <a:lnSpc>
                <a:spcPct val="90000"/>
              </a:lnSpc>
              <a:spcBef>
                <a:spcPct val="50000"/>
              </a:spcBef>
            </a:pPr>
            <a:r>
              <a:rPr lang="zh-CN" altLang="en-US" sz="1600" dirty="0">
                <a:latin typeface="+mn-ea"/>
              </a:rPr>
              <a:t>    ★支持结构    ★开发􀂾  ★业务􀂾</a:t>
            </a:r>
          </a:p>
          <a:p>
            <a:pPr>
              <a:lnSpc>
                <a:spcPct val="90000"/>
              </a:lnSpc>
              <a:spcBef>
                <a:spcPct val="50000"/>
              </a:spcBef>
            </a:pPr>
            <a:r>
              <a:rPr lang="zh-CN" altLang="en-US" sz="1600" dirty="0">
                <a:latin typeface="+mn-ea"/>
              </a:rPr>
              <a:t>    ★市场􀂾  ★销售</a:t>
            </a:r>
          </a:p>
        </p:txBody>
      </p:sp>
      <p:sp>
        <p:nvSpPr>
          <p:cNvPr id="60" name="Rectangle 6"/>
          <p:cNvSpPr>
            <a:spLocks noChangeArrowheads="1"/>
          </p:cNvSpPr>
          <p:nvPr/>
        </p:nvSpPr>
        <p:spPr bwMode="auto">
          <a:xfrm>
            <a:off x="2814015" y="902048"/>
            <a:ext cx="282129" cy="153888"/>
          </a:xfrm>
          <a:prstGeom prst="rect">
            <a:avLst/>
          </a:prstGeom>
          <a:noFill/>
          <a:ln w="9525">
            <a:noFill/>
            <a:miter lim="800000"/>
            <a:headEnd/>
            <a:tailEnd/>
          </a:ln>
        </p:spPr>
        <p:txBody>
          <a:bodyPr wrap="none" lIns="0" tIns="0" rIns="0" bIns="0">
            <a:spAutoFit/>
          </a:bodyPr>
          <a:lstStyle/>
          <a:p>
            <a:r>
              <a:rPr lang="en-US" altLang="zh-CN" sz="1000" dirty="0"/>
              <a:t>CDCP</a:t>
            </a:r>
            <a:endParaRPr lang="en-US" altLang="zh-CN" dirty="0"/>
          </a:p>
        </p:txBody>
      </p:sp>
      <p:sp>
        <p:nvSpPr>
          <p:cNvPr id="62" name="Rectangle 8"/>
          <p:cNvSpPr>
            <a:spLocks noChangeArrowheads="1"/>
          </p:cNvSpPr>
          <p:nvPr/>
        </p:nvSpPr>
        <p:spPr bwMode="auto">
          <a:xfrm>
            <a:off x="3552491" y="1126666"/>
            <a:ext cx="278923" cy="153888"/>
          </a:xfrm>
          <a:prstGeom prst="rect">
            <a:avLst/>
          </a:prstGeom>
          <a:noFill/>
          <a:ln w="9525">
            <a:noFill/>
            <a:miter lim="800000"/>
            <a:headEnd/>
            <a:tailEnd/>
          </a:ln>
        </p:spPr>
        <p:txBody>
          <a:bodyPr wrap="none" lIns="0" tIns="0" rIns="0" bIns="0">
            <a:spAutoFit/>
          </a:bodyPr>
          <a:lstStyle/>
          <a:p>
            <a:r>
              <a:rPr lang="en-US" altLang="zh-CN" sz="1000" dirty="0"/>
              <a:t>PDCP</a:t>
            </a:r>
            <a:endParaRPr lang="en-US" altLang="zh-CN" dirty="0"/>
          </a:p>
        </p:txBody>
      </p:sp>
      <p:sp>
        <p:nvSpPr>
          <p:cNvPr id="68" name="未知"/>
          <p:cNvSpPr>
            <a:spLocks/>
          </p:cNvSpPr>
          <p:nvPr/>
        </p:nvSpPr>
        <p:spPr bwMode="auto">
          <a:xfrm>
            <a:off x="5872455" y="1286489"/>
            <a:ext cx="242990" cy="355643"/>
          </a:xfrm>
          <a:custGeom>
            <a:avLst/>
            <a:gdLst>
              <a:gd name="T0" fmla="*/ 0 w 537"/>
              <a:gd name="T1" fmla="*/ 0 h 740"/>
              <a:gd name="T2" fmla="*/ 284163 w 537"/>
              <a:gd name="T3" fmla="*/ 0 h 740"/>
              <a:gd name="T4" fmla="*/ 141817 w 537"/>
              <a:gd name="T5" fmla="*/ 392113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69" name="Rectangle 15"/>
          <p:cNvSpPr>
            <a:spLocks noChangeArrowheads="1"/>
          </p:cNvSpPr>
          <p:nvPr/>
        </p:nvSpPr>
        <p:spPr bwMode="auto">
          <a:xfrm>
            <a:off x="5807295" y="1135305"/>
            <a:ext cx="286938" cy="153888"/>
          </a:xfrm>
          <a:prstGeom prst="rect">
            <a:avLst/>
          </a:prstGeom>
          <a:noFill/>
          <a:ln w="9525">
            <a:noFill/>
            <a:miter lim="800000"/>
            <a:headEnd/>
            <a:tailEnd/>
          </a:ln>
        </p:spPr>
        <p:txBody>
          <a:bodyPr wrap="none" lIns="0" tIns="0" rIns="0" bIns="0">
            <a:spAutoFit/>
          </a:bodyPr>
          <a:lstStyle/>
          <a:p>
            <a:r>
              <a:rPr lang="en-US" altLang="zh-CN" sz="1000" dirty="0"/>
              <a:t>ADCP</a:t>
            </a:r>
            <a:endParaRPr lang="en-US" altLang="zh-CN" dirty="0"/>
          </a:p>
        </p:txBody>
      </p:sp>
      <p:sp>
        <p:nvSpPr>
          <p:cNvPr id="70" name="未知"/>
          <p:cNvSpPr>
            <a:spLocks/>
          </p:cNvSpPr>
          <p:nvPr/>
        </p:nvSpPr>
        <p:spPr bwMode="auto">
          <a:xfrm>
            <a:off x="3594606" y="1290810"/>
            <a:ext cx="244347" cy="354203"/>
          </a:xfrm>
          <a:custGeom>
            <a:avLst/>
            <a:gdLst>
              <a:gd name="T0" fmla="*/ 0 w 537"/>
              <a:gd name="T1" fmla="*/ 0 h 740"/>
              <a:gd name="T2" fmla="*/ 285750 w 537"/>
              <a:gd name="T3" fmla="*/ 0 h 740"/>
              <a:gd name="T4" fmla="*/ 142609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8"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3" name="未知"/>
          <p:cNvSpPr>
            <a:spLocks/>
          </p:cNvSpPr>
          <p:nvPr/>
        </p:nvSpPr>
        <p:spPr bwMode="auto">
          <a:xfrm>
            <a:off x="2861560" y="10964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chemeClr val="bg2"/>
          </a:solidFill>
          <a:ln w="8001" cmpd="sng">
            <a:solidFill>
              <a:srgbClr val="000000"/>
            </a:solidFill>
            <a:round/>
            <a:headEnd/>
            <a:tailEnd/>
          </a:ln>
        </p:spPr>
        <p:txBody>
          <a:bodyPr lIns="80147" tIns="40074" rIns="80147" bIns="40074"/>
          <a:lstStyle/>
          <a:p>
            <a:endParaRPr lang="zh-CN" altLang="en-US"/>
          </a:p>
        </p:txBody>
      </p:sp>
      <p:sp>
        <p:nvSpPr>
          <p:cNvPr id="74" name="未知"/>
          <p:cNvSpPr>
            <a:spLocks/>
          </p:cNvSpPr>
          <p:nvPr/>
        </p:nvSpPr>
        <p:spPr bwMode="auto">
          <a:xfrm>
            <a:off x="7126766" y="1287929"/>
            <a:ext cx="242989" cy="354203"/>
          </a:xfrm>
          <a:custGeom>
            <a:avLst/>
            <a:gdLst>
              <a:gd name="T0" fmla="*/ 0 w 537"/>
              <a:gd name="T1" fmla="*/ 0 h 740"/>
              <a:gd name="T2" fmla="*/ 284162 w 537"/>
              <a:gd name="T3" fmla="*/ 0 h 740"/>
              <a:gd name="T4" fmla="*/ 142346 w 537"/>
              <a:gd name="T5" fmla="*/ 390525 h 740"/>
              <a:gd name="T6" fmla="*/ 0 w 537"/>
              <a:gd name="T7" fmla="*/ 0 h 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740">
                <a:moveTo>
                  <a:pt x="0" y="0"/>
                </a:moveTo>
                <a:lnTo>
                  <a:pt x="537" y="0"/>
                </a:lnTo>
                <a:lnTo>
                  <a:pt x="269" y="740"/>
                </a:lnTo>
                <a:lnTo>
                  <a:pt x="0" y="0"/>
                </a:lnTo>
                <a:close/>
              </a:path>
            </a:pathLst>
          </a:custGeom>
          <a:solidFill>
            <a:srgbClr val="CC0033"/>
          </a:solidFill>
          <a:ln w="7938" cmpd="sng">
            <a:solidFill>
              <a:srgbClr val="000000"/>
            </a:solidFill>
            <a:round/>
            <a:headEnd/>
            <a:tailEnd/>
          </a:ln>
        </p:spPr>
        <p:txBody>
          <a:bodyPr lIns="80147" tIns="40074" rIns="80147" bIns="40074"/>
          <a:lstStyle/>
          <a:p>
            <a:endParaRPr lang="zh-CN" altLang="en-US"/>
          </a:p>
        </p:txBody>
      </p:sp>
      <p:sp>
        <p:nvSpPr>
          <p:cNvPr id="75" name="Rectangle 21"/>
          <p:cNvSpPr>
            <a:spLocks noChangeArrowheads="1"/>
          </p:cNvSpPr>
          <p:nvPr/>
        </p:nvSpPr>
        <p:spPr bwMode="auto">
          <a:xfrm>
            <a:off x="7096902" y="1102188"/>
            <a:ext cx="428002" cy="153888"/>
          </a:xfrm>
          <a:prstGeom prst="rect">
            <a:avLst/>
          </a:prstGeom>
          <a:noFill/>
          <a:ln w="9525">
            <a:noFill/>
            <a:miter lim="800000"/>
            <a:headEnd/>
            <a:tailEnd/>
          </a:ln>
        </p:spPr>
        <p:txBody>
          <a:bodyPr wrap="none" lIns="0" tIns="0" rIns="0" bIns="0">
            <a:spAutoFit/>
          </a:bodyPr>
          <a:lstStyle/>
          <a:p>
            <a:r>
              <a:rPr lang="en-US" altLang="zh-CN" sz="1000" dirty="0"/>
              <a:t>EOXDCP</a:t>
            </a:r>
            <a:endParaRPr lang="en-US" altLang="zh-CN" dirty="0"/>
          </a:p>
        </p:txBody>
      </p:sp>
      <p:sp>
        <p:nvSpPr>
          <p:cNvPr id="76" name="Oval 22"/>
          <p:cNvSpPr>
            <a:spLocks noChangeArrowheads="1"/>
          </p:cNvSpPr>
          <p:nvPr/>
        </p:nvSpPr>
        <p:spPr bwMode="auto">
          <a:xfrm>
            <a:off x="6420867" y="1420395"/>
            <a:ext cx="93667" cy="168462"/>
          </a:xfrm>
          <a:prstGeom prst="ellipse">
            <a:avLst/>
          </a:prstGeom>
          <a:solidFill>
            <a:schemeClr val="bg2"/>
          </a:solidFill>
          <a:ln w="8001">
            <a:solidFill>
              <a:srgbClr val="000000"/>
            </a:solidFill>
            <a:round/>
            <a:headEnd/>
            <a:tailEnd/>
          </a:ln>
        </p:spPr>
        <p:txBody>
          <a:bodyPr lIns="80147" tIns="40074" rIns="80147" bIns="40074"/>
          <a:lstStyle/>
          <a:p>
            <a:endParaRPr lang="zh-CN" altLang="en-US"/>
          </a:p>
        </p:txBody>
      </p:sp>
      <p:sp>
        <p:nvSpPr>
          <p:cNvPr id="77" name="Rectangle 23"/>
          <p:cNvSpPr>
            <a:spLocks noChangeArrowheads="1"/>
          </p:cNvSpPr>
          <p:nvPr/>
        </p:nvSpPr>
        <p:spPr bwMode="auto">
          <a:xfrm>
            <a:off x="6392362" y="1250493"/>
            <a:ext cx="206788" cy="153888"/>
          </a:xfrm>
          <a:prstGeom prst="rect">
            <a:avLst/>
          </a:prstGeom>
          <a:noFill/>
          <a:ln w="9525">
            <a:noFill/>
            <a:miter lim="800000"/>
            <a:headEnd/>
            <a:tailEnd/>
          </a:ln>
        </p:spPr>
        <p:txBody>
          <a:bodyPr wrap="none" lIns="0" tIns="0" rIns="0" bIns="0">
            <a:spAutoFit/>
          </a:bodyPr>
          <a:lstStyle/>
          <a:p>
            <a:r>
              <a:rPr lang="en-US" altLang="zh-CN" sz="1000" dirty="0">
                <a:latin typeface="华文细黑" pitchFamily="2" charset="-122"/>
                <a:ea typeface="华文细黑" pitchFamily="2" charset="-122"/>
              </a:rPr>
              <a:t>GA</a:t>
            </a:r>
            <a:endParaRPr lang="en-US" altLang="zh-CN" dirty="0">
              <a:latin typeface="华文细黑" pitchFamily="2" charset="-122"/>
              <a:ea typeface="华文细黑" pitchFamily="2" charset="-122"/>
            </a:endParaRPr>
          </a:p>
        </p:txBody>
      </p:sp>
    </p:spTree>
    <p:extLst>
      <p:ext uri="{BB962C8B-B14F-4D97-AF65-F5344CB8AC3E}">
        <p14:creationId xmlns:p14="http://schemas.microsoft.com/office/powerpoint/2010/main" val="323639280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95</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下什么结论？</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95</a:t>
            </a:fld>
            <a:endParaRPr lang="en-US" altLang="zh-CN" sz="1200" dirty="0">
              <a:solidFill>
                <a:schemeClr val="bg1"/>
              </a:solidFill>
              <a:latin typeface="Calibri" pitchFamily="34" charset="0"/>
            </a:endParaRPr>
          </a:p>
        </p:txBody>
      </p:sp>
      <p:sp>
        <p:nvSpPr>
          <p:cNvPr id="34" name="Rectangle 3"/>
          <p:cNvSpPr>
            <a:spLocks noChangeArrowheads="1"/>
          </p:cNvSpPr>
          <p:nvPr/>
        </p:nvSpPr>
        <p:spPr bwMode="auto">
          <a:xfrm>
            <a:off x="1464746" y="1485191"/>
            <a:ext cx="7016829" cy="1045330"/>
          </a:xfrm>
          <a:prstGeom prst="rect">
            <a:avLst/>
          </a:prstGeom>
          <a:noFill/>
          <a:ln w="12700" algn="ctr">
            <a:noFill/>
            <a:prstDash val="sysDot"/>
            <a:miter lim="800000"/>
            <a:headEnd/>
            <a:tailEnd/>
          </a:ln>
          <a:effectLst/>
        </p:spPr>
        <p:txBody>
          <a:bodyPr lIns="80147" tIns="40074" rIns="80147" bIns="40074" anchor="ctr"/>
          <a:lstStyle/>
          <a:p>
            <a:pPr>
              <a:lnSpc>
                <a:spcPct val="130000"/>
              </a:lnSpc>
            </a:pPr>
            <a:r>
              <a:rPr lang="zh-CN" altLang="en-US" dirty="0">
                <a:solidFill>
                  <a:srgbClr val="4D4D4D"/>
                </a:solidFill>
                <a:latin typeface="+mn-ea"/>
              </a:rPr>
              <a:t>如果项目得到批准，</a:t>
            </a:r>
            <a:r>
              <a:rPr lang="en-US" altLang="zh-CN" dirty="0">
                <a:solidFill>
                  <a:srgbClr val="4D4D4D"/>
                </a:solidFill>
                <a:latin typeface="+mn-ea"/>
              </a:rPr>
              <a:t>IPMT</a:t>
            </a:r>
            <a:r>
              <a:rPr lang="zh-CN" altLang="en-US" dirty="0">
                <a:solidFill>
                  <a:srgbClr val="4D4D4D"/>
                </a:solidFill>
                <a:latin typeface="+mn-ea"/>
              </a:rPr>
              <a:t>在概念</a:t>
            </a:r>
            <a:r>
              <a:rPr lang="en-US" altLang="zh-CN" dirty="0">
                <a:solidFill>
                  <a:srgbClr val="4D4D4D"/>
                </a:solidFill>
                <a:latin typeface="+mn-ea"/>
              </a:rPr>
              <a:t>DCP</a:t>
            </a:r>
            <a:r>
              <a:rPr lang="zh-CN" altLang="en-US" dirty="0">
                <a:solidFill>
                  <a:srgbClr val="4D4D4D"/>
                </a:solidFill>
                <a:latin typeface="+mn-ea"/>
              </a:rPr>
              <a:t>授予下一阶段的资金和资源并且在计</a:t>
            </a:r>
          </a:p>
          <a:p>
            <a:pPr algn="l">
              <a:lnSpc>
                <a:spcPct val="130000"/>
              </a:lnSpc>
            </a:pPr>
            <a:r>
              <a:rPr lang="zh-CN" altLang="en-US" dirty="0">
                <a:solidFill>
                  <a:srgbClr val="4D4D4D"/>
                </a:solidFill>
                <a:latin typeface="+mn-ea"/>
              </a:rPr>
              <a:t>划</a:t>
            </a:r>
            <a:r>
              <a:rPr lang="en-US" altLang="zh-CN" dirty="0">
                <a:solidFill>
                  <a:srgbClr val="4D4D4D"/>
                </a:solidFill>
                <a:latin typeface="+mn-ea"/>
              </a:rPr>
              <a:t>DCP</a:t>
            </a:r>
            <a:r>
              <a:rPr lang="zh-CN" altLang="en-US" dirty="0">
                <a:solidFill>
                  <a:srgbClr val="4D4D4D"/>
                </a:solidFill>
                <a:latin typeface="+mn-ea"/>
              </a:rPr>
              <a:t>授予整个项目的资金和资源。</a:t>
            </a:r>
            <a:r>
              <a:rPr lang="zh-CN" altLang="en-US" dirty="0">
                <a:solidFill>
                  <a:srgbClr val="FF0000"/>
                </a:solidFill>
                <a:latin typeface="+mn-ea"/>
              </a:rPr>
              <a:t>特别的，在生命周期终止评审时，批准特指同意停止生产和销售产品，且应后续提供资源</a:t>
            </a:r>
            <a:r>
              <a:rPr lang="zh-CN" altLang="en-US" dirty="0">
                <a:solidFill>
                  <a:srgbClr val="FF6600"/>
                </a:solidFill>
                <a:latin typeface="+mn-ea"/>
              </a:rPr>
              <a:t>。</a:t>
            </a:r>
          </a:p>
        </p:txBody>
      </p:sp>
      <p:sp>
        <p:nvSpPr>
          <p:cNvPr id="35" name="Rectangle 4"/>
          <p:cNvSpPr>
            <a:spLocks noChangeArrowheads="1"/>
          </p:cNvSpPr>
          <p:nvPr/>
        </p:nvSpPr>
        <p:spPr bwMode="auto">
          <a:xfrm>
            <a:off x="1525832" y="3236059"/>
            <a:ext cx="7016829" cy="914304"/>
          </a:xfrm>
          <a:prstGeom prst="rect">
            <a:avLst/>
          </a:prstGeom>
          <a:noFill/>
          <a:ln w="12700" algn="ctr">
            <a:noFill/>
            <a:prstDash val="sysDot"/>
            <a:miter lim="800000"/>
            <a:headEnd/>
            <a:tailEnd/>
          </a:ln>
          <a:effectLst/>
        </p:spPr>
        <p:txBody>
          <a:bodyPr lIns="80147" tIns="40074" rIns="80147" bIns="40074" anchor="ctr"/>
          <a:lstStyle/>
          <a:p>
            <a:pPr algn="l">
              <a:lnSpc>
                <a:spcPct val="130000"/>
              </a:lnSpc>
            </a:pPr>
            <a:r>
              <a:rPr lang="en-US" altLang="en-US" dirty="0" err="1">
                <a:solidFill>
                  <a:srgbClr val="4D4D4D"/>
                </a:solidFill>
                <a:latin typeface="+mn-ea"/>
              </a:rPr>
              <a:t>项目以有序的方式终止，包括合适的项目文件归档和关闭，然后资源被</a:t>
            </a:r>
            <a:endParaRPr lang="en-US" altLang="en-US" dirty="0">
              <a:solidFill>
                <a:srgbClr val="4D4D4D"/>
              </a:solidFill>
              <a:latin typeface="+mn-ea"/>
            </a:endParaRPr>
          </a:p>
          <a:p>
            <a:pPr algn="l">
              <a:lnSpc>
                <a:spcPct val="130000"/>
              </a:lnSpc>
            </a:pPr>
            <a:r>
              <a:rPr lang="en-US" altLang="en-US" dirty="0" err="1">
                <a:solidFill>
                  <a:srgbClr val="4D4D4D"/>
                </a:solidFill>
                <a:latin typeface="+mn-ea"/>
              </a:rPr>
              <a:t>重新安排</a:t>
            </a:r>
            <a:r>
              <a:rPr lang="en-US" altLang="en-US" dirty="0">
                <a:solidFill>
                  <a:srgbClr val="4D4D4D"/>
                </a:solidFill>
                <a:latin typeface="+mn-ea"/>
              </a:rPr>
              <a:t>。</a:t>
            </a:r>
            <a:r>
              <a:rPr lang="en-US" altLang="zh-CN" dirty="0" err="1">
                <a:solidFill>
                  <a:srgbClr val="FF0000"/>
                </a:solidFill>
                <a:latin typeface="+mn-ea"/>
              </a:rPr>
              <a:t>特别</a:t>
            </a:r>
            <a:r>
              <a:rPr lang="zh-CN" altLang="en-US" dirty="0">
                <a:solidFill>
                  <a:srgbClr val="FF0000"/>
                </a:solidFill>
                <a:latin typeface="+mn-ea"/>
              </a:rPr>
              <a:t>的，在生命周期终止评审时，没有此项结论，只有批准和重新定向两种结论。</a:t>
            </a:r>
          </a:p>
        </p:txBody>
      </p:sp>
      <p:sp>
        <p:nvSpPr>
          <p:cNvPr id="36" name="Rectangle 5"/>
          <p:cNvSpPr>
            <a:spLocks noChangeArrowheads="1"/>
          </p:cNvSpPr>
          <p:nvPr/>
        </p:nvSpPr>
        <p:spPr bwMode="auto">
          <a:xfrm>
            <a:off x="1527190" y="4848310"/>
            <a:ext cx="7015328" cy="1521325"/>
          </a:xfrm>
          <a:prstGeom prst="rect">
            <a:avLst/>
          </a:prstGeom>
          <a:noFill/>
          <a:ln w="12700" algn="ctr">
            <a:noFill/>
            <a:prstDash val="sysDot"/>
            <a:miter lim="800000"/>
            <a:headEnd/>
            <a:tailEnd/>
          </a:ln>
          <a:effectLst/>
        </p:spPr>
        <p:txBody>
          <a:bodyPr wrap="square" lIns="80147" tIns="40074" rIns="80147" bIns="40074" anchor="ctr">
            <a:spAutoFit/>
          </a:bodyPr>
          <a:lstStyle/>
          <a:p>
            <a:pPr algn="l">
              <a:lnSpc>
                <a:spcPct val="130000"/>
              </a:lnSpc>
            </a:pPr>
            <a:r>
              <a:rPr lang="en-US" altLang="zh-CN" dirty="0">
                <a:solidFill>
                  <a:srgbClr val="4D4D4D"/>
                </a:solidFill>
                <a:latin typeface="+mn-ea"/>
              </a:rPr>
              <a:t>IPMT</a:t>
            </a:r>
            <a:r>
              <a:rPr lang="zh-CN" altLang="en-US" dirty="0">
                <a:solidFill>
                  <a:srgbClr val="4D4D4D"/>
                </a:solidFill>
                <a:latin typeface="+mn-ea"/>
              </a:rPr>
              <a:t>要求</a:t>
            </a:r>
            <a:r>
              <a:rPr lang="en-US" altLang="zh-CN" dirty="0">
                <a:solidFill>
                  <a:srgbClr val="4D4D4D"/>
                </a:solidFill>
                <a:latin typeface="+mn-ea"/>
              </a:rPr>
              <a:t>PDT</a:t>
            </a:r>
            <a:r>
              <a:rPr lang="zh-CN" altLang="en-US" dirty="0">
                <a:solidFill>
                  <a:srgbClr val="4D4D4D"/>
                </a:solidFill>
                <a:latin typeface="+mn-ea"/>
              </a:rPr>
              <a:t>从特定的方向重新审视项目和计划，或收集更多的信息并且</a:t>
            </a:r>
          </a:p>
          <a:p>
            <a:pPr algn="l">
              <a:lnSpc>
                <a:spcPct val="130000"/>
              </a:lnSpc>
            </a:pPr>
            <a:r>
              <a:rPr lang="zh-CN" altLang="en-US" dirty="0">
                <a:solidFill>
                  <a:srgbClr val="4D4D4D"/>
                </a:solidFill>
                <a:latin typeface="+mn-ea"/>
              </a:rPr>
              <a:t>反馈。因为在项目启动的时候已经强调了要与经营战略保持一致，所以很少发生重新定向。</a:t>
            </a:r>
          </a:p>
        </p:txBody>
      </p:sp>
      <p:sp>
        <p:nvSpPr>
          <p:cNvPr id="37" name="Oval 6"/>
          <p:cNvSpPr>
            <a:spLocks noChangeArrowheads="1"/>
          </p:cNvSpPr>
          <p:nvPr/>
        </p:nvSpPr>
        <p:spPr bwMode="auto">
          <a:xfrm>
            <a:off x="418075" y="1485190"/>
            <a:ext cx="863410" cy="979097"/>
          </a:xfrm>
          <a:prstGeom prst="ellipse">
            <a:avLst/>
          </a:prstGeom>
          <a:solidFill>
            <a:srgbClr val="99CC00"/>
          </a:solidFill>
          <a:ln w="9525" algn="ctr">
            <a:noFill/>
            <a:round/>
            <a:headEnd/>
            <a:tailEnd/>
          </a:ln>
          <a:effectLst/>
        </p:spPr>
        <p:txBody>
          <a:bodyPr wrap="none" lIns="80147" tIns="40074" rIns="80147" bIns="40074" anchor="ctr"/>
          <a:lstStyle/>
          <a:p>
            <a:pPr defTabSz="801472">
              <a:defRPr/>
            </a:pPr>
            <a:r>
              <a:rPr lang="zh-CN" altLang="en-US" sz="1600" b="1" kern="0" dirty="0">
                <a:solidFill>
                  <a:schemeClr val="bg1"/>
                </a:solidFill>
                <a:latin typeface="+mn-ea"/>
              </a:rPr>
              <a:t>批准</a:t>
            </a:r>
          </a:p>
        </p:txBody>
      </p:sp>
      <p:sp>
        <p:nvSpPr>
          <p:cNvPr id="38" name="Oval 7"/>
          <p:cNvSpPr>
            <a:spLocks noChangeArrowheads="1"/>
          </p:cNvSpPr>
          <p:nvPr/>
        </p:nvSpPr>
        <p:spPr bwMode="auto">
          <a:xfrm>
            <a:off x="418075" y="3169825"/>
            <a:ext cx="863410" cy="980537"/>
          </a:xfrm>
          <a:prstGeom prst="ellipse">
            <a:avLst/>
          </a:prstGeom>
          <a:solidFill>
            <a:srgbClr val="FF0000"/>
          </a:solidFill>
          <a:ln w="9525" algn="ctr">
            <a:noFill/>
            <a:round/>
            <a:headEnd/>
            <a:tailEnd/>
          </a:ln>
          <a:effectLst/>
        </p:spPr>
        <p:txBody>
          <a:bodyPr wrap="none" lIns="80147" tIns="40074" rIns="80147" bIns="40074" anchor="ctr"/>
          <a:lstStyle/>
          <a:p>
            <a:r>
              <a:rPr lang="zh-CN" altLang="en-US" sz="1600" b="1" dirty="0">
                <a:solidFill>
                  <a:schemeClr val="bg1"/>
                </a:solidFill>
                <a:latin typeface="+mn-ea"/>
              </a:rPr>
              <a:t>终止</a:t>
            </a:r>
          </a:p>
        </p:txBody>
      </p:sp>
      <p:sp>
        <p:nvSpPr>
          <p:cNvPr id="39" name="Oval 8"/>
          <p:cNvSpPr>
            <a:spLocks noChangeArrowheads="1"/>
          </p:cNvSpPr>
          <p:nvPr/>
        </p:nvSpPr>
        <p:spPr bwMode="auto">
          <a:xfrm>
            <a:off x="418075" y="4881427"/>
            <a:ext cx="863410" cy="979097"/>
          </a:xfrm>
          <a:prstGeom prst="ellipse">
            <a:avLst/>
          </a:prstGeom>
          <a:solidFill>
            <a:srgbClr val="FFC000"/>
          </a:solidFill>
          <a:ln w="9525" algn="ctr">
            <a:noFill/>
            <a:round/>
            <a:headEnd/>
            <a:tailEnd/>
          </a:ln>
          <a:effectLst/>
        </p:spPr>
        <p:txBody>
          <a:bodyPr wrap="none" lIns="80147" tIns="40074" rIns="80147" bIns="40074" anchor="ctr"/>
          <a:lstStyle/>
          <a:p>
            <a:r>
              <a:rPr lang="zh-CN" altLang="en-US" sz="1600" b="1" dirty="0">
                <a:solidFill>
                  <a:schemeClr val="bg1"/>
                </a:solidFill>
                <a:latin typeface="+mn-ea"/>
              </a:rPr>
              <a:t>重新</a:t>
            </a:r>
          </a:p>
          <a:p>
            <a:r>
              <a:rPr lang="zh-CN" altLang="en-US" sz="1600" b="1" dirty="0">
                <a:solidFill>
                  <a:schemeClr val="bg1"/>
                </a:solidFill>
                <a:latin typeface="+mn-ea"/>
              </a:rPr>
              <a:t>定向</a:t>
            </a:r>
          </a:p>
        </p:txBody>
      </p:sp>
    </p:spTree>
    <p:extLst>
      <p:ext uri="{BB962C8B-B14F-4D97-AF65-F5344CB8AC3E}">
        <p14:creationId xmlns:p14="http://schemas.microsoft.com/office/powerpoint/2010/main" val="323639280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96</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DCP</a:t>
            </a:r>
            <a:r>
              <a:rPr lang="zh-CN" altLang="en-US" sz="2800">
                <a:solidFill>
                  <a:schemeClr val="tx1"/>
                </a:solidFill>
                <a:latin typeface="微软雅黑" pitchFamily="34" charset="-122"/>
                <a:ea typeface="微软雅黑" pitchFamily="34" charset="-122"/>
              </a:rPr>
              <a:t>流程概要（样例）</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96</a:t>
            </a:fld>
            <a:endParaRPr lang="en-US" altLang="zh-CN" sz="1200" dirty="0">
              <a:solidFill>
                <a:schemeClr val="bg1"/>
              </a:solidFill>
              <a:latin typeface="Calibri" pitchFamily="34" charset="0"/>
            </a:endParaRPr>
          </a:p>
        </p:txBody>
      </p:sp>
      <p:sp>
        <p:nvSpPr>
          <p:cNvPr id="28" name="Rectangle 3"/>
          <p:cNvSpPr>
            <a:spLocks noChangeArrowheads="1"/>
          </p:cNvSpPr>
          <p:nvPr/>
        </p:nvSpPr>
        <p:spPr bwMode="auto">
          <a:xfrm>
            <a:off x="601337" y="1096429"/>
            <a:ext cx="1482419" cy="456432"/>
          </a:xfrm>
          <a:prstGeom prst="rect">
            <a:avLst/>
          </a:prstGeom>
          <a:solidFill>
            <a:srgbClr val="0070C0"/>
          </a:solidFill>
          <a:ln w="9525">
            <a:solidFill>
              <a:schemeClr val="bg1"/>
            </a:solidFill>
            <a:miter lim="800000"/>
            <a:headEnd/>
            <a:tailEnd/>
          </a:ln>
          <a:effectLst/>
        </p:spPr>
        <p:txBody>
          <a:bodyPr wrap="none" lIns="80147" tIns="40074" rIns="80147" bIns="40074" anchor="ctr"/>
          <a:lstStyle/>
          <a:p>
            <a:pPr algn="ctr" defTabSz="801472">
              <a:defRPr/>
            </a:pPr>
            <a:r>
              <a:rPr lang="zh-CN" altLang="en-US" kern="0" dirty="0">
                <a:solidFill>
                  <a:schemeClr val="bg1"/>
                </a:solidFill>
                <a:latin typeface="+mn-ea"/>
              </a:rPr>
              <a:t>制定评审计划</a:t>
            </a:r>
          </a:p>
        </p:txBody>
      </p:sp>
      <p:sp>
        <p:nvSpPr>
          <p:cNvPr id="29" name="Rectangle 4"/>
          <p:cNvSpPr>
            <a:spLocks noChangeArrowheads="1"/>
          </p:cNvSpPr>
          <p:nvPr/>
        </p:nvSpPr>
        <p:spPr bwMode="auto">
          <a:xfrm>
            <a:off x="601337" y="2131690"/>
            <a:ext cx="1482419" cy="454993"/>
          </a:xfrm>
          <a:prstGeom prst="rect">
            <a:avLst/>
          </a:prstGeom>
          <a:solidFill>
            <a:srgbClr val="0070C0"/>
          </a:solidFill>
          <a:ln w="9525">
            <a:solidFill>
              <a:schemeClr val="bg1"/>
            </a:solidFill>
            <a:miter lim="800000"/>
            <a:headEnd/>
            <a:tailEnd/>
          </a:ln>
          <a:effectLst/>
        </p:spPr>
        <p:txBody>
          <a:bodyPr wrap="none" lIns="80147" tIns="40074" rIns="80147" bIns="40074" anchor="ctr"/>
          <a:lstStyle/>
          <a:p>
            <a:pPr algn="ctr" defTabSz="801472"/>
            <a:r>
              <a:rPr lang="zh-CN" altLang="en-US" kern="0" dirty="0">
                <a:solidFill>
                  <a:schemeClr val="bg1"/>
                </a:solidFill>
                <a:latin typeface="+mn-ea"/>
              </a:rPr>
              <a:t>准备评审材料</a:t>
            </a:r>
          </a:p>
        </p:txBody>
      </p:sp>
      <p:sp>
        <p:nvSpPr>
          <p:cNvPr id="30" name="AutoShape 5"/>
          <p:cNvSpPr>
            <a:spLocks noChangeArrowheads="1"/>
          </p:cNvSpPr>
          <p:nvPr/>
        </p:nvSpPr>
        <p:spPr bwMode="auto">
          <a:xfrm>
            <a:off x="2311777" y="1096428"/>
            <a:ext cx="6047625" cy="647936"/>
          </a:xfrm>
          <a:prstGeom prst="wedgeRectCallout">
            <a:avLst>
              <a:gd name="adj1" fmla="val -52384"/>
              <a:gd name="adj2" fmla="val -6468"/>
            </a:avLst>
          </a:prstGeom>
          <a:solidFill>
            <a:srgbClr val="CCFFCC"/>
          </a:solidFill>
          <a:ln w="9525">
            <a:solidFill>
              <a:srgbClr val="000000"/>
            </a:solidFill>
            <a:miter lim="800000"/>
            <a:headEnd/>
            <a:tailEnd/>
          </a:ln>
          <a:effectLst/>
        </p:spPr>
        <p:txBody>
          <a:bodyPr lIns="80147" tIns="40074" rIns="80147" bIns="40074"/>
          <a:lstStyle/>
          <a:p>
            <a:pPr defTabSz="801472">
              <a:defRPr/>
            </a:pPr>
            <a:r>
              <a:rPr lang="zh-CN" altLang="en-US" kern="0" dirty="0">
                <a:solidFill>
                  <a:srgbClr val="5F5F5F"/>
                </a:solidFill>
                <a:latin typeface="+mn-ea"/>
              </a:rPr>
              <a:t>每月</a:t>
            </a:r>
            <a:r>
              <a:rPr lang="en-US" altLang="zh-CN" kern="0" dirty="0">
                <a:solidFill>
                  <a:srgbClr val="5F5F5F"/>
                </a:solidFill>
                <a:latin typeface="+mn-ea"/>
              </a:rPr>
              <a:t>PDT</a:t>
            </a:r>
            <a:r>
              <a:rPr lang="zh-CN" altLang="en-US" kern="0" dirty="0">
                <a:solidFill>
                  <a:srgbClr val="5F5F5F"/>
                </a:solidFill>
                <a:latin typeface="+mn-ea"/>
              </a:rPr>
              <a:t>上报评审计划，</a:t>
            </a:r>
            <a:r>
              <a:rPr lang="en-US" altLang="zh-CN" kern="0" dirty="0">
                <a:solidFill>
                  <a:srgbClr val="5F5F5F"/>
                </a:solidFill>
                <a:latin typeface="+mn-ea"/>
              </a:rPr>
              <a:t>IPMT</a:t>
            </a:r>
            <a:r>
              <a:rPr lang="zh-CN" altLang="en-US" kern="0" dirty="0">
                <a:solidFill>
                  <a:srgbClr val="5F5F5F"/>
                </a:solidFill>
                <a:latin typeface="+mn-ea"/>
              </a:rPr>
              <a:t>秘书汇总、</a:t>
            </a:r>
            <a:r>
              <a:rPr lang="en-US" altLang="zh-CN" kern="0" dirty="0">
                <a:solidFill>
                  <a:srgbClr val="5F5F5F"/>
                </a:solidFill>
                <a:latin typeface="+mn-ea"/>
              </a:rPr>
              <a:t>IPMT</a:t>
            </a:r>
            <a:r>
              <a:rPr lang="zh-CN" altLang="en-US" kern="0" dirty="0">
                <a:solidFill>
                  <a:srgbClr val="5F5F5F"/>
                </a:solidFill>
                <a:latin typeface="+mn-ea"/>
              </a:rPr>
              <a:t>主任审核，秘书与各</a:t>
            </a:r>
            <a:r>
              <a:rPr lang="en-US" altLang="zh-CN" kern="0" dirty="0">
                <a:solidFill>
                  <a:srgbClr val="5F5F5F"/>
                </a:solidFill>
                <a:latin typeface="+mn-ea"/>
              </a:rPr>
              <a:t>IPMT</a:t>
            </a:r>
            <a:r>
              <a:rPr lang="zh-CN" altLang="en-US" kern="0" dirty="0">
                <a:solidFill>
                  <a:srgbClr val="5F5F5F"/>
                </a:solidFill>
                <a:latin typeface="+mn-ea"/>
              </a:rPr>
              <a:t>成员沟通确定评审时间后下发评审计划</a:t>
            </a:r>
          </a:p>
        </p:txBody>
      </p:sp>
      <p:sp>
        <p:nvSpPr>
          <p:cNvPr id="31" name="Rectangle 6"/>
          <p:cNvSpPr>
            <a:spLocks noChangeArrowheads="1"/>
          </p:cNvSpPr>
          <p:nvPr/>
        </p:nvSpPr>
        <p:spPr bwMode="auto">
          <a:xfrm>
            <a:off x="602892" y="2986954"/>
            <a:ext cx="1480864" cy="506839"/>
          </a:xfrm>
          <a:prstGeom prst="rect">
            <a:avLst/>
          </a:prstGeom>
          <a:solidFill>
            <a:srgbClr val="0070C0"/>
          </a:solidFill>
          <a:ln w="9525">
            <a:solidFill>
              <a:schemeClr val="bg1"/>
            </a:solidFill>
            <a:miter lim="800000"/>
            <a:headEnd/>
            <a:tailEnd/>
          </a:ln>
          <a:effectLst/>
        </p:spPr>
        <p:txBody>
          <a:bodyPr wrap="none" lIns="80147" tIns="40074" rIns="80147" bIns="40074" anchor="ctr"/>
          <a:lstStyle/>
          <a:p>
            <a:pPr algn="ctr" defTabSz="801472"/>
            <a:r>
              <a:rPr lang="zh-CN" altLang="en-US" kern="0" dirty="0">
                <a:solidFill>
                  <a:schemeClr val="bg1"/>
                </a:solidFill>
                <a:latin typeface="+mn-ea"/>
              </a:rPr>
              <a:t>预评审</a:t>
            </a:r>
          </a:p>
        </p:txBody>
      </p:sp>
      <p:sp>
        <p:nvSpPr>
          <p:cNvPr id="32" name="Rectangle 7"/>
          <p:cNvSpPr>
            <a:spLocks noChangeArrowheads="1"/>
          </p:cNvSpPr>
          <p:nvPr/>
        </p:nvSpPr>
        <p:spPr bwMode="auto">
          <a:xfrm>
            <a:off x="601535" y="3882555"/>
            <a:ext cx="1480864" cy="456433"/>
          </a:xfrm>
          <a:prstGeom prst="rect">
            <a:avLst/>
          </a:prstGeom>
          <a:solidFill>
            <a:srgbClr val="0070C0"/>
          </a:solidFill>
          <a:ln w="9525">
            <a:solidFill>
              <a:schemeClr val="bg1"/>
            </a:solidFill>
            <a:miter lim="800000"/>
            <a:headEnd/>
            <a:tailEnd/>
          </a:ln>
          <a:effectLst/>
        </p:spPr>
        <p:txBody>
          <a:bodyPr wrap="none" lIns="80147" tIns="40074" rIns="80147" bIns="40074" anchor="ctr"/>
          <a:lstStyle/>
          <a:p>
            <a:pPr algn="ctr" defTabSz="801472"/>
            <a:r>
              <a:rPr lang="zh-CN" altLang="en-US" kern="0" dirty="0">
                <a:solidFill>
                  <a:schemeClr val="bg1"/>
                </a:solidFill>
                <a:latin typeface="+mn-ea"/>
              </a:rPr>
              <a:t>沟通</a:t>
            </a:r>
          </a:p>
        </p:txBody>
      </p:sp>
      <p:sp>
        <p:nvSpPr>
          <p:cNvPr id="33" name="Rectangle 8"/>
          <p:cNvSpPr>
            <a:spLocks noChangeArrowheads="1"/>
          </p:cNvSpPr>
          <p:nvPr/>
        </p:nvSpPr>
        <p:spPr bwMode="auto">
          <a:xfrm>
            <a:off x="601535" y="4789666"/>
            <a:ext cx="1480864" cy="718484"/>
          </a:xfrm>
          <a:prstGeom prst="rect">
            <a:avLst/>
          </a:prstGeom>
          <a:solidFill>
            <a:srgbClr val="0070C0"/>
          </a:solidFill>
          <a:ln w="9525">
            <a:solidFill>
              <a:schemeClr val="bg1"/>
            </a:solidFill>
            <a:miter lim="800000"/>
            <a:headEnd/>
            <a:tailEnd/>
          </a:ln>
          <a:effectLst/>
        </p:spPr>
        <p:txBody>
          <a:bodyPr wrap="none" lIns="80147" tIns="40074" rIns="80147" bIns="40074" anchor="ctr"/>
          <a:lstStyle/>
          <a:p>
            <a:pPr algn="ctr" defTabSz="801472"/>
            <a:r>
              <a:rPr lang="zh-CN" altLang="en-US" kern="0" dirty="0">
                <a:solidFill>
                  <a:schemeClr val="bg1"/>
                </a:solidFill>
                <a:latin typeface="+mn-ea"/>
              </a:rPr>
              <a:t>正式评审</a:t>
            </a:r>
          </a:p>
        </p:txBody>
      </p:sp>
      <p:sp>
        <p:nvSpPr>
          <p:cNvPr id="40" name="Rectangle 9"/>
          <p:cNvSpPr>
            <a:spLocks noChangeArrowheads="1"/>
          </p:cNvSpPr>
          <p:nvPr/>
        </p:nvSpPr>
        <p:spPr bwMode="auto">
          <a:xfrm>
            <a:off x="601535" y="5888281"/>
            <a:ext cx="1480864" cy="456433"/>
          </a:xfrm>
          <a:prstGeom prst="rect">
            <a:avLst/>
          </a:prstGeom>
          <a:solidFill>
            <a:srgbClr val="0070C0"/>
          </a:solidFill>
          <a:ln w="9525">
            <a:solidFill>
              <a:schemeClr val="bg1"/>
            </a:solidFill>
            <a:miter lim="800000"/>
            <a:headEnd/>
            <a:tailEnd/>
          </a:ln>
          <a:effectLst/>
        </p:spPr>
        <p:txBody>
          <a:bodyPr wrap="none" lIns="80147" tIns="40074" rIns="80147" bIns="40074" anchor="ctr"/>
          <a:lstStyle/>
          <a:p>
            <a:pPr algn="ctr" defTabSz="801472"/>
            <a:r>
              <a:rPr lang="zh-CN" altLang="en-US" kern="0" dirty="0">
                <a:solidFill>
                  <a:schemeClr val="bg1"/>
                </a:solidFill>
                <a:latin typeface="+mn-ea"/>
              </a:rPr>
              <a:t>下发评审结论</a:t>
            </a:r>
          </a:p>
        </p:txBody>
      </p:sp>
      <p:sp>
        <p:nvSpPr>
          <p:cNvPr id="41" name="AutoShape 10"/>
          <p:cNvSpPr>
            <a:spLocks noChangeArrowheads="1"/>
          </p:cNvSpPr>
          <p:nvPr/>
        </p:nvSpPr>
        <p:spPr bwMode="auto">
          <a:xfrm>
            <a:off x="2311777" y="2130249"/>
            <a:ext cx="6047625" cy="521227"/>
          </a:xfrm>
          <a:prstGeom prst="wedgeRectCallout">
            <a:avLst>
              <a:gd name="adj1" fmla="val -52509"/>
              <a:gd name="adj2" fmla="val -1981"/>
            </a:avLst>
          </a:prstGeom>
          <a:solidFill>
            <a:srgbClr val="CCFFCC"/>
          </a:solidFill>
          <a:ln w="9525">
            <a:solidFill>
              <a:srgbClr val="000000"/>
            </a:solidFill>
            <a:miter lim="800000"/>
            <a:headEnd/>
            <a:tailEnd/>
          </a:ln>
          <a:effectLst/>
        </p:spPr>
        <p:txBody>
          <a:bodyPr lIns="80147" tIns="40074" rIns="80147" bIns="40074"/>
          <a:lstStyle/>
          <a:p>
            <a:pPr defTabSz="801472">
              <a:defRPr/>
            </a:pPr>
            <a:r>
              <a:rPr lang="en-US" altLang="zh-CN" kern="0" dirty="0">
                <a:solidFill>
                  <a:srgbClr val="5F5F5F"/>
                </a:solidFill>
                <a:latin typeface="+mn-ea"/>
              </a:rPr>
              <a:t>PDT</a:t>
            </a:r>
            <a:r>
              <a:rPr lang="zh-CN" altLang="en-US" kern="0" dirty="0">
                <a:solidFill>
                  <a:srgbClr val="5F5F5F"/>
                </a:solidFill>
                <a:latin typeface="+mn-ea"/>
              </a:rPr>
              <a:t>准备评审相关资料（商业计划、项目计划、演示</a:t>
            </a:r>
            <a:r>
              <a:rPr lang="en-US" altLang="zh-CN" kern="0" dirty="0">
                <a:solidFill>
                  <a:srgbClr val="5F5F5F"/>
                </a:solidFill>
                <a:latin typeface="+mn-ea"/>
              </a:rPr>
              <a:t>PPT</a:t>
            </a:r>
            <a:r>
              <a:rPr lang="zh-CN" altLang="en-US" kern="0" dirty="0">
                <a:solidFill>
                  <a:srgbClr val="5F5F5F"/>
                </a:solidFill>
                <a:latin typeface="+mn-ea"/>
              </a:rPr>
              <a:t>等等）</a:t>
            </a:r>
          </a:p>
        </p:txBody>
      </p:sp>
      <p:sp>
        <p:nvSpPr>
          <p:cNvPr id="42" name="AutoShape 11"/>
          <p:cNvSpPr>
            <a:spLocks noChangeArrowheads="1"/>
          </p:cNvSpPr>
          <p:nvPr/>
        </p:nvSpPr>
        <p:spPr bwMode="auto">
          <a:xfrm>
            <a:off x="2311777" y="2986954"/>
            <a:ext cx="6047625" cy="506839"/>
          </a:xfrm>
          <a:prstGeom prst="wedgeRectCallout">
            <a:avLst>
              <a:gd name="adj1" fmla="val -52509"/>
              <a:gd name="adj2" fmla="val -1981"/>
            </a:avLst>
          </a:prstGeom>
          <a:solidFill>
            <a:srgbClr val="CCFFCC"/>
          </a:solidFill>
          <a:ln w="9525">
            <a:solidFill>
              <a:srgbClr val="000000"/>
            </a:solidFill>
            <a:miter lim="800000"/>
            <a:headEnd/>
            <a:tailEnd/>
          </a:ln>
          <a:effectLst/>
        </p:spPr>
        <p:txBody>
          <a:bodyPr lIns="80147" tIns="40074" rIns="80147" bIns="40074"/>
          <a:lstStyle/>
          <a:p>
            <a:pPr defTabSz="801472">
              <a:defRPr/>
            </a:pPr>
            <a:r>
              <a:rPr lang="zh-CN" altLang="en-US" kern="0" dirty="0">
                <a:solidFill>
                  <a:srgbClr val="5F5F5F"/>
                </a:solidFill>
                <a:latin typeface="+mn-ea"/>
              </a:rPr>
              <a:t>产品经理组织</a:t>
            </a:r>
            <a:r>
              <a:rPr lang="en-US" altLang="zh-CN" kern="0" dirty="0">
                <a:solidFill>
                  <a:srgbClr val="5F5F5F"/>
                </a:solidFill>
                <a:latin typeface="+mn-ea"/>
              </a:rPr>
              <a:t>PDT</a:t>
            </a:r>
            <a:r>
              <a:rPr lang="zh-CN" altLang="en-US" kern="0" dirty="0">
                <a:solidFill>
                  <a:srgbClr val="5F5F5F"/>
                </a:solidFill>
                <a:latin typeface="+mn-ea"/>
              </a:rPr>
              <a:t>及相关部门进行预评审</a:t>
            </a:r>
          </a:p>
        </p:txBody>
      </p:sp>
      <p:sp>
        <p:nvSpPr>
          <p:cNvPr id="43" name="AutoShape 12"/>
          <p:cNvSpPr>
            <a:spLocks noChangeArrowheads="1"/>
          </p:cNvSpPr>
          <p:nvPr/>
        </p:nvSpPr>
        <p:spPr bwMode="auto">
          <a:xfrm>
            <a:off x="2311777" y="3835025"/>
            <a:ext cx="6047625" cy="695466"/>
          </a:xfrm>
          <a:prstGeom prst="wedgeRectCallout">
            <a:avLst>
              <a:gd name="adj1" fmla="val -52509"/>
              <a:gd name="adj2" fmla="val 12778"/>
            </a:avLst>
          </a:prstGeom>
          <a:solidFill>
            <a:srgbClr val="CCFFCC"/>
          </a:solidFill>
          <a:ln w="9525">
            <a:solidFill>
              <a:srgbClr val="000000"/>
            </a:solidFill>
            <a:miter lim="800000"/>
            <a:headEnd/>
            <a:tailEnd/>
          </a:ln>
          <a:effectLst/>
        </p:spPr>
        <p:txBody>
          <a:bodyPr lIns="80147" tIns="40074" rIns="80147" bIns="40074"/>
          <a:lstStyle/>
          <a:p>
            <a:pPr defTabSz="801472">
              <a:defRPr/>
            </a:pPr>
            <a:r>
              <a:rPr lang="en-US" altLang="zh-CN" kern="0" dirty="0">
                <a:solidFill>
                  <a:srgbClr val="5F5F5F"/>
                </a:solidFill>
                <a:latin typeface="+mn-ea"/>
              </a:rPr>
              <a:t>PDT</a:t>
            </a:r>
            <a:r>
              <a:rPr lang="zh-CN" altLang="en-US" kern="0" dirty="0">
                <a:solidFill>
                  <a:srgbClr val="5F5F5F"/>
                </a:solidFill>
                <a:latin typeface="+mn-ea"/>
              </a:rPr>
              <a:t>完善评审资料并正式提交至</a:t>
            </a:r>
            <a:r>
              <a:rPr lang="en-US" altLang="zh-CN" kern="0" dirty="0">
                <a:solidFill>
                  <a:srgbClr val="5F5F5F"/>
                </a:solidFill>
                <a:latin typeface="+mn-ea"/>
              </a:rPr>
              <a:t>IPMT</a:t>
            </a:r>
            <a:r>
              <a:rPr lang="zh-CN" altLang="en-US" kern="0" dirty="0">
                <a:solidFill>
                  <a:srgbClr val="5F5F5F"/>
                </a:solidFill>
                <a:latin typeface="+mn-ea"/>
              </a:rPr>
              <a:t>秘书，</a:t>
            </a:r>
            <a:r>
              <a:rPr lang="en-US" altLang="zh-CN" kern="0" dirty="0">
                <a:solidFill>
                  <a:srgbClr val="5F5F5F"/>
                </a:solidFill>
                <a:latin typeface="+mn-ea"/>
              </a:rPr>
              <a:t>IPMT</a:t>
            </a:r>
            <a:r>
              <a:rPr lang="zh-CN" altLang="en-US" kern="0" dirty="0">
                <a:solidFill>
                  <a:srgbClr val="5F5F5F"/>
                </a:solidFill>
                <a:latin typeface="+mn-ea"/>
              </a:rPr>
              <a:t>秘书至少在评审前</a:t>
            </a:r>
            <a:r>
              <a:rPr lang="en-US" altLang="zh-CN" kern="0" dirty="0">
                <a:solidFill>
                  <a:srgbClr val="5F5F5F"/>
                </a:solidFill>
                <a:latin typeface="+mn-ea"/>
              </a:rPr>
              <a:t>3</a:t>
            </a:r>
            <a:r>
              <a:rPr lang="zh-CN" altLang="en-US" kern="0" dirty="0">
                <a:solidFill>
                  <a:srgbClr val="5F5F5F"/>
                </a:solidFill>
                <a:latin typeface="+mn-ea"/>
              </a:rPr>
              <a:t>天将资料送</a:t>
            </a:r>
            <a:r>
              <a:rPr lang="en-US" altLang="zh-CN" kern="0" dirty="0">
                <a:solidFill>
                  <a:srgbClr val="5F5F5F"/>
                </a:solidFill>
                <a:latin typeface="+mn-ea"/>
              </a:rPr>
              <a:t>IPMT</a:t>
            </a:r>
            <a:r>
              <a:rPr lang="zh-CN" altLang="en-US" kern="0" dirty="0">
                <a:solidFill>
                  <a:srgbClr val="5F5F5F"/>
                </a:solidFill>
                <a:latin typeface="+mn-ea"/>
              </a:rPr>
              <a:t>成员审阅，</a:t>
            </a:r>
            <a:r>
              <a:rPr lang="en-US" altLang="zh-CN" kern="0" dirty="0">
                <a:solidFill>
                  <a:srgbClr val="5F5F5F"/>
                </a:solidFill>
                <a:latin typeface="+mn-ea"/>
              </a:rPr>
              <a:t>PDT</a:t>
            </a:r>
            <a:r>
              <a:rPr lang="zh-CN" altLang="en-US" kern="0" dirty="0">
                <a:solidFill>
                  <a:srgbClr val="5F5F5F"/>
                </a:solidFill>
                <a:latin typeface="+mn-ea"/>
              </a:rPr>
              <a:t>与</a:t>
            </a:r>
            <a:r>
              <a:rPr lang="en-US" altLang="zh-CN" kern="0" dirty="0">
                <a:solidFill>
                  <a:srgbClr val="5F5F5F"/>
                </a:solidFill>
                <a:latin typeface="+mn-ea"/>
              </a:rPr>
              <a:t>IPMT</a:t>
            </a:r>
            <a:r>
              <a:rPr lang="zh-CN" altLang="en-US" kern="0" dirty="0">
                <a:solidFill>
                  <a:srgbClr val="5F5F5F"/>
                </a:solidFill>
                <a:latin typeface="+mn-ea"/>
              </a:rPr>
              <a:t>成员进行充分沟通。</a:t>
            </a:r>
          </a:p>
        </p:txBody>
      </p:sp>
      <p:sp>
        <p:nvSpPr>
          <p:cNvPr id="44" name="AutoShape 13"/>
          <p:cNvSpPr>
            <a:spLocks noChangeArrowheads="1"/>
          </p:cNvSpPr>
          <p:nvPr/>
        </p:nvSpPr>
        <p:spPr bwMode="auto">
          <a:xfrm>
            <a:off x="2311777" y="4729188"/>
            <a:ext cx="6047625" cy="1032383"/>
          </a:xfrm>
          <a:prstGeom prst="wedgeRectCallout">
            <a:avLst>
              <a:gd name="adj1" fmla="val -52690"/>
              <a:gd name="adj2" fmla="val -6912"/>
            </a:avLst>
          </a:prstGeom>
          <a:solidFill>
            <a:srgbClr val="CCFFCC"/>
          </a:solidFill>
          <a:ln w="9525">
            <a:solidFill>
              <a:srgbClr val="000000"/>
            </a:solidFill>
            <a:miter lim="800000"/>
            <a:headEnd/>
            <a:tailEnd/>
          </a:ln>
          <a:effectLst/>
        </p:spPr>
        <p:txBody>
          <a:bodyPr lIns="80147" tIns="40074" rIns="80147" bIns="40074"/>
          <a:lstStyle/>
          <a:p>
            <a:pPr defTabSz="801472">
              <a:defRPr/>
            </a:pPr>
            <a:r>
              <a:rPr lang="en-US" altLang="zh-CN" kern="0" dirty="0">
                <a:solidFill>
                  <a:srgbClr val="5F5F5F"/>
                </a:solidFill>
                <a:latin typeface="+mn-ea"/>
              </a:rPr>
              <a:t>1.PDT</a:t>
            </a:r>
            <a:r>
              <a:rPr lang="zh-CN" altLang="en-US" kern="0" dirty="0">
                <a:solidFill>
                  <a:srgbClr val="5F5F5F"/>
                </a:solidFill>
                <a:latin typeface="+mn-ea"/>
              </a:rPr>
              <a:t>汇报后</a:t>
            </a:r>
            <a:r>
              <a:rPr lang="en-US" altLang="zh-CN" kern="0" dirty="0">
                <a:solidFill>
                  <a:srgbClr val="5F5F5F"/>
                </a:solidFill>
                <a:latin typeface="+mn-ea"/>
              </a:rPr>
              <a:t>IPMT</a:t>
            </a:r>
            <a:r>
              <a:rPr lang="zh-CN" altLang="en-US" kern="0" dirty="0">
                <a:solidFill>
                  <a:srgbClr val="5F5F5F"/>
                </a:solidFill>
                <a:latin typeface="+mn-ea"/>
              </a:rPr>
              <a:t>提问</a:t>
            </a:r>
            <a:r>
              <a:rPr lang="en-US" altLang="zh-CN" kern="0" dirty="0">
                <a:solidFill>
                  <a:srgbClr val="5F5F5F"/>
                </a:solidFill>
                <a:latin typeface="+mn-ea"/>
              </a:rPr>
              <a:t>PDT</a:t>
            </a:r>
            <a:r>
              <a:rPr lang="zh-CN" altLang="en-US" kern="0" dirty="0">
                <a:solidFill>
                  <a:srgbClr val="5F5F5F"/>
                </a:solidFill>
                <a:latin typeface="+mn-ea"/>
              </a:rPr>
              <a:t>解答（</a:t>
            </a:r>
            <a:r>
              <a:rPr lang="en-US" altLang="zh-CN" kern="0" dirty="0">
                <a:solidFill>
                  <a:srgbClr val="5F5F5F"/>
                </a:solidFill>
                <a:latin typeface="+mn-ea"/>
              </a:rPr>
              <a:t>&lt;30min</a:t>
            </a:r>
            <a:r>
              <a:rPr lang="zh-CN" altLang="en-US" kern="0" dirty="0">
                <a:solidFill>
                  <a:srgbClr val="5F5F5F"/>
                </a:solidFill>
                <a:latin typeface="+mn-ea"/>
              </a:rPr>
              <a:t>）；</a:t>
            </a:r>
          </a:p>
          <a:p>
            <a:pPr defTabSz="801472">
              <a:defRPr/>
            </a:pPr>
            <a:r>
              <a:rPr lang="en-US" altLang="zh-CN" kern="0" dirty="0">
                <a:solidFill>
                  <a:srgbClr val="5F5F5F"/>
                </a:solidFill>
                <a:latin typeface="+mn-ea"/>
              </a:rPr>
              <a:t>2.IPMT</a:t>
            </a:r>
            <a:r>
              <a:rPr lang="zh-CN" altLang="en-US" kern="0" dirty="0">
                <a:solidFill>
                  <a:srgbClr val="5F5F5F"/>
                </a:solidFill>
                <a:latin typeface="+mn-ea"/>
              </a:rPr>
              <a:t>讨论（ </a:t>
            </a:r>
            <a:r>
              <a:rPr lang="en-US" altLang="zh-CN" kern="0" dirty="0">
                <a:solidFill>
                  <a:srgbClr val="5F5F5F"/>
                </a:solidFill>
                <a:latin typeface="+mn-ea"/>
              </a:rPr>
              <a:t>&lt;30min</a:t>
            </a:r>
            <a:r>
              <a:rPr lang="zh-CN" altLang="en-US" kern="0" dirty="0">
                <a:solidFill>
                  <a:srgbClr val="5F5F5F"/>
                </a:solidFill>
                <a:latin typeface="+mn-ea"/>
              </a:rPr>
              <a:t> ）；</a:t>
            </a:r>
          </a:p>
          <a:p>
            <a:pPr defTabSz="801472">
              <a:defRPr/>
            </a:pPr>
            <a:r>
              <a:rPr lang="en-US" altLang="zh-CN" kern="0" dirty="0">
                <a:solidFill>
                  <a:srgbClr val="5F5F5F"/>
                </a:solidFill>
                <a:latin typeface="+mn-ea"/>
              </a:rPr>
              <a:t>3.</a:t>
            </a:r>
            <a:r>
              <a:rPr lang="zh-CN" altLang="en-US" kern="0" dirty="0">
                <a:solidFill>
                  <a:srgbClr val="5F5F5F"/>
                </a:solidFill>
                <a:latin typeface="+mn-ea"/>
              </a:rPr>
              <a:t>总结并决策（ </a:t>
            </a:r>
            <a:r>
              <a:rPr lang="en-US" altLang="zh-CN" kern="0" dirty="0">
                <a:solidFill>
                  <a:srgbClr val="5F5F5F"/>
                </a:solidFill>
                <a:latin typeface="+mn-ea"/>
              </a:rPr>
              <a:t>&lt;30min</a:t>
            </a:r>
            <a:r>
              <a:rPr lang="zh-CN" altLang="en-US" kern="0" dirty="0">
                <a:solidFill>
                  <a:srgbClr val="5F5F5F"/>
                </a:solidFill>
                <a:latin typeface="+mn-ea"/>
              </a:rPr>
              <a:t> ）。</a:t>
            </a:r>
          </a:p>
        </p:txBody>
      </p:sp>
      <p:sp>
        <p:nvSpPr>
          <p:cNvPr id="45" name="AutoShape 14"/>
          <p:cNvSpPr>
            <a:spLocks noChangeArrowheads="1"/>
          </p:cNvSpPr>
          <p:nvPr/>
        </p:nvSpPr>
        <p:spPr bwMode="auto">
          <a:xfrm>
            <a:off x="2311777" y="5888281"/>
            <a:ext cx="6047625" cy="521226"/>
          </a:xfrm>
          <a:prstGeom prst="wedgeRectCallout">
            <a:avLst>
              <a:gd name="adj1" fmla="val -52509"/>
              <a:gd name="adj2" fmla="val -21806"/>
            </a:avLst>
          </a:prstGeom>
          <a:solidFill>
            <a:srgbClr val="CCFFCC"/>
          </a:solidFill>
          <a:ln w="9525">
            <a:solidFill>
              <a:srgbClr val="000000"/>
            </a:solidFill>
            <a:miter lim="800000"/>
            <a:headEnd/>
            <a:tailEnd/>
          </a:ln>
          <a:effectLst/>
        </p:spPr>
        <p:txBody>
          <a:bodyPr lIns="80147" tIns="40074" rIns="80147" bIns="40074"/>
          <a:lstStyle/>
          <a:p>
            <a:pPr defTabSz="801472">
              <a:defRPr/>
            </a:pPr>
            <a:r>
              <a:rPr lang="en-US" altLang="zh-CN" kern="0" dirty="0">
                <a:solidFill>
                  <a:srgbClr val="5F5F5F"/>
                </a:solidFill>
                <a:latin typeface="+mn-ea"/>
              </a:rPr>
              <a:t>IPMT</a:t>
            </a:r>
            <a:r>
              <a:rPr lang="zh-CN" altLang="en-US" kern="0" dirty="0">
                <a:solidFill>
                  <a:srgbClr val="5F5F5F"/>
                </a:solidFill>
                <a:latin typeface="+mn-ea"/>
              </a:rPr>
              <a:t>秘书起草评审报告，</a:t>
            </a:r>
            <a:r>
              <a:rPr lang="en-US" altLang="zh-CN" kern="0" dirty="0">
                <a:solidFill>
                  <a:srgbClr val="5F5F5F"/>
                </a:solidFill>
                <a:latin typeface="+mn-ea"/>
              </a:rPr>
              <a:t>IPMT</a:t>
            </a:r>
            <a:r>
              <a:rPr lang="zh-CN" altLang="en-US" kern="0" dirty="0">
                <a:solidFill>
                  <a:srgbClr val="5F5F5F"/>
                </a:solidFill>
                <a:latin typeface="+mn-ea"/>
              </a:rPr>
              <a:t>会签，</a:t>
            </a:r>
            <a:r>
              <a:rPr lang="en-US" altLang="zh-CN" kern="0" dirty="0">
                <a:solidFill>
                  <a:srgbClr val="5F5F5F"/>
                </a:solidFill>
                <a:latin typeface="+mn-ea"/>
              </a:rPr>
              <a:t>IPMT</a:t>
            </a:r>
            <a:r>
              <a:rPr lang="zh-CN" altLang="en-US" kern="0" dirty="0">
                <a:solidFill>
                  <a:srgbClr val="5F5F5F"/>
                </a:solidFill>
                <a:latin typeface="+mn-ea"/>
              </a:rPr>
              <a:t>签发后发</a:t>
            </a:r>
          </a:p>
        </p:txBody>
      </p:sp>
      <p:sp>
        <p:nvSpPr>
          <p:cNvPr id="46" name="AutoShape 15"/>
          <p:cNvSpPr>
            <a:spLocks noChangeArrowheads="1"/>
          </p:cNvSpPr>
          <p:nvPr/>
        </p:nvSpPr>
        <p:spPr bwMode="auto">
          <a:xfrm>
            <a:off x="1151122" y="1809159"/>
            <a:ext cx="423104" cy="260612"/>
          </a:xfrm>
          <a:prstGeom prst="downArrow">
            <a:avLst>
              <a:gd name="adj1" fmla="val 50000"/>
              <a:gd name="adj2" fmla="val 25000"/>
            </a:avLst>
          </a:prstGeom>
          <a:ln>
            <a:headEnd/>
            <a:tailEnd/>
          </a:ln>
          <a:effectLst/>
        </p:spPr>
        <p:style>
          <a:lnRef idx="1">
            <a:schemeClr val="accent4"/>
          </a:lnRef>
          <a:fillRef idx="3">
            <a:schemeClr val="accent4"/>
          </a:fillRef>
          <a:effectRef idx="2">
            <a:schemeClr val="accent4"/>
          </a:effectRef>
          <a:fontRef idx="minor">
            <a:schemeClr val="lt1"/>
          </a:fontRef>
        </p:style>
        <p:txBody>
          <a:bodyPr wrap="none" lIns="80147" tIns="40074" rIns="80147" bIns="40074" anchor="ctr"/>
          <a:lstStyle/>
          <a:p>
            <a:pPr algn="ctr" defTabSz="801472">
              <a:defRPr/>
            </a:pPr>
            <a:endParaRPr lang="zh-CN" altLang="en-US" kern="0" dirty="0">
              <a:solidFill>
                <a:sysClr val="windowText" lastClr="000000"/>
              </a:solidFill>
              <a:latin typeface="+mn-ea"/>
            </a:endParaRPr>
          </a:p>
        </p:txBody>
      </p:sp>
      <p:sp>
        <p:nvSpPr>
          <p:cNvPr id="47" name="AutoShape 16"/>
          <p:cNvSpPr>
            <a:spLocks noChangeArrowheads="1"/>
          </p:cNvSpPr>
          <p:nvPr/>
        </p:nvSpPr>
        <p:spPr bwMode="auto">
          <a:xfrm>
            <a:off x="1151122" y="2660108"/>
            <a:ext cx="423104" cy="250543"/>
          </a:xfrm>
          <a:prstGeom prst="downArrow">
            <a:avLst>
              <a:gd name="adj1" fmla="val 50000"/>
              <a:gd name="adj2" fmla="val 25000"/>
            </a:avLst>
          </a:prstGeom>
          <a:ln>
            <a:headEnd/>
            <a:tailEnd/>
          </a:ln>
          <a:effectLst/>
        </p:spPr>
        <p:style>
          <a:lnRef idx="1">
            <a:schemeClr val="accent4"/>
          </a:lnRef>
          <a:fillRef idx="3">
            <a:schemeClr val="accent4"/>
          </a:fillRef>
          <a:effectRef idx="2">
            <a:schemeClr val="accent4"/>
          </a:effectRef>
          <a:fontRef idx="minor">
            <a:schemeClr val="lt1"/>
          </a:fontRef>
        </p:style>
        <p:txBody>
          <a:bodyPr wrap="none" lIns="80147" tIns="40074" rIns="80147" bIns="40074" anchor="ctr"/>
          <a:lstStyle/>
          <a:p>
            <a:pPr algn="ctr" defTabSz="801472">
              <a:defRPr/>
            </a:pPr>
            <a:endParaRPr lang="zh-CN" altLang="en-US" kern="0" dirty="0">
              <a:solidFill>
                <a:sysClr val="windowText" lastClr="000000"/>
              </a:solidFill>
              <a:latin typeface="+mn-ea"/>
            </a:endParaRPr>
          </a:p>
        </p:txBody>
      </p:sp>
      <p:sp>
        <p:nvSpPr>
          <p:cNvPr id="48" name="AutoShape 17"/>
          <p:cNvSpPr>
            <a:spLocks noChangeArrowheads="1"/>
          </p:cNvSpPr>
          <p:nvPr/>
        </p:nvSpPr>
        <p:spPr bwMode="auto">
          <a:xfrm>
            <a:off x="1151122" y="3557148"/>
            <a:ext cx="423104" cy="260613"/>
          </a:xfrm>
          <a:prstGeom prst="downArrow">
            <a:avLst>
              <a:gd name="adj1" fmla="val 50000"/>
              <a:gd name="adj2" fmla="val 25000"/>
            </a:avLst>
          </a:prstGeom>
          <a:ln>
            <a:headEnd/>
            <a:tailEnd/>
          </a:ln>
          <a:effectLst/>
        </p:spPr>
        <p:style>
          <a:lnRef idx="1">
            <a:schemeClr val="accent4"/>
          </a:lnRef>
          <a:fillRef idx="3">
            <a:schemeClr val="accent4"/>
          </a:fillRef>
          <a:effectRef idx="2">
            <a:schemeClr val="accent4"/>
          </a:effectRef>
          <a:fontRef idx="minor">
            <a:schemeClr val="lt1"/>
          </a:fontRef>
        </p:style>
        <p:txBody>
          <a:bodyPr wrap="none" lIns="80147" tIns="40074" rIns="80147" bIns="40074" anchor="ctr"/>
          <a:lstStyle/>
          <a:p>
            <a:pPr algn="ctr" defTabSz="801472">
              <a:defRPr/>
            </a:pPr>
            <a:endParaRPr lang="zh-CN" altLang="en-US" kern="0" dirty="0">
              <a:solidFill>
                <a:sysClr val="windowText" lastClr="000000"/>
              </a:solidFill>
              <a:latin typeface="+mn-ea"/>
            </a:endParaRPr>
          </a:p>
        </p:txBody>
      </p:sp>
      <p:sp>
        <p:nvSpPr>
          <p:cNvPr id="49" name="AutoShape 18"/>
          <p:cNvSpPr>
            <a:spLocks noChangeArrowheads="1"/>
          </p:cNvSpPr>
          <p:nvPr/>
        </p:nvSpPr>
        <p:spPr bwMode="auto">
          <a:xfrm>
            <a:off x="1151122" y="4465698"/>
            <a:ext cx="423104" cy="260612"/>
          </a:xfrm>
          <a:prstGeom prst="downArrow">
            <a:avLst>
              <a:gd name="adj1" fmla="val 50000"/>
              <a:gd name="adj2" fmla="val 25000"/>
            </a:avLst>
          </a:prstGeom>
          <a:ln>
            <a:headEnd/>
            <a:tailEnd/>
          </a:ln>
          <a:effectLst/>
        </p:spPr>
        <p:style>
          <a:lnRef idx="1">
            <a:schemeClr val="accent4"/>
          </a:lnRef>
          <a:fillRef idx="3">
            <a:schemeClr val="accent4"/>
          </a:fillRef>
          <a:effectRef idx="2">
            <a:schemeClr val="accent4"/>
          </a:effectRef>
          <a:fontRef idx="minor">
            <a:schemeClr val="lt1"/>
          </a:fontRef>
        </p:style>
        <p:txBody>
          <a:bodyPr wrap="none" lIns="80147" tIns="40074" rIns="80147" bIns="40074" anchor="ctr"/>
          <a:lstStyle/>
          <a:p>
            <a:pPr algn="ctr" defTabSz="801472">
              <a:defRPr/>
            </a:pPr>
            <a:endParaRPr lang="zh-CN" altLang="en-US" kern="0" dirty="0">
              <a:solidFill>
                <a:sysClr val="windowText" lastClr="000000"/>
              </a:solidFill>
              <a:latin typeface="+mn-ea"/>
            </a:endParaRPr>
          </a:p>
        </p:txBody>
      </p:sp>
      <p:sp>
        <p:nvSpPr>
          <p:cNvPr id="50" name="AutoShape 19"/>
          <p:cNvSpPr>
            <a:spLocks noChangeArrowheads="1"/>
          </p:cNvSpPr>
          <p:nvPr/>
        </p:nvSpPr>
        <p:spPr bwMode="auto">
          <a:xfrm>
            <a:off x="1151122" y="5562874"/>
            <a:ext cx="423104" cy="260613"/>
          </a:xfrm>
          <a:prstGeom prst="downArrow">
            <a:avLst>
              <a:gd name="adj1" fmla="val 50000"/>
              <a:gd name="adj2" fmla="val 25000"/>
            </a:avLst>
          </a:prstGeom>
          <a:ln>
            <a:headEnd/>
            <a:tailEnd/>
          </a:ln>
          <a:effectLst/>
        </p:spPr>
        <p:style>
          <a:lnRef idx="1">
            <a:schemeClr val="accent4"/>
          </a:lnRef>
          <a:fillRef idx="3">
            <a:schemeClr val="accent4"/>
          </a:fillRef>
          <a:effectRef idx="2">
            <a:schemeClr val="accent4"/>
          </a:effectRef>
          <a:fontRef idx="minor">
            <a:schemeClr val="lt1"/>
          </a:fontRef>
        </p:style>
        <p:txBody>
          <a:bodyPr wrap="none" lIns="80147" tIns="40074" rIns="80147" bIns="40074" anchor="ctr"/>
          <a:lstStyle/>
          <a:p>
            <a:pPr algn="ctr" defTabSz="801472">
              <a:defRPr/>
            </a:pPr>
            <a:endParaRPr lang="zh-CN" altLang="en-US" kern="0" dirty="0">
              <a:solidFill>
                <a:sysClr val="windowText" lastClr="000000"/>
              </a:solidFill>
              <a:latin typeface="+mn-ea"/>
            </a:endParaRPr>
          </a:p>
        </p:txBody>
      </p:sp>
    </p:spTree>
    <p:extLst>
      <p:ext uri="{BB962C8B-B14F-4D97-AF65-F5344CB8AC3E}">
        <p14:creationId xmlns:p14="http://schemas.microsoft.com/office/powerpoint/2010/main" val="323639280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97</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en-US" altLang="zh-CN" sz="2800">
                <a:solidFill>
                  <a:schemeClr val="tx1"/>
                </a:solidFill>
                <a:latin typeface="微软雅黑" pitchFamily="34" charset="-122"/>
                <a:ea typeface="微软雅黑" pitchFamily="34" charset="-122"/>
              </a:rPr>
              <a:t>DCP</a:t>
            </a:r>
            <a:r>
              <a:rPr lang="zh-CN" altLang="en-US" sz="2800">
                <a:solidFill>
                  <a:schemeClr val="tx1"/>
                </a:solidFill>
                <a:latin typeface="微软雅黑" pitchFamily="34" charset="-122"/>
                <a:ea typeface="微软雅黑" pitchFamily="34" charset="-122"/>
              </a:rPr>
              <a:t>的几个重要规则</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97</a:t>
            </a:fld>
            <a:endParaRPr lang="en-US" altLang="zh-CN" sz="1200" dirty="0">
              <a:solidFill>
                <a:schemeClr val="bg1"/>
              </a:solidFill>
              <a:latin typeface="Calibri" pitchFamily="34" charset="0"/>
            </a:endParaRPr>
          </a:p>
        </p:txBody>
      </p:sp>
      <p:sp>
        <p:nvSpPr>
          <p:cNvPr id="22" name="Rectangle 3"/>
          <p:cNvSpPr>
            <a:spLocks noChangeArrowheads="1"/>
          </p:cNvSpPr>
          <p:nvPr/>
        </p:nvSpPr>
        <p:spPr bwMode="auto">
          <a:xfrm>
            <a:off x="967859" y="1457274"/>
            <a:ext cx="7086107" cy="1307383"/>
          </a:xfrm>
          <a:prstGeom prst="rect">
            <a:avLst/>
          </a:prstGeom>
          <a:noFill/>
          <a:ln w="12700" algn="ctr">
            <a:noFill/>
            <a:prstDash val="sysDot"/>
            <a:miter lim="800000"/>
            <a:headEnd/>
            <a:tailEnd/>
          </a:ln>
          <a:effectLst/>
        </p:spPr>
        <p:txBody>
          <a:bodyPr lIns="80147" tIns="40074" rIns="80147" bIns="40074" anchor="ctr"/>
          <a:lstStyle/>
          <a:p>
            <a:pPr algn="l">
              <a:lnSpc>
                <a:spcPct val="120000"/>
              </a:lnSpc>
            </a:pPr>
            <a:r>
              <a:rPr lang="en-US" altLang="zh-CN" dirty="0">
                <a:latin typeface="+mn-ea"/>
              </a:rPr>
              <a:t>IPMT</a:t>
            </a:r>
            <a:r>
              <a:rPr lang="zh-CN" altLang="en-US" dirty="0">
                <a:latin typeface="+mn-ea"/>
              </a:rPr>
              <a:t>成员原则上不允许缺席，极特殊情况下必须委派代表参加评审，受托人必须代表委托人做出决定且事后委托人不能以任何理由推翻受托人的决定。</a:t>
            </a:r>
          </a:p>
        </p:txBody>
      </p:sp>
      <p:sp>
        <p:nvSpPr>
          <p:cNvPr id="23" name="Rectangle 4"/>
          <p:cNvSpPr>
            <a:spLocks noChangeArrowheads="1"/>
          </p:cNvSpPr>
          <p:nvPr/>
        </p:nvSpPr>
        <p:spPr bwMode="auto">
          <a:xfrm>
            <a:off x="974695" y="3158315"/>
            <a:ext cx="6957097" cy="1307383"/>
          </a:xfrm>
          <a:prstGeom prst="rect">
            <a:avLst/>
          </a:prstGeom>
          <a:noFill/>
          <a:ln w="12700" algn="ctr">
            <a:noFill/>
            <a:prstDash val="sysDot"/>
            <a:miter lim="800000"/>
            <a:headEnd/>
            <a:tailEnd/>
          </a:ln>
          <a:effectLst/>
        </p:spPr>
        <p:txBody>
          <a:bodyPr lIns="80147" tIns="40074" rIns="80147" bIns="40074" anchor="ctr"/>
          <a:lstStyle/>
          <a:p>
            <a:pPr algn="l">
              <a:lnSpc>
                <a:spcPct val="120000"/>
              </a:lnSpc>
            </a:pPr>
            <a:r>
              <a:rPr lang="zh-CN" altLang="en-US" dirty="0">
                <a:latin typeface="+mn-ea"/>
              </a:rPr>
              <a:t>决策时，</a:t>
            </a:r>
            <a:r>
              <a:rPr lang="en-US" altLang="zh-CN" dirty="0">
                <a:latin typeface="+mn-ea"/>
              </a:rPr>
              <a:t>IPMT</a:t>
            </a:r>
            <a:r>
              <a:rPr lang="zh-CN" altLang="en-US" dirty="0">
                <a:latin typeface="+mn-ea"/>
              </a:rPr>
              <a:t>主任宣布举手表决，所有</a:t>
            </a:r>
            <a:r>
              <a:rPr lang="en-US" altLang="zh-CN" dirty="0">
                <a:latin typeface="+mn-ea"/>
              </a:rPr>
              <a:t>IPMT</a:t>
            </a:r>
            <a:r>
              <a:rPr lang="zh-CN" altLang="en-US" dirty="0">
                <a:latin typeface="+mn-ea"/>
              </a:rPr>
              <a:t>成员（包括</a:t>
            </a:r>
            <a:r>
              <a:rPr lang="en-US" altLang="zh-CN" dirty="0">
                <a:latin typeface="+mn-ea"/>
              </a:rPr>
              <a:t>IPMT</a:t>
            </a:r>
            <a:r>
              <a:rPr lang="zh-CN" altLang="en-US" dirty="0">
                <a:latin typeface="+mn-ea"/>
              </a:rPr>
              <a:t>主任）举手表决，只有</a:t>
            </a:r>
            <a:r>
              <a:rPr lang="en-US" altLang="zh-CN" dirty="0">
                <a:latin typeface="+mn-ea"/>
              </a:rPr>
              <a:t>2/3</a:t>
            </a:r>
            <a:r>
              <a:rPr lang="zh-CN" altLang="en-US" dirty="0">
                <a:latin typeface="+mn-ea"/>
              </a:rPr>
              <a:t>以上的人同意才能通过</a:t>
            </a:r>
            <a:r>
              <a:rPr lang="en-US" altLang="zh-CN" dirty="0">
                <a:latin typeface="+mn-ea"/>
              </a:rPr>
              <a:t>PDT</a:t>
            </a:r>
            <a:r>
              <a:rPr lang="zh-CN" altLang="en-US" dirty="0">
                <a:latin typeface="+mn-ea"/>
              </a:rPr>
              <a:t>的提案。</a:t>
            </a:r>
          </a:p>
        </p:txBody>
      </p:sp>
      <p:sp>
        <p:nvSpPr>
          <p:cNvPr id="24" name="Rectangle 5"/>
          <p:cNvSpPr>
            <a:spLocks noChangeArrowheads="1"/>
          </p:cNvSpPr>
          <p:nvPr/>
        </p:nvSpPr>
        <p:spPr bwMode="auto">
          <a:xfrm>
            <a:off x="913608" y="5037331"/>
            <a:ext cx="6957097" cy="1307383"/>
          </a:xfrm>
          <a:prstGeom prst="rect">
            <a:avLst/>
          </a:prstGeom>
          <a:noFill/>
          <a:ln w="12700" algn="ctr">
            <a:noFill/>
            <a:prstDash val="sysDot"/>
            <a:miter lim="800000"/>
            <a:headEnd/>
            <a:tailEnd/>
          </a:ln>
          <a:effectLst/>
        </p:spPr>
        <p:txBody>
          <a:bodyPr lIns="80147" tIns="40074" rIns="80147" bIns="40074" anchor="ctr"/>
          <a:lstStyle/>
          <a:p>
            <a:pPr algn="l">
              <a:lnSpc>
                <a:spcPct val="120000"/>
              </a:lnSpc>
            </a:pPr>
            <a:r>
              <a:rPr lang="zh-CN" altLang="en-US" dirty="0">
                <a:latin typeface="+mn-ea"/>
              </a:rPr>
              <a:t>决策时，</a:t>
            </a:r>
            <a:r>
              <a:rPr lang="en-US" altLang="zh-CN" dirty="0">
                <a:latin typeface="+mn-ea"/>
              </a:rPr>
              <a:t>IPMT</a:t>
            </a:r>
            <a:r>
              <a:rPr lang="zh-CN" altLang="en-US" dirty="0">
                <a:latin typeface="+mn-ea"/>
              </a:rPr>
              <a:t>主任拥有一票否决权，只要</a:t>
            </a:r>
            <a:r>
              <a:rPr lang="en-US" altLang="zh-CN" dirty="0">
                <a:latin typeface="+mn-ea"/>
              </a:rPr>
              <a:t>IPMT</a:t>
            </a:r>
            <a:r>
              <a:rPr lang="zh-CN" altLang="en-US" dirty="0">
                <a:latin typeface="+mn-ea"/>
              </a:rPr>
              <a:t>不同意，提案不能被通过，但</a:t>
            </a:r>
            <a:r>
              <a:rPr lang="en-US" altLang="zh-CN" dirty="0">
                <a:latin typeface="+mn-ea"/>
              </a:rPr>
              <a:t>IPMT</a:t>
            </a:r>
            <a:r>
              <a:rPr lang="zh-CN" altLang="en-US" dirty="0">
                <a:latin typeface="+mn-ea"/>
              </a:rPr>
              <a:t>主任必须明确最终的结论是终止还是重新定向。</a:t>
            </a:r>
          </a:p>
        </p:txBody>
      </p:sp>
      <p:sp>
        <p:nvSpPr>
          <p:cNvPr id="25" name="矩形 24"/>
          <p:cNvSpPr/>
          <p:nvPr/>
        </p:nvSpPr>
        <p:spPr>
          <a:xfrm>
            <a:off x="967859" y="1031634"/>
            <a:ext cx="2321311" cy="542596"/>
          </a:xfrm>
          <a:prstGeom prst="rect">
            <a:avLst/>
          </a:prstGeom>
          <a:solidFill>
            <a:srgbClr val="0070C0"/>
          </a:solidFill>
        </p:spPr>
        <p:txBody>
          <a:bodyPr wrap="square" lIns="80147" tIns="40074" rIns="80147" bIns="40074">
            <a:spAutoFit/>
          </a:bodyPr>
          <a:lstStyle/>
          <a:p>
            <a:pPr lvl="0">
              <a:lnSpc>
                <a:spcPct val="120000"/>
              </a:lnSpc>
            </a:pPr>
            <a:r>
              <a:rPr lang="zh-CN" altLang="en-US" sz="2500" dirty="0">
                <a:solidFill>
                  <a:schemeClr val="bg1"/>
                </a:solidFill>
                <a:latin typeface="黑体" pitchFamily="2" charset="-122"/>
                <a:ea typeface="黑体" pitchFamily="2" charset="-122"/>
              </a:rPr>
              <a:t>委派代表规则</a:t>
            </a:r>
          </a:p>
        </p:txBody>
      </p:sp>
      <p:sp>
        <p:nvSpPr>
          <p:cNvPr id="26" name="矩形 25"/>
          <p:cNvSpPr/>
          <p:nvPr/>
        </p:nvSpPr>
        <p:spPr>
          <a:xfrm>
            <a:off x="967859" y="2845857"/>
            <a:ext cx="2321311" cy="542596"/>
          </a:xfrm>
          <a:prstGeom prst="rect">
            <a:avLst/>
          </a:prstGeom>
          <a:solidFill>
            <a:srgbClr val="0070C0"/>
          </a:solidFill>
        </p:spPr>
        <p:txBody>
          <a:bodyPr wrap="square" lIns="80147" tIns="40074" rIns="80147" bIns="40074">
            <a:spAutoFit/>
          </a:bodyPr>
          <a:lstStyle/>
          <a:p>
            <a:pPr>
              <a:lnSpc>
                <a:spcPct val="120000"/>
              </a:lnSpc>
            </a:pPr>
            <a:r>
              <a:rPr lang="zh-CN" altLang="en-US" sz="2500" dirty="0">
                <a:solidFill>
                  <a:schemeClr val="bg1"/>
                </a:solidFill>
                <a:latin typeface="黑体" pitchFamily="2" charset="-122"/>
                <a:ea typeface="黑体" pitchFamily="2" charset="-122"/>
              </a:rPr>
              <a:t>决策生效规则</a:t>
            </a:r>
          </a:p>
        </p:txBody>
      </p:sp>
      <p:sp>
        <p:nvSpPr>
          <p:cNvPr id="27" name="矩形 26"/>
          <p:cNvSpPr/>
          <p:nvPr/>
        </p:nvSpPr>
        <p:spPr>
          <a:xfrm>
            <a:off x="959892" y="4690503"/>
            <a:ext cx="2321311" cy="542596"/>
          </a:xfrm>
          <a:prstGeom prst="rect">
            <a:avLst/>
          </a:prstGeom>
          <a:solidFill>
            <a:srgbClr val="0070C0"/>
          </a:solidFill>
        </p:spPr>
        <p:txBody>
          <a:bodyPr wrap="square" lIns="80147" tIns="40074" rIns="80147" bIns="40074">
            <a:spAutoFit/>
          </a:bodyPr>
          <a:lstStyle/>
          <a:p>
            <a:pPr>
              <a:lnSpc>
                <a:spcPct val="120000"/>
              </a:lnSpc>
            </a:pPr>
            <a:r>
              <a:rPr lang="zh-CN" altLang="en-US" sz="2500" dirty="0">
                <a:solidFill>
                  <a:schemeClr val="bg1"/>
                </a:solidFill>
                <a:latin typeface="黑体" pitchFamily="2" charset="-122"/>
                <a:ea typeface="黑体" pitchFamily="2" charset="-122"/>
              </a:rPr>
              <a:t>一票否决规则</a:t>
            </a:r>
          </a:p>
        </p:txBody>
      </p:sp>
    </p:spTree>
    <p:extLst>
      <p:ext uri="{BB962C8B-B14F-4D97-AF65-F5344CB8AC3E}">
        <p14:creationId xmlns:p14="http://schemas.microsoft.com/office/powerpoint/2010/main" val="323639280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98</a:t>
            </a:fld>
            <a:endParaRPr lang="zh-CN" altLang="en-US"/>
          </a:p>
        </p:txBody>
      </p:sp>
      <p:sp>
        <p:nvSpPr>
          <p:cNvPr id="27649" name="Rectangle 2"/>
          <p:cNvSpPr>
            <a:spLocks noGrp="1" noChangeArrowheads="1"/>
          </p:cNvSpPr>
          <p:nvPr>
            <p:ph type="title" idx="4294967295"/>
          </p:nvPr>
        </p:nvSpPr>
        <p:spPr bwMode="auto">
          <a:xfrm>
            <a:off x="179015" y="260350"/>
            <a:ext cx="8353425"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案例及研讨：</a:t>
            </a:r>
          </a:p>
        </p:txBody>
      </p:sp>
      <p:sp>
        <p:nvSpPr>
          <p:cNvPr id="27650" name="灯片编号占位符 3"/>
          <p:cNvSpPr txBox="1">
            <a:spLocks noGrp="1"/>
          </p:cNvSpPr>
          <p:nvPr/>
        </p:nvSpPr>
        <p:spPr bwMode="auto">
          <a:xfrm>
            <a:off x="8636302" y="6629064"/>
            <a:ext cx="430322" cy="2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a:defRPr sz="2100">
                <a:solidFill>
                  <a:schemeClr val="tx1"/>
                </a:solidFill>
                <a:latin typeface="Arial" pitchFamily="34" charset="0"/>
                <a:ea typeface="宋体" pitchFamily="2" charset="-122"/>
              </a:defRPr>
            </a:lvl1pPr>
            <a:lvl2pPr marL="742950" indent="-285750">
              <a:defRPr sz="2100">
                <a:solidFill>
                  <a:schemeClr val="tx1"/>
                </a:solidFill>
                <a:latin typeface="Arial" pitchFamily="34" charset="0"/>
                <a:ea typeface="宋体" pitchFamily="2" charset="-122"/>
              </a:defRPr>
            </a:lvl2pPr>
            <a:lvl3pPr marL="1143000" indent="-228600">
              <a:defRPr sz="2100">
                <a:solidFill>
                  <a:schemeClr val="tx1"/>
                </a:solidFill>
                <a:latin typeface="Arial" pitchFamily="34" charset="0"/>
                <a:ea typeface="宋体" pitchFamily="2" charset="-122"/>
              </a:defRPr>
            </a:lvl3pPr>
            <a:lvl4pPr marL="1600200" indent="-228600">
              <a:defRPr sz="2100">
                <a:solidFill>
                  <a:schemeClr val="tx1"/>
                </a:solidFill>
                <a:latin typeface="Arial" pitchFamily="34" charset="0"/>
                <a:ea typeface="宋体" pitchFamily="2" charset="-122"/>
              </a:defRPr>
            </a:lvl4pPr>
            <a:lvl5pPr marL="2057400" indent="-228600">
              <a:defRPr sz="2100">
                <a:solidFill>
                  <a:schemeClr val="tx1"/>
                </a:solidFill>
                <a:latin typeface="Arial" pitchFamily="34" charset="0"/>
                <a:ea typeface="宋体" pitchFamily="2" charset="-122"/>
              </a:defRPr>
            </a:lvl5pPr>
            <a:lvl6pPr marL="2514600" indent="-228600" defTabSz="1042988" fontAlgn="base">
              <a:spcBef>
                <a:spcPct val="0"/>
              </a:spcBef>
              <a:spcAft>
                <a:spcPct val="0"/>
              </a:spcAft>
              <a:defRPr sz="2100">
                <a:solidFill>
                  <a:schemeClr val="tx1"/>
                </a:solidFill>
                <a:latin typeface="Arial" pitchFamily="34" charset="0"/>
                <a:ea typeface="宋体" pitchFamily="2" charset="-122"/>
              </a:defRPr>
            </a:lvl6pPr>
            <a:lvl7pPr marL="2971800" indent="-228600" defTabSz="1042988" fontAlgn="base">
              <a:spcBef>
                <a:spcPct val="0"/>
              </a:spcBef>
              <a:spcAft>
                <a:spcPct val="0"/>
              </a:spcAft>
              <a:defRPr sz="2100">
                <a:solidFill>
                  <a:schemeClr val="tx1"/>
                </a:solidFill>
                <a:latin typeface="Arial" pitchFamily="34" charset="0"/>
                <a:ea typeface="宋体" pitchFamily="2" charset="-122"/>
              </a:defRPr>
            </a:lvl7pPr>
            <a:lvl8pPr marL="3429000" indent="-228600" defTabSz="1042988" fontAlgn="base">
              <a:spcBef>
                <a:spcPct val="0"/>
              </a:spcBef>
              <a:spcAft>
                <a:spcPct val="0"/>
              </a:spcAft>
              <a:defRPr sz="2100">
                <a:solidFill>
                  <a:schemeClr val="tx1"/>
                </a:solidFill>
                <a:latin typeface="Arial" pitchFamily="34" charset="0"/>
                <a:ea typeface="宋体" pitchFamily="2" charset="-122"/>
              </a:defRPr>
            </a:lvl8pPr>
            <a:lvl9pPr marL="3886200" indent="-228600" defTabSz="1042988" fontAlgn="base">
              <a:spcBef>
                <a:spcPct val="0"/>
              </a:spcBef>
              <a:spcAft>
                <a:spcPct val="0"/>
              </a:spcAft>
              <a:defRPr sz="2100">
                <a:solidFill>
                  <a:schemeClr val="tx1"/>
                </a:solidFill>
                <a:latin typeface="Arial" pitchFamily="34" charset="0"/>
                <a:ea typeface="宋体" pitchFamily="2" charset="-122"/>
              </a:defRPr>
            </a:lvl9pPr>
          </a:lstStyle>
          <a:p>
            <a:pPr algn="r"/>
            <a:fld id="{7FC6E544-5B26-4294-8733-6604713A761C}" type="slidenum">
              <a:rPr lang="zh-CN" altLang="en-US" sz="1200">
                <a:solidFill>
                  <a:schemeClr val="bg1"/>
                </a:solidFill>
                <a:latin typeface="Calibri" pitchFamily="34" charset="0"/>
              </a:rPr>
              <a:pPr algn="r"/>
              <a:t>98</a:t>
            </a:fld>
            <a:endParaRPr lang="en-US" altLang="zh-CN" sz="1200" dirty="0">
              <a:solidFill>
                <a:schemeClr val="bg1"/>
              </a:solidFill>
              <a:latin typeface="Calibri" pitchFamily="34" charset="0"/>
            </a:endParaRPr>
          </a:p>
        </p:txBody>
      </p:sp>
      <p:sp>
        <p:nvSpPr>
          <p:cNvPr id="22" name="Rectangle 3"/>
          <p:cNvSpPr>
            <a:spLocks noChangeArrowheads="1"/>
          </p:cNvSpPr>
          <p:nvPr/>
        </p:nvSpPr>
        <p:spPr bwMode="auto">
          <a:xfrm>
            <a:off x="1212208" y="1679571"/>
            <a:ext cx="7086107" cy="1113002"/>
          </a:xfrm>
          <a:prstGeom prst="rect">
            <a:avLst/>
          </a:prstGeom>
          <a:noFill/>
          <a:ln w="12700" algn="ctr">
            <a:noFill/>
            <a:prstDash val="sysDot"/>
            <a:miter lim="800000"/>
            <a:headEnd/>
            <a:tailEnd/>
          </a:ln>
          <a:effectLst/>
        </p:spPr>
        <p:txBody>
          <a:bodyPr lIns="80147" tIns="40074" rIns="80147" bIns="40074" anchor="ctr"/>
          <a:lstStyle/>
          <a:p>
            <a:pPr>
              <a:lnSpc>
                <a:spcPct val="120000"/>
              </a:lnSpc>
            </a:pPr>
            <a:r>
              <a:rPr lang="en-US" altLang="zh-CN" sz="2100" dirty="0">
                <a:latin typeface="+mn-ea"/>
              </a:rPr>
              <a:t>【</a:t>
            </a:r>
            <a:r>
              <a:rPr lang="zh-CN" altLang="en-US" sz="2100" dirty="0">
                <a:latin typeface="+mn-ea"/>
              </a:rPr>
              <a:t>案例</a:t>
            </a:r>
            <a:r>
              <a:rPr lang="en-US" altLang="zh-CN" sz="2100" dirty="0">
                <a:latin typeface="+mn-ea"/>
              </a:rPr>
              <a:t>7】</a:t>
            </a:r>
            <a:r>
              <a:rPr lang="zh-CN" altLang="en-US" sz="2100" b="1" dirty="0"/>
              <a:t>一次讨论激励的新产品决策会</a:t>
            </a:r>
            <a:endParaRPr lang="zh-CN" altLang="en-US" sz="2100" dirty="0">
              <a:latin typeface="+mn-ea"/>
            </a:endParaRPr>
          </a:p>
        </p:txBody>
      </p:sp>
      <p:sp>
        <p:nvSpPr>
          <p:cNvPr id="6" name="Rectangle 3"/>
          <p:cNvSpPr>
            <a:spLocks noChangeArrowheads="1"/>
          </p:cNvSpPr>
          <p:nvPr/>
        </p:nvSpPr>
        <p:spPr bwMode="auto">
          <a:xfrm>
            <a:off x="1334382" y="3493793"/>
            <a:ext cx="5742190" cy="1113002"/>
          </a:xfrm>
          <a:prstGeom prst="rect">
            <a:avLst/>
          </a:prstGeom>
          <a:noFill/>
          <a:ln w="12700" algn="ctr">
            <a:noFill/>
            <a:prstDash val="sysDot"/>
            <a:miter lim="800000"/>
            <a:headEnd/>
            <a:tailEnd/>
          </a:ln>
          <a:effectLst/>
        </p:spPr>
        <p:txBody>
          <a:bodyPr lIns="80147" tIns="40074" rIns="80147" bIns="40074" anchor="ctr"/>
          <a:lstStyle/>
          <a:p>
            <a:pPr>
              <a:lnSpc>
                <a:spcPct val="120000"/>
              </a:lnSpc>
            </a:pPr>
            <a:r>
              <a:rPr lang="zh-CN" altLang="en-US" sz="2100" dirty="0">
                <a:latin typeface="+mn-ea"/>
              </a:rPr>
              <a:t>研讨：松下在产品开发决策考虑了那些方面？</a:t>
            </a:r>
          </a:p>
        </p:txBody>
      </p:sp>
    </p:spTree>
    <p:extLst>
      <p:ext uri="{BB962C8B-B14F-4D97-AF65-F5344CB8AC3E}">
        <p14:creationId xmlns:p14="http://schemas.microsoft.com/office/powerpoint/2010/main" val="323639280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16"/>
          <p:cNvSpPr>
            <a:spLocks noChangeArrowheads="1"/>
          </p:cNvSpPr>
          <p:nvPr/>
        </p:nvSpPr>
        <p:spPr bwMode="gray">
          <a:xfrm>
            <a:off x="1049266" y="1809159"/>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为什么要有决策评审？</a:t>
            </a:r>
            <a:endParaRPr lang="en-US" altLang="zh-CN" sz="2100" kern="0" dirty="0">
              <a:solidFill>
                <a:prstClr val="black"/>
              </a:solidFill>
              <a:latin typeface="Calibri"/>
              <a:ea typeface="宋体"/>
            </a:endParaRPr>
          </a:p>
        </p:txBody>
      </p:sp>
      <p:sp>
        <p:nvSpPr>
          <p:cNvPr id="4" name="灯片编号占位符 3"/>
          <p:cNvSpPr>
            <a:spLocks noGrp="1"/>
          </p:cNvSpPr>
          <p:nvPr>
            <p:ph type="sldNum" sz="quarter" idx="4294967295"/>
          </p:nvPr>
        </p:nvSpPr>
        <p:spPr>
          <a:xfrm>
            <a:off x="3543300" y="6376243"/>
            <a:ext cx="2057400" cy="365125"/>
          </a:xfrm>
        </p:spPr>
        <p:txBody>
          <a:bodyPr/>
          <a:lstStyle/>
          <a:p>
            <a:pPr>
              <a:defRPr/>
            </a:pPr>
            <a:fld id="{4DE8F185-5222-4492-9C7C-853C32CEC552}" type="slidenum">
              <a:rPr lang="zh-CN" altLang="en-US" smtClean="0"/>
              <a:pPr>
                <a:defRPr/>
              </a:pPr>
              <a:t>99</a:t>
            </a:fld>
            <a:endParaRPr lang="zh-CN" altLang="en-US"/>
          </a:p>
        </p:txBody>
      </p:sp>
      <p:sp>
        <p:nvSpPr>
          <p:cNvPr id="2" name="标题 1"/>
          <p:cNvSpPr>
            <a:spLocks noGrp="1"/>
          </p:cNvSpPr>
          <p:nvPr>
            <p:ph type="title" idx="4294967295"/>
          </p:nvPr>
        </p:nvSpPr>
        <p:spPr>
          <a:xfrm>
            <a:off x="179015" y="260350"/>
            <a:ext cx="8353425" cy="576263"/>
          </a:xfrm>
          <a:prstGeom prst="rect">
            <a:avLst/>
          </a:prstGeom>
          <a:noFill/>
        </p:spPr>
        <p:txBody>
          <a:bodyPr vert="horz" wrap="square" lIns="80147" tIns="40074" rIns="80147" bIns="40074" numCol="1" anchor="ctr" anchorCtr="0" compatLnSpc="1">
            <a:prstTxWarp prst="textNoShape">
              <a:avLst/>
            </a:prstTxWarp>
          </a:bodyPr>
          <a:lstStyle/>
          <a:p>
            <a:pPr algn="l"/>
            <a:r>
              <a:rPr lang="zh-CN" altLang="en-US" sz="2800">
                <a:solidFill>
                  <a:schemeClr val="tx1"/>
                </a:solidFill>
                <a:latin typeface="微软雅黑" pitchFamily="34" charset="-122"/>
                <a:ea typeface="微软雅黑" pitchFamily="34" charset="-122"/>
              </a:rPr>
              <a:t>本章回顾</a:t>
            </a:r>
          </a:p>
        </p:txBody>
      </p:sp>
      <p:sp>
        <p:nvSpPr>
          <p:cNvPr id="84" name="AutoShape 13"/>
          <p:cNvSpPr>
            <a:spLocks noChangeArrowheads="1"/>
          </p:cNvSpPr>
          <p:nvPr/>
        </p:nvSpPr>
        <p:spPr bwMode="gray">
          <a:xfrm>
            <a:off x="1049266" y="2586683"/>
            <a:ext cx="7004700"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谁来评审？</a:t>
            </a:r>
            <a:endParaRPr lang="en-US" altLang="zh-CN" sz="2100" kern="0" dirty="0">
              <a:solidFill>
                <a:prstClr val="black"/>
              </a:solidFill>
              <a:latin typeface="Calibri"/>
              <a:ea typeface="宋体"/>
            </a:endParaRPr>
          </a:p>
        </p:txBody>
      </p:sp>
      <p:sp>
        <p:nvSpPr>
          <p:cNvPr id="96" name="AutoShape 16"/>
          <p:cNvSpPr>
            <a:spLocks noChangeArrowheads="1"/>
          </p:cNvSpPr>
          <p:nvPr/>
        </p:nvSpPr>
        <p:spPr bwMode="gray">
          <a:xfrm>
            <a:off x="1049266" y="3299413"/>
            <a:ext cx="7004700" cy="673859"/>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各决策点意义是什么？</a:t>
            </a:r>
            <a:endParaRPr lang="en-US" altLang="zh-CN" sz="2100" kern="0" dirty="0">
              <a:solidFill>
                <a:prstClr val="black"/>
              </a:solidFill>
              <a:latin typeface="Calibri"/>
              <a:ea typeface="宋体"/>
            </a:endParaRPr>
          </a:p>
        </p:txBody>
      </p:sp>
      <p:sp>
        <p:nvSpPr>
          <p:cNvPr id="98" name="AutoShape 13"/>
          <p:cNvSpPr>
            <a:spLocks noChangeArrowheads="1"/>
          </p:cNvSpPr>
          <p:nvPr/>
        </p:nvSpPr>
        <p:spPr bwMode="gray">
          <a:xfrm>
            <a:off x="1049266" y="4012143"/>
            <a:ext cx="7004700" cy="647936"/>
          </a:xfrm>
          <a:prstGeom prst="roundRect">
            <a:avLst>
              <a:gd name="adj" fmla="val 16667"/>
            </a:avLst>
          </a:prstGeom>
          <a:solidFill>
            <a:srgbClr val="DCE6F2">
              <a:alpha val="14118"/>
            </a:srgbClr>
          </a:solidFill>
          <a:ln w="9525" cap="flat" cmpd="sng" algn="ctr">
            <a:solidFill>
              <a:srgbClr val="4F81BD">
                <a:lumMod val="40000"/>
                <a:lumOff val="60000"/>
              </a:srgbClr>
            </a:solidFill>
            <a:prstDash val="solid"/>
          </a:ln>
          <a:effectLst/>
        </p:spPr>
        <p:txBody>
          <a:bodyPr wrap="square" lIns="80147" tIns="40074" rIns="80147" bIns="40074" anchor="ctr">
            <a:noAutofit/>
          </a:bodyPr>
          <a:lstStyle/>
          <a:p>
            <a:pPr marL="400736" indent="-400736" defTabSz="801472">
              <a:lnSpc>
                <a:spcPct val="150000"/>
              </a:lnSpc>
              <a:defRPr/>
            </a:pPr>
            <a:r>
              <a:rPr lang="zh-CN" altLang="en-US" sz="2100" kern="0" dirty="0">
                <a:solidFill>
                  <a:prstClr val="black"/>
                </a:solidFill>
                <a:latin typeface="Calibri"/>
                <a:ea typeface="宋体"/>
              </a:rPr>
              <a:t>决策如何支持</a:t>
            </a:r>
            <a:r>
              <a:rPr lang="en-US" altLang="zh-CN" sz="2100" kern="0" dirty="0">
                <a:solidFill>
                  <a:prstClr val="black"/>
                </a:solidFill>
                <a:latin typeface="Calibri"/>
                <a:ea typeface="宋体"/>
              </a:rPr>
              <a:t>IPD</a:t>
            </a:r>
            <a:r>
              <a:rPr lang="zh-CN" altLang="en-US" sz="2100" kern="0" dirty="0">
                <a:solidFill>
                  <a:prstClr val="black"/>
                </a:solidFill>
                <a:latin typeface="Calibri"/>
                <a:ea typeface="宋体"/>
              </a:rPr>
              <a:t>的核心思想？</a:t>
            </a:r>
            <a:endParaRPr lang="en-US" altLang="zh-CN" sz="2100" kern="0" dirty="0">
              <a:solidFill>
                <a:prstClr val="black"/>
              </a:solidFill>
              <a:latin typeface="Calibri"/>
              <a:ea typeface="宋体"/>
            </a:endParaRPr>
          </a:p>
        </p:txBody>
      </p:sp>
    </p:spTree>
    <p:extLst>
      <p:ext uri="{BB962C8B-B14F-4D97-AF65-F5344CB8AC3E}">
        <p14:creationId xmlns:p14="http://schemas.microsoft.com/office/powerpoint/2010/main" val="2223488757"/>
      </p:ext>
    </p:extLst>
  </p:cSld>
  <p:clrMapOvr>
    <a:masterClrMapping/>
  </p:clrMapOvr>
</p:sld>
</file>

<file path=ppt/theme/theme1.xml><?xml version="1.0" encoding="utf-8"?>
<a:theme xmlns:a="http://schemas.openxmlformats.org/drawingml/2006/main" name="1_自定义设计方案">
  <a:themeElements>
    <a:clrScheme name="薄云配色">
      <a:dk1>
        <a:srgbClr val="000000"/>
      </a:dk1>
      <a:lt1>
        <a:srgbClr val="FFFFFF"/>
      </a:lt1>
      <a:dk2>
        <a:srgbClr val="000000"/>
      </a:dk2>
      <a:lt2>
        <a:srgbClr val="DFDFDF"/>
      </a:lt2>
      <a:accent1>
        <a:srgbClr val="267FC3"/>
      </a:accent1>
      <a:accent2>
        <a:srgbClr val="E74A2E"/>
      </a:accent2>
      <a:accent3>
        <a:srgbClr val="4A5552"/>
      </a:accent3>
      <a:accent4>
        <a:srgbClr val="FBD133"/>
      </a:accent4>
      <a:accent5>
        <a:srgbClr val="70F19F"/>
      </a:accent5>
      <a:accent6>
        <a:srgbClr val="40B3F9"/>
      </a:accent6>
      <a:hlink>
        <a:srgbClr val="2183D9"/>
      </a:hlink>
      <a:folHlink>
        <a:srgbClr val="8D898D"/>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nSpc>
            <a:spcPct val="150000"/>
          </a:lnSpc>
          <a:defRPr kumimoji="1">
            <a:latin typeface="Microsoft YaHei" charset="-122"/>
            <a:ea typeface="Microsoft YaHei" charset="-122"/>
            <a:cs typeface="Microsoft YaHei" charset="-122"/>
          </a:defRPr>
        </a:defPPr>
      </a:lstStyle>
    </a:txDef>
  </a:objectDefaults>
  <a:extraClrSchemeLst/>
  <a:extLst>
    <a:ext uri="{05A4C25C-085E-4340-85A3-A5531E510DB2}">
      <thm15:themeFamily xmlns:thm15="http://schemas.microsoft.com/office/thememl/2012/main" name="演示文稿2" id="{180C6B90-1022-DD45-B6D1-EA40CA09C96A}" vid="{41C3CA46-CF74-3A40-83D1-92031555899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薄云PPT模板V2.0</Template>
  <TotalTime>1392</TotalTime>
  <Words>12404</Words>
  <Application>Microsoft Office PowerPoint</Application>
  <PresentationFormat>全屏显示(4:3)</PresentationFormat>
  <Paragraphs>2873</Paragraphs>
  <Slides>131</Slides>
  <Notes>79</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3</vt:i4>
      </vt:variant>
      <vt:variant>
        <vt:lpstr>幻灯片标题</vt:lpstr>
      </vt:variant>
      <vt:variant>
        <vt:i4>131</vt:i4>
      </vt:variant>
    </vt:vector>
  </HeadingPairs>
  <TitlesOfParts>
    <vt:vector size="158" baseType="lpstr">
      <vt:lpstr>Antique Olive Compact</vt:lpstr>
      <vt:lpstr>Arial Unicode MS</vt:lpstr>
      <vt:lpstr>FrutigerNext LT Medium</vt:lpstr>
      <vt:lpstr>FrutigerNext LT Regular</vt:lpstr>
      <vt:lpstr>ICMN-Handwriting</vt:lpstr>
      <vt:lpstr>Monotype Sorts</vt:lpstr>
      <vt:lpstr>MS PGothic</vt:lpstr>
      <vt:lpstr>DengXian</vt:lpstr>
      <vt:lpstr>方正舒体</vt:lpstr>
      <vt:lpstr>黑体</vt:lpstr>
      <vt:lpstr>华文细黑</vt:lpstr>
      <vt:lpstr>楷体_GB2312</vt:lpstr>
      <vt:lpstr>隶书</vt:lpstr>
      <vt:lpstr>宋体</vt:lpstr>
      <vt:lpstr>微软雅黑</vt:lpstr>
      <vt:lpstr>微软雅黑</vt:lpstr>
      <vt:lpstr>Arial</vt:lpstr>
      <vt:lpstr>Arial Black</vt:lpstr>
      <vt:lpstr>Arial Narrow</vt:lpstr>
      <vt:lpstr>Calibri</vt:lpstr>
      <vt:lpstr>Times</vt:lpstr>
      <vt:lpstr>Times New Roman</vt:lpstr>
      <vt:lpstr>Wingdings</vt:lpstr>
      <vt:lpstr>1_自定义设计方案</vt:lpstr>
      <vt:lpstr>图表</vt:lpstr>
      <vt:lpstr>CorelDRAW</vt:lpstr>
      <vt:lpstr>Visio</vt:lpstr>
      <vt:lpstr>集成产品开发（IPD）管理体系 基础知识</vt:lpstr>
      <vt:lpstr>PowerPoint 演示文稿</vt:lpstr>
      <vt:lpstr>教材结构</vt:lpstr>
      <vt:lpstr>目录</vt:lpstr>
      <vt:lpstr>什么是产品？</vt:lpstr>
      <vt:lpstr>什么是研发？</vt:lpstr>
      <vt:lpstr>什么是研发管理？</vt:lpstr>
      <vt:lpstr>研发能力怎么分级？</vt:lpstr>
      <vt:lpstr>从5个方面了解各级别的特点</vt:lpstr>
      <vt:lpstr>如何衡量研发的绩效？</vt:lpstr>
      <vt:lpstr>中国企业产品研发常见问题</vt:lpstr>
      <vt:lpstr>分组讨论（35分钟）</vt:lpstr>
      <vt:lpstr>本章回顾</vt:lpstr>
      <vt:lpstr>目录</vt:lpstr>
      <vt:lpstr>IPD是什么？</vt:lpstr>
      <vt:lpstr>IPD集成了多个优秀实践</vt:lpstr>
      <vt:lpstr>郭士纳：IPD是关键!</vt:lpstr>
      <vt:lpstr>IBM的IPD之路</vt:lpstr>
      <vt:lpstr>IPD在华为集团的历程</vt:lpstr>
      <vt:lpstr>HW公司10年IPD之路</vt:lpstr>
      <vt:lpstr>任正非：IPD关系到华为未来的生存与发展!</vt:lpstr>
      <vt:lpstr>为什么IBM和HW公司如此重视产品开发？</vt:lpstr>
      <vt:lpstr>IPD的整体构架</vt:lpstr>
      <vt:lpstr>研发之道：IPD的四个核心思想</vt:lpstr>
      <vt:lpstr>1.把产品开发当作投资管理</vt:lpstr>
      <vt:lpstr>样例：开发项目商业计划提纲</vt:lpstr>
      <vt:lpstr>2.由市场驱动产品研发</vt:lpstr>
      <vt:lpstr>案例分享：</vt:lpstr>
      <vt:lpstr>3.快速高效的推出产品</vt:lpstr>
      <vt:lpstr>案例：R公司</vt:lpstr>
      <vt:lpstr>4.在设计中构筑质量和成本优势</vt:lpstr>
      <vt:lpstr>IPD的核心业务</vt:lpstr>
      <vt:lpstr>IPD的整体业务框架</vt:lpstr>
      <vt:lpstr>本章回顾</vt:lpstr>
      <vt:lpstr>目录</vt:lpstr>
      <vt:lpstr>战略管理是实现管理体系集成的基础</vt:lpstr>
      <vt:lpstr>战略管理流程架构</vt:lpstr>
      <vt:lpstr>公司的规划包括战略规划（SP)和年度商业计划（BP）</vt:lpstr>
      <vt:lpstr>中长期战略规划SP的目的：战略制定</vt:lpstr>
      <vt:lpstr>战略规划中的一个重点是识别新的增长机会进行业务设计</vt:lpstr>
      <vt:lpstr>样例：业务设计</vt:lpstr>
      <vt:lpstr>5个重要概念</vt:lpstr>
      <vt:lpstr>样例：个人电脑行业价值转移趋势</vt:lpstr>
      <vt:lpstr>分组讨论</vt:lpstr>
      <vt:lpstr>谁来做规划？</vt:lpstr>
      <vt:lpstr>样例：产品线SP概要目录</vt:lpstr>
      <vt:lpstr>年度业务规划BP的目的：战略展开</vt:lpstr>
      <vt:lpstr>样例：BP概要性目录</vt:lpstr>
      <vt:lpstr>战略规划(SP)和年度商业计划(BP)的关系</vt:lpstr>
      <vt:lpstr>路标的价值和路标流程定位</vt:lpstr>
      <vt:lpstr>路标流程概述：1个开发流程＋1个管理制度</vt:lpstr>
      <vt:lpstr>案例分享：</vt:lpstr>
      <vt:lpstr>本章回顾</vt:lpstr>
      <vt:lpstr>目录</vt:lpstr>
      <vt:lpstr>产品开发流程特点</vt:lpstr>
      <vt:lpstr>产品开发流程重要思想1：结构化流程</vt:lpstr>
      <vt:lpstr>产品开发流程重要思想2：共同参与、并行开发</vt:lpstr>
      <vt:lpstr>产品开发流程重要思想3：一次把事情做好</vt:lpstr>
      <vt:lpstr>产品开发流程重要思想4：灵活的流程定制</vt:lpstr>
      <vt:lpstr>重要方法介绍：流程设计</vt:lpstr>
      <vt:lpstr>创建一个流程袖珍卡（样例：某公司袖珍卡）</vt:lpstr>
      <vt:lpstr>阶段一：概念阶段重点</vt:lpstr>
      <vt:lpstr>产品概念的定义</vt:lpstr>
      <vt:lpstr>样例：概念阶段概要流程</vt:lpstr>
      <vt:lpstr>阶段二：计划阶段重点</vt:lpstr>
      <vt:lpstr>样例：计划阶段概要流程</vt:lpstr>
      <vt:lpstr>阶段三：开发阶段重点</vt:lpstr>
      <vt:lpstr>样例：开发阶段概要流程</vt:lpstr>
      <vt:lpstr>阶段四：验证阶段重点</vt:lpstr>
      <vt:lpstr>样例：验证阶段概要流程</vt:lpstr>
      <vt:lpstr>阶段五：发布阶段重点</vt:lpstr>
      <vt:lpstr>样例：发布阶段概要流程</vt:lpstr>
      <vt:lpstr>谁来开发？跨部门的项目团队</vt:lpstr>
      <vt:lpstr>产品开发过程的决策评审</vt:lpstr>
      <vt:lpstr>产品开发流程的关键控制点---技术评审点</vt:lpstr>
      <vt:lpstr>产品开发重要方法：项目管理-九大知识领域</vt:lpstr>
      <vt:lpstr>项目管理在产品开发中的应用</vt:lpstr>
      <vt:lpstr>理解成本和利润</vt:lpstr>
      <vt:lpstr>理解盈利能力</vt:lpstr>
      <vt:lpstr>生命周期管理的目的</vt:lpstr>
      <vt:lpstr>生命周期管理的范围</vt:lpstr>
      <vt:lpstr>生命周期管理的内容及责任团队</vt:lpstr>
      <vt:lpstr>生命周期管理的模式</vt:lpstr>
      <vt:lpstr>案例分享</vt:lpstr>
      <vt:lpstr>本章回顾</vt:lpstr>
      <vt:lpstr>目录</vt:lpstr>
      <vt:lpstr>决策评审的意义和指导思想</vt:lpstr>
      <vt:lpstr>各决策评审点</vt:lpstr>
      <vt:lpstr>谁来决策</vt:lpstr>
      <vt:lpstr>IPMT的组成及职责</vt:lpstr>
      <vt:lpstr>概念决策评审（CDCP）</vt:lpstr>
      <vt:lpstr>计划决策评审（PDCP）</vt:lpstr>
      <vt:lpstr>可获得性决策评审（ADCP）</vt:lpstr>
      <vt:lpstr>生命周期终止决策评审（EOXDCP）</vt:lpstr>
      <vt:lpstr>下什么结论？</vt:lpstr>
      <vt:lpstr>DCP流程概要（样例）</vt:lpstr>
      <vt:lpstr>DCP的几个重要规则</vt:lpstr>
      <vt:lpstr>案例及研讨：</vt:lpstr>
      <vt:lpstr>本章回顾</vt:lpstr>
      <vt:lpstr>目录</vt:lpstr>
      <vt:lpstr>需求管理的作用</vt:lpstr>
      <vt:lpstr>理解需求管理</vt:lpstr>
      <vt:lpstr>重要指导思想1：充分挖掘客户需求</vt:lpstr>
      <vt:lpstr>什么是需求？</vt:lpstr>
      <vt:lpstr>从需要/问题出发理解客户需求</vt:lpstr>
      <vt:lpstr>重要指导思想2：关注多方面的需求</vt:lpstr>
      <vt:lpstr>理解产品包及产品包需求</vt:lpstr>
      <vt:lpstr>理解DFx（design for X）</vt:lpstr>
      <vt:lpstr>产品包需求分层：问题＋系统特性＋系统需求</vt:lpstr>
      <vt:lpstr>需求管理流程</vt:lpstr>
      <vt:lpstr>客户需求收集的重要工具： $APPEALS</vt:lpstr>
      <vt:lpstr>样例：某通信设备客户需求</vt:lpstr>
      <vt:lpstr>分组讨论（35分钟）</vt:lpstr>
      <vt:lpstr>重要方法：需求分析方法</vt:lpstr>
      <vt:lpstr>产品包需求分层分类总模型</vt:lpstr>
      <vt:lpstr>OR流程中涉及的角色（举例）</vt:lpstr>
      <vt:lpstr>需求管理重要团队</vt:lpstr>
      <vt:lpstr>案例分享</vt:lpstr>
      <vt:lpstr>本章回顾</vt:lpstr>
      <vt:lpstr>目录</vt:lpstr>
      <vt:lpstr>理解平台</vt:lpstr>
      <vt:lpstr>案例分析、分组研讨</vt:lpstr>
      <vt:lpstr>重要指导思想：异步开发</vt:lpstr>
      <vt:lpstr>技术体系业务框架</vt:lpstr>
      <vt:lpstr>研究流程</vt:lpstr>
      <vt:lpstr>研究流程与周边流程的关系</vt:lpstr>
      <vt:lpstr>技术开发流程TPD</vt:lpstr>
      <vt:lpstr>技术开发流程与产品开发流程的区别</vt:lpstr>
      <vt:lpstr>技术的迁移</vt:lpstr>
      <vt:lpstr>共用基础模块（CBB）</vt:lpstr>
      <vt:lpstr>本章回顾</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xixi</dc:creator>
  <cp:lastModifiedBy>新安 江</cp:lastModifiedBy>
  <cp:revision>19</cp:revision>
  <dcterms:created xsi:type="dcterms:W3CDTF">2014-08-25T01:25:47Z</dcterms:created>
  <dcterms:modified xsi:type="dcterms:W3CDTF">2025-07-07T11:35:26Z</dcterms:modified>
</cp:coreProperties>
</file>